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5"/>
  </p:notesMasterIdLst>
  <p:sldIdLst>
    <p:sldId id="258" r:id="rId2"/>
    <p:sldId id="447" r:id="rId3"/>
    <p:sldId id="448" r:id="rId4"/>
  </p:sldIdLst>
  <p:sldSz cx="9144000" cy="6858000" type="screen4x3"/>
  <p:notesSz cx="6792913" cy="992505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E5EE71-5476-41B2-83A0-AF9A9CDB106A}" v="1" dt="2025-06-19T06:03:42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3384" cy="497758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7946" y="1"/>
            <a:ext cx="2943384" cy="497758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r">
              <a:defRPr sz="1200"/>
            </a:lvl1pPr>
          </a:lstStyle>
          <a:p>
            <a:fld id="{B385501D-7640-4198-B73D-C5C9264A4658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5637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5" tIns="45638" rIns="91275" bIns="4563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609" y="4776262"/>
            <a:ext cx="5433697" cy="3907562"/>
          </a:xfrm>
          <a:prstGeom prst="rect">
            <a:avLst/>
          </a:prstGeom>
        </p:spPr>
        <p:txBody>
          <a:bodyPr vert="horz" lIns="91275" tIns="45638" rIns="91275" bIns="4563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27292"/>
            <a:ext cx="2943384" cy="497758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7946" y="9427292"/>
            <a:ext cx="2943384" cy="497758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r">
              <a:defRPr sz="1200"/>
            </a:lvl1pPr>
          </a:lstStyle>
          <a:p>
            <a:fld id="{389C67A4-BD6A-4B9E-B202-D4B5C408C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771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03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38101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8353425" y="0"/>
            <a:ext cx="790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○○限り</a:t>
            </a:r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2025/6/26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agries-nagano.jp/wp/wp-content/uploads/2021/04/2020-2-h10.pdf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（技術名）○○○○○○</a:t>
            </a:r>
            <a:endParaRPr kumimoji="1" lang="ja-JP" altLang="en-US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例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加工・流通</a:t>
            </a:r>
            <a:endParaRPr kumimoji="1" lang="ja-JP" altLang="en-US" sz="160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042C744C-49F6-4720-B45E-424A5820CDC1}"/>
              </a:ext>
            </a:extLst>
          </p:cNvPr>
          <p:cNvSpPr/>
          <p:nvPr/>
        </p:nvSpPr>
        <p:spPr>
          <a:xfrm>
            <a:off x="4378" y="72912"/>
            <a:ext cx="842145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（別紙２）</a:t>
            </a:r>
            <a:endParaRPr lang="en-US" altLang="ja-JP" sz="120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>
                <a:solidFill>
                  <a:srgbClr val="FF0000"/>
                </a:solidFill>
              </a:rPr>
              <a:t>1</a:t>
            </a:r>
            <a:r>
              <a:rPr kumimoji="1" lang="ja-JP" altLang="en-US" sz="1050">
                <a:solidFill>
                  <a:srgbClr val="FF0000"/>
                </a:solidFill>
              </a:rPr>
              <a:t>つを選択</a:t>
            </a: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E5815136-C701-47D4-9AE9-F38F2FAD9079}"/>
              </a:ext>
            </a:extLst>
          </p:cNvPr>
          <p:cNvSpPr/>
          <p:nvPr/>
        </p:nvSpPr>
        <p:spPr>
          <a:xfrm>
            <a:off x="4116502" y="363432"/>
            <a:ext cx="3785911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吹き出し: 線 92">
            <a:extLst>
              <a:ext uri="{FF2B5EF4-FFF2-40B4-BE49-F238E27FC236}">
                <a16:creationId xmlns:a16="http://schemas.microsoft.com/office/drawing/2014/main" id="{70EAA3C6-EF87-4A8E-93A4-C0682A718BC0}"/>
              </a:ext>
            </a:extLst>
          </p:cNvPr>
          <p:cNvSpPr/>
          <p:nvPr/>
        </p:nvSpPr>
        <p:spPr>
          <a:xfrm>
            <a:off x="4905743" y="1041465"/>
            <a:ext cx="2084225" cy="669414"/>
          </a:xfrm>
          <a:prstGeom prst="borderCallout1">
            <a:avLst>
              <a:gd name="adj1" fmla="val 282"/>
              <a:gd name="adj2" fmla="val 51216"/>
              <a:gd name="adj3" fmla="val -31044"/>
              <a:gd name="adj4" fmla="val 5433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>
                <a:solidFill>
                  <a:srgbClr val="FF0000"/>
                </a:solidFill>
              </a:rPr>
              <a:t>みどり</a:t>
            </a:r>
            <a:r>
              <a:rPr kumimoji="1" lang="en-US" altLang="ja-JP" sz="1050">
                <a:solidFill>
                  <a:srgbClr val="FF0000"/>
                </a:solidFill>
              </a:rPr>
              <a:t>KPI</a:t>
            </a:r>
          </a:p>
          <a:p>
            <a:r>
              <a:rPr lang="ja-JP" altLang="en-US" sz="900">
                <a:solidFill>
                  <a:srgbClr val="FF0000"/>
                </a:solidFill>
              </a:rPr>
              <a:t>・</a:t>
            </a:r>
            <a:r>
              <a:rPr kumimoji="1" lang="ja-JP" altLang="en-US" sz="900">
                <a:solidFill>
                  <a:srgbClr val="FF0000"/>
                </a:solidFill>
              </a:rPr>
              <a:t>貢献する分野を選択（複数選択可）</a:t>
            </a:r>
            <a:endParaRPr kumimoji="1" lang="en-US" altLang="ja-JP" sz="900">
              <a:solidFill>
                <a:srgbClr val="FF0000"/>
              </a:solidFill>
            </a:endParaRPr>
          </a:p>
          <a:p>
            <a:r>
              <a:rPr lang="ja-JP" altLang="en-US" sz="900">
                <a:solidFill>
                  <a:srgbClr val="FF0000"/>
                </a:solidFill>
              </a:rPr>
              <a:t>・</a:t>
            </a:r>
            <a:r>
              <a:rPr kumimoji="1" lang="ja-JP" altLang="en-US" sz="900">
                <a:solidFill>
                  <a:srgbClr val="FF0000"/>
                </a:solidFill>
              </a:rPr>
              <a:t>該当するものは緑色、その他はグレー</a:t>
            </a:r>
            <a:endParaRPr kumimoji="1" lang="en-US" altLang="ja-JP" sz="900">
              <a:solidFill>
                <a:srgbClr val="FF0000"/>
              </a:solidFill>
            </a:endParaRPr>
          </a:p>
          <a:p>
            <a:r>
              <a:rPr lang="ja-JP" altLang="en-US" sz="900">
                <a:solidFill>
                  <a:srgbClr val="FF0000"/>
                </a:solidFill>
              </a:rPr>
              <a:t>・枠の位置はずらさない</a:t>
            </a:r>
            <a:endParaRPr lang="en-US" altLang="ja-JP" sz="900">
              <a:solidFill>
                <a:srgbClr val="FF0000"/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4E35E73C-6D44-4895-B196-5812BA4AC9BF}"/>
              </a:ext>
            </a:extLst>
          </p:cNvPr>
          <p:cNvSpPr/>
          <p:nvPr/>
        </p:nvSpPr>
        <p:spPr>
          <a:xfrm>
            <a:off x="5781884" y="6249157"/>
            <a:ext cx="3188693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>
                <a:solidFill>
                  <a:srgbClr val="FF0000"/>
                </a:solidFill>
                <a:latin typeface="+mn-ea"/>
              </a:rPr>
              <a:t>・関連文献、技術マニュアル、導入事例など</a:t>
            </a:r>
            <a:endParaRPr lang="en-US" altLang="ja-JP" sz="105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>
                <a:solidFill>
                  <a:srgbClr val="FF0000"/>
                </a:solidFill>
                <a:latin typeface="+mn-ea"/>
              </a:rPr>
              <a:t>・リンク先は、</a:t>
            </a:r>
            <a:r>
              <a:rPr lang="en-US" altLang="ja-JP" sz="1050">
                <a:solidFill>
                  <a:srgbClr val="FF0000"/>
                </a:solidFill>
                <a:latin typeface="+mn-ea"/>
              </a:rPr>
              <a:t>URL</a:t>
            </a:r>
            <a:r>
              <a:rPr lang="ja-JP" altLang="en-US" sz="1050">
                <a:solidFill>
                  <a:srgbClr val="FF0000"/>
                </a:solidFill>
                <a:latin typeface="+mn-ea"/>
              </a:rPr>
              <a:t>を埋め込んだ二次元コードを入れる</a:t>
            </a:r>
            <a:endParaRPr lang="en-US" altLang="ja-JP" sz="105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A84F5BC1-105C-4583-BFF0-59F6644D5C56}"/>
              </a:ext>
            </a:extLst>
          </p:cNvPr>
          <p:cNvSpPr/>
          <p:nvPr/>
        </p:nvSpPr>
        <p:spPr>
          <a:xfrm>
            <a:off x="7943737" y="363432"/>
            <a:ext cx="972824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吹き出し: 線 63">
            <a:extLst>
              <a:ext uri="{FF2B5EF4-FFF2-40B4-BE49-F238E27FC236}">
                <a16:creationId xmlns:a16="http://schemas.microsoft.com/office/drawing/2014/main" id="{C48E44FD-7546-4EC5-B6EB-6B89A7F2E7ED}"/>
              </a:ext>
            </a:extLst>
          </p:cNvPr>
          <p:cNvSpPr/>
          <p:nvPr/>
        </p:nvSpPr>
        <p:spPr>
          <a:xfrm>
            <a:off x="7161909" y="1036123"/>
            <a:ext cx="1221081" cy="415498"/>
          </a:xfrm>
          <a:prstGeom prst="borderCallout1">
            <a:avLst>
              <a:gd name="adj1" fmla="val -1626"/>
              <a:gd name="adj2" fmla="val 49676"/>
              <a:gd name="adj3" fmla="val -47567"/>
              <a:gd name="adj4" fmla="val 10556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>
                <a:solidFill>
                  <a:srgbClr val="FF0000"/>
                </a:solidFill>
              </a:rPr>
              <a:t>貢献する分野で追加があれば記載</a:t>
            </a:r>
            <a:endParaRPr kumimoji="1" lang="en-US" altLang="ja-JP" sz="1050">
              <a:solidFill>
                <a:srgbClr val="FF0000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6195486-3FD2-4A11-BFB6-274293908664}"/>
              </a:ext>
            </a:extLst>
          </p:cNvPr>
          <p:cNvSpPr/>
          <p:nvPr/>
        </p:nvSpPr>
        <p:spPr>
          <a:xfrm>
            <a:off x="312360" y="2802715"/>
            <a:ext cx="2542341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>
                <a:solidFill>
                  <a:srgbClr val="FF0000"/>
                </a:solidFill>
                <a:latin typeface="+mn-ea"/>
              </a:rPr>
              <a:t>・箇条書きではなく、文章の形で記入</a:t>
            </a:r>
            <a:endParaRPr lang="en-US" altLang="ja-JP" sz="105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sz="1050">
                <a:solidFill>
                  <a:srgbClr val="FF0000"/>
                </a:solidFill>
                <a:latin typeface="+mn-ea"/>
              </a:rPr>
              <a:t>・みどり</a:t>
            </a:r>
            <a:r>
              <a:rPr kumimoji="1" lang="en-US" altLang="ja-JP" sz="1050">
                <a:solidFill>
                  <a:srgbClr val="FF0000"/>
                </a:solidFill>
                <a:latin typeface="+mn-ea"/>
              </a:rPr>
              <a:t>KPI</a:t>
            </a:r>
            <a:r>
              <a:rPr kumimoji="1" lang="ja-JP" altLang="en-US" sz="900">
                <a:solidFill>
                  <a:srgbClr val="FF0000"/>
                </a:solidFill>
                <a:latin typeface="+mn-ea"/>
              </a:rPr>
              <a:t>（右上でチェックしたタブ）</a:t>
            </a:r>
            <a:r>
              <a:rPr kumimoji="1" lang="ja-JP" altLang="en-US" sz="1050">
                <a:solidFill>
                  <a:srgbClr val="FF0000"/>
                </a:solidFill>
                <a:latin typeface="+mn-ea"/>
              </a:rPr>
              <a:t>に対してどのように貢献するのか明記すること</a:t>
            </a:r>
            <a:endParaRPr kumimoji="1" lang="en-US" altLang="ja-JP" sz="105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8EFB0939-F5F4-4B68-9E6C-FD3AD9F6CFCF}"/>
              </a:ext>
            </a:extLst>
          </p:cNvPr>
          <p:cNvSpPr/>
          <p:nvPr/>
        </p:nvSpPr>
        <p:spPr>
          <a:xfrm>
            <a:off x="846523" y="5269467"/>
            <a:ext cx="2838262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>
                <a:solidFill>
                  <a:srgbClr val="FF0000"/>
                </a:solidFill>
                <a:latin typeface="+mn-ea"/>
              </a:rPr>
              <a:t>・見出しは赤文字、体言止め、アンダーライン</a:t>
            </a:r>
            <a:endParaRPr kumimoji="1" lang="en-US" altLang="ja-JP" sz="105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>
                <a:solidFill>
                  <a:srgbClr val="FF0000"/>
                </a:solidFill>
                <a:latin typeface="+mn-ea"/>
              </a:rPr>
              <a:t>・説明文は黒字</a:t>
            </a:r>
            <a:endParaRPr lang="en-US" altLang="ja-JP" sz="1050" strike="sngStrike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>
                <a:solidFill>
                  <a:srgbClr val="FF0000"/>
                </a:solidFill>
                <a:latin typeface="+mn-ea"/>
              </a:rPr>
              <a:t>・原則、定量的に記載</a:t>
            </a:r>
            <a:endParaRPr kumimoji="1" lang="en-US" altLang="ja-JP" sz="105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>
                <a:solidFill>
                  <a:srgbClr val="FF0000"/>
                </a:solidFill>
              </a:rPr>
              <a:t>・外枠は不要</a:t>
            </a:r>
            <a:endParaRPr lang="en-US" altLang="ja-JP" sz="1050">
              <a:solidFill>
                <a:srgbClr val="FF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9338885-0DCB-4C49-A40E-989A61C8EC4E}"/>
              </a:ext>
            </a:extLst>
          </p:cNvPr>
          <p:cNvSpPr/>
          <p:nvPr/>
        </p:nvSpPr>
        <p:spPr>
          <a:xfrm>
            <a:off x="6086158" y="3597368"/>
            <a:ext cx="2680857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>
                <a:solidFill>
                  <a:srgbClr val="FF0000"/>
                </a:solidFill>
              </a:rPr>
              <a:t>・見出しは赤文字、体言止め、アンダーライン</a:t>
            </a:r>
            <a:endParaRPr lang="en-US" altLang="ja-JP" sz="1050">
              <a:solidFill>
                <a:srgbClr val="FF0000"/>
              </a:solidFill>
            </a:endParaRPr>
          </a:p>
          <a:p>
            <a:r>
              <a:rPr lang="ja-JP" altLang="en-US" sz="1050">
                <a:solidFill>
                  <a:srgbClr val="FF0000"/>
                </a:solidFill>
              </a:rPr>
              <a:t>・説明文は黒字</a:t>
            </a:r>
            <a:endParaRPr lang="en-US" altLang="ja-JP" sz="1050" strike="sngStrike">
              <a:solidFill>
                <a:srgbClr val="FF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C4D1F99-5A88-4175-B52B-6CB073C4549D}"/>
              </a:ext>
            </a:extLst>
          </p:cNvPr>
          <p:cNvSpPr/>
          <p:nvPr/>
        </p:nvSpPr>
        <p:spPr>
          <a:xfrm>
            <a:off x="212002" y="1715653"/>
            <a:ext cx="1960793" cy="73866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>
                <a:solidFill>
                  <a:srgbClr val="FF0000"/>
                </a:solidFill>
              </a:rPr>
              <a:t>【</a:t>
            </a:r>
            <a:r>
              <a:rPr kumimoji="1" lang="ja-JP" altLang="en-US" sz="1050">
                <a:solidFill>
                  <a:srgbClr val="FF0000"/>
                </a:solidFill>
              </a:rPr>
              <a:t>全体的な注意事項</a:t>
            </a:r>
            <a:r>
              <a:rPr kumimoji="1" lang="en-US" altLang="ja-JP" sz="1050">
                <a:solidFill>
                  <a:srgbClr val="FF0000"/>
                </a:solidFill>
              </a:rPr>
              <a:t>】</a:t>
            </a:r>
          </a:p>
          <a:p>
            <a:r>
              <a:rPr kumimoji="1" lang="ja-JP" altLang="en-US" sz="1050">
                <a:solidFill>
                  <a:srgbClr val="FF0000"/>
                </a:solidFill>
              </a:rPr>
              <a:t>・字体は「</a:t>
            </a:r>
            <a:r>
              <a:rPr kumimoji="1" lang="ja-JP" altLang="en-US" sz="105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メイリオ</a:t>
            </a:r>
            <a:r>
              <a:rPr kumimoji="1" lang="ja-JP" altLang="en-US" sz="1050">
                <a:solidFill>
                  <a:srgbClr val="FF0000"/>
                </a:solidFill>
              </a:rPr>
              <a:t>」に統一</a:t>
            </a:r>
            <a:endParaRPr kumimoji="1" lang="en-US" altLang="ja-JP" sz="1050">
              <a:solidFill>
                <a:srgbClr val="FF0000"/>
              </a:solidFill>
            </a:endParaRPr>
          </a:p>
          <a:p>
            <a:r>
              <a:rPr lang="ja-JP" altLang="en-US" sz="1050">
                <a:solidFill>
                  <a:srgbClr val="FF0000"/>
                </a:solidFill>
              </a:rPr>
              <a:t>・年号は西暦に統一</a:t>
            </a:r>
            <a:endParaRPr lang="en-US" altLang="ja-JP" sz="1050">
              <a:solidFill>
                <a:srgbClr val="FF0000"/>
              </a:solidFill>
            </a:endParaRPr>
          </a:p>
          <a:p>
            <a:r>
              <a:rPr kumimoji="1" lang="ja-JP" altLang="en-US" sz="1050">
                <a:solidFill>
                  <a:srgbClr val="FF0000"/>
                </a:solidFill>
              </a:rPr>
              <a:t>・数値は</a:t>
            </a:r>
            <a:r>
              <a:rPr kumimoji="1" lang="en-US" altLang="ja-JP" sz="1050">
                <a:solidFill>
                  <a:srgbClr val="FF0000"/>
                </a:solidFill>
              </a:rPr>
              <a:t>1</a:t>
            </a:r>
            <a:r>
              <a:rPr kumimoji="1" lang="ja-JP" altLang="en-US" sz="1050">
                <a:solidFill>
                  <a:srgbClr val="FF0000"/>
                </a:solidFill>
              </a:rPr>
              <a:t>字全角、</a:t>
            </a:r>
            <a:r>
              <a:rPr kumimoji="1" lang="en-US" altLang="ja-JP" sz="1050">
                <a:solidFill>
                  <a:srgbClr val="FF0000"/>
                </a:solidFill>
              </a:rPr>
              <a:t>2</a:t>
            </a:r>
            <a:r>
              <a:rPr kumimoji="1" lang="ja-JP" altLang="en-US" sz="1050">
                <a:solidFill>
                  <a:srgbClr val="FF0000"/>
                </a:solidFill>
              </a:rPr>
              <a:t>字以上半角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>
              <a:solidFill>
                <a:schemeClr val="tx1"/>
              </a:solidFill>
            </a:endParaRPr>
          </a:p>
          <a:p>
            <a:r>
              <a:rPr lang="en-US" altLang="ja-JP" sz="1050">
                <a:solidFill>
                  <a:schemeClr val="tx1"/>
                </a:solidFill>
              </a:rPr>
              <a:t>TEL:</a:t>
            </a:r>
            <a:r>
              <a:rPr lang="ja-JP" altLang="en-US" sz="1050">
                <a:solidFill>
                  <a:schemeClr val="tx1"/>
                </a:solidFill>
              </a:rPr>
              <a:t>　○○○○　</a:t>
            </a:r>
            <a:r>
              <a:rPr lang="en-US" altLang="ja-JP" sz="1050">
                <a:solidFill>
                  <a:schemeClr val="tx1"/>
                </a:solidFill>
              </a:rPr>
              <a:t>                   e-mail:</a:t>
            </a:r>
            <a:r>
              <a:rPr lang="ja-JP" altLang="en-US" sz="1050">
                <a:solidFill>
                  <a:schemeClr val="tx1"/>
                </a:solidFill>
              </a:rPr>
              <a:t>○○○○</a:t>
            </a:r>
            <a:endParaRPr lang="en-US" altLang="ja-JP" sz="1050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3452050-27F1-2480-C484-7C5CA5790A73}"/>
              </a:ext>
            </a:extLst>
          </p:cNvPr>
          <p:cNvSpPr/>
          <p:nvPr/>
        </p:nvSpPr>
        <p:spPr>
          <a:xfrm>
            <a:off x="4863448" y="5673435"/>
            <a:ext cx="3474028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050">
                <a:solidFill>
                  <a:srgbClr val="FF0000"/>
                </a:solidFill>
                <a:latin typeface="+mn-ea"/>
              </a:rPr>
              <a:t>適応地域が限定的な場合、他地域への適用可能性を記載</a:t>
            </a:r>
            <a:endParaRPr lang="en-US" altLang="ja-JP" sz="105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" name="吹き出し: 線 12">
            <a:extLst>
              <a:ext uri="{FF2B5EF4-FFF2-40B4-BE49-F238E27FC236}">
                <a16:creationId xmlns:a16="http://schemas.microsoft.com/office/drawing/2014/main" id="{59BD2038-6E6F-A61E-0509-4E1A447BA8E6}"/>
              </a:ext>
            </a:extLst>
          </p:cNvPr>
          <p:cNvSpPr/>
          <p:nvPr/>
        </p:nvSpPr>
        <p:spPr>
          <a:xfrm>
            <a:off x="2707900" y="1511678"/>
            <a:ext cx="1906291" cy="392415"/>
          </a:xfrm>
          <a:prstGeom prst="borderCallout1">
            <a:avLst>
              <a:gd name="adj1" fmla="val 1789"/>
              <a:gd name="adj2" fmla="val 49721"/>
              <a:gd name="adj3" fmla="val -66760"/>
              <a:gd name="adj4" fmla="val 5557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>
                <a:solidFill>
                  <a:srgbClr val="FF0000"/>
                </a:solidFill>
                <a:latin typeface="+mn-ea"/>
              </a:rPr>
              <a:t>品目は原則カタカナで記載</a:t>
            </a:r>
            <a:endParaRPr kumimoji="1" lang="en-US" altLang="ja-JP" sz="1050">
              <a:solidFill>
                <a:srgbClr val="FF0000"/>
              </a:solidFill>
              <a:latin typeface="+mn-ea"/>
            </a:endParaRPr>
          </a:p>
          <a:p>
            <a:r>
              <a:rPr kumimoji="1" lang="en-US" altLang="ja-JP" sz="900">
                <a:solidFill>
                  <a:srgbClr val="FF0000"/>
                </a:solidFill>
                <a:latin typeface="+mn-ea"/>
              </a:rPr>
              <a:t>※</a:t>
            </a:r>
            <a:r>
              <a:rPr kumimoji="1" lang="ja-JP" altLang="en-US" sz="900">
                <a:solidFill>
                  <a:srgbClr val="FF0000"/>
                </a:solidFill>
                <a:latin typeface="+mn-ea"/>
              </a:rPr>
              <a:t>水稲、大豆、小麦等の作物は除く</a:t>
            </a:r>
          </a:p>
        </p:txBody>
      </p:sp>
      <p:sp>
        <p:nvSpPr>
          <p:cNvPr id="14" name="吹き出し: 線 13">
            <a:extLst>
              <a:ext uri="{FF2B5EF4-FFF2-40B4-BE49-F238E27FC236}">
                <a16:creationId xmlns:a16="http://schemas.microsoft.com/office/drawing/2014/main" id="{26DF14BC-C66E-0CFF-6B00-4DFC4E8B2940}"/>
              </a:ext>
            </a:extLst>
          </p:cNvPr>
          <p:cNvSpPr/>
          <p:nvPr/>
        </p:nvSpPr>
        <p:spPr>
          <a:xfrm>
            <a:off x="7764070" y="1609686"/>
            <a:ext cx="1237839" cy="900246"/>
          </a:xfrm>
          <a:prstGeom prst="borderCallout1">
            <a:avLst>
              <a:gd name="adj1" fmla="val 319"/>
              <a:gd name="adj2" fmla="val 99745"/>
              <a:gd name="adj3" fmla="val -143304"/>
              <a:gd name="adj4" fmla="val 10084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>
                <a:solidFill>
                  <a:srgbClr val="FF0000"/>
                </a:solidFill>
              </a:rPr>
              <a:t>いずれかを選択</a:t>
            </a:r>
            <a:endParaRPr kumimoji="1" lang="en-US" altLang="ja-JP" sz="1050">
              <a:solidFill>
                <a:srgbClr val="FF0000"/>
              </a:solidFill>
            </a:endParaRPr>
          </a:p>
          <a:p>
            <a:r>
              <a:rPr lang="ja-JP" altLang="en-US" sz="1050">
                <a:solidFill>
                  <a:srgbClr val="FF0000"/>
                </a:solidFill>
              </a:rPr>
              <a:t>・市販化</a:t>
            </a:r>
            <a:endParaRPr lang="en-US" altLang="ja-JP" sz="1050">
              <a:solidFill>
                <a:srgbClr val="FF0000"/>
              </a:solidFill>
            </a:endParaRPr>
          </a:p>
          <a:p>
            <a:r>
              <a:rPr lang="ja-JP" altLang="en-US" sz="1050">
                <a:solidFill>
                  <a:srgbClr val="FF0000"/>
                </a:solidFill>
              </a:rPr>
              <a:t>・市販製品の利用</a:t>
            </a:r>
            <a:endParaRPr lang="en-US" altLang="ja-JP" sz="1050">
              <a:solidFill>
                <a:srgbClr val="FF0000"/>
              </a:solidFill>
            </a:endParaRPr>
          </a:p>
          <a:p>
            <a:r>
              <a:rPr lang="ja-JP" altLang="en-US" sz="1050">
                <a:solidFill>
                  <a:srgbClr val="FF0000"/>
                </a:solidFill>
              </a:rPr>
              <a:t>・公開</a:t>
            </a:r>
            <a:endParaRPr lang="en-US" altLang="ja-JP" sz="1050">
              <a:solidFill>
                <a:srgbClr val="FF0000"/>
              </a:solidFill>
            </a:endParaRPr>
          </a:p>
          <a:p>
            <a:r>
              <a:rPr lang="ja-JP" altLang="en-US" sz="1050">
                <a:solidFill>
                  <a:srgbClr val="FF0000"/>
                </a:solidFill>
              </a:rPr>
              <a:t>・開発中</a:t>
            </a:r>
            <a:endParaRPr kumimoji="1" lang="en-US" altLang="ja-JP" sz="1050">
              <a:solidFill>
                <a:srgbClr val="FF0000"/>
              </a:solidFill>
            </a:endParaRPr>
          </a:p>
        </p:txBody>
      </p:sp>
      <p:sp>
        <p:nvSpPr>
          <p:cNvPr id="8" name="吹き出し: 線 7">
            <a:extLst>
              <a:ext uri="{FF2B5EF4-FFF2-40B4-BE49-F238E27FC236}">
                <a16:creationId xmlns:a16="http://schemas.microsoft.com/office/drawing/2014/main" id="{1C395F72-F0D0-9DD6-C771-F3A18ABC7AED}"/>
              </a:ext>
            </a:extLst>
          </p:cNvPr>
          <p:cNvSpPr/>
          <p:nvPr/>
        </p:nvSpPr>
        <p:spPr>
          <a:xfrm>
            <a:off x="2612394" y="77576"/>
            <a:ext cx="1298689" cy="553998"/>
          </a:xfrm>
          <a:prstGeom prst="borderCallout1">
            <a:avLst>
              <a:gd name="adj1" fmla="val 58279"/>
              <a:gd name="adj2" fmla="val -669"/>
              <a:gd name="adj3" fmla="val 60537"/>
              <a:gd name="adj4" fmla="val -1495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>
                <a:solidFill>
                  <a:srgbClr val="FF0000"/>
                </a:solidFill>
              </a:rPr>
              <a:t>商品名は技術名に使用しないこと</a:t>
            </a:r>
            <a:endParaRPr kumimoji="1" lang="en-US" altLang="ja-JP" sz="1050">
              <a:solidFill>
                <a:srgbClr val="FF0000"/>
              </a:solidFill>
            </a:endParaRPr>
          </a:p>
          <a:p>
            <a:r>
              <a:rPr lang="ja-JP" altLang="en-US" sz="900">
                <a:solidFill>
                  <a:srgbClr val="FF0000"/>
                </a:solidFill>
              </a:rPr>
              <a:t>・本文には使用可</a:t>
            </a:r>
            <a:endParaRPr kumimoji="1" lang="ja-JP" altLang="en-US" sz="900">
              <a:solidFill>
                <a:srgbClr val="FF000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8E26A9F-F843-CF0E-1143-940CBFC5E5A9}"/>
              </a:ext>
            </a:extLst>
          </p:cNvPr>
          <p:cNvSpPr/>
          <p:nvPr/>
        </p:nvSpPr>
        <p:spPr>
          <a:xfrm>
            <a:off x="236537" y="5924148"/>
            <a:ext cx="3254858" cy="73866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050">
                <a:solidFill>
                  <a:srgbClr val="FF0000"/>
                </a:solidFill>
                <a:latin typeface="+mn-ea"/>
              </a:rPr>
              <a:t>&lt;※</a:t>
            </a:r>
            <a:r>
              <a:rPr lang="ja-JP" altLang="en-US" sz="1050">
                <a:solidFill>
                  <a:srgbClr val="FF0000"/>
                </a:solidFill>
                <a:latin typeface="+mn-ea"/>
              </a:rPr>
              <a:t>二次元コード</a:t>
            </a:r>
            <a:r>
              <a:rPr lang="en-US" altLang="ja-JP" sz="1050">
                <a:solidFill>
                  <a:srgbClr val="FF0000"/>
                </a:solidFill>
                <a:latin typeface="+mn-ea"/>
              </a:rPr>
              <a:t>&gt;</a:t>
            </a:r>
            <a:endParaRPr kumimoji="1" lang="en-US" altLang="ja-JP" sz="105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>
                <a:solidFill>
                  <a:srgbClr val="FF0000"/>
                </a:solidFill>
                <a:latin typeface="+mn-ea"/>
              </a:rPr>
              <a:t>・実際は</a:t>
            </a:r>
            <a:r>
              <a:rPr lang="en-US" altLang="ja-JP" sz="105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>
                <a:solidFill>
                  <a:srgbClr val="FF0000"/>
                </a:solidFill>
                <a:latin typeface="+mn-ea"/>
              </a:rPr>
              <a:t>５サイズでの掲載となるので、</a:t>
            </a:r>
            <a:r>
              <a:rPr lang="en-US" altLang="ja-JP" sz="105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>
                <a:solidFill>
                  <a:srgbClr val="FF0000"/>
                </a:solidFill>
                <a:latin typeface="+mn-ea"/>
              </a:rPr>
              <a:t>５サイズで読み取れるか確認する</a:t>
            </a:r>
            <a:endParaRPr lang="en-US" altLang="ja-JP" sz="1050" strike="sngStrike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>
                <a:solidFill>
                  <a:srgbClr val="FF0000"/>
                </a:solidFill>
                <a:latin typeface="+mn-ea"/>
              </a:rPr>
              <a:t>・</a:t>
            </a:r>
            <a:r>
              <a:rPr lang="ja-JP" altLang="en-US" sz="1050">
                <a:solidFill>
                  <a:srgbClr val="FF0000"/>
                </a:solidFill>
                <a:latin typeface="+mn-ea"/>
              </a:rPr>
              <a:t>複数載せる場合は、それぞれを十分に離して載せる</a:t>
            </a:r>
            <a:endParaRPr kumimoji="1" lang="en-US" altLang="ja-JP" sz="105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78DA0BA-C7EF-27AA-02EC-BFD616DF65BE}"/>
              </a:ext>
            </a:extLst>
          </p:cNvPr>
          <p:cNvSpPr/>
          <p:nvPr/>
        </p:nvSpPr>
        <p:spPr>
          <a:xfrm>
            <a:off x="3237423" y="2296947"/>
            <a:ext cx="2953295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200" b="1">
                <a:solidFill>
                  <a:schemeClr val="accent5"/>
                </a:solidFill>
                <a:latin typeface="+mn-ea"/>
              </a:rPr>
              <a:t>・</a:t>
            </a:r>
            <a:r>
              <a:rPr lang="ja-JP" altLang="en-US" sz="1200" b="1">
                <a:solidFill>
                  <a:schemeClr val="accent5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カタログ公表後、農林水産省が、カタログの中から成果をピックアップして紹介する場合、写真、図表等を転載する場合があります。ご了解ください。</a:t>
            </a:r>
            <a:endParaRPr kumimoji="1" lang="en-US" altLang="ja-JP" sz="1200" b="1">
              <a:solidFill>
                <a:schemeClr val="accent5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44745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3BEDCEA-066B-5710-C7DB-EA517800D3DD}"/>
              </a:ext>
            </a:extLst>
          </p:cNvPr>
          <p:cNvCxnSpPr/>
          <p:nvPr/>
        </p:nvCxnSpPr>
        <p:spPr>
          <a:xfrm>
            <a:off x="117446" y="844678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B513178-C7F2-2FCE-1E3B-8473987F8F33}"/>
              </a:ext>
            </a:extLst>
          </p:cNvPr>
          <p:cNvCxnSpPr/>
          <p:nvPr/>
        </p:nvCxnSpPr>
        <p:spPr>
          <a:xfrm>
            <a:off x="117446" y="897594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4" name="テキスト ボックス 43"/>
          <p:cNvSpPr txBox="1"/>
          <p:nvPr/>
        </p:nvSpPr>
        <p:spPr>
          <a:xfrm>
            <a:off x="5787602" y="3420010"/>
            <a:ext cx="2710252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各処理のばか苗病に対する防除効果</a:t>
            </a:r>
            <a:endParaRPr kumimoji="1" lang="en-US" altLang="ja-JP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2686" y="313906"/>
            <a:ext cx="4641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水稲種子伝染性病害に対する温湯処理と</a:t>
            </a:r>
            <a:endParaRPr kumimoji="1" lang="en-US" altLang="ja-JP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催芽時の生物農薬による体系防除法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5266260" y="559091"/>
            <a:ext cx="1086593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温室効果ガス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6394793" y="559092"/>
            <a:ext cx="780176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農薬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8036232" y="548910"/>
            <a:ext cx="899022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有機農業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7214116" y="557376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肥料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1" name="矢印: 五方向 50"/>
          <p:cNvSpPr/>
          <p:nvPr/>
        </p:nvSpPr>
        <p:spPr>
          <a:xfrm>
            <a:off x="209165" y="970021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生産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19971" y="1037268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品目：水稲</a:t>
            </a:r>
          </a:p>
        </p:txBody>
      </p:sp>
      <p:sp>
        <p:nvSpPr>
          <p:cNvPr id="54" name="正方形/長方形 53"/>
          <p:cNvSpPr/>
          <p:nvPr/>
        </p:nvSpPr>
        <p:spPr>
          <a:xfrm>
            <a:off x="209165" y="1524592"/>
            <a:ext cx="4286623" cy="322065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209165" y="1435885"/>
            <a:ext cx="1458158" cy="2873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技術の概要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209165" y="4996286"/>
            <a:ext cx="4298506" cy="17038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209165" y="4837063"/>
            <a:ext cx="896689" cy="2954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効果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4672462" y="3796574"/>
            <a:ext cx="4286623" cy="86793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672462" y="3641146"/>
            <a:ext cx="1367615" cy="27880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導入の留意点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7785760" y="85538"/>
            <a:ext cx="1269190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市販製品の利用 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28045" y="5148598"/>
            <a:ext cx="419450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◎化学農薬と同等の高い防除効果</a:t>
            </a: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4718053" y="3941694"/>
            <a:ext cx="42259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古い種籾は発芽率の低下に注意</a:t>
            </a:r>
            <a:endParaRPr kumimoji="1" lang="ja-JP" altLang="ja-JP" sz="14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4675961" y="4795081"/>
            <a:ext cx="4279625" cy="105244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4672462" y="4695768"/>
            <a:ext cx="4187742" cy="2750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その他（価格帯、研究開発・改良、普及の状況）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4672462" y="5978100"/>
            <a:ext cx="4286623" cy="7313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4672462" y="5863663"/>
            <a:ext cx="999739" cy="2254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関連情報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4680026" y="5269371"/>
            <a:ext cx="181197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●普及の状況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4683934" y="5524074"/>
            <a:ext cx="187110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●適応地域　全国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08557" y="1720312"/>
            <a:ext cx="4288581" cy="21419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水稲栽培では温湯処理や生物農薬が普及しているが、単用では効果が不安定な場合があり、ばか苗病などの種子伝染性病害が問題となっている。また、化学農薬の連用は耐性菌発達のリスクを抱えている。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温湯処理（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60℃10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分）と催芽時の生物農薬（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タラロマイセス・フラバス水和剤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または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トリコデルマ・アトロビリデ水和剤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DJ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200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倍液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24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時間浸漬）の体系処理は、ばか苗病（育苗期の徒長苗、本田での徒長株）及び、もみ枯細菌病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（苗腐敗症）に対して高い効果が得られる。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00390" y="5400784"/>
            <a:ext cx="415666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ばか苗病（育苗期の徒長苗、本田での徒長株）、もみ枯細菌病（苗腐敗症）に高い防除効果。薬剤耐性菌にも有効。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20011" y="5815889"/>
            <a:ext cx="41877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◎技術導入が容易</a:t>
            </a:r>
          </a:p>
        </p:txBody>
      </p:sp>
      <p:sp>
        <p:nvSpPr>
          <p:cNvPr id="71" name="正方形/長方形 70"/>
          <p:cNvSpPr/>
          <p:nvPr/>
        </p:nvSpPr>
        <p:spPr>
          <a:xfrm>
            <a:off x="296614" y="6097702"/>
            <a:ext cx="40397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既存技術の温湯処理と生物農薬を組み合わせるのみ。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675040" y="4215391"/>
            <a:ext cx="430648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前年産の種籾では問題ないが、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2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年以上前の種籾では発芽率が低下する恐れがあるため、使用しないことが望ましい。</a:t>
            </a:r>
            <a:endParaRPr lang="ja-JP">
              <a:latin typeface="メイリオ"/>
              <a:ea typeface="メイリオ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5672201" y="5259623"/>
            <a:ext cx="291960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長野県内約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15%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の水稲で実施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20138" y="6357579"/>
            <a:ext cx="2180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◎有機農業でも利用可能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 bwMode="auto">
          <a:xfrm>
            <a:off x="353130" y="3377979"/>
            <a:ext cx="4010575" cy="1173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正方形/長方形 58"/>
          <p:cNvSpPr/>
          <p:nvPr/>
        </p:nvSpPr>
        <p:spPr>
          <a:xfrm>
            <a:off x="4706110" y="6166341"/>
            <a:ext cx="4260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・普及に移す農業技術（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2020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年度）長野県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技術の施用詳細はこちらを参照　　　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683950" y="5007458"/>
            <a:ext cx="310181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●価格帯：約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1,000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円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/10a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130905" y="4492005"/>
            <a:ext cx="253575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ばか苗病による徒長株の多発圃場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368458" y="89760"/>
            <a:ext cx="3343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問い合わせ先：長野県農業試験場環境部</a:t>
            </a:r>
            <a:endParaRPr kumimoji="1" lang="en-US" altLang="ja-JP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Tel</a:t>
            </a:r>
            <a:r>
              <a:rPr kumimoji="1" lang="ja-JP" altLang="en-US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：</a:t>
            </a:r>
            <a:r>
              <a:rPr kumimoji="1" lang="en-US" altLang="ja-JP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026-246-2411</a:t>
            </a:r>
            <a:r>
              <a:rPr kumimoji="1" lang="ja-JP" altLang="en-US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r>
              <a:rPr kumimoji="1" lang="en-US" altLang="zh-TW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nogyoshiken@pref.nagano.lg.jp</a:t>
            </a:r>
            <a:endParaRPr kumimoji="1" lang="ja-JP" altLang="en-US" sz="9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4" name="図 3" descr="QR コード&#10;&#10;自動的に生成された説明">
            <a:hlinkClick r:id="rId4"/>
            <a:extLst>
              <a:ext uri="{FF2B5EF4-FFF2-40B4-BE49-F238E27FC236}">
                <a16:creationId xmlns:a16="http://schemas.microsoft.com/office/drawing/2014/main" id="{BA312FE2-210E-4ACB-B1C8-B16248C278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t="8356" r="8057" b="7694"/>
          <a:stretch/>
        </p:blipFill>
        <p:spPr>
          <a:xfrm>
            <a:off x="8007557" y="6034729"/>
            <a:ext cx="641263" cy="639771"/>
          </a:xfrm>
          <a:prstGeom prst="rect">
            <a:avLst/>
          </a:prstGeom>
        </p:spPr>
      </p:pic>
      <p:pic>
        <p:nvPicPr>
          <p:cNvPr id="7" name="図 6" descr="グラフ, 棒グラフ&#10;&#10;自動的に生成された説明">
            <a:extLst>
              <a:ext uri="{FF2B5EF4-FFF2-40B4-BE49-F238E27FC236}">
                <a16:creationId xmlns:a16="http://schemas.microsoft.com/office/drawing/2014/main" id="{A7C0B831-670C-6E1E-880C-785235678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7827" y="983763"/>
            <a:ext cx="4352348" cy="244176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DA1E419-5042-0462-5883-F8BB49668487}"/>
              </a:ext>
            </a:extLst>
          </p:cNvPr>
          <p:cNvSpPr/>
          <p:nvPr/>
        </p:nvSpPr>
        <p:spPr>
          <a:xfrm>
            <a:off x="146194" y="42433"/>
            <a:ext cx="946976" cy="28814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ja-JP" altLang="en-US" sz="14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記載例</a:t>
            </a:r>
            <a:endParaRPr lang="en-US" altLang="ja-JP" sz="140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04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○○○○○○</a:t>
            </a:r>
            <a:endParaRPr kumimoji="1" lang="ja-JP" altLang="en-US" sz="160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加工・流通</a:t>
            </a:r>
            <a:endParaRPr kumimoji="1" lang="ja-JP" altLang="en-US" sz="160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>
                <a:solidFill>
                  <a:srgbClr val="FF0000"/>
                </a:solidFill>
                <a:highlight>
                  <a:srgbClr val="FFFF00"/>
                </a:highlight>
              </a:rPr>
              <a:t>1</a:t>
            </a:r>
            <a:r>
              <a:rPr kumimoji="1" lang="ja-JP" altLang="en-US" sz="1050">
                <a:solidFill>
                  <a:srgbClr val="FF0000"/>
                </a:solidFill>
                <a:highlight>
                  <a:srgbClr val="FFFF00"/>
                </a:highlight>
              </a:rPr>
              <a:t>つを選択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>
                <a:solidFill>
                  <a:srgbClr val="FF0000"/>
                </a:solidFill>
                <a:highlight>
                  <a:srgbClr val="FFFF00"/>
                </a:highlight>
              </a:rPr>
              <a:t>・外枠は不要</a:t>
            </a:r>
            <a:endParaRPr lang="en-US" altLang="ja-JP" sz="105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>
              <a:solidFill>
                <a:schemeClr val="tx1"/>
              </a:solidFill>
            </a:endParaRPr>
          </a:p>
          <a:p>
            <a:r>
              <a:rPr lang="en-US" altLang="ja-JP" sz="1050">
                <a:solidFill>
                  <a:schemeClr val="tx1"/>
                </a:solidFill>
              </a:rPr>
              <a:t>TEL:</a:t>
            </a:r>
            <a:r>
              <a:rPr lang="ja-JP" altLang="en-US" sz="1050">
                <a:solidFill>
                  <a:schemeClr val="tx1"/>
                </a:solidFill>
              </a:rPr>
              <a:t>　○○○○　</a:t>
            </a:r>
            <a:r>
              <a:rPr lang="en-US" altLang="ja-JP" sz="1050">
                <a:solidFill>
                  <a:schemeClr val="tx1"/>
                </a:solidFill>
              </a:rPr>
              <a:t>                   e-mail:</a:t>
            </a:r>
            <a:r>
              <a:rPr lang="ja-JP" altLang="en-US" sz="1050">
                <a:solidFill>
                  <a:schemeClr val="tx1"/>
                </a:solidFill>
              </a:rPr>
              <a:t>○○○○</a:t>
            </a:r>
            <a:endParaRPr lang="en-US" altLang="ja-JP" sz="1050">
              <a:solidFill>
                <a:schemeClr val="tx1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C17139B-D0F0-E58F-FA41-ACF285BA877E}"/>
              </a:ext>
            </a:extLst>
          </p:cNvPr>
          <p:cNvSpPr/>
          <p:nvPr/>
        </p:nvSpPr>
        <p:spPr>
          <a:xfrm>
            <a:off x="115332" y="61487"/>
            <a:ext cx="4689352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 b="1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提出用（赤字黄色ハイライト箇所は提出の際、削除してください）</a:t>
            </a:r>
            <a:endParaRPr lang="en-US" altLang="ja-JP" sz="1200" b="1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7052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914</Words>
  <Application>Microsoft Office PowerPoint</Application>
  <PresentationFormat>画面に合わせる (4:3)</PresentationFormat>
  <Paragraphs>126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2025-06-26T02:12:49Z</dcterms:created>
  <dcterms:modified xsi:type="dcterms:W3CDTF">2025-06-26T02:12:57Z</dcterms:modified>
</cp:coreProperties>
</file>