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  <p:sldMasterId id="2147483938" r:id="rId2"/>
  </p:sldMasterIdLst>
  <p:notesMasterIdLst>
    <p:notesMasterId r:id="rId4"/>
  </p:notesMasterIdLst>
  <p:handoutMasterIdLst>
    <p:handoutMasterId r:id="rId5"/>
  </p:handoutMasterIdLst>
  <p:sldIdLst>
    <p:sldId id="468" r:id="rId3"/>
  </p:sldIdLst>
  <p:sldSz cx="9906000" cy="6858000" type="A4"/>
  <p:notesSz cx="9926638" cy="6797675"/>
  <p:defaultTextStyle>
    <a:defPPr>
      <a:defRPr lang="ja-JP"/>
    </a:defPPr>
    <a:lvl1pPr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1600" b="1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FFFCC"/>
    <a:srgbClr val="CCECFF"/>
    <a:srgbClr val="66FFFF"/>
    <a:srgbClr val="CCFFFF"/>
    <a:srgbClr val="FF00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4" autoAdjust="0"/>
    <p:restoredTop sz="89748" autoAdjust="0"/>
  </p:normalViewPr>
  <p:slideViewPr>
    <p:cSldViewPr>
      <p:cViewPr varScale="1">
        <p:scale>
          <a:sx n="70" d="100"/>
          <a:sy n="70" d="100"/>
        </p:scale>
        <p:origin x="138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66" y="-108"/>
      </p:cViewPr>
      <p:guideLst>
        <p:guide orient="horz" pos="2141"/>
        <p:guide pos="31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0" y="7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578" y="7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" y="6457523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578" y="6457523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fld id="{9122BFCF-0CF7-4082-B02E-F492D16565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27358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0" y="7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578" y="7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1025" y="508000"/>
            <a:ext cx="368617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4187" y="3229854"/>
            <a:ext cx="7278286" cy="305813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0" y="6457523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578" y="6457523"/>
            <a:ext cx="4300061" cy="34015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50" tIns="46027" rIns="92050" bIns="4602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ea typeface="ＭＳ Ｐゴシック" charset="-128"/>
              </a:defRPr>
            </a:lvl1pPr>
          </a:lstStyle>
          <a:p>
            <a:pPr>
              <a:defRPr/>
            </a:pPr>
            <a:fld id="{8387E629-1223-434A-91A5-4BD2E9D1E6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634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7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4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1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4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86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2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6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9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66E67-05D4-44C3-ABC0-8EC4E333E84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7505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26B1D-6106-487F-AAB0-2E6D973F69C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510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2077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1pPr>
            <a:lvl2pPr marL="23739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D4A97-8DAE-4359-BDEA-46A891FC493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557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D5EDE439-6467-46D9-9D07-D898585DE6D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979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164DE-D30E-4230-9CD2-4481993F541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0243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4DB83-F2BF-42D3-9E23-20C2D00BDD7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89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03A09152-86A0-4EA9-B6A7-13AEAB7E43C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5071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30" cy="5853113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2" y="1435104"/>
            <a:ext cx="3259006" cy="4691063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3D862-8B28-4B27-AA75-2C1E1F8DFF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2176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1A016-FBF7-40C0-B638-19BAEC188B6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81173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E04F0-BE22-4D16-9E2F-CE64BA7BA6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6216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04325-FC50-4560-9125-479A268485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3805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D12B1-F111-4826-9FB3-227620E695B9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D298A-8411-4BCC-980B-638D7ACDFFE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01295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8"/>
            <a:ext cx="8420100" cy="1362075"/>
          </a:xfrm>
        </p:spPr>
        <p:txBody>
          <a:bodyPr anchor="t"/>
          <a:lstStyle>
            <a:lvl1pPr algn="l">
              <a:defRPr sz="2077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1pPr>
            <a:lvl2pPr marL="23739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42C7-EE98-4EE2-90B5-EA4142D2109B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36A7-36E2-497E-8D03-A1006E7B67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2552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7"/>
            <a:ext cx="437515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8DC1D-0B28-4B83-ACA3-3FF20D68F15E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F74FF-36BC-4653-9016-7C337C60EA5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34284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24A55-98E8-4F03-99D6-561B2EAF62D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A3B62-565B-4F87-B425-55D3EF40AE4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15854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8DDFB-C322-4B5B-8E0D-2A3D0A99DC2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71C88-0E37-4592-92A3-C4627715A42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34503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C8A01-ADD4-413E-89D0-6368B4CA0600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7CDA-E493-4205-97F0-BEBE96FA364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63165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2" y="273051"/>
            <a:ext cx="3259006" cy="1162050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4" y="273057"/>
            <a:ext cx="5537730" cy="5853113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2" y="1435104"/>
            <a:ext cx="3259006" cy="4691063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4CE3B-B3A1-4A5C-83C6-79E320532D6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E84C7-1467-4E9E-8265-7586E6C7726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74936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C779-6C73-4CF5-A112-A57A8FC4D164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D1C31-B8E5-4938-96F3-5811C88FCB8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9454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911E-9F02-49E9-8383-B648600923EE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8DA7E-1E3E-4CC2-A72F-C24BB650EB5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89237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5941E-1895-40EE-9AC0-4B681B22D89A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F2295-388E-4812-A571-4568D2AB65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2327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7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60"/>
            <a:ext cx="31369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9B17C1-B961-462F-9CFE-A5022901047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7" r:id="rId1"/>
    <p:sldLayoutId id="2147485448" r:id="rId2"/>
    <p:sldLayoutId id="2147485449" r:id="rId3"/>
    <p:sldLayoutId id="2147485450" r:id="rId4"/>
    <p:sldLayoutId id="2147485451" r:id="rId5"/>
    <p:sldLayoutId id="2147485452" r:id="rId6"/>
    <p:sldLayoutId id="2147485453" r:id="rId7"/>
    <p:sldLayoutId id="2147485454" r:id="rId8"/>
    <p:sldLayoutId id="2147485455" r:id="rId9"/>
    <p:sldLayoutId id="2147485456" r:id="rId10"/>
    <p:sldLayoutId id="214748545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28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237390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47477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71216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94955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178042" indent="-17804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483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454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2051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7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676F70-04EB-4FF3-9570-24AB0204481B}" type="datetimeFigureOut">
              <a:rPr lang="ja-JP" altLang="en-US"/>
              <a:pPr>
                <a:defRPr/>
              </a:pPr>
              <a:t>2017/10/31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60"/>
            <a:ext cx="31369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60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57BEEC-5C0B-4CA3-9CBE-6D521757198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9" r:id="rId1"/>
    <p:sldLayoutId id="2147485460" r:id="rId2"/>
    <p:sldLayoutId id="2147485461" r:id="rId3"/>
    <p:sldLayoutId id="2147485462" r:id="rId4"/>
    <p:sldLayoutId id="2147485463" r:id="rId5"/>
    <p:sldLayoutId id="2147485464" r:id="rId6"/>
    <p:sldLayoutId id="2147485465" r:id="rId7"/>
    <p:sldLayoutId id="2147485466" r:id="rId8"/>
    <p:sldLayoutId id="2147485467" r:id="rId9"/>
    <p:sldLayoutId id="2147485468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28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237390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47477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71216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949559" algn="ctr" rtl="0" fontAlgn="base">
        <a:spcBef>
          <a:spcPct val="0"/>
        </a:spcBef>
        <a:spcAft>
          <a:spcPct val="0"/>
        </a:spcAft>
        <a:defRPr kumimoji="1" sz="2285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178042" indent="-17804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483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454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kumimoji="1"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hyperlink" Target="http://www.maff.go.jp/j/syouan/tikusui/yakuzi/koukinzai.html" TargetMode="External"/><Relationship Id="rId7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10" Type="http://schemas.openxmlformats.org/officeDocument/2006/relationships/image" Target="../media/image8.wmf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/>
          <p:cNvGrpSpPr/>
          <p:nvPr/>
        </p:nvGrpSpPr>
        <p:grpSpPr>
          <a:xfrm>
            <a:off x="26209" y="1384999"/>
            <a:ext cx="4278719" cy="1611953"/>
            <a:chOff x="-135433" y="1942406"/>
            <a:chExt cx="4288384" cy="1055348"/>
          </a:xfrm>
        </p:grpSpPr>
        <p:sp>
          <p:nvSpPr>
            <p:cNvPr id="8" name="正方形/長方形 7"/>
            <p:cNvSpPr/>
            <p:nvPr/>
          </p:nvSpPr>
          <p:spPr>
            <a:xfrm>
              <a:off x="-135433" y="1942406"/>
              <a:ext cx="4288384" cy="10553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薬剤耐性菌とは、「抗菌剤が効かない細菌」です。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薬剤耐性菌は、抗菌剤の使い過ぎなどにより増加し</a:t>
              </a:r>
              <a:r>
                <a:rPr kumimoji="0" lang="ja-JP" altLang="en-US" sz="1400" b="0" kern="0" dirty="0" smtClean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、人</a:t>
              </a: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や動物の治療が困難になります。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-119846" y="2056177"/>
              <a:ext cx="4153841" cy="813189"/>
            </a:xfrm>
            <a:prstGeom prst="roundRect">
              <a:avLst>
                <a:gd name="adj" fmla="val 8383"/>
              </a:avLst>
            </a:prstGeom>
            <a:noFill/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395" name="テキスト ボックス 394"/>
          <p:cNvSpPr txBox="1"/>
          <p:nvPr/>
        </p:nvSpPr>
        <p:spPr>
          <a:xfrm>
            <a:off x="215766" y="3315951"/>
            <a:ext cx="9643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→　</a:t>
            </a:r>
            <a:r>
              <a:rPr lang="ja-JP" altLang="en-US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次の４つのポイントに取り組んで、</a:t>
            </a:r>
            <a:r>
              <a:rPr lang="ja-JP" altLang="en-US" sz="2000" u="sng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抗菌剤の“慎重使用”を徹底すること</a:t>
            </a:r>
            <a:r>
              <a:rPr lang="ja-JP" altLang="en-US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が重要です</a:t>
            </a:r>
            <a:endParaRPr lang="en-US" altLang="ja-JP" dirty="0" smtClean="0"/>
          </a:p>
        </p:txBody>
      </p:sp>
      <p:sp>
        <p:nvSpPr>
          <p:cNvPr id="410" name="角丸四角形 409"/>
          <p:cNvSpPr/>
          <p:nvPr/>
        </p:nvSpPr>
        <p:spPr>
          <a:xfrm>
            <a:off x="54609" y="3892932"/>
            <a:ext cx="4834919" cy="117612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26" name="テキスト ボックス 425"/>
          <p:cNvSpPr txBox="1"/>
          <p:nvPr/>
        </p:nvSpPr>
        <p:spPr>
          <a:xfrm>
            <a:off x="1137785" y="5437673"/>
            <a:ext cx="3757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獣医師が的確に状況を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把握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し、適切に診断できるよう、発病後の経過、措置の状況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過去の感染症の発生状況等の情報を</a:t>
            </a:r>
            <a:r>
              <a:rPr lang="ja-JP" altLang="en-US" sz="14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獣医師に伝えましょう。</a:t>
            </a:r>
            <a:endParaRPr lang="ja-JP" altLang="en-US" sz="1400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343" y="108464"/>
            <a:ext cx="1252185" cy="103172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90196" y="1199804"/>
            <a:ext cx="2050582" cy="3681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薬剤耐性菌って？</a:t>
            </a:r>
          </a:p>
        </p:txBody>
      </p:sp>
      <p:sp>
        <p:nvSpPr>
          <p:cNvPr id="431" name="正方形/長方形 430"/>
          <p:cNvSpPr/>
          <p:nvPr/>
        </p:nvSpPr>
        <p:spPr>
          <a:xfrm>
            <a:off x="4520952" y="1196752"/>
            <a:ext cx="3940469" cy="37427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薬剤耐性問題と畜産との関わりは？</a:t>
            </a:r>
          </a:p>
        </p:txBody>
      </p:sp>
      <p:grpSp>
        <p:nvGrpSpPr>
          <p:cNvPr id="432" name="グループ化 431"/>
          <p:cNvGrpSpPr/>
          <p:nvPr/>
        </p:nvGrpSpPr>
        <p:grpSpPr>
          <a:xfrm>
            <a:off x="4304928" y="1368053"/>
            <a:ext cx="5529064" cy="1624959"/>
            <a:chOff x="44624" y="1859605"/>
            <a:chExt cx="3989371" cy="1494325"/>
          </a:xfrm>
        </p:grpSpPr>
        <p:sp>
          <p:nvSpPr>
            <p:cNvPr id="433" name="正方形/長方形 432"/>
            <p:cNvSpPr/>
            <p:nvPr/>
          </p:nvSpPr>
          <p:spPr>
            <a:xfrm>
              <a:off x="112048" y="1859605"/>
              <a:ext cx="3806628" cy="149432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抗菌剤は、畜産分野でも、動物用医薬品や飼料添加物として使用されています。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indent="61545" defTabSz="47477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ja-JP" altLang="en-US" sz="1400" b="0" kern="0" dirty="0">
                  <a:solidFill>
                    <a:prstClr val="black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家畜への抗菌剤の使用により増加した薬剤耐性菌が、家畜の治療を困難にするだけでなく、畜産物等を介して、人の感染症の治療を困難にすることが懸念されています。</a:t>
              </a:r>
              <a:endParaRPr kumimoji="0" lang="en-US" altLang="ja-JP" sz="1400" b="0" kern="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434" name="角丸四角形 433"/>
            <p:cNvSpPr/>
            <p:nvPr/>
          </p:nvSpPr>
          <p:spPr>
            <a:xfrm>
              <a:off x="44624" y="2034995"/>
              <a:ext cx="3989371" cy="1142222"/>
            </a:xfrm>
            <a:prstGeom prst="roundRect">
              <a:avLst>
                <a:gd name="adj" fmla="val 8383"/>
              </a:avLst>
            </a:prstGeom>
            <a:noFill/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46" name="正方形/長方形 45"/>
          <p:cNvSpPr/>
          <p:nvPr/>
        </p:nvSpPr>
        <p:spPr>
          <a:xfrm>
            <a:off x="190196" y="2978408"/>
            <a:ext cx="3940469" cy="37427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薬剤</a:t>
            </a:r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耐性対策ってどうすればいいの？</a:t>
            </a:r>
            <a:endParaRPr lang="ja-JP" altLang="en-US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フローチャート: 端子 4"/>
          <p:cNvSpPr/>
          <p:nvPr/>
        </p:nvSpPr>
        <p:spPr>
          <a:xfrm>
            <a:off x="149556" y="3734241"/>
            <a:ext cx="2592288" cy="317382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感染症を予防する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4" name="円/楕円 413"/>
          <p:cNvSpPr/>
          <p:nvPr/>
        </p:nvSpPr>
        <p:spPr>
          <a:xfrm>
            <a:off x="54609" y="3746162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-1818" y="3755082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5" name="角丸四角形 54"/>
          <p:cNvSpPr/>
          <p:nvPr/>
        </p:nvSpPr>
        <p:spPr>
          <a:xfrm>
            <a:off x="5024979" y="3886101"/>
            <a:ext cx="4834919" cy="11829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979614" y="3821819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087681" y="4131153"/>
            <a:ext cx="35848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家畜の異変に素早く気付けるように、毎日、飼育する家畜の健康観察を行い、</a:t>
            </a:r>
            <a:r>
              <a:rPr lang="ja-JP" altLang="en-US" sz="14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家畜の状態を的確に把握しましょう。</a:t>
            </a:r>
            <a:endParaRPr lang="ja-JP" altLang="en-US" sz="1200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8" name="フローチャート: 端子 57"/>
          <p:cNvSpPr/>
          <p:nvPr/>
        </p:nvSpPr>
        <p:spPr>
          <a:xfrm>
            <a:off x="5122408" y="3731430"/>
            <a:ext cx="3592553" cy="307488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家畜の状態を的確に把握する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9" name="円/楕円 58"/>
          <p:cNvSpPr/>
          <p:nvPr/>
        </p:nvSpPr>
        <p:spPr>
          <a:xfrm>
            <a:off x="5024979" y="3760020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968552" y="3768940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1" name="角丸四角形 60"/>
          <p:cNvSpPr/>
          <p:nvPr/>
        </p:nvSpPr>
        <p:spPr>
          <a:xfrm>
            <a:off x="40875" y="5312404"/>
            <a:ext cx="4824401" cy="11409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-4490" y="5248121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981650" y="4066795"/>
            <a:ext cx="3785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飼養衛生管理水準の向上（施設内の洗浄･消毒の徹底、十分な飼養スペースの確保、適切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な栄養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</a:t>
            </a:r>
            <a:r>
              <a:rPr lang="ja-JP" altLang="en-US" sz="14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等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）により、</a:t>
            </a:r>
            <a:r>
              <a:rPr lang="ja-JP" altLang="en-US" sz="14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感染症</a:t>
            </a:r>
            <a:r>
              <a:rPr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を予防しましょう。</a:t>
            </a:r>
          </a:p>
        </p:txBody>
      </p:sp>
      <p:sp>
        <p:nvSpPr>
          <p:cNvPr id="64" name="フローチャート: 端子 63"/>
          <p:cNvSpPr/>
          <p:nvPr/>
        </p:nvSpPr>
        <p:spPr>
          <a:xfrm>
            <a:off x="143680" y="5101069"/>
            <a:ext cx="2361048" cy="389523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獣医師に伝える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5" name="円/楕円 64"/>
          <p:cNvSpPr/>
          <p:nvPr/>
        </p:nvSpPr>
        <p:spPr>
          <a:xfrm>
            <a:off x="40875" y="5186322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-15552" y="5195242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7" name="角丸四角形 66"/>
          <p:cNvSpPr/>
          <p:nvPr/>
        </p:nvSpPr>
        <p:spPr>
          <a:xfrm>
            <a:off x="5035161" y="5289665"/>
            <a:ext cx="4824401" cy="11636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4989796" y="5225383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6087681" y="5564410"/>
            <a:ext cx="35864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抗菌剤は獣医師からの指示に基づき、用法</a:t>
            </a:r>
            <a:r>
              <a:rPr lang="ja-JP" altLang="en-US" sz="1400" b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･用量、使用禁止期間等</a:t>
            </a:r>
            <a:r>
              <a:rPr lang="ja-JP" altLang="en-US" sz="14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を守って</a:t>
            </a:r>
            <a:r>
              <a:rPr lang="ja-JP" altLang="en-US" sz="14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正しく使用しましょう。</a:t>
            </a:r>
            <a:endParaRPr lang="ja-JP" altLang="en-US" sz="1400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0" name="フローチャート: 端子 69"/>
          <p:cNvSpPr/>
          <p:nvPr/>
        </p:nvSpPr>
        <p:spPr>
          <a:xfrm>
            <a:off x="5153279" y="5118324"/>
            <a:ext cx="3139901" cy="317010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抗菌剤</a:t>
            </a:r>
            <a:r>
              <a:rPr lang="ja-JP" altLang="en-US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を正しく使用する</a:t>
            </a:r>
            <a:endParaRPr kumimoji="1" lang="en-US" altLang="ja-JP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1" name="円/楕円 70"/>
          <p:cNvSpPr/>
          <p:nvPr/>
        </p:nvSpPr>
        <p:spPr>
          <a:xfrm>
            <a:off x="5035161" y="5163584"/>
            <a:ext cx="320904" cy="2947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8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4978734" y="5172504"/>
            <a:ext cx="375112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108" i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</a:t>
            </a:r>
            <a:endParaRPr lang="ja-JP" altLang="en-US" sz="1108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-50878" y="6560396"/>
            <a:ext cx="946837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詳細は、農林水産省</a:t>
            </a:r>
            <a:r>
              <a:rPr lang="en-US" altLang="ja-JP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105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05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3"/>
              </a:rPr>
              <a:t>http://www.maff.go.jp/j/syouan/tikusui/yakuzi/koukinzai.</a:t>
            </a:r>
            <a:r>
              <a:rPr lang="ja-JP" altLang="en-US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3"/>
              </a:rPr>
              <a:t>html</a:t>
            </a:r>
            <a:r>
              <a:rPr lang="ja-JP" altLang="en-US" sz="105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lang="ja-JP" altLang="en-US" sz="105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に掲載しています。</a:t>
            </a:r>
            <a:endParaRPr lang="ja-JP" altLang="en-US" sz="1050" b="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7256209" y="6582412"/>
            <a:ext cx="1586269" cy="200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bIns="0" rtlCol="0">
            <a:spAutoFit/>
          </a:bodyPr>
          <a:lstStyle/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農林水産省</a:t>
            </a:r>
            <a:r>
              <a:rPr kumimoji="1" lang="ja-JP" altLang="en-US" sz="10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抗菌性物質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8" name="正方形/長方形 77"/>
          <p:cNvSpPr/>
          <p:nvPr/>
        </p:nvSpPr>
        <p:spPr>
          <a:xfrm>
            <a:off x="8928593" y="6582412"/>
            <a:ext cx="504056" cy="19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kumimoji="1" lang="ja-JP" altLang="en-US" sz="1100" b="1" dirty="0" smtClean="0"/>
              <a:t>検索</a:t>
            </a:r>
            <a:endParaRPr kumimoji="1" lang="ja-JP" altLang="en-US" sz="1100" b="1" dirty="0"/>
          </a:p>
        </p:txBody>
      </p:sp>
      <p:pic>
        <p:nvPicPr>
          <p:cNvPr id="79" name="Picture 2" descr="C:\Users\minoru_kato\Desktop\無題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EADA"/>
              </a:clrFrom>
              <a:clrTo>
                <a:srgbClr val="FDEADA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9329602" y="6629019"/>
            <a:ext cx="177483" cy="22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08" y="4581432"/>
            <a:ext cx="485712" cy="43174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8" y="5580785"/>
            <a:ext cx="1117108" cy="72071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8" y="4073898"/>
            <a:ext cx="742950" cy="96133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98" y="5520087"/>
            <a:ext cx="764183" cy="81152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78" y="4080868"/>
            <a:ext cx="764916" cy="452167"/>
          </a:xfrm>
          <a:prstGeom prst="rect">
            <a:avLst/>
          </a:prstGeom>
        </p:spPr>
      </p:pic>
      <p:pic>
        <p:nvPicPr>
          <p:cNvPr id="49" name="Picture 18" descr="C:\Users\takeshi_nishida\AppData\Local\Microsoft\Windows\Temporary Internet Files\Content.IE5\L1LNSSS4\MC900026822[1]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2272" y="4533035"/>
            <a:ext cx="504621" cy="47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タイトル 1"/>
          <p:cNvSpPr txBox="1">
            <a:spLocks/>
          </p:cNvSpPr>
          <p:nvPr/>
        </p:nvSpPr>
        <p:spPr bwMode="auto">
          <a:xfrm>
            <a:off x="-50878" y="-14459"/>
            <a:ext cx="9198965" cy="124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305" tIns="31652" rIns="63305" bIns="31652" numCol="1" anchor="ctr" anchorCtr="0" compatLnSpc="1">
            <a:prstTxWarp prst="textNoShape">
              <a:avLst/>
            </a:prstTxWarp>
            <a:no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altLang="ja-JP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lang="ja-JP" altLang="en-US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月は薬剤耐性（</a:t>
            </a:r>
            <a:r>
              <a:rPr lang="en-US" altLang="ja-JP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AMR</a:t>
            </a:r>
            <a:r>
              <a:rPr lang="ja-JP" altLang="en-US" sz="2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）対策推進月間です</a:t>
            </a:r>
            <a:endParaRPr lang="en-US" altLang="ja-JP" sz="2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ja-JP" altLang="en-US" sz="18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 </a:t>
            </a:r>
            <a:r>
              <a:rPr lang="ja-JP" altLang="en-US" sz="18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生産者の皆さん、抗菌剤</a:t>
            </a:r>
            <a:r>
              <a:rPr lang="ja-JP" altLang="en-US" sz="18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の慎重使用等対策を進め</a:t>
            </a:r>
            <a:r>
              <a:rPr lang="ja-JP" altLang="en-US" sz="1800" b="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endParaRPr lang="en-US" altLang="ja-JP" sz="1800" b="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ja-JP" altLang="en-US" sz="18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消費者</a:t>
            </a:r>
            <a:r>
              <a:rPr lang="ja-JP" altLang="en-US" sz="1800" u="sng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の皆様の信頼</a:t>
            </a:r>
            <a:r>
              <a:rPr lang="ja-JP" altLang="en-US" sz="1800" b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に応えましょう！ ～</a:t>
            </a:r>
            <a:endParaRPr lang="en-US" altLang="ja-JP" sz="1800" b="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69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スリップストリーム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45168</TotalTime>
  <Words>336</Words>
  <Application>Microsoft Office PowerPoint</Application>
  <PresentationFormat>A4 210 x 297 mm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HG丸ｺﾞｼｯｸM-PRO</vt:lpstr>
      <vt:lpstr>ＭＳ Ｐゴシック</vt:lpstr>
      <vt:lpstr>ＭＳ Ｐ明朝</vt:lpstr>
      <vt:lpstr>ＭＳ ゴシック</vt:lpstr>
      <vt:lpstr>メイリオ</vt:lpstr>
      <vt:lpstr>Arial</vt:lpstr>
      <vt:lpstr>Calibri</vt:lpstr>
      <vt:lpstr>Times New Roman</vt:lpstr>
      <vt:lpstr>Office ​​テーマ</vt:lpstr>
      <vt:lpstr>デザインの設定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農薬の安全性確保はどのように行われているのか</dc:title>
  <dc:creator>農林水産省</dc:creator>
  <cp:lastModifiedBy>下村　義雄</cp:lastModifiedBy>
  <cp:revision>830</cp:revision>
  <cp:lastPrinted>2017-10-17T04:07:05Z</cp:lastPrinted>
  <dcterms:created xsi:type="dcterms:W3CDTF">2003-07-25T12:06:35Z</dcterms:created>
  <dcterms:modified xsi:type="dcterms:W3CDTF">2017-10-31T04:50:52Z</dcterms:modified>
</cp:coreProperties>
</file>