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removePersonalInfoOnSave="1" saveSubsetFonts="1">
  <p:sldMasterIdLst>
    <p:sldMasterId id="2147483660" r:id="rId1"/>
  </p:sldMasterIdLst>
  <p:notesMasterIdLst>
    <p:notesMasterId r:id="rId38"/>
  </p:notesMasterIdLst>
  <p:sldIdLst>
    <p:sldId id="4675" r:id="rId2"/>
    <p:sldId id="4600" r:id="rId3"/>
    <p:sldId id="4470" r:id="rId4"/>
    <p:sldId id="4686" r:id="rId5"/>
    <p:sldId id="4687" r:id="rId6"/>
    <p:sldId id="4688" r:id="rId7"/>
    <p:sldId id="4689" r:id="rId8"/>
    <p:sldId id="4690" r:id="rId9"/>
    <p:sldId id="4699" r:id="rId10"/>
    <p:sldId id="4701" r:id="rId11"/>
    <p:sldId id="4702" r:id="rId12"/>
    <p:sldId id="4703" r:id="rId13"/>
    <p:sldId id="4704" r:id="rId14"/>
    <p:sldId id="4705" r:id="rId15"/>
    <p:sldId id="4706" r:id="rId16"/>
    <p:sldId id="4707" r:id="rId17"/>
    <p:sldId id="4468" r:id="rId18"/>
    <p:sldId id="1042" r:id="rId19"/>
    <p:sldId id="1047" r:id="rId20"/>
    <p:sldId id="4636" r:id="rId21"/>
    <p:sldId id="4648" r:id="rId22"/>
    <p:sldId id="4623" r:id="rId23"/>
    <p:sldId id="4612" r:id="rId24"/>
    <p:sldId id="4613" r:id="rId25"/>
    <p:sldId id="1090" r:id="rId26"/>
    <p:sldId id="1091" r:id="rId27"/>
    <p:sldId id="4639" r:id="rId28"/>
    <p:sldId id="4664" r:id="rId29"/>
    <p:sldId id="4633" r:id="rId30"/>
    <p:sldId id="4698" r:id="rId31"/>
    <p:sldId id="4635" r:id="rId32"/>
    <p:sldId id="4708" r:id="rId33"/>
    <p:sldId id="1099" r:id="rId34"/>
    <p:sldId id="4700" r:id="rId35"/>
    <p:sldId id="4614" r:id="rId36"/>
    <p:sldId id="4449" r:id="rId37"/>
  </p:sldIdLst>
  <p:sldSz cx="9144000" cy="6858000" type="screen4x3"/>
  <p:notesSz cx="7104063" cy="102346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2F0D9"/>
    <a:srgbClr val="FF9999"/>
    <a:srgbClr val="FFC9C9"/>
    <a:srgbClr val="CCCCFF"/>
    <a:srgbClr val="FFFFCC"/>
    <a:srgbClr val="92D050"/>
    <a:srgbClr val="ED7D31"/>
    <a:srgbClr val="BDD7EE"/>
    <a:srgbClr val="FFCE84"/>
    <a:srgbClr val="D9AD6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FD4C4E6-7869-4E04-9FA2-90739DAF482A}" v="2" dt="2026-04-20T02:42:59.060"/>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2" d="100"/>
          <a:sy n="92" d="100"/>
        </p:scale>
        <p:origin x="210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8" y="6"/>
            <a:ext cx="3078206" cy="513284"/>
          </a:xfrm>
          <a:prstGeom prst="rect">
            <a:avLst/>
          </a:prstGeom>
        </p:spPr>
        <p:txBody>
          <a:bodyPr vert="horz" lIns="94580" tIns="47286" rIns="94580" bIns="47286" rtlCol="0"/>
          <a:lstStyle>
            <a:lvl1pPr algn="l">
              <a:defRPr sz="1200"/>
            </a:lvl1pPr>
          </a:lstStyle>
          <a:p>
            <a:endParaRPr kumimoji="1" lang="ja-JP" altLang="en-US"/>
          </a:p>
        </p:txBody>
      </p:sp>
      <p:sp>
        <p:nvSpPr>
          <p:cNvPr id="3" name="日付プレースホルダー 2"/>
          <p:cNvSpPr>
            <a:spLocks noGrp="1"/>
          </p:cNvSpPr>
          <p:nvPr>
            <p:ph type="dt" idx="1"/>
          </p:nvPr>
        </p:nvSpPr>
        <p:spPr>
          <a:xfrm>
            <a:off x="4024208" y="6"/>
            <a:ext cx="3078206" cy="513284"/>
          </a:xfrm>
          <a:prstGeom prst="rect">
            <a:avLst/>
          </a:prstGeom>
        </p:spPr>
        <p:txBody>
          <a:bodyPr vert="horz" lIns="94580" tIns="47286" rIns="94580" bIns="47286" rtlCol="0"/>
          <a:lstStyle>
            <a:lvl1pPr algn="r">
              <a:defRPr sz="1200"/>
            </a:lvl1pPr>
          </a:lstStyle>
          <a:p>
            <a:fld id="{03BC392A-D85E-4878-99CA-D6DEECC708AB}" type="datetimeFigureOut">
              <a:rPr kumimoji="1" lang="ja-JP" altLang="en-US" smtClean="0"/>
              <a:t>2026/7/16</a:t>
            </a:fld>
            <a:endParaRPr kumimoji="1" lang="ja-JP" altLang="en-US"/>
          </a:p>
        </p:txBody>
      </p:sp>
      <p:sp>
        <p:nvSpPr>
          <p:cNvPr id="4" name="スライド イメージ プレースホルダー 3"/>
          <p:cNvSpPr>
            <a:spLocks noGrp="1" noRot="1" noChangeAspect="1"/>
          </p:cNvSpPr>
          <p:nvPr>
            <p:ph type="sldImg" idx="2"/>
          </p:nvPr>
        </p:nvSpPr>
        <p:spPr>
          <a:xfrm>
            <a:off x="1249363" y="1279525"/>
            <a:ext cx="4605337" cy="3454400"/>
          </a:xfrm>
          <a:prstGeom prst="rect">
            <a:avLst/>
          </a:prstGeom>
          <a:noFill/>
          <a:ln w="12700">
            <a:solidFill>
              <a:prstClr val="black"/>
            </a:solidFill>
          </a:ln>
        </p:spPr>
        <p:txBody>
          <a:bodyPr vert="horz" lIns="94580" tIns="47286" rIns="94580" bIns="47286" rtlCol="0" anchor="ctr"/>
          <a:lstStyle/>
          <a:p>
            <a:endParaRPr lang="ja-JP" altLang="en-US"/>
          </a:p>
        </p:txBody>
      </p:sp>
      <p:sp>
        <p:nvSpPr>
          <p:cNvPr id="5" name="ノート プレースホルダー 4"/>
          <p:cNvSpPr>
            <a:spLocks noGrp="1"/>
          </p:cNvSpPr>
          <p:nvPr>
            <p:ph type="body" sz="quarter" idx="3"/>
          </p:nvPr>
        </p:nvSpPr>
        <p:spPr>
          <a:xfrm>
            <a:off x="710743" y="4925244"/>
            <a:ext cx="5682588" cy="4029439"/>
          </a:xfrm>
          <a:prstGeom prst="rect">
            <a:avLst/>
          </a:prstGeom>
        </p:spPr>
        <p:txBody>
          <a:bodyPr vert="horz" lIns="94580" tIns="47286" rIns="94580" bIns="47286"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8" y="9721339"/>
            <a:ext cx="3078206" cy="513284"/>
          </a:xfrm>
          <a:prstGeom prst="rect">
            <a:avLst/>
          </a:prstGeom>
        </p:spPr>
        <p:txBody>
          <a:bodyPr vert="horz" lIns="94580" tIns="47286" rIns="94580" bIns="47286"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4024208" y="9721339"/>
            <a:ext cx="3078206" cy="513284"/>
          </a:xfrm>
          <a:prstGeom prst="rect">
            <a:avLst/>
          </a:prstGeom>
        </p:spPr>
        <p:txBody>
          <a:bodyPr vert="horz" lIns="94580" tIns="47286" rIns="94580" bIns="47286" rtlCol="0" anchor="b"/>
          <a:lstStyle>
            <a:lvl1pPr algn="r">
              <a:defRPr sz="1200"/>
            </a:lvl1pPr>
          </a:lstStyle>
          <a:p>
            <a:fld id="{94A7202A-99E9-412D-B086-EA8612F219D4}" type="slidenum">
              <a:rPr kumimoji="1" lang="ja-JP" altLang="en-US" smtClean="0"/>
              <a:t>‹#›</a:t>
            </a:fld>
            <a:endParaRPr kumimoji="1" lang="ja-JP" altLang="en-US"/>
          </a:p>
        </p:txBody>
      </p:sp>
    </p:spTree>
    <p:extLst>
      <p:ext uri="{BB962C8B-B14F-4D97-AF65-F5344CB8AC3E}">
        <p14:creationId xmlns:p14="http://schemas.microsoft.com/office/powerpoint/2010/main" val="1435532814"/>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スライド イメージ プレースホルダ 1"/>
          <p:cNvSpPr>
            <a:spLocks noGrp="1" noRot="1" noChangeAspect="1" noTextEdit="1"/>
          </p:cNvSpPr>
          <p:nvPr>
            <p:ph type="sldImg"/>
          </p:nvPr>
        </p:nvSpPr>
        <p:spPr bwMode="auto">
          <a:noFill/>
          <a:ln>
            <a:solidFill>
              <a:srgbClr val="000000"/>
            </a:solidFill>
            <a:miter lim="800000"/>
            <a:headEnd/>
            <a:tailEnd/>
          </a:ln>
        </p:spPr>
      </p:sp>
      <p:sp>
        <p:nvSpPr>
          <p:cNvPr id="202755" name="ノート プレースホルダ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ja-JP" altLang="en-US" dirty="0"/>
          </a:p>
        </p:txBody>
      </p:sp>
    </p:spTree>
    <p:extLst>
      <p:ext uri="{BB962C8B-B14F-4D97-AF65-F5344CB8AC3E}">
        <p14:creationId xmlns:p14="http://schemas.microsoft.com/office/powerpoint/2010/main" val="27753138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94A7202A-99E9-412D-B086-EA8612F219D4}" type="slidenum">
              <a:rPr kumimoji="1" lang="ja-JP" altLang="en-US" smtClean="0"/>
              <a:t>22</a:t>
            </a:fld>
            <a:endParaRPr kumimoji="1" lang="ja-JP" altLang="en-US"/>
          </a:p>
        </p:txBody>
      </p:sp>
    </p:spTree>
    <p:extLst>
      <p:ext uri="{BB962C8B-B14F-4D97-AF65-F5344CB8AC3E}">
        <p14:creationId xmlns:p14="http://schemas.microsoft.com/office/powerpoint/2010/main" val="22024186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249363" y="1279525"/>
            <a:ext cx="4605337" cy="3454400"/>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94A7202A-99E9-412D-B086-EA8612F219D4}" type="slidenum">
              <a:rPr kumimoji="1" lang="ja-JP" altLang="en-US" smtClean="0"/>
              <a:t>23</a:t>
            </a:fld>
            <a:endParaRPr kumimoji="1" lang="ja-JP" altLang="en-US"/>
          </a:p>
        </p:txBody>
      </p:sp>
    </p:spTree>
    <p:extLst>
      <p:ext uri="{BB962C8B-B14F-4D97-AF65-F5344CB8AC3E}">
        <p14:creationId xmlns:p14="http://schemas.microsoft.com/office/powerpoint/2010/main" val="33388486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249363" y="1279525"/>
            <a:ext cx="4605337" cy="3454400"/>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94A7202A-99E9-412D-B086-EA8612F219D4}" type="slidenum">
              <a:rPr kumimoji="1" lang="ja-JP" altLang="en-US" smtClean="0"/>
              <a:t>24</a:t>
            </a:fld>
            <a:endParaRPr kumimoji="1" lang="ja-JP" altLang="en-US"/>
          </a:p>
        </p:txBody>
      </p:sp>
    </p:spTree>
    <p:extLst>
      <p:ext uri="{BB962C8B-B14F-4D97-AF65-F5344CB8AC3E}">
        <p14:creationId xmlns:p14="http://schemas.microsoft.com/office/powerpoint/2010/main" val="39459636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249363" y="1279525"/>
            <a:ext cx="4605337" cy="3454400"/>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94A7202A-99E9-412D-B086-EA8612F219D4}" type="slidenum">
              <a:rPr kumimoji="1" lang="ja-JP" altLang="en-US" smtClean="0"/>
              <a:t>25</a:t>
            </a:fld>
            <a:endParaRPr kumimoji="1" lang="ja-JP" altLang="en-US"/>
          </a:p>
        </p:txBody>
      </p:sp>
    </p:spTree>
    <p:extLst>
      <p:ext uri="{BB962C8B-B14F-4D97-AF65-F5344CB8AC3E}">
        <p14:creationId xmlns:p14="http://schemas.microsoft.com/office/powerpoint/2010/main" val="15409582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249363" y="1279525"/>
            <a:ext cx="4605337" cy="3454400"/>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94A7202A-99E9-412D-B086-EA8612F219D4}" type="slidenum">
              <a:rPr kumimoji="1" lang="ja-JP" altLang="en-US" smtClean="0"/>
              <a:t>26</a:t>
            </a:fld>
            <a:endParaRPr kumimoji="1" lang="ja-JP" altLang="en-US"/>
          </a:p>
        </p:txBody>
      </p:sp>
    </p:spTree>
    <p:extLst>
      <p:ext uri="{BB962C8B-B14F-4D97-AF65-F5344CB8AC3E}">
        <p14:creationId xmlns:p14="http://schemas.microsoft.com/office/powerpoint/2010/main" val="31964521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94A7202A-99E9-412D-B086-EA8612F219D4}" type="slidenum">
              <a:rPr kumimoji="1" lang="ja-JP" altLang="en-US" smtClean="0"/>
              <a:t>27</a:t>
            </a:fld>
            <a:endParaRPr kumimoji="1" lang="ja-JP" altLang="en-US"/>
          </a:p>
        </p:txBody>
      </p:sp>
    </p:spTree>
    <p:extLst>
      <p:ext uri="{BB962C8B-B14F-4D97-AF65-F5344CB8AC3E}">
        <p14:creationId xmlns:p14="http://schemas.microsoft.com/office/powerpoint/2010/main" val="38531995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94A7202A-99E9-412D-B086-EA8612F219D4}" type="slidenum">
              <a:rPr kumimoji="1" lang="ja-JP" altLang="en-US" smtClean="0"/>
              <a:t>28</a:t>
            </a:fld>
            <a:endParaRPr kumimoji="1" lang="ja-JP" altLang="en-US"/>
          </a:p>
        </p:txBody>
      </p:sp>
    </p:spTree>
    <p:extLst>
      <p:ext uri="{BB962C8B-B14F-4D97-AF65-F5344CB8AC3E}">
        <p14:creationId xmlns:p14="http://schemas.microsoft.com/office/powerpoint/2010/main" val="39322464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249363" y="1279525"/>
            <a:ext cx="4605337" cy="3454400"/>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pPr defTabSz="473339">
              <a:defRPr/>
            </a:pPr>
            <a:fld id="{94A7202A-99E9-412D-B086-EA8612F219D4}" type="slidenum">
              <a:rPr kumimoji="1" lang="ja-JP" altLang="en-US">
                <a:solidFill>
                  <a:prstClr val="black"/>
                </a:solidFill>
                <a:latin typeface="游ゴシック" panose="020F0502020204030204"/>
                <a:ea typeface="游ゴシック" panose="020B0400000000000000" pitchFamily="50" charset="-128"/>
              </a:rPr>
              <a:pPr defTabSz="473339">
                <a:defRPr/>
              </a:pPr>
              <a:t>29</a:t>
            </a:fld>
            <a:endParaRPr kumimoji="1" lang="ja-JP" altLang="en-US">
              <a:solidFill>
                <a:prstClr val="black"/>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14886961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249363" y="1279525"/>
            <a:ext cx="4605337" cy="3454400"/>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94A7202A-99E9-412D-B086-EA8612F219D4}" type="slidenum">
              <a:rPr kumimoji="1" lang="ja-JP" altLang="en-US" smtClean="0"/>
              <a:t>30</a:t>
            </a:fld>
            <a:endParaRPr kumimoji="1" lang="ja-JP" altLang="en-US"/>
          </a:p>
        </p:txBody>
      </p:sp>
    </p:spTree>
    <p:extLst>
      <p:ext uri="{BB962C8B-B14F-4D97-AF65-F5344CB8AC3E}">
        <p14:creationId xmlns:p14="http://schemas.microsoft.com/office/powerpoint/2010/main" val="23160213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249363" y="1279525"/>
            <a:ext cx="4605337" cy="3454400"/>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94A7202A-99E9-412D-B086-EA8612F219D4}" type="slidenum">
              <a:rPr kumimoji="1" lang="ja-JP" altLang="en-US" smtClean="0"/>
              <a:t>32</a:t>
            </a:fld>
            <a:endParaRPr kumimoji="1" lang="ja-JP" altLang="en-US"/>
          </a:p>
        </p:txBody>
      </p:sp>
    </p:spTree>
    <p:extLst>
      <p:ext uri="{BB962C8B-B14F-4D97-AF65-F5344CB8AC3E}">
        <p14:creationId xmlns:p14="http://schemas.microsoft.com/office/powerpoint/2010/main" val="20993202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94A7202A-99E9-412D-B086-EA8612F219D4}" type="slidenum">
              <a:rPr kumimoji="1" lang="ja-JP" altLang="en-US" smtClean="0"/>
              <a:t>7</a:t>
            </a:fld>
            <a:endParaRPr kumimoji="1" lang="ja-JP" altLang="en-US"/>
          </a:p>
        </p:txBody>
      </p:sp>
    </p:spTree>
    <p:extLst>
      <p:ext uri="{BB962C8B-B14F-4D97-AF65-F5344CB8AC3E}">
        <p14:creationId xmlns:p14="http://schemas.microsoft.com/office/powerpoint/2010/main" val="53016324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247775" y="1277938"/>
            <a:ext cx="4598988" cy="3449637"/>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pPr defTabSz="473339">
              <a:defRPr/>
            </a:pPr>
            <a:fld id="{94A7202A-99E9-412D-B086-EA8612F219D4}" type="slidenum">
              <a:rPr kumimoji="1" lang="ja-JP" altLang="en-US">
                <a:solidFill>
                  <a:prstClr val="black"/>
                </a:solidFill>
                <a:latin typeface="游ゴシック" panose="020F0502020204030204"/>
                <a:ea typeface="游ゴシック" panose="020B0400000000000000" pitchFamily="50" charset="-128"/>
              </a:rPr>
              <a:pPr defTabSz="473339">
                <a:defRPr/>
              </a:pPr>
              <a:t>33</a:t>
            </a:fld>
            <a:endParaRPr kumimoji="1" lang="ja-JP" altLang="en-US">
              <a:solidFill>
                <a:prstClr val="black"/>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39417833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249363" y="1279525"/>
            <a:ext cx="4605337" cy="3454400"/>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94A7202A-99E9-412D-B086-EA8612F219D4}" type="slidenum">
              <a:rPr kumimoji="1" lang="ja-JP" altLang="en-US" smtClean="0"/>
              <a:t>34</a:t>
            </a:fld>
            <a:endParaRPr kumimoji="1" lang="ja-JP" altLang="en-US"/>
          </a:p>
        </p:txBody>
      </p:sp>
    </p:spTree>
    <p:extLst>
      <p:ext uri="{BB962C8B-B14F-4D97-AF65-F5344CB8AC3E}">
        <p14:creationId xmlns:p14="http://schemas.microsoft.com/office/powerpoint/2010/main" val="11197993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54A0F0AC-12FC-407F-AFD8-0FD72FF24643}" type="slidenum">
              <a:rPr kumimoji="1" lang="ja-JP" altLang="en-US" smtClean="0"/>
              <a:t>35</a:t>
            </a:fld>
            <a:endParaRPr kumimoji="1" lang="ja-JP" altLang="en-US"/>
          </a:p>
        </p:txBody>
      </p:sp>
    </p:spTree>
    <p:extLst>
      <p:ext uri="{BB962C8B-B14F-4D97-AF65-F5344CB8AC3E}">
        <p14:creationId xmlns:p14="http://schemas.microsoft.com/office/powerpoint/2010/main" val="40753589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94A7202A-99E9-412D-B086-EA8612F219D4}" type="slidenum">
              <a:rPr kumimoji="1" lang="ja-JP" altLang="en-US" smtClean="0"/>
              <a:t>8</a:t>
            </a:fld>
            <a:endParaRPr kumimoji="1" lang="ja-JP" altLang="en-US"/>
          </a:p>
        </p:txBody>
      </p:sp>
    </p:spTree>
    <p:extLst>
      <p:ext uri="{BB962C8B-B14F-4D97-AF65-F5344CB8AC3E}">
        <p14:creationId xmlns:p14="http://schemas.microsoft.com/office/powerpoint/2010/main" val="966506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94A7202A-99E9-412D-B086-EA8612F219D4}" type="slidenum">
              <a:rPr kumimoji="1" lang="ja-JP" altLang="en-US" smtClean="0"/>
              <a:t>14</a:t>
            </a:fld>
            <a:endParaRPr kumimoji="1" lang="ja-JP" altLang="en-US"/>
          </a:p>
        </p:txBody>
      </p:sp>
    </p:spTree>
    <p:extLst>
      <p:ext uri="{BB962C8B-B14F-4D97-AF65-F5344CB8AC3E}">
        <p14:creationId xmlns:p14="http://schemas.microsoft.com/office/powerpoint/2010/main" val="33285483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94A7202A-99E9-412D-B086-EA8612F219D4}" type="slidenum">
              <a:rPr kumimoji="1" lang="ja-JP" altLang="en-US" smtClean="0"/>
              <a:t>16</a:t>
            </a:fld>
            <a:endParaRPr kumimoji="1" lang="ja-JP" altLang="en-US"/>
          </a:p>
        </p:txBody>
      </p:sp>
    </p:spTree>
    <p:extLst>
      <p:ext uri="{BB962C8B-B14F-4D97-AF65-F5344CB8AC3E}">
        <p14:creationId xmlns:p14="http://schemas.microsoft.com/office/powerpoint/2010/main" val="30638946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94A7202A-99E9-412D-B086-EA8612F219D4}" type="slidenum">
              <a:rPr kumimoji="1" lang="ja-JP" altLang="en-US" smtClean="0"/>
              <a:t>18</a:t>
            </a:fld>
            <a:endParaRPr kumimoji="1" lang="ja-JP" altLang="en-US"/>
          </a:p>
        </p:txBody>
      </p:sp>
    </p:spTree>
    <p:extLst>
      <p:ext uri="{BB962C8B-B14F-4D97-AF65-F5344CB8AC3E}">
        <p14:creationId xmlns:p14="http://schemas.microsoft.com/office/powerpoint/2010/main" val="14083570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94A7202A-99E9-412D-B086-EA8612F219D4}" type="slidenum">
              <a:rPr kumimoji="1" lang="ja-JP" altLang="en-US" smtClean="0"/>
              <a:t>19</a:t>
            </a:fld>
            <a:endParaRPr kumimoji="1" lang="ja-JP" altLang="en-US"/>
          </a:p>
        </p:txBody>
      </p:sp>
    </p:spTree>
    <p:extLst>
      <p:ext uri="{BB962C8B-B14F-4D97-AF65-F5344CB8AC3E}">
        <p14:creationId xmlns:p14="http://schemas.microsoft.com/office/powerpoint/2010/main" val="2169908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94A7202A-99E9-412D-B086-EA8612F219D4}" type="slidenum">
              <a:rPr kumimoji="1" lang="ja-JP" altLang="en-US" smtClean="0"/>
              <a:t>20</a:t>
            </a:fld>
            <a:endParaRPr kumimoji="1" lang="ja-JP" altLang="en-US"/>
          </a:p>
        </p:txBody>
      </p:sp>
    </p:spTree>
    <p:extLst>
      <p:ext uri="{BB962C8B-B14F-4D97-AF65-F5344CB8AC3E}">
        <p14:creationId xmlns:p14="http://schemas.microsoft.com/office/powerpoint/2010/main" val="7986294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94A7202A-99E9-412D-B086-EA8612F219D4}" type="slidenum">
              <a:rPr kumimoji="1" lang="ja-JP" altLang="en-US" smtClean="0"/>
              <a:t>21</a:t>
            </a:fld>
            <a:endParaRPr kumimoji="1" lang="ja-JP" altLang="en-US"/>
          </a:p>
        </p:txBody>
      </p:sp>
    </p:spTree>
    <p:extLst>
      <p:ext uri="{BB962C8B-B14F-4D97-AF65-F5344CB8AC3E}">
        <p14:creationId xmlns:p14="http://schemas.microsoft.com/office/powerpoint/2010/main" val="30775336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a:p>
        </p:txBody>
      </p:sp>
      <p:sp>
        <p:nvSpPr>
          <p:cNvPr id="4" name="Date Placeholder 3"/>
          <p:cNvSpPr>
            <a:spLocks noGrp="1"/>
          </p:cNvSpPr>
          <p:nvPr>
            <p:ph type="dt" sz="half" idx="10"/>
          </p:nvPr>
        </p:nvSpPr>
        <p:spPr/>
        <p:txBody>
          <a:bodyPr/>
          <a:lstStyle/>
          <a:p>
            <a:fld id="{567A47CD-9FBC-4CE7-BB38-7DA15587FF24}" type="datetime1">
              <a:rPr kumimoji="1" lang="ja-JP" altLang="en-US" smtClean="0"/>
              <a:t>2026/7/16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a:xfrm>
            <a:off x="8759439" y="6492875"/>
            <a:ext cx="384561" cy="365125"/>
          </a:xfrm>
        </p:spPr>
        <p:txBody>
          <a:bodyPr/>
          <a:lstStyle>
            <a:lvl1pPr>
              <a:defRPr sz="1200">
                <a:solidFill>
                  <a:schemeClr val="tx1"/>
                </a:solidFill>
              </a:defRPr>
            </a:lvl1pPr>
          </a:lstStyle>
          <a:p>
            <a:fld id="{31DA451D-B193-4192-9091-EEBA30D86635}" type="slidenum">
              <a:rPr kumimoji="1" lang="ja-JP" altLang="en-US" smtClean="0"/>
              <a:pPr/>
              <a:t>‹#›</a:t>
            </a:fld>
            <a:endParaRPr kumimoji="1" lang="ja-JP" altLang="en-US"/>
          </a:p>
        </p:txBody>
      </p:sp>
    </p:spTree>
    <p:extLst>
      <p:ext uri="{BB962C8B-B14F-4D97-AF65-F5344CB8AC3E}">
        <p14:creationId xmlns:p14="http://schemas.microsoft.com/office/powerpoint/2010/main" val="2209901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11FA3BAF-4B98-489E-9CA8-DA553825804F}" type="datetime1">
              <a:rPr kumimoji="1" lang="ja-JP" altLang="en-US" smtClean="0"/>
              <a:t>2026/7/16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1DA451D-B193-4192-9091-EEBA30D86635}" type="slidenum">
              <a:rPr kumimoji="1" lang="ja-JP" altLang="en-US" smtClean="0"/>
              <a:t>‹#›</a:t>
            </a:fld>
            <a:endParaRPr kumimoji="1" lang="ja-JP" altLang="en-US"/>
          </a:p>
        </p:txBody>
      </p:sp>
    </p:spTree>
    <p:extLst>
      <p:ext uri="{BB962C8B-B14F-4D97-AF65-F5344CB8AC3E}">
        <p14:creationId xmlns:p14="http://schemas.microsoft.com/office/powerpoint/2010/main" val="22782409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973C7B42-0BF5-4CF4-BF72-80F984E4A688}" type="datetime1">
              <a:rPr kumimoji="1" lang="ja-JP" altLang="en-US" smtClean="0"/>
              <a:t>2026/7/16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1DA451D-B193-4192-9091-EEBA30D86635}" type="slidenum">
              <a:rPr kumimoji="1" lang="ja-JP" altLang="en-US" smtClean="0"/>
              <a:t>‹#›</a:t>
            </a:fld>
            <a:endParaRPr kumimoji="1" lang="ja-JP" altLang="en-US"/>
          </a:p>
        </p:txBody>
      </p:sp>
    </p:spTree>
    <p:extLst>
      <p:ext uri="{BB962C8B-B14F-4D97-AF65-F5344CB8AC3E}">
        <p14:creationId xmlns:p14="http://schemas.microsoft.com/office/powerpoint/2010/main" val="30111309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3D5EC541-E0AC-45C2-BE92-03BBA61359F9}" type="datetime1">
              <a:rPr kumimoji="1" lang="ja-JP" altLang="en-US" smtClean="0"/>
              <a:t>2026/7/16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1DA451D-B193-4192-9091-EEBA30D86635}" type="slidenum">
              <a:rPr kumimoji="1" lang="ja-JP" altLang="en-US" smtClean="0"/>
              <a:t>‹#›</a:t>
            </a:fld>
            <a:endParaRPr kumimoji="1" lang="ja-JP" altLang="en-US"/>
          </a:p>
        </p:txBody>
      </p:sp>
    </p:spTree>
    <p:extLst>
      <p:ext uri="{BB962C8B-B14F-4D97-AF65-F5344CB8AC3E}">
        <p14:creationId xmlns:p14="http://schemas.microsoft.com/office/powerpoint/2010/main" val="25711606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5DE37686-B43A-4ABF-965E-44E63115262B}" type="datetime1">
              <a:rPr kumimoji="1" lang="ja-JP" altLang="en-US" smtClean="0"/>
              <a:t>2026/7/16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1DA451D-B193-4192-9091-EEBA30D86635}" type="slidenum">
              <a:rPr kumimoji="1" lang="ja-JP" altLang="en-US" smtClean="0"/>
              <a:t>‹#›</a:t>
            </a:fld>
            <a:endParaRPr kumimoji="1" lang="ja-JP" altLang="en-US"/>
          </a:p>
        </p:txBody>
      </p:sp>
    </p:spTree>
    <p:extLst>
      <p:ext uri="{BB962C8B-B14F-4D97-AF65-F5344CB8AC3E}">
        <p14:creationId xmlns:p14="http://schemas.microsoft.com/office/powerpoint/2010/main" val="10533918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5" name="Date Placeholder 4"/>
          <p:cNvSpPr>
            <a:spLocks noGrp="1"/>
          </p:cNvSpPr>
          <p:nvPr>
            <p:ph type="dt" sz="half" idx="10"/>
          </p:nvPr>
        </p:nvSpPr>
        <p:spPr/>
        <p:txBody>
          <a:bodyPr/>
          <a:lstStyle/>
          <a:p>
            <a:fld id="{BD16980D-D790-4A24-A017-7E990DD3DE45}" type="datetime1">
              <a:rPr kumimoji="1" lang="ja-JP" altLang="en-US" smtClean="0"/>
              <a:t>2026/7/16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1DA451D-B193-4192-9091-EEBA30D86635}" type="slidenum">
              <a:rPr kumimoji="1" lang="ja-JP" altLang="en-US" smtClean="0"/>
              <a:t>‹#›</a:t>
            </a:fld>
            <a:endParaRPr kumimoji="1" lang="ja-JP" altLang="en-US"/>
          </a:p>
        </p:txBody>
      </p:sp>
    </p:spTree>
    <p:extLst>
      <p:ext uri="{BB962C8B-B14F-4D97-AF65-F5344CB8AC3E}">
        <p14:creationId xmlns:p14="http://schemas.microsoft.com/office/powerpoint/2010/main" val="37717966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7" name="Date Placeholder 6"/>
          <p:cNvSpPr>
            <a:spLocks noGrp="1"/>
          </p:cNvSpPr>
          <p:nvPr>
            <p:ph type="dt" sz="half" idx="10"/>
          </p:nvPr>
        </p:nvSpPr>
        <p:spPr/>
        <p:txBody>
          <a:bodyPr/>
          <a:lstStyle/>
          <a:p>
            <a:fld id="{05D8B25F-9925-414C-BAC1-2D3278E6CBA8}" type="datetime1">
              <a:rPr kumimoji="1" lang="ja-JP" altLang="en-US" smtClean="0"/>
              <a:t>2026/7/16</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31DA451D-B193-4192-9091-EEBA30D86635}" type="slidenum">
              <a:rPr kumimoji="1" lang="ja-JP" altLang="en-US" smtClean="0"/>
              <a:t>‹#›</a:t>
            </a:fld>
            <a:endParaRPr kumimoji="1" lang="ja-JP" altLang="en-US"/>
          </a:p>
        </p:txBody>
      </p:sp>
    </p:spTree>
    <p:extLst>
      <p:ext uri="{BB962C8B-B14F-4D97-AF65-F5344CB8AC3E}">
        <p14:creationId xmlns:p14="http://schemas.microsoft.com/office/powerpoint/2010/main" val="8532296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Date Placeholder 2"/>
          <p:cNvSpPr>
            <a:spLocks noGrp="1"/>
          </p:cNvSpPr>
          <p:nvPr>
            <p:ph type="dt" sz="half" idx="10"/>
          </p:nvPr>
        </p:nvSpPr>
        <p:spPr/>
        <p:txBody>
          <a:bodyPr/>
          <a:lstStyle/>
          <a:p>
            <a:fld id="{5B0BF2F6-F7EA-462C-B5BB-7AB4DE0FFBB6}" type="datetime1">
              <a:rPr kumimoji="1" lang="ja-JP" altLang="en-US" smtClean="0"/>
              <a:t>2026/7/16</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31DA451D-B193-4192-9091-EEBA30D86635}" type="slidenum">
              <a:rPr kumimoji="1" lang="ja-JP" altLang="en-US" smtClean="0"/>
              <a:t>‹#›</a:t>
            </a:fld>
            <a:endParaRPr kumimoji="1" lang="ja-JP" altLang="en-US"/>
          </a:p>
        </p:txBody>
      </p:sp>
    </p:spTree>
    <p:extLst>
      <p:ext uri="{BB962C8B-B14F-4D97-AF65-F5344CB8AC3E}">
        <p14:creationId xmlns:p14="http://schemas.microsoft.com/office/powerpoint/2010/main" val="42398583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7FB4158-D503-4096-8E66-ACE1F80B708E}" type="datetime1">
              <a:rPr kumimoji="1" lang="ja-JP" altLang="en-US" smtClean="0"/>
              <a:t>2026/7/16</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31DA451D-B193-4192-9091-EEBA30D86635}" type="slidenum">
              <a:rPr kumimoji="1" lang="ja-JP" altLang="en-US" smtClean="0"/>
              <a:t>‹#›</a:t>
            </a:fld>
            <a:endParaRPr kumimoji="1" lang="ja-JP" altLang="en-US"/>
          </a:p>
        </p:txBody>
      </p:sp>
    </p:spTree>
    <p:extLst>
      <p:ext uri="{BB962C8B-B14F-4D97-AF65-F5344CB8AC3E}">
        <p14:creationId xmlns:p14="http://schemas.microsoft.com/office/powerpoint/2010/main" val="34158001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AA9AA5BA-F0C0-486E-A5DC-42ADCFA7617E}" type="datetime1">
              <a:rPr kumimoji="1" lang="ja-JP" altLang="en-US" smtClean="0"/>
              <a:t>2026/7/16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1DA451D-B193-4192-9091-EEBA30D86635}" type="slidenum">
              <a:rPr kumimoji="1" lang="ja-JP" altLang="en-US" smtClean="0"/>
              <a:t>‹#›</a:t>
            </a:fld>
            <a:endParaRPr kumimoji="1" lang="ja-JP" altLang="en-US"/>
          </a:p>
        </p:txBody>
      </p:sp>
    </p:spTree>
    <p:extLst>
      <p:ext uri="{BB962C8B-B14F-4D97-AF65-F5344CB8AC3E}">
        <p14:creationId xmlns:p14="http://schemas.microsoft.com/office/powerpoint/2010/main" val="14050142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E937797C-1CC1-4559-B780-E9C5672F71C3}" type="datetime1">
              <a:rPr kumimoji="1" lang="ja-JP" altLang="en-US" smtClean="0"/>
              <a:t>2026/7/16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1DA451D-B193-4192-9091-EEBA30D86635}" type="slidenum">
              <a:rPr kumimoji="1" lang="ja-JP" altLang="en-US" smtClean="0"/>
              <a:t>‹#›</a:t>
            </a:fld>
            <a:endParaRPr kumimoji="1" lang="ja-JP" altLang="en-US"/>
          </a:p>
        </p:txBody>
      </p:sp>
    </p:spTree>
    <p:extLst>
      <p:ext uri="{BB962C8B-B14F-4D97-AF65-F5344CB8AC3E}">
        <p14:creationId xmlns:p14="http://schemas.microsoft.com/office/powerpoint/2010/main" val="21837602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AC5965-2871-47C1-A10F-31A3CFC6D80B}" type="datetime1">
              <a:rPr kumimoji="1" lang="ja-JP" altLang="en-US" smtClean="0"/>
              <a:t>2026/7/16</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8772792" y="6492875"/>
            <a:ext cx="371208" cy="365125"/>
          </a:xfrm>
          <a:prstGeom prst="rect">
            <a:avLst/>
          </a:prstGeom>
        </p:spPr>
        <p:txBody>
          <a:bodyPr vert="horz" lIns="91440" tIns="45720" rIns="91440" bIns="45720" rtlCol="0" anchor="ctr"/>
          <a:lstStyle>
            <a:lvl1pPr algn="r">
              <a:defRPr sz="1200">
                <a:solidFill>
                  <a:schemeClr val="tx1"/>
                </a:solidFill>
              </a:defRPr>
            </a:lvl1pPr>
          </a:lstStyle>
          <a:p>
            <a:fld id="{31DA451D-B193-4192-9091-EEBA30D86635}" type="slidenum">
              <a:rPr kumimoji="1" lang="ja-JP" altLang="en-US" smtClean="0"/>
              <a:pPr/>
              <a:t>‹#›</a:t>
            </a:fld>
            <a:endParaRPr kumimoji="1" lang="ja-JP" altLang="en-US"/>
          </a:p>
        </p:txBody>
      </p:sp>
    </p:spTree>
    <p:extLst>
      <p:ext uri="{BB962C8B-B14F-4D97-AF65-F5344CB8AC3E}">
        <p14:creationId xmlns:p14="http://schemas.microsoft.com/office/powerpoint/2010/main" val="26961327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8.jpeg"/></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25.jpeg"/><Relationship Id="rId4" Type="http://schemas.openxmlformats.org/officeDocument/2006/relationships/image" Target="../media/image24.emf"/></Relationships>
</file>

<file path=ppt/slides/_rels/slide1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1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37.jpeg"/><Relationship Id="rId4" Type="http://schemas.openxmlformats.org/officeDocument/2006/relationships/image" Target="../media/image36.png"/></Relationships>
</file>

<file path=ppt/slides/_rels/slide2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40.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45.jpeg"/></Relationships>
</file>

<file path=ppt/slides/_rels/slide2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48.jpeg"/></Relationships>
</file>

<file path=ppt/slides/_rels/slide2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52.jpeg"/><Relationship Id="rId4" Type="http://schemas.openxmlformats.org/officeDocument/2006/relationships/image" Target="../media/image51.jpe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jpeg"/><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3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58.png"/><Relationship Id="rId4" Type="http://schemas.openxmlformats.org/officeDocument/2006/relationships/image" Target="../media/image57.png"/></Relationships>
</file>

<file path=ppt/slides/_rels/slide34.xml.rels><?xml version="1.0" encoding="UTF-8" standalone="yes"?>
<Relationships xmlns="http://schemas.openxmlformats.org/package/2006/relationships"><Relationship Id="rId3" Type="http://schemas.openxmlformats.org/officeDocument/2006/relationships/image" Target="../media/image59.png"/><Relationship Id="rId7" Type="http://schemas.openxmlformats.org/officeDocument/2006/relationships/image" Target="../media/image63.jpe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62.jpeg"/><Relationship Id="rId5" Type="http://schemas.openxmlformats.org/officeDocument/2006/relationships/image" Target="../media/image61.png"/><Relationship Id="rId4" Type="http://schemas.openxmlformats.org/officeDocument/2006/relationships/image" Target="../media/image60.png"/></Relationships>
</file>

<file path=ppt/slides/_rels/slide3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8" Type="http://schemas.openxmlformats.org/officeDocument/2006/relationships/image" Target="../media/image70.png"/><Relationship Id="rId13" Type="http://schemas.openxmlformats.org/officeDocument/2006/relationships/image" Target="../media/image75.png"/><Relationship Id="rId3" Type="http://schemas.openxmlformats.org/officeDocument/2006/relationships/image" Target="../media/image65.png"/><Relationship Id="rId7" Type="http://schemas.openxmlformats.org/officeDocument/2006/relationships/image" Target="../media/image69.png"/><Relationship Id="rId12" Type="http://schemas.openxmlformats.org/officeDocument/2006/relationships/image" Target="../media/image74.pn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68.png"/><Relationship Id="rId11" Type="http://schemas.openxmlformats.org/officeDocument/2006/relationships/image" Target="../media/image73.png"/><Relationship Id="rId5" Type="http://schemas.openxmlformats.org/officeDocument/2006/relationships/image" Target="../media/image67.png"/><Relationship Id="rId10" Type="http://schemas.openxmlformats.org/officeDocument/2006/relationships/image" Target="../media/image72.png"/><Relationship Id="rId4" Type="http://schemas.openxmlformats.org/officeDocument/2006/relationships/image" Target="../media/image66.png"/><Relationship Id="rId9" Type="http://schemas.openxmlformats.org/officeDocument/2006/relationships/image" Target="../media/image71.png"/></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5">
            <a:extLst>
              <a:ext uri="{FF2B5EF4-FFF2-40B4-BE49-F238E27FC236}">
                <a16:creationId xmlns:a16="http://schemas.microsoft.com/office/drawing/2014/main" id="{1E14F2AB-6E67-4AED-E20C-4F1DCD1596FC}"/>
              </a:ext>
            </a:extLst>
          </p:cNvPr>
          <p:cNvSpPr/>
          <p:nvPr/>
        </p:nvSpPr>
        <p:spPr>
          <a:xfrm>
            <a:off x="0" y="3370087"/>
            <a:ext cx="9144000" cy="247810"/>
          </a:xfrm>
          <a:prstGeom prst="roundRect">
            <a:avLst>
              <a:gd name="adj" fmla="val 0"/>
            </a:avLst>
          </a:prstGeom>
          <a:solidFill>
            <a:srgbClr val="FFCC66"/>
          </a:solidFill>
          <a:ln w="25400" cap="flat" cmpd="sng" algn="ctr">
            <a:noFill/>
            <a:prstDash val="solid"/>
          </a:ln>
          <a:effectLst/>
        </p:spPr>
        <p:txBody>
          <a:bodyPr lIns="1080000" tIns="108000" bIns="0" rtlCol="0" anchor="ctr"/>
          <a:lstStyle/>
          <a:p>
            <a:pPr defTabSz="458788">
              <a:tabLst>
                <a:tab pos="2160000" algn="l"/>
                <a:tab pos="3769200" algn="l"/>
              </a:tabLst>
              <a:defRPr/>
            </a:pPr>
            <a:endParaRPr lang="ja-JP" altLang="en-US" sz="1600" b="1" kern="0" spc="-1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7" name="Text Box 8"/>
          <p:cNvSpPr txBox="1">
            <a:spLocks noChangeArrowheads="1"/>
          </p:cNvSpPr>
          <p:nvPr/>
        </p:nvSpPr>
        <p:spPr bwMode="auto">
          <a:xfrm>
            <a:off x="0" y="2286869"/>
            <a:ext cx="9144000" cy="1114151"/>
          </a:xfrm>
          <a:prstGeom prst="rect">
            <a:avLst/>
          </a:prstGeom>
          <a:noFill/>
          <a:ln w="9525">
            <a:noFill/>
            <a:miter lim="800000"/>
            <a:headEnd/>
            <a:tailEnd/>
          </a:ln>
        </p:spPr>
        <p:txBody>
          <a:bodyPr wrap="square">
            <a:spAutoFit/>
          </a:bodyPr>
          <a:lstStyle/>
          <a:p>
            <a:pPr algn="ctr"/>
            <a:r>
              <a:rPr lang="ja-JP" altLang="ja-JP" sz="3320" dirty="0">
                <a:latin typeface="メイリオ" panose="020B0604030504040204" pitchFamily="50" charset="-128"/>
                <a:ea typeface="メイリオ" panose="020B0604030504040204" pitchFamily="50" charset="-128"/>
              </a:rPr>
              <a:t>「食育」をめぐる最新情報</a:t>
            </a:r>
            <a:endParaRPr lang="en-US" altLang="ja-JP" sz="3320" dirty="0">
              <a:latin typeface="メイリオ" panose="020B0604030504040204" pitchFamily="50" charset="-128"/>
              <a:ea typeface="メイリオ" panose="020B0604030504040204" pitchFamily="50" charset="-128"/>
            </a:endParaRPr>
          </a:p>
          <a:p>
            <a:pPr algn="ctr"/>
            <a:r>
              <a:rPr lang="ja-JP" altLang="ja-JP" sz="3320" dirty="0">
                <a:latin typeface="メイリオ" panose="020B0604030504040204" pitchFamily="50" charset="-128"/>
                <a:ea typeface="メイリオ" panose="020B0604030504040204" pitchFamily="50" charset="-128"/>
              </a:rPr>
              <a:t>－令和</a:t>
            </a:r>
            <a:r>
              <a:rPr lang="ja-JP" altLang="en-US" sz="3320" dirty="0">
                <a:latin typeface="メイリオ" panose="020B0604030504040204" pitchFamily="50" charset="-128"/>
                <a:ea typeface="メイリオ" panose="020B0604030504040204" pitchFamily="50" charset="-128"/>
              </a:rPr>
              <a:t>７</a:t>
            </a:r>
            <a:r>
              <a:rPr lang="ja-JP" altLang="ja-JP" sz="3320" dirty="0">
                <a:latin typeface="メイリオ" panose="020B0604030504040204" pitchFamily="50" charset="-128"/>
                <a:ea typeface="メイリオ" panose="020B0604030504040204" pitchFamily="50" charset="-128"/>
              </a:rPr>
              <a:t>年度食育白書から－</a:t>
            </a:r>
            <a:endParaRPr lang="ja-JP" altLang="en-US" sz="3320" dirty="0">
              <a:latin typeface="メイリオ" panose="020B0604030504040204" pitchFamily="50" charset="-128"/>
              <a:ea typeface="メイリオ" panose="020B0604030504040204" pitchFamily="50" charset="-128"/>
            </a:endParaRPr>
          </a:p>
        </p:txBody>
      </p:sp>
      <p:sp>
        <p:nvSpPr>
          <p:cNvPr id="29" name="AutoShape 19">
            <a:extLst>
              <a:ext uri="{FF2B5EF4-FFF2-40B4-BE49-F238E27FC236}">
                <a16:creationId xmlns:a16="http://schemas.microsoft.com/office/drawing/2014/main" id="{60FFA4DF-D08C-D41D-C342-78726F4C00B1}"/>
              </a:ext>
            </a:extLst>
          </p:cNvPr>
          <p:cNvSpPr>
            <a:spLocks noChangeAspect="1" noChangeArrowheads="1" noTextEdit="1"/>
          </p:cNvSpPr>
          <p:nvPr/>
        </p:nvSpPr>
        <p:spPr bwMode="auto">
          <a:xfrm>
            <a:off x="-3526026" y="4388023"/>
            <a:ext cx="2395116" cy="1096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6" name="AutoShape 7">
            <a:extLst>
              <a:ext uri="{FF2B5EF4-FFF2-40B4-BE49-F238E27FC236}">
                <a16:creationId xmlns:a16="http://schemas.microsoft.com/office/drawing/2014/main" id="{566D724E-C2B7-EC83-D95E-71B61A0F32EF}"/>
              </a:ext>
            </a:extLst>
          </p:cNvPr>
          <p:cNvSpPr>
            <a:spLocks noChangeAspect="1" noChangeArrowheads="1" noTextEdit="1"/>
          </p:cNvSpPr>
          <p:nvPr/>
        </p:nvSpPr>
        <p:spPr bwMode="auto">
          <a:xfrm>
            <a:off x="3189820" y="541876"/>
            <a:ext cx="2831438" cy="18802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 name="テキスト ボックス 2">
            <a:extLst>
              <a:ext uri="{FF2B5EF4-FFF2-40B4-BE49-F238E27FC236}">
                <a16:creationId xmlns:a16="http://schemas.microsoft.com/office/drawing/2014/main" id="{D874DF42-2769-88A2-640F-8702F3D16848}"/>
              </a:ext>
            </a:extLst>
          </p:cNvPr>
          <p:cNvSpPr txBox="1"/>
          <p:nvPr/>
        </p:nvSpPr>
        <p:spPr>
          <a:xfrm>
            <a:off x="4599239" y="5896351"/>
            <a:ext cx="4519887" cy="688843"/>
          </a:xfrm>
          <a:prstGeom prst="rect">
            <a:avLst/>
          </a:prstGeom>
          <a:noFill/>
        </p:spPr>
        <p:txBody>
          <a:bodyPr wrap="squar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sz="1292"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292" dirty="0">
                <a:latin typeface="メイリオ" panose="020B0604030504040204" pitchFamily="50" charset="-128"/>
                <a:ea typeface="メイリオ" panose="020B0604030504040204" pitchFamily="50" charset="-128"/>
                <a:cs typeface="メイリオ" panose="020B0604030504040204" pitchFamily="50" charset="-128"/>
              </a:rPr>
              <a:t>留意事項</a:t>
            </a:r>
            <a:r>
              <a:rPr lang="en-US" altLang="ja-JP" sz="1292" dirty="0">
                <a:latin typeface="メイリオ" panose="020B0604030504040204" pitchFamily="50" charset="-128"/>
                <a:ea typeface="メイリオ" panose="020B0604030504040204" pitchFamily="50" charset="-128"/>
                <a:cs typeface="メイリオ" panose="020B0604030504040204" pitchFamily="50" charset="-128"/>
              </a:rPr>
              <a:t>〉</a:t>
            </a:r>
          </a:p>
          <a:p>
            <a:r>
              <a:rPr lang="ja-JP" altLang="en-US" sz="1292" dirty="0">
                <a:latin typeface="メイリオ" panose="020B0604030504040204" pitchFamily="50" charset="-128"/>
                <a:ea typeface="メイリオ" panose="020B0604030504040204" pitchFamily="50" charset="-128"/>
                <a:cs typeface="メイリオ" panose="020B0604030504040204" pitchFamily="50" charset="-128"/>
              </a:rPr>
              <a:t>　本資料は、令和７年度食育白書の内容を基にしています。</a:t>
            </a:r>
            <a:endParaRPr lang="en-US" altLang="ja-JP" sz="1292"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1292" dirty="0">
                <a:latin typeface="メイリオ" panose="020B0604030504040204" pitchFamily="50" charset="-128"/>
                <a:ea typeface="メイリオ" panose="020B0604030504040204" pitchFamily="50" charset="-128"/>
                <a:cs typeface="メイリオ" panose="020B0604030504040204" pitchFamily="50" charset="-128"/>
              </a:rPr>
              <a:t>　各種データは、最新のものとは限りません。</a:t>
            </a:r>
            <a:endParaRPr lang="ja-JP" altLang="en-US" sz="1292"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5816626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53BEE8-9BA6-2C46-14C6-3901AFEB7379}"/>
            </a:ext>
          </a:extLst>
        </p:cNvPr>
        <p:cNvGrpSpPr/>
        <p:nvPr/>
      </p:nvGrpSpPr>
      <p:grpSpPr>
        <a:xfrm>
          <a:off x="0" y="0"/>
          <a:ext cx="0" cy="0"/>
          <a:chOff x="0" y="0"/>
          <a:chExt cx="0" cy="0"/>
        </a:xfrm>
      </p:grpSpPr>
      <p:sp>
        <p:nvSpPr>
          <p:cNvPr id="4" name="テキスト ボックス 24">
            <a:extLst>
              <a:ext uri="{FF2B5EF4-FFF2-40B4-BE49-F238E27FC236}">
                <a16:creationId xmlns:a16="http://schemas.microsoft.com/office/drawing/2014/main" id="{46BE7806-3FE0-F5A6-C13F-29B8769806E4}"/>
              </a:ext>
            </a:extLst>
          </p:cNvPr>
          <p:cNvSpPr txBox="1">
            <a:spLocks noChangeArrowheads="1"/>
          </p:cNvSpPr>
          <p:nvPr/>
        </p:nvSpPr>
        <p:spPr bwMode="auto">
          <a:xfrm>
            <a:off x="-8927" y="1836582"/>
            <a:ext cx="9134999" cy="4964158"/>
          </a:xfrm>
          <a:prstGeom prst="rect">
            <a:avLst/>
          </a:prstGeom>
          <a:noFill/>
          <a:ln>
            <a:noFill/>
          </a:ln>
        </p:spPr>
        <p:txBody>
          <a:bodyPr wrap="square" lIns="288000" tIns="0" rIns="180000" bIns="0" anchor="t"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54800" lvl="0" indent="-154800" algn="just">
              <a:lnSpc>
                <a:spcPts val="1700"/>
              </a:lnSpc>
              <a:spcAft>
                <a:spcPts val="300"/>
              </a:spcAft>
              <a:defRPr/>
            </a:pPr>
            <a:r>
              <a:rPr lang="ja-JP" altLang="en-US" sz="1200" dirty="0">
                <a:solidFill>
                  <a:prstClr val="black"/>
                </a:solidFill>
                <a:latin typeface="メイリオ"/>
                <a:ea typeface="メイリオ"/>
              </a:rPr>
              <a:t>○健康寿命の延伸や生活習慣病の予防が国民的課題であり、また、人口減少、少子高齢化、世帯構造の変化や中食市場の拡大等が進行するとともに、食に関する国民の価値観や暮らしの在り方も多様化し、健全な食生活を実践することが困難な場面も増加した。</a:t>
            </a:r>
            <a:endParaRPr lang="en-US" altLang="ja-JP" sz="1200" dirty="0">
              <a:solidFill>
                <a:prstClr val="black"/>
              </a:solidFill>
              <a:latin typeface="メイリオ"/>
              <a:ea typeface="メイリオ"/>
            </a:endParaRPr>
          </a:p>
          <a:p>
            <a:pPr marL="154800" lvl="0" indent="-154800" algn="just">
              <a:lnSpc>
                <a:spcPts val="1700"/>
              </a:lnSpc>
              <a:spcAft>
                <a:spcPts val="300"/>
              </a:spcAft>
              <a:defRPr/>
            </a:pPr>
            <a:endParaRPr lang="en-US" altLang="ja-JP" sz="1200" dirty="0">
              <a:solidFill>
                <a:prstClr val="black"/>
              </a:solidFill>
              <a:latin typeface="メイリオ"/>
              <a:ea typeface="メイリオ"/>
            </a:endParaRPr>
          </a:p>
          <a:p>
            <a:pPr marL="154800" lvl="0" indent="-154800">
              <a:lnSpc>
                <a:spcPts val="1700"/>
              </a:lnSpc>
              <a:spcAft>
                <a:spcPts val="300"/>
              </a:spcAft>
              <a:defRPr/>
            </a:pPr>
            <a:r>
              <a:rPr lang="ja-JP" altLang="en-US" sz="1200" dirty="0">
                <a:solidFill>
                  <a:prstClr val="black"/>
                </a:solidFill>
                <a:latin typeface="メイリオ"/>
                <a:ea typeface="メイリオ"/>
              </a:rPr>
              <a:t>○また、日本各地で異常気象に伴う自然災害が頻発するなど、地球規模の気候変動の影響が顕在化し、</a:t>
            </a:r>
            <a:br>
              <a:rPr lang="en-US" altLang="ja-JP" sz="1200" dirty="0">
                <a:solidFill>
                  <a:prstClr val="black"/>
                </a:solidFill>
                <a:latin typeface="メイリオ"/>
                <a:ea typeface="メイリオ"/>
              </a:rPr>
            </a:br>
            <a:r>
              <a:rPr lang="ja-JP" altLang="en-US" sz="1200" dirty="0">
                <a:solidFill>
                  <a:prstClr val="black"/>
                </a:solidFill>
                <a:latin typeface="メイリオ"/>
                <a:ea typeface="メイリオ"/>
              </a:rPr>
              <a:t>食の在り方を考える上で環境問題を避けることはできない。食育の推進は、我が国の「</a:t>
            </a:r>
            <a:r>
              <a:rPr lang="en-US" altLang="ja-JP" sz="1200" dirty="0">
                <a:solidFill>
                  <a:prstClr val="black"/>
                </a:solidFill>
                <a:latin typeface="メイリオ"/>
                <a:ea typeface="メイリオ"/>
              </a:rPr>
              <a:t>SDGs</a:t>
            </a:r>
            <a:r>
              <a:rPr lang="ja-JP" altLang="en-US" sz="1200" dirty="0">
                <a:solidFill>
                  <a:prstClr val="black"/>
                </a:solidFill>
                <a:latin typeface="メイリオ"/>
                <a:ea typeface="メイリオ"/>
              </a:rPr>
              <a:t>アク</a:t>
            </a:r>
            <a:br>
              <a:rPr lang="en-US" altLang="ja-JP" sz="1200" dirty="0">
                <a:solidFill>
                  <a:prstClr val="black"/>
                </a:solidFill>
                <a:latin typeface="メイリオ"/>
                <a:ea typeface="メイリオ"/>
              </a:rPr>
            </a:br>
            <a:r>
              <a:rPr lang="ja-JP" altLang="en-US" sz="1200" dirty="0">
                <a:solidFill>
                  <a:prstClr val="black"/>
                </a:solidFill>
                <a:latin typeface="メイリオ"/>
                <a:ea typeface="メイリオ"/>
              </a:rPr>
              <a:t>ションプラン</a:t>
            </a:r>
            <a:r>
              <a:rPr lang="en-US" altLang="ja-JP" sz="1200" dirty="0">
                <a:solidFill>
                  <a:prstClr val="black"/>
                </a:solidFill>
                <a:latin typeface="メイリオ"/>
                <a:ea typeface="メイリオ"/>
              </a:rPr>
              <a:t>2021</a:t>
            </a:r>
            <a:r>
              <a:rPr lang="ja-JP" altLang="en-US" sz="1200" dirty="0">
                <a:solidFill>
                  <a:prstClr val="black"/>
                </a:solidFill>
                <a:latin typeface="メイリオ"/>
                <a:ea typeface="メイリオ"/>
              </a:rPr>
              <a:t>」の中に位置付けられており、</a:t>
            </a:r>
            <a:r>
              <a:rPr lang="en-US" altLang="ja-JP" sz="1200" dirty="0">
                <a:solidFill>
                  <a:prstClr val="black"/>
                </a:solidFill>
                <a:latin typeface="メイリオ"/>
                <a:ea typeface="メイリオ"/>
              </a:rPr>
              <a:t>SDGs</a:t>
            </a:r>
            <a:r>
              <a:rPr lang="ja-JP" altLang="en-US" sz="1200" dirty="0">
                <a:solidFill>
                  <a:prstClr val="black"/>
                </a:solidFill>
                <a:latin typeface="メイリオ"/>
                <a:ea typeface="メイリオ"/>
              </a:rPr>
              <a:t>（持続可能な開発目標）の達成に寄与する</a:t>
            </a:r>
            <a:br>
              <a:rPr lang="en-US" altLang="ja-JP" sz="1200" dirty="0">
                <a:solidFill>
                  <a:prstClr val="black"/>
                </a:solidFill>
                <a:latin typeface="メイリオ"/>
                <a:ea typeface="メイリオ"/>
              </a:rPr>
            </a:br>
            <a:r>
              <a:rPr lang="ja-JP" altLang="en-US" sz="1200" dirty="0">
                <a:solidFill>
                  <a:prstClr val="black"/>
                </a:solidFill>
                <a:latin typeface="メイリオ"/>
                <a:ea typeface="メイリオ"/>
              </a:rPr>
              <a:t>ものである。</a:t>
            </a:r>
            <a:endParaRPr lang="en-US" altLang="ja-JP" sz="1200" dirty="0">
              <a:solidFill>
                <a:prstClr val="black"/>
              </a:solidFill>
              <a:latin typeface="メイリオ"/>
              <a:ea typeface="メイリオ"/>
            </a:endParaRPr>
          </a:p>
          <a:p>
            <a:pPr marL="154800" lvl="0" indent="-154800" algn="just">
              <a:lnSpc>
                <a:spcPts val="1700"/>
              </a:lnSpc>
              <a:spcAft>
                <a:spcPts val="300"/>
              </a:spcAft>
              <a:defRPr/>
            </a:pPr>
            <a:endParaRPr lang="en-US" altLang="ja-JP" sz="1200" dirty="0">
              <a:solidFill>
                <a:prstClr val="black"/>
              </a:solidFill>
              <a:latin typeface="メイリオ"/>
              <a:ea typeface="メイリオ"/>
            </a:endParaRPr>
          </a:p>
          <a:p>
            <a:pPr marL="154800" lvl="0" indent="-154800" algn="just">
              <a:lnSpc>
                <a:spcPts val="1700"/>
              </a:lnSpc>
              <a:spcAft>
                <a:spcPts val="300"/>
              </a:spcAft>
              <a:defRPr/>
            </a:pPr>
            <a:r>
              <a:rPr lang="ja-JP" altLang="en-US" sz="1200" dirty="0">
                <a:solidFill>
                  <a:prstClr val="black"/>
                </a:solidFill>
                <a:latin typeface="メイリオ"/>
                <a:ea typeface="メイリオ"/>
              </a:rPr>
              <a:t>○さらに、</a:t>
            </a:r>
            <a:r>
              <a:rPr lang="en-US" altLang="ja-JP" sz="1200" dirty="0">
                <a:solidFill>
                  <a:prstClr val="black"/>
                </a:solidFill>
                <a:latin typeface="メイリオ"/>
                <a:ea typeface="メイリオ"/>
              </a:rPr>
              <a:t>2019</a:t>
            </a:r>
            <a:r>
              <a:rPr lang="ja-JP" altLang="en-US" sz="1200" dirty="0">
                <a:solidFill>
                  <a:prstClr val="black"/>
                </a:solidFill>
                <a:latin typeface="メイリオ"/>
                <a:ea typeface="メイリオ"/>
              </a:rPr>
              <a:t>年度末から始まった新型コロナウイルス感染症は世界規模で流行した。</a:t>
            </a:r>
            <a:endParaRPr lang="en-US" altLang="ja-JP" sz="1200" dirty="0">
              <a:solidFill>
                <a:prstClr val="black"/>
              </a:solidFill>
              <a:latin typeface="メイリオ"/>
              <a:ea typeface="メイリオ"/>
            </a:endParaRPr>
          </a:p>
          <a:p>
            <a:pPr marL="154800" lvl="0" indent="-154800" algn="just">
              <a:lnSpc>
                <a:spcPts val="1700"/>
              </a:lnSpc>
              <a:spcAft>
                <a:spcPts val="300"/>
              </a:spcAft>
              <a:defRPr/>
            </a:pPr>
            <a:endParaRPr lang="ja-JP" altLang="en-US" sz="1200" dirty="0">
              <a:solidFill>
                <a:prstClr val="black"/>
              </a:solidFill>
              <a:latin typeface="メイリオ"/>
              <a:ea typeface="メイリオ"/>
            </a:endParaRPr>
          </a:p>
          <a:p>
            <a:pPr marL="154800" lvl="0" indent="-154800">
              <a:lnSpc>
                <a:spcPts val="1700"/>
              </a:lnSpc>
              <a:spcAft>
                <a:spcPts val="300"/>
              </a:spcAft>
              <a:defRPr/>
            </a:pPr>
            <a:r>
              <a:rPr lang="ja-JP" altLang="en-US" sz="1200" dirty="0">
                <a:solidFill>
                  <a:prstClr val="black"/>
                </a:solidFill>
                <a:latin typeface="メイリオ"/>
                <a:ea typeface="メイリオ"/>
              </a:rPr>
              <a:t>○これにより、それまでとは異なる「新たな日常」に向けた生活を送ることを余儀なくされた。</a:t>
            </a:r>
            <a:br>
              <a:rPr lang="en-US" altLang="ja-JP" sz="1200" dirty="0">
                <a:solidFill>
                  <a:prstClr val="black"/>
                </a:solidFill>
                <a:latin typeface="メイリオ"/>
                <a:ea typeface="メイリオ"/>
              </a:rPr>
            </a:br>
            <a:r>
              <a:rPr lang="ja-JP" altLang="en-US" sz="1200" dirty="0">
                <a:solidFill>
                  <a:prstClr val="black"/>
                </a:solidFill>
                <a:latin typeface="メイリオ"/>
                <a:ea typeface="メイリオ"/>
              </a:rPr>
              <a:t>接触機会低減のための外出の自粛や、テレワークの増加等により、小売業や飲食業が多大な</a:t>
            </a:r>
            <a:br>
              <a:rPr lang="en-US" altLang="ja-JP" sz="1200" dirty="0">
                <a:solidFill>
                  <a:prstClr val="black"/>
                </a:solidFill>
                <a:latin typeface="メイリオ"/>
                <a:ea typeface="メイリオ"/>
              </a:rPr>
            </a:br>
            <a:r>
              <a:rPr lang="ja-JP" altLang="en-US" sz="1200" dirty="0">
                <a:solidFill>
                  <a:prstClr val="black"/>
                </a:solidFill>
                <a:latin typeface="メイリオ"/>
                <a:ea typeface="メイリオ"/>
              </a:rPr>
              <a:t>損害を被るなど、農林水産業や食品産業にも様々な影響を与えた。</a:t>
            </a:r>
            <a:br>
              <a:rPr lang="en-US" altLang="ja-JP" sz="1200" dirty="0">
                <a:solidFill>
                  <a:prstClr val="black"/>
                </a:solidFill>
                <a:latin typeface="メイリオ"/>
                <a:ea typeface="メイリオ"/>
              </a:rPr>
            </a:br>
            <a:r>
              <a:rPr lang="ja-JP" altLang="en-US" sz="1200" dirty="0">
                <a:solidFill>
                  <a:prstClr val="black"/>
                </a:solidFill>
                <a:latin typeface="メイリオ"/>
                <a:ea typeface="メイリオ"/>
              </a:rPr>
              <a:t>第４次食育推進基本計画においては、こうした国民の健康や食を取り巻く環境の変化、社会の</a:t>
            </a:r>
            <a:br>
              <a:rPr lang="en-US" altLang="ja-JP" sz="1200" dirty="0">
                <a:solidFill>
                  <a:prstClr val="black"/>
                </a:solidFill>
                <a:latin typeface="メイリオ"/>
                <a:ea typeface="メイリオ"/>
              </a:rPr>
            </a:br>
            <a:r>
              <a:rPr lang="ja-JP" altLang="en-US" sz="1200" dirty="0">
                <a:solidFill>
                  <a:prstClr val="black"/>
                </a:solidFill>
                <a:latin typeface="メイリオ"/>
                <a:ea typeface="メイリオ"/>
              </a:rPr>
              <a:t>デジタル化等の食育をめぐる状況を踏まえ、（１）生涯を通じた心身の健康を支える食育の推進、</a:t>
            </a:r>
            <a:br>
              <a:rPr lang="en-US" altLang="ja-JP" sz="1200" dirty="0">
                <a:solidFill>
                  <a:prstClr val="black"/>
                </a:solidFill>
                <a:latin typeface="メイリオ"/>
                <a:ea typeface="メイリオ"/>
              </a:rPr>
            </a:br>
            <a:r>
              <a:rPr lang="ja-JP" altLang="en-US" sz="1200" dirty="0">
                <a:solidFill>
                  <a:prstClr val="black"/>
                </a:solidFill>
                <a:latin typeface="メイリオ"/>
                <a:ea typeface="メイリオ"/>
              </a:rPr>
              <a:t>（２）持続可能な食を支える食育の推進、（３）「新たな日常」やデジタル化に対応した食育の</a:t>
            </a:r>
            <a:br>
              <a:rPr lang="en-US" altLang="ja-JP" sz="1200" dirty="0">
                <a:solidFill>
                  <a:prstClr val="black"/>
                </a:solidFill>
                <a:latin typeface="メイリオ"/>
                <a:ea typeface="メイリオ"/>
              </a:rPr>
            </a:br>
            <a:r>
              <a:rPr lang="ja-JP" altLang="en-US" sz="1200" dirty="0">
                <a:solidFill>
                  <a:prstClr val="black"/>
                </a:solidFill>
                <a:latin typeface="メイリオ"/>
                <a:ea typeface="メイリオ"/>
              </a:rPr>
              <a:t>推進を重点事項として定めた。</a:t>
            </a:r>
            <a:endParaRPr lang="en-US" altLang="ja-JP" sz="1200" dirty="0">
              <a:solidFill>
                <a:prstClr val="black"/>
              </a:solidFill>
              <a:latin typeface="メイリオ"/>
              <a:ea typeface="メイリオ"/>
            </a:endParaRPr>
          </a:p>
        </p:txBody>
      </p:sp>
      <p:sp>
        <p:nvSpPr>
          <p:cNvPr id="5" name="テキスト ボックス 4">
            <a:extLst>
              <a:ext uri="{FF2B5EF4-FFF2-40B4-BE49-F238E27FC236}">
                <a16:creationId xmlns:a16="http://schemas.microsoft.com/office/drawing/2014/main" id="{230D28A4-BB17-6A60-E22D-FD4B5979B6A2}"/>
              </a:ext>
            </a:extLst>
          </p:cNvPr>
          <p:cNvSpPr txBox="1"/>
          <p:nvPr/>
        </p:nvSpPr>
        <p:spPr>
          <a:xfrm>
            <a:off x="291923" y="490756"/>
            <a:ext cx="8356600" cy="1200329"/>
          </a:xfrm>
          <a:prstGeom prst="rect">
            <a:avLst/>
          </a:prstGeom>
          <a:noFill/>
          <a:ln>
            <a:solidFill>
              <a:schemeClr val="tx1"/>
            </a:solidFill>
          </a:ln>
        </p:spPr>
        <p:txBody>
          <a:bodyPr wrap="square" lIns="91440" tIns="45720" rIns="91440" bIns="45720" rtlCol="0" anchor="t">
            <a:spAutoFit/>
          </a:bodyPr>
          <a:lstStyle/>
          <a:p>
            <a:pPr lvl="0">
              <a:defRPr/>
            </a:pPr>
            <a:r>
              <a:rPr kumimoji="1" lang="ja-JP" altLang="en-US" sz="1600" b="1" dirty="0">
                <a:solidFill>
                  <a:prstClr val="black"/>
                </a:solidFill>
                <a:latin typeface="Meiryo UI"/>
                <a:ea typeface="Meiryo UI"/>
              </a:rPr>
              <a:t>第４次食育推進基本計画（</a:t>
            </a:r>
            <a:r>
              <a:rPr kumimoji="1" lang="en-US" altLang="ja-JP" sz="1600" b="1" dirty="0">
                <a:solidFill>
                  <a:prstClr val="black"/>
                </a:solidFill>
                <a:latin typeface="Meiryo UI"/>
                <a:ea typeface="Meiryo UI"/>
              </a:rPr>
              <a:t>2021</a:t>
            </a:r>
            <a:r>
              <a:rPr kumimoji="1" lang="ja-JP" altLang="en-US" sz="1600" b="1" dirty="0">
                <a:solidFill>
                  <a:prstClr val="black"/>
                </a:solidFill>
                <a:latin typeface="Meiryo UI"/>
                <a:ea typeface="Meiryo UI"/>
              </a:rPr>
              <a:t>年度～おおむね５年間）</a:t>
            </a:r>
            <a:endParaRPr kumimoji="1" lang="ja-JP" altLang="en-US" sz="1600" b="1" i="0" u="none" strike="noStrike" kern="1200" cap="none" spc="0" normalizeH="0" baseline="0" noProof="0" dirty="0">
              <a:ln>
                <a:noFill/>
              </a:ln>
              <a:solidFill>
                <a:prstClr val="black"/>
              </a:solidFill>
              <a:effectLst/>
              <a:uLnTx/>
              <a:uFillTx/>
              <a:latin typeface="Meiryo UI"/>
              <a:ea typeface="Meiryo UI"/>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重点事項：</a:t>
            </a:r>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lvl="0">
              <a:defRPr/>
            </a:pPr>
            <a:r>
              <a:rPr kumimoji="1" lang="ja-JP" altLang="en-US" sz="1400" b="1" dirty="0">
                <a:solidFill>
                  <a:prstClr val="black"/>
                </a:solidFill>
                <a:latin typeface="Meiryo UI" panose="020B0604030504040204" pitchFamily="50" charset="-128"/>
                <a:ea typeface="Meiryo UI" panose="020B0604030504040204" pitchFamily="50" charset="-128"/>
              </a:rPr>
              <a:t>（１）生涯を通じた心身の健康を支える食育の推進</a:t>
            </a:r>
          </a:p>
          <a:p>
            <a:pPr lvl="0">
              <a:defRPr/>
            </a:pPr>
            <a:r>
              <a:rPr kumimoji="1" lang="ja-JP" altLang="en-US" sz="1400" b="1" dirty="0">
                <a:solidFill>
                  <a:prstClr val="black"/>
                </a:solidFill>
                <a:latin typeface="Meiryo UI" panose="020B0604030504040204" pitchFamily="50" charset="-128"/>
                <a:ea typeface="Meiryo UI" panose="020B0604030504040204" pitchFamily="50" charset="-128"/>
              </a:rPr>
              <a:t>（２）持続可能な食を支える食育の推進</a:t>
            </a:r>
          </a:p>
          <a:p>
            <a:pPr lvl="0">
              <a:defRPr/>
            </a:pPr>
            <a:r>
              <a:rPr kumimoji="1" lang="ja-JP" altLang="en-US" sz="1400" b="1" dirty="0">
                <a:solidFill>
                  <a:prstClr val="black"/>
                </a:solidFill>
                <a:latin typeface="Meiryo UI" panose="020B0604030504040204" pitchFamily="50" charset="-128"/>
                <a:ea typeface="Meiryo UI" panose="020B0604030504040204" pitchFamily="50" charset="-128"/>
              </a:rPr>
              <a:t>（３）「新たな日常」やデジタル化に対応した食育の推進</a:t>
            </a:r>
            <a:endPar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4100" name="Picture 4" descr="「おうちで収穫体験～子ども達とつながるリモートイベント～」">
            <a:extLst>
              <a:ext uri="{FF2B5EF4-FFF2-40B4-BE49-F238E27FC236}">
                <a16:creationId xmlns:a16="http://schemas.microsoft.com/office/drawing/2014/main" id="{F6D6655E-38FC-D164-B90E-09BBC5E08488}"/>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7428137" y="2497947"/>
            <a:ext cx="1530259" cy="1000903"/>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8" name="テキスト ボックス 7">
            <a:extLst>
              <a:ext uri="{FF2B5EF4-FFF2-40B4-BE49-F238E27FC236}">
                <a16:creationId xmlns:a16="http://schemas.microsoft.com/office/drawing/2014/main" id="{D98F9E0C-3ABA-8CF7-74AA-F0A38F27EC87}"/>
              </a:ext>
            </a:extLst>
          </p:cNvPr>
          <p:cNvSpPr txBox="1"/>
          <p:nvPr/>
        </p:nvSpPr>
        <p:spPr>
          <a:xfrm>
            <a:off x="7372135" y="3498850"/>
            <a:ext cx="1642262" cy="507831"/>
          </a:xfrm>
          <a:prstGeom prst="rect">
            <a:avLst/>
          </a:prstGeom>
          <a:noFill/>
        </p:spPr>
        <p:txBody>
          <a:bodyPr wrap="square">
            <a:spAutoFit/>
          </a:bodyPr>
          <a:lstStyle/>
          <a:p>
            <a:pPr lvl="0" algn="ctr">
              <a:defRPr/>
            </a:pPr>
            <a:r>
              <a:rPr lang="ja-JP" altLang="en-US" sz="900" kern="100" dirty="0">
                <a:solidFill>
                  <a:prstClr val="black"/>
                </a:solidFill>
                <a:latin typeface="メイリオ" panose="020B0604030504040204" pitchFamily="50" charset="-128"/>
                <a:ea typeface="メイリオ" panose="020B0604030504040204" pitchFamily="50" charset="-128"/>
                <a:cs typeface="Times New Roman" panose="02020603050405020304" pitchFamily="18" charset="0"/>
              </a:rPr>
              <a:t>おうちで収穫体験</a:t>
            </a:r>
          </a:p>
          <a:p>
            <a:pPr lvl="0" algn="ctr">
              <a:defRPr/>
            </a:pPr>
            <a:r>
              <a:rPr lang="ja-JP" altLang="en-US" sz="900" kern="100" dirty="0">
                <a:solidFill>
                  <a:prstClr val="black"/>
                </a:solidFill>
                <a:latin typeface="メイリオ" panose="020B0604030504040204" pitchFamily="50" charset="-128"/>
                <a:ea typeface="メイリオ" panose="020B0604030504040204" pitchFamily="50" charset="-128"/>
                <a:cs typeface="Times New Roman" panose="02020603050405020304" pitchFamily="18" charset="0"/>
              </a:rPr>
              <a:t>～子供達とつながる</a:t>
            </a:r>
          </a:p>
          <a:p>
            <a:pPr lvl="0" algn="ctr">
              <a:defRPr/>
            </a:pPr>
            <a:r>
              <a:rPr lang="ja-JP" altLang="en-US" sz="900" kern="100" dirty="0">
                <a:solidFill>
                  <a:prstClr val="black"/>
                </a:solidFill>
                <a:latin typeface="メイリオ" panose="020B0604030504040204" pitchFamily="50" charset="-128"/>
                <a:ea typeface="メイリオ" panose="020B0604030504040204" pitchFamily="50" charset="-128"/>
                <a:cs typeface="Times New Roman" panose="02020603050405020304" pitchFamily="18" charset="0"/>
              </a:rPr>
              <a:t>リモートイベント～</a:t>
            </a:r>
            <a:endParaRPr kumimoji="0" lang="ja-JP" altLang="en-US" sz="900" b="0" i="0" u="none" strike="noStrike" kern="1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Times New Roman" panose="02020603050405020304" pitchFamily="18" charset="0"/>
            </a:endParaRPr>
          </a:p>
        </p:txBody>
      </p:sp>
      <p:sp>
        <p:nvSpPr>
          <p:cNvPr id="7" name="TextBox 6">
            <a:extLst>
              <a:ext uri="{FF2B5EF4-FFF2-40B4-BE49-F238E27FC236}">
                <a16:creationId xmlns:a16="http://schemas.microsoft.com/office/drawing/2014/main" id="{D9592EC6-42E6-3967-57AD-F117133F286D}"/>
              </a:ext>
            </a:extLst>
          </p:cNvPr>
          <p:cNvSpPr txBox="1"/>
          <p:nvPr/>
        </p:nvSpPr>
        <p:spPr>
          <a:xfrm>
            <a:off x="7466060" y="5810861"/>
            <a:ext cx="1383619" cy="5078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defRPr/>
            </a:pPr>
            <a:r>
              <a:rPr lang="ja-JP" altLang="en-US" sz="900" dirty="0">
                <a:solidFill>
                  <a:prstClr val="black"/>
                </a:solidFill>
                <a:latin typeface="メイリオ" panose="020B0604030504040204" pitchFamily="50" charset="-128"/>
                <a:ea typeface="メイリオ" panose="020B0604030504040204" pitchFamily="50" charset="-128"/>
              </a:rPr>
              <a:t>オンライン動画教材</a:t>
            </a:r>
          </a:p>
          <a:p>
            <a:pPr lvl="0">
              <a:defRPr/>
            </a:pPr>
            <a:r>
              <a:rPr lang="ja-JP" altLang="en-US" sz="900" dirty="0">
                <a:solidFill>
                  <a:prstClr val="black"/>
                </a:solidFill>
                <a:latin typeface="メイリオ" panose="020B0604030504040204" pitchFamily="50" charset="-128"/>
                <a:ea typeface="メイリオ" panose="020B0604030504040204" pitchFamily="50" charset="-128"/>
              </a:rPr>
              <a:t>食品安全ハカセと学ぶ「食中毒予防」</a:t>
            </a:r>
            <a:endParaRPr kumimoji="0" lang="en-US" sz="9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pic>
        <p:nvPicPr>
          <p:cNvPr id="11" name="図 10">
            <a:extLst>
              <a:ext uri="{FF2B5EF4-FFF2-40B4-BE49-F238E27FC236}">
                <a16:creationId xmlns:a16="http://schemas.microsoft.com/office/drawing/2014/main" id="{396741DE-9543-D11E-A337-1C5F117631D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16487" y="4741334"/>
            <a:ext cx="1741909" cy="982436"/>
          </a:xfrm>
          <a:prstGeom prst="rect">
            <a:avLst/>
          </a:prstGeom>
        </p:spPr>
      </p:pic>
      <p:sp>
        <p:nvSpPr>
          <p:cNvPr id="6" name="スライド番号プレースホルダー 1">
            <a:extLst>
              <a:ext uri="{FF2B5EF4-FFF2-40B4-BE49-F238E27FC236}">
                <a16:creationId xmlns:a16="http://schemas.microsoft.com/office/drawing/2014/main" id="{6DF55203-1753-02A7-C545-39A305B3E463}"/>
              </a:ext>
            </a:extLst>
          </p:cNvPr>
          <p:cNvSpPr>
            <a:spLocks noGrp="1"/>
          </p:cNvSpPr>
          <p:nvPr>
            <p:ph type="sldNum" sz="quarter" idx="12"/>
          </p:nvPr>
        </p:nvSpPr>
        <p:spPr>
          <a:xfrm>
            <a:off x="8772792" y="6492875"/>
            <a:ext cx="371208" cy="365125"/>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9</a:t>
            </a:r>
          </a:p>
        </p:txBody>
      </p:sp>
      <p:sp>
        <p:nvSpPr>
          <p:cNvPr id="3" name="角丸四角形 23">
            <a:extLst>
              <a:ext uri="{FF2B5EF4-FFF2-40B4-BE49-F238E27FC236}">
                <a16:creationId xmlns:a16="http://schemas.microsoft.com/office/drawing/2014/main" id="{C596134B-C67B-3D16-3EA5-9D52D0363113}"/>
              </a:ext>
            </a:extLst>
          </p:cNvPr>
          <p:cNvSpPr/>
          <p:nvPr/>
        </p:nvSpPr>
        <p:spPr>
          <a:xfrm>
            <a:off x="0" y="144000"/>
            <a:ext cx="9135000" cy="288000"/>
          </a:xfrm>
          <a:prstGeom prst="roundRect">
            <a:avLst>
              <a:gd name="adj" fmla="val 151"/>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lvl="0" indent="87313">
              <a:lnSpc>
                <a:spcPts val="2000"/>
              </a:lnSpc>
              <a:defRPr/>
            </a:pPr>
            <a:r>
              <a:rPr lang="ja-JP" altLang="en-US" sz="1400" dirty="0">
                <a:latin typeface="メイリオ" panose="020B0604030504040204" pitchFamily="50" charset="-128"/>
                <a:ea typeface="メイリオ" panose="020B0604030504040204" pitchFamily="50" charset="-128"/>
              </a:rPr>
              <a:t>特集　食育基本法のあゆみ</a:t>
            </a:r>
            <a:endParaRPr kumimoji="0" lang="ja-JP" altLang="en-US" sz="1400" i="0" u="none" strike="noStrike" kern="1200" cap="none" spc="-100" normalizeH="0" baseline="0" noProof="0" dirty="0">
              <a:ln>
                <a:noFill/>
              </a:ln>
              <a:solidFill>
                <a:prstClr val="white">
                  <a:lumMod val="95000"/>
                </a:prstClr>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0" name="角丸四角形 23">
            <a:extLst>
              <a:ext uri="{FF2B5EF4-FFF2-40B4-BE49-F238E27FC236}">
                <a16:creationId xmlns:a16="http://schemas.microsoft.com/office/drawing/2014/main" id="{12EF2005-C015-5464-0262-0345C23D07B6}"/>
              </a:ext>
            </a:extLst>
          </p:cNvPr>
          <p:cNvSpPr/>
          <p:nvPr/>
        </p:nvSpPr>
        <p:spPr>
          <a:xfrm>
            <a:off x="-11433" y="149005"/>
            <a:ext cx="9135000" cy="288000"/>
          </a:xfrm>
          <a:prstGeom prst="roundRect">
            <a:avLst>
              <a:gd name="adj" fmla="val 151"/>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lvl="0" indent="87313" algn="r">
              <a:lnSpc>
                <a:spcPts val="2000"/>
              </a:lnSpc>
              <a:defRPr/>
            </a:pPr>
            <a:r>
              <a:rPr lang="ja-JP" altLang="en-US" sz="1400" dirty="0">
                <a:latin typeface="メイリオ" panose="020B0604030504040204" pitchFamily="50" charset="-128"/>
                <a:ea typeface="メイリオ" panose="020B0604030504040204" pitchFamily="50" charset="-128"/>
              </a:rPr>
              <a:t>第１節　食育推進基本計画の変遷</a:t>
            </a:r>
            <a:endParaRPr kumimoji="0" lang="ja-JP" altLang="en-US" sz="1400" i="0" u="none" strike="noStrike" kern="1200" cap="none" spc="-100" normalizeH="0" baseline="0" noProof="0" dirty="0">
              <a:ln>
                <a:noFill/>
              </a:ln>
              <a:solidFill>
                <a:prstClr val="white">
                  <a:lumMod val="95000"/>
                </a:prstClr>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p:txBody>
      </p:sp>
    </p:spTree>
    <p:extLst>
      <p:ext uri="{BB962C8B-B14F-4D97-AF65-F5344CB8AC3E}">
        <p14:creationId xmlns:p14="http://schemas.microsoft.com/office/powerpoint/2010/main" val="1495912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610F13-938A-D2D2-5A7E-7C6885452594}"/>
            </a:ext>
          </a:extLst>
        </p:cNvPr>
        <p:cNvGrpSpPr/>
        <p:nvPr/>
      </p:nvGrpSpPr>
      <p:grpSpPr>
        <a:xfrm>
          <a:off x="0" y="0"/>
          <a:ext cx="0" cy="0"/>
          <a:chOff x="0" y="0"/>
          <a:chExt cx="0" cy="0"/>
        </a:xfrm>
      </p:grpSpPr>
      <p:sp>
        <p:nvSpPr>
          <p:cNvPr id="4" name="テキスト ボックス 24">
            <a:extLst>
              <a:ext uri="{FF2B5EF4-FFF2-40B4-BE49-F238E27FC236}">
                <a16:creationId xmlns:a16="http://schemas.microsoft.com/office/drawing/2014/main" id="{7E7BA52B-ADE2-A5C5-8650-F2F5D05B2D83}"/>
              </a:ext>
            </a:extLst>
          </p:cNvPr>
          <p:cNvSpPr txBox="1">
            <a:spLocks noChangeArrowheads="1"/>
          </p:cNvSpPr>
          <p:nvPr/>
        </p:nvSpPr>
        <p:spPr bwMode="auto">
          <a:xfrm>
            <a:off x="0" y="1107115"/>
            <a:ext cx="9135000" cy="5640840"/>
          </a:xfrm>
          <a:prstGeom prst="rect">
            <a:avLst/>
          </a:prstGeom>
          <a:noFill/>
          <a:ln>
            <a:noFill/>
          </a:ln>
        </p:spPr>
        <p:txBody>
          <a:bodyPr wrap="square" lIns="288000" tIns="0" rIns="180000" bIns="0" anchor="t"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54800" lvl="0" indent="-154800">
              <a:lnSpc>
                <a:spcPts val="1800"/>
              </a:lnSpc>
              <a:defRPr/>
            </a:pPr>
            <a:r>
              <a:rPr lang="en-US" altLang="ja-JP" sz="1200" dirty="0">
                <a:solidFill>
                  <a:prstClr val="black"/>
                </a:solidFill>
                <a:latin typeface="Meiryo"/>
                <a:ea typeface="Meiryo"/>
                <a:cs typeface="Calibri" panose="020F0502020204030204"/>
              </a:rPr>
              <a:t>○</a:t>
            </a:r>
            <a:r>
              <a:rPr lang="ja-JP" altLang="en-US" sz="1200" dirty="0">
                <a:solidFill>
                  <a:prstClr val="black"/>
                </a:solidFill>
                <a:latin typeface="Meiryo"/>
                <a:ea typeface="Meiryo"/>
                <a:cs typeface="Calibri" panose="020F0502020204030204"/>
              </a:rPr>
              <a:t>「食料・農業・農村基本法」（平成</a:t>
            </a:r>
            <a:r>
              <a:rPr lang="en-US" altLang="ja-JP" sz="1200" dirty="0">
                <a:solidFill>
                  <a:prstClr val="black"/>
                </a:solidFill>
                <a:latin typeface="Meiryo"/>
                <a:ea typeface="Meiryo"/>
                <a:cs typeface="Calibri" panose="020F0502020204030204"/>
              </a:rPr>
              <a:t>11</a:t>
            </a:r>
            <a:r>
              <a:rPr lang="ja-JP" altLang="en-US" sz="1200" dirty="0">
                <a:solidFill>
                  <a:prstClr val="black"/>
                </a:solidFill>
                <a:latin typeface="Meiryo"/>
                <a:ea typeface="Meiryo"/>
                <a:cs typeface="Calibri" panose="020F0502020204030204"/>
              </a:rPr>
              <a:t>年法律第</a:t>
            </a:r>
            <a:r>
              <a:rPr lang="en-US" altLang="ja-JP" sz="1200" dirty="0">
                <a:solidFill>
                  <a:prstClr val="black"/>
                </a:solidFill>
                <a:latin typeface="Meiryo"/>
                <a:ea typeface="Meiryo"/>
                <a:cs typeface="Calibri" panose="020F0502020204030204"/>
              </a:rPr>
              <a:t>106</a:t>
            </a:r>
            <a:r>
              <a:rPr lang="ja-JP" altLang="en-US" sz="1200" dirty="0">
                <a:solidFill>
                  <a:prstClr val="black"/>
                </a:solidFill>
                <a:latin typeface="Meiryo"/>
                <a:ea typeface="Meiryo"/>
                <a:cs typeface="Calibri" panose="020F0502020204030204"/>
              </a:rPr>
              <a:t>号）は</a:t>
            </a:r>
            <a:r>
              <a:rPr lang="en-US" altLang="ja-JP" sz="1200" dirty="0">
                <a:solidFill>
                  <a:prstClr val="black"/>
                </a:solidFill>
                <a:latin typeface="Meiryo"/>
                <a:ea typeface="Meiryo"/>
                <a:cs typeface="Calibri" panose="020F0502020204030204"/>
              </a:rPr>
              <a:t>1999</a:t>
            </a:r>
            <a:r>
              <a:rPr lang="ja-JP" altLang="en-US" sz="1200" dirty="0">
                <a:solidFill>
                  <a:prstClr val="black"/>
                </a:solidFill>
                <a:latin typeface="Meiryo"/>
                <a:ea typeface="Meiryo"/>
                <a:cs typeface="Calibri" panose="020F0502020204030204"/>
              </a:rPr>
              <a:t>年に制定された。同法施行後、時が経つにつれ、制定時には想定されなかった情勢の変化が生じた。</a:t>
            </a:r>
            <a:endParaRPr kumimoji="0" lang="en-US" altLang="ja-JP" sz="1200" b="0" i="0" u="none" strike="noStrike" kern="1200" cap="none" spc="0" normalizeH="0" baseline="0" noProof="0" dirty="0">
              <a:ln>
                <a:noFill/>
              </a:ln>
              <a:solidFill>
                <a:prstClr val="black"/>
              </a:solidFill>
              <a:effectLst/>
              <a:uLnTx/>
              <a:uFillTx/>
              <a:latin typeface="Meiryo"/>
              <a:ea typeface="Meiryo"/>
              <a:cs typeface="+mn-cs"/>
            </a:endParaRPr>
          </a:p>
          <a:p>
            <a:pPr marL="154800" marR="0" lvl="0" indent="-154800" algn="l" defTabSz="457200" rtl="0" eaLnBrk="1" fontAlgn="auto" latinLnBrk="0" hangingPunct="1">
              <a:lnSpc>
                <a:spcPts val="1800"/>
              </a:lnSpc>
              <a:spcBef>
                <a:spcPts val="0"/>
              </a:spcBef>
              <a:spcAft>
                <a:spcPts val="0"/>
              </a:spcAft>
              <a:buClrTx/>
              <a:buSzTx/>
              <a:buFontTx/>
              <a:buNone/>
              <a:tabLst/>
              <a:defRPr/>
            </a:pPr>
            <a:endParaRPr kumimoji="0" lang="ja-JP" altLang="en-US" sz="1200" b="0" i="0" u="none" strike="noStrike" kern="1200" cap="none" spc="0" normalizeH="0" baseline="0" noProof="0" dirty="0">
              <a:ln>
                <a:noFill/>
              </a:ln>
              <a:solidFill>
                <a:prstClr val="black"/>
              </a:solidFill>
              <a:effectLst/>
              <a:uLnTx/>
              <a:uFillTx/>
              <a:latin typeface="Meiryo"/>
              <a:ea typeface="Meiryo"/>
              <a:cs typeface="Calibri" panose="020F0502020204030204"/>
            </a:endParaRPr>
          </a:p>
          <a:p>
            <a:pPr marL="154800" lvl="0" indent="-154800">
              <a:lnSpc>
                <a:spcPts val="1800"/>
              </a:lnSpc>
              <a:defRPr/>
            </a:pPr>
            <a:r>
              <a:rPr lang="ja-JP" altLang="en-US" sz="1200" dirty="0">
                <a:solidFill>
                  <a:prstClr val="black"/>
                </a:solidFill>
                <a:latin typeface="Meiryo"/>
                <a:ea typeface="Meiryo"/>
                <a:cs typeface="Calibri" panose="020F0502020204030204"/>
              </a:rPr>
              <a:t>○そこで、</a:t>
            </a:r>
            <a:r>
              <a:rPr lang="en-US" altLang="ja-JP" sz="1200" dirty="0">
                <a:solidFill>
                  <a:prstClr val="black"/>
                </a:solidFill>
                <a:latin typeface="Meiryo"/>
                <a:ea typeface="Meiryo"/>
                <a:cs typeface="Calibri" panose="020F0502020204030204"/>
              </a:rPr>
              <a:t>2023</a:t>
            </a:r>
            <a:r>
              <a:rPr lang="ja-JP" altLang="en-US" sz="1200" dirty="0">
                <a:solidFill>
                  <a:prstClr val="black"/>
                </a:solidFill>
                <a:latin typeface="Meiryo"/>
                <a:ea typeface="Meiryo"/>
                <a:cs typeface="Calibri" panose="020F0502020204030204"/>
              </a:rPr>
              <a:t>年６月に内閣総理大臣を本部長とする「食料安定供給・農林水産業基盤強化本部」において、「平時からの国民一人一人の食料安全保障の確立」、「環境等に配慮した持続可能な農業・食品産業への変換」、「人口減少下でも持続可能で強固な食料供給基盤の確立」という新たな柱に基づく政策の方向性が示され、</a:t>
            </a:r>
            <a:r>
              <a:rPr lang="en-US" altLang="ja-JP" sz="1200" dirty="0">
                <a:solidFill>
                  <a:prstClr val="black"/>
                </a:solidFill>
                <a:latin typeface="Meiryo"/>
                <a:ea typeface="Meiryo"/>
                <a:cs typeface="Calibri" panose="020F0502020204030204"/>
              </a:rPr>
              <a:t>2024</a:t>
            </a:r>
            <a:r>
              <a:rPr lang="ja-JP" altLang="en-US" sz="1200" dirty="0">
                <a:solidFill>
                  <a:prstClr val="black"/>
                </a:solidFill>
                <a:latin typeface="Meiryo"/>
                <a:ea typeface="Meiryo"/>
                <a:cs typeface="Calibri" panose="020F0502020204030204"/>
              </a:rPr>
              <a:t>年６月に改正された。 </a:t>
            </a:r>
            <a:r>
              <a:rPr kumimoji="0" lang="ja-JP" altLang="en-US" sz="1200" b="0" i="0" u="none" strike="noStrike" kern="1200" cap="none" spc="0" normalizeH="0" baseline="0" noProof="0" dirty="0">
                <a:ln>
                  <a:noFill/>
                </a:ln>
                <a:solidFill>
                  <a:prstClr val="black"/>
                </a:solidFill>
                <a:effectLst/>
                <a:uLnTx/>
                <a:uFillTx/>
                <a:latin typeface="Meiryo"/>
                <a:ea typeface="Meiryo"/>
                <a:cs typeface="Calibri" panose="020F0502020204030204"/>
              </a:rPr>
              <a:t>　</a:t>
            </a:r>
            <a:endParaRPr kumimoji="0" lang="ja-JP" altLang="en-US" sz="18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endParaRPr>
          </a:p>
          <a:p>
            <a:pPr marL="154800" marR="0" lvl="0" indent="-154800" algn="l" defTabSz="457200" rtl="0" eaLnBrk="1" fontAlgn="auto" latinLnBrk="0" hangingPunct="1">
              <a:lnSpc>
                <a:spcPts val="18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a:ea typeface="Meiryo"/>
                <a:cs typeface="Calibri" panose="020F0502020204030204"/>
              </a:rPr>
              <a:t>　</a:t>
            </a:r>
          </a:p>
          <a:p>
            <a:pPr marL="154800" lvl="0" indent="-154800">
              <a:lnSpc>
                <a:spcPts val="1800"/>
              </a:lnSpc>
              <a:defRPr/>
            </a:pPr>
            <a:r>
              <a:rPr lang="ja-JP" altLang="en-US" sz="1200" dirty="0">
                <a:solidFill>
                  <a:prstClr val="black"/>
                </a:solidFill>
                <a:latin typeface="Meiryo"/>
                <a:ea typeface="Meiryo"/>
                <a:cs typeface="Calibri" panose="020F0502020204030204"/>
              </a:rPr>
              <a:t>○同法第</a:t>
            </a:r>
            <a:r>
              <a:rPr lang="en-US" altLang="ja-JP" sz="1200" dirty="0">
                <a:solidFill>
                  <a:prstClr val="black"/>
                </a:solidFill>
                <a:latin typeface="Meiryo"/>
                <a:ea typeface="Meiryo"/>
                <a:cs typeface="Calibri" panose="020F0502020204030204"/>
              </a:rPr>
              <a:t>14</a:t>
            </a:r>
            <a:r>
              <a:rPr lang="ja-JP" altLang="en-US" sz="1200" dirty="0">
                <a:solidFill>
                  <a:prstClr val="black"/>
                </a:solidFill>
                <a:latin typeface="Meiryo"/>
                <a:ea typeface="Meiryo"/>
                <a:cs typeface="Calibri" panose="020F0502020204030204"/>
              </a:rPr>
              <a:t>条において、「消費者は、食料、農業及び農村に関する理解を深めるとともに、食料の消費に際し、環境への負荷の低減に資する物その他の食料の持続的な供給に資する物の選択に努めることによって、食料の持続的な供給に寄与しつつ、食料の消費生活の向上に積極的な役割を果たすものとする」として、消費者の役割が位置付けられた。</a:t>
            </a:r>
            <a:endParaRPr kumimoji="0" lang="ja-JP" altLang="en-US" sz="1200" b="0" i="0" u="none" strike="noStrike" kern="1200" cap="none" spc="0" normalizeH="0" baseline="0" noProof="0" dirty="0">
              <a:ln>
                <a:noFill/>
              </a:ln>
              <a:solidFill>
                <a:prstClr val="black"/>
              </a:solidFill>
              <a:effectLst/>
              <a:uLnTx/>
              <a:uFillTx/>
              <a:latin typeface="Meiryo"/>
              <a:ea typeface="Meiryo"/>
              <a:cs typeface="+mn-cs"/>
            </a:endParaRPr>
          </a:p>
          <a:p>
            <a:pPr marL="154800" marR="0" lvl="0" indent="-154800" algn="l" defTabSz="457200" rtl="0" eaLnBrk="1" fontAlgn="auto" latinLnBrk="0" hangingPunct="1">
              <a:lnSpc>
                <a:spcPts val="1800"/>
              </a:lnSpc>
              <a:spcBef>
                <a:spcPts val="0"/>
              </a:spcBef>
              <a:spcAft>
                <a:spcPts val="0"/>
              </a:spcAft>
              <a:buClrTx/>
              <a:buSzTx/>
              <a:buFontTx/>
              <a:buNone/>
              <a:tabLst/>
              <a:defRPr/>
            </a:pPr>
            <a:endParaRPr kumimoji="0" lang="ja-JP" altLang="en-US" sz="1200" b="0" i="0" u="none" strike="noStrike" kern="1200" cap="none" spc="0" normalizeH="0" baseline="0" noProof="0" dirty="0">
              <a:ln>
                <a:noFill/>
              </a:ln>
              <a:solidFill>
                <a:prstClr val="black"/>
              </a:solidFill>
              <a:effectLst/>
              <a:uLnTx/>
              <a:uFillTx/>
              <a:latin typeface="Meiryo"/>
              <a:ea typeface="Meiryo"/>
              <a:cs typeface="+mn-cs"/>
            </a:endParaRPr>
          </a:p>
          <a:p>
            <a:pPr marL="154800" lvl="0" indent="-154800">
              <a:lnSpc>
                <a:spcPts val="1800"/>
              </a:lnSpc>
              <a:defRPr/>
            </a:pPr>
            <a:r>
              <a:rPr lang="ja-JP" altLang="en-US" sz="1200" dirty="0">
                <a:solidFill>
                  <a:prstClr val="black"/>
                </a:solidFill>
                <a:latin typeface="Meiryo"/>
                <a:ea typeface="Meiryo"/>
                <a:cs typeface="Calibri" panose="020F0502020204030204"/>
              </a:rPr>
              <a:t>○食料・農業・農村政策審議会における審議を経て、</a:t>
            </a:r>
            <a:r>
              <a:rPr lang="en-US" altLang="ja-JP" sz="1200" dirty="0">
                <a:solidFill>
                  <a:prstClr val="black"/>
                </a:solidFill>
                <a:latin typeface="Meiryo"/>
                <a:ea typeface="Meiryo"/>
                <a:cs typeface="Calibri" panose="020F0502020204030204"/>
              </a:rPr>
              <a:t>2025</a:t>
            </a:r>
            <a:r>
              <a:rPr lang="ja-JP" altLang="en-US" sz="1200" dirty="0">
                <a:solidFill>
                  <a:prstClr val="black"/>
                </a:solidFill>
                <a:latin typeface="Meiryo"/>
                <a:ea typeface="Meiryo"/>
                <a:cs typeface="Calibri" panose="020F0502020204030204"/>
              </a:rPr>
              <a:t>年４月</a:t>
            </a:r>
            <a:r>
              <a:rPr lang="en-US" altLang="ja-JP" sz="1200" dirty="0">
                <a:solidFill>
                  <a:prstClr val="black"/>
                </a:solidFill>
                <a:latin typeface="Meiryo"/>
                <a:ea typeface="Meiryo"/>
                <a:cs typeface="Calibri" panose="020F0502020204030204"/>
              </a:rPr>
              <a:t>11</a:t>
            </a:r>
            <a:r>
              <a:rPr lang="ja-JP" altLang="en-US" sz="1200" dirty="0">
                <a:solidFill>
                  <a:prstClr val="black"/>
                </a:solidFill>
                <a:latin typeface="Meiryo"/>
                <a:ea typeface="Meiryo"/>
                <a:cs typeface="Calibri" panose="020F0502020204030204"/>
              </a:rPr>
              <a:t>日に新たな「食料・農業・農村基本計画」が閣議決定され、これに基づき食料の生産から消費に至る各段階の関係者がそれぞれの役割を果たし、農業の構造転換を推し進めていくこととしている。</a:t>
            </a:r>
            <a:endParaRPr kumimoji="0" lang="ja-JP" altLang="en-US" sz="1200" b="0" i="0" u="none" strike="noStrike" kern="1200" cap="none" spc="0" normalizeH="0" baseline="0" noProof="0" dirty="0">
              <a:ln>
                <a:noFill/>
              </a:ln>
              <a:solidFill>
                <a:prstClr val="black"/>
              </a:solidFill>
              <a:effectLst/>
              <a:uLnTx/>
              <a:uFillTx/>
              <a:latin typeface="Meiryo"/>
              <a:ea typeface="Meiryo"/>
              <a:cs typeface="+mn-cs"/>
            </a:endParaRPr>
          </a:p>
          <a:p>
            <a:pPr marL="154800" marR="0" lvl="0" indent="-154800" algn="l" defTabSz="457200" rtl="0" eaLnBrk="1" fontAlgn="auto" latinLnBrk="0" hangingPunct="1">
              <a:lnSpc>
                <a:spcPts val="1800"/>
              </a:lnSpc>
              <a:spcBef>
                <a:spcPts val="0"/>
              </a:spcBef>
              <a:spcAft>
                <a:spcPts val="0"/>
              </a:spcAft>
              <a:buClrTx/>
              <a:buSzTx/>
              <a:buFontTx/>
              <a:buNone/>
              <a:tabLst/>
              <a:defRPr/>
            </a:pPr>
            <a:endParaRPr kumimoji="0" lang="ja-JP" altLang="en-US" sz="1200" b="0" i="0" u="none" strike="noStrike" kern="1200" cap="none" spc="0" normalizeH="0" baseline="0" noProof="0" dirty="0">
              <a:ln>
                <a:noFill/>
              </a:ln>
              <a:solidFill>
                <a:prstClr val="black"/>
              </a:solidFill>
              <a:effectLst/>
              <a:uLnTx/>
              <a:uFillTx/>
              <a:latin typeface="Meiryo"/>
              <a:ea typeface="Meiryo"/>
              <a:cs typeface="Calibri" panose="020F0502020204030204"/>
            </a:endParaRPr>
          </a:p>
          <a:p>
            <a:pPr marL="154800" lvl="0" indent="-154800">
              <a:lnSpc>
                <a:spcPts val="1800"/>
              </a:lnSpc>
              <a:defRPr/>
            </a:pPr>
            <a:r>
              <a:rPr lang="ja-JP" altLang="en-US" sz="1200" dirty="0">
                <a:solidFill>
                  <a:prstClr val="black"/>
                </a:solidFill>
                <a:latin typeface="Meiryo"/>
                <a:ea typeface="Meiryo"/>
                <a:cs typeface="Calibri" panose="020F0502020204030204"/>
              </a:rPr>
              <a:t>○食料・農業・農村基本計画では、「国民理解の醸成」において、「食料の持続的な供給を確保するためには、消費者、国民が、生産などの実態を理解し、日々の購買行動によって、支えることが重要である。食育の推進、食文化の保護・継承等を通じて、食料・農業・農村に関する国民の理解を深めるだけでなく、食料の持続的な供給に寄与する「行動変容」につなげるよう、様々な施策間の連携を図りながら、効果的な消費者施策を推進する」旨記載。</a:t>
            </a:r>
            <a:endParaRPr kumimoji="0" lang="ja-JP" altLang="en-US" sz="1200" b="0" i="0" u="none" strike="noStrike" kern="1200" cap="none" spc="0" normalizeH="0" baseline="0" noProof="0" dirty="0">
              <a:ln>
                <a:noFill/>
              </a:ln>
              <a:solidFill>
                <a:prstClr val="black"/>
              </a:solidFill>
              <a:effectLst/>
              <a:uLnTx/>
              <a:uFillTx/>
              <a:latin typeface="Meiryo"/>
              <a:ea typeface="Meiryo"/>
              <a:cs typeface="+mn-cs"/>
            </a:endParaRPr>
          </a:p>
          <a:p>
            <a:pPr marL="154800" marR="0" lvl="0" indent="-154800" algn="l" defTabSz="457200" rtl="0" eaLnBrk="1" fontAlgn="auto" latinLnBrk="0" hangingPunct="1">
              <a:lnSpc>
                <a:spcPts val="1800"/>
              </a:lnSpc>
              <a:spcBef>
                <a:spcPts val="0"/>
              </a:spcBef>
              <a:spcAft>
                <a:spcPts val="0"/>
              </a:spcAft>
              <a:buClrTx/>
              <a:buSzTx/>
              <a:buFontTx/>
              <a:buNone/>
              <a:tabLst/>
              <a:defRPr/>
            </a:pPr>
            <a:endParaRPr kumimoji="0" lang="ja-JP" altLang="en-US" sz="1200" b="0" i="0" u="none" strike="noStrike" kern="1200" cap="none" spc="0" normalizeH="0" baseline="0" noProof="0" dirty="0">
              <a:ln>
                <a:noFill/>
              </a:ln>
              <a:solidFill>
                <a:prstClr val="black"/>
              </a:solidFill>
              <a:effectLst/>
              <a:uLnTx/>
              <a:uFillTx/>
              <a:latin typeface="Meiryo"/>
              <a:ea typeface="Meiryo"/>
              <a:cs typeface="Calibri" panose="020F0502020204030204"/>
            </a:endParaRPr>
          </a:p>
          <a:p>
            <a:pPr marL="154800" lvl="0" indent="-154800">
              <a:lnSpc>
                <a:spcPts val="1800"/>
              </a:lnSpc>
              <a:defRPr/>
            </a:pPr>
            <a:r>
              <a:rPr lang="ja-JP" altLang="en-US" sz="1200" dirty="0">
                <a:solidFill>
                  <a:prstClr val="black"/>
                </a:solidFill>
                <a:latin typeface="Meiryo"/>
                <a:ea typeface="Meiryo"/>
                <a:cs typeface="Calibri" panose="020F0502020204030204"/>
              </a:rPr>
              <a:t>○さらに、農業の生産現場の実態等に対する消費者の理解を深める観点からも、（１）学校等での食育の強化、（２）「大人の食育」の推進、（３）国民の食卓と農業の生産現場の距離を縮める取組の拡大、（４）行動変容に向けた機運の醸成等、の取組を推進することとしている。</a:t>
            </a:r>
            <a:endParaRPr kumimoji="0" lang="ja-JP" altLang="en-US" sz="1200" b="0" i="0" u="none" strike="noStrike" kern="1200" cap="none" spc="0" normalizeH="0" baseline="0" noProof="0" dirty="0">
              <a:ln>
                <a:noFill/>
              </a:ln>
              <a:solidFill>
                <a:prstClr val="black"/>
              </a:solidFill>
              <a:effectLst/>
              <a:uLnTx/>
              <a:uFillTx/>
              <a:latin typeface="Meiryo"/>
              <a:ea typeface="Meiryo"/>
              <a:cs typeface="+mn-cs"/>
            </a:endParaRPr>
          </a:p>
          <a:p>
            <a:pPr marL="154800" marR="0" lvl="0" indent="-154800" algn="l" defTabSz="457200" rtl="0" eaLnBrk="1" fontAlgn="auto" latinLnBrk="0" hangingPunct="1">
              <a:lnSpc>
                <a:spcPts val="1800"/>
              </a:lnSpc>
              <a:spcBef>
                <a:spcPts val="0"/>
              </a:spcBef>
              <a:spcAft>
                <a:spcPts val="0"/>
              </a:spcAft>
              <a:buClrTx/>
              <a:buSzTx/>
              <a:buFontTx/>
              <a:buNone/>
              <a:tabLst/>
              <a:defRPr/>
            </a:pPr>
            <a:endParaRPr kumimoji="0" lang="ja-JP" altLang="en-US" sz="1200" b="0" i="0" u="none" strike="noStrike" kern="1200" cap="none" spc="0" normalizeH="0" baseline="0" noProof="0" dirty="0">
              <a:ln>
                <a:noFill/>
              </a:ln>
              <a:solidFill>
                <a:prstClr val="black"/>
              </a:solidFill>
              <a:effectLst/>
              <a:uLnTx/>
              <a:uFillTx/>
              <a:latin typeface="Meiryo"/>
              <a:ea typeface="Meiryo"/>
              <a:cs typeface="+mn-cs"/>
            </a:endParaRPr>
          </a:p>
          <a:p>
            <a:pPr marL="154800" marR="0" lvl="0" indent="-154800" algn="l" defTabSz="457200" rtl="0" eaLnBrk="1" fontAlgn="auto" latinLnBrk="0" hangingPunct="1">
              <a:lnSpc>
                <a:spcPts val="1800"/>
              </a:lnSpc>
              <a:spcBef>
                <a:spcPts val="0"/>
              </a:spcBef>
              <a:spcAft>
                <a:spcPts val="0"/>
              </a:spcAft>
              <a:buClrTx/>
              <a:buSzTx/>
              <a:buFontTx/>
              <a:buNone/>
              <a:tabLst/>
              <a:defRPr/>
            </a:pPr>
            <a:endParaRPr kumimoji="0" lang="ja-JP" altLang="en-US" sz="1200" b="0" i="0" u="none" strike="noStrike" kern="1200" cap="none" spc="0" normalizeH="0" baseline="0" noProof="0" dirty="0">
              <a:ln>
                <a:noFill/>
              </a:ln>
              <a:solidFill>
                <a:prstClr val="black"/>
              </a:solidFill>
              <a:effectLst/>
              <a:uLnTx/>
              <a:uFillTx/>
              <a:latin typeface="Meiryo"/>
              <a:ea typeface="Meiryo"/>
              <a:cs typeface="+mn-cs"/>
            </a:endParaRPr>
          </a:p>
          <a:p>
            <a:pPr marL="154800" marR="0" lvl="0" indent="-154800" algn="just" defTabSz="457200" rtl="0" eaLnBrk="1" fontAlgn="auto" latinLnBrk="0" hangingPunct="1">
              <a:lnSpc>
                <a:spcPts val="1800"/>
              </a:lnSpc>
              <a:spcBef>
                <a:spcPts val="0"/>
              </a:spcBef>
              <a:spcAft>
                <a:spcPts val="300"/>
              </a:spcAft>
              <a:buClrTx/>
              <a:buSzTx/>
              <a:buFontTx/>
              <a:buNone/>
              <a:tabLst/>
              <a:defRPr/>
            </a:pPr>
            <a:endParaRPr kumimoji="0" lang="ja-JP" altLang="en-US" sz="1200" b="0" i="0" u="none" strike="noStrike" kern="1200" cap="none" spc="0" normalizeH="0" baseline="0" noProof="0" dirty="0">
              <a:ln>
                <a:noFill/>
              </a:ln>
              <a:solidFill>
                <a:prstClr val="black"/>
              </a:solidFill>
              <a:effectLst/>
              <a:uLnTx/>
              <a:uFillTx/>
              <a:latin typeface="Meiryo"/>
              <a:ea typeface="Meiryo"/>
              <a:cs typeface="+mn-cs"/>
            </a:endParaRPr>
          </a:p>
        </p:txBody>
      </p:sp>
      <p:sp>
        <p:nvSpPr>
          <p:cNvPr id="8" name="テキスト ボックス 7">
            <a:extLst>
              <a:ext uri="{FF2B5EF4-FFF2-40B4-BE49-F238E27FC236}">
                <a16:creationId xmlns:a16="http://schemas.microsoft.com/office/drawing/2014/main" id="{BF499CAA-B17F-3A8D-7699-AA8CB98895D1}"/>
              </a:ext>
            </a:extLst>
          </p:cNvPr>
          <p:cNvSpPr txBox="1"/>
          <p:nvPr/>
        </p:nvSpPr>
        <p:spPr>
          <a:xfrm>
            <a:off x="227275" y="548954"/>
            <a:ext cx="8356600" cy="307777"/>
          </a:xfrm>
          <a:prstGeom prst="rect">
            <a:avLst/>
          </a:prstGeom>
          <a:noFill/>
          <a:ln>
            <a:solidFill>
              <a:schemeClr val="tx1"/>
            </a:solidFill>
          </a:ln>
        </p:spPr>
        <p:txBody>
          <a:bodyPr wrap="square" lIns="91440" tIns="45720" rIns="91440" bIns="45720" rtlCol="0" anchor="t">
            <a:spAutoFit/>
          </a:bodyPr>
          <a:lstStyle/>
          <a:p>
            <a:pPr lvl="0">
              <a:defRPr/>
            </a:pPr>
            <a:r>
              <a:rPr kumimoji="1" lang="ja-JP" altLang="en-US" sz="1400" b="1" dirty="0">
                <a:solidFill>
                  <a:prstClr val="black"/>
                </a:solidFill>
                <a:latin typeface="メイリオ" panose="020B0604030504040204" pitchFamily="50" charset="-128"/>
                <a:ea typeface="メイリオ" panose="020B0604030504040204" pitchFamily="50" charset="-128"/>
              </a:rPr>
              <a:t>「食料・農業・農村基本法」及び「食料・農業・農村基本計画」における食育</a:t>
            </a:r>
            <a:endParaRPr kumimoji="1" lang="ja-JP" altLang="en-US" sz="1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2" name="スライド番号プレースホルダー 1">
            <a:extLst>
              <a:ext uri="{FF2B5EF4-FFF2-40B4-BE49-F238E27FC236}">
                <a16:creationId xmlns:a16="http://schemas.microsoft.com/office/drawing/2014/main" id="{49B6E38B-4EF2-7F7B-9483-EAA692537A2D}"/>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10</a:t>
            </a:r>
          </a:p>
        </p:txBody>
      </p:sp>
      <p:sp>
        <p:nvSpPr>
          <p:cNvPr id="3" name="角丸四角形 23">
            <a:extLst>
              <a:ext uri="{FF2B5EF4-FFF2-40B4-BE49-F238E27FC236}">
                <a16:creationId xmlns:a16="http://schemas.microsoft.com/office/drawing/2014/main" id="{2A0366CB-B075-2737-AFE6-8EE91662AC80}"/>
              </a:ext>
            </a:extLst>
          </p:cNvPr>
          <p:cNvSpPr/>
          <p:nvPr/>
        </p:nvSpPr>
        <p:spPr>
          <a:xfrm>
            <a:off x="0" y="144000"/>
            <a:ext cx="9135000" cy="288000"/>
          </a:xfrm>
          <a:prstGeom prst="roundRect">
            <a:avLst>
              <a:gd name="adj" fmla="val 151"/>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lvl="0" indent="87313">
              <a:lnSpc>
                <a:spcPts val="2000"/>
              </a:lnSpc>
              <a:defRPr/>
            </a:pPr>
            <a:r>
              <a:rPr lang="ja-JP" altLang="en-US" sz="1400" dirty="0">
                <a:latin typeface="メイリオ" panose="020B0604030504040204" pitchFamily="50" charset="-128"/>
                <a:ea typeface="メイリオ" panose="020B0604030504040204" pitchFamily="50" charset="-128"/>
              </a:rPr>
              <a:t>特集　食育基本法のあゆみ</a:t>
            </a:r>
            <a:endParaRPr kumimoji="0" lang="ja-JP" altLang="en-US" sz="1400" i="0" u="none" strike="noStrike" kern="1200" cap="none" spc="-100" normalizeH="0" baseline="0" noProof="0" dirty="0">
              <a:ln>
                <a:noFill/>
              </a:ln>
              <a:solidFill>
                <a:prstClr val="white">
                  <a:lumMod val="95000"/>
                </a:prstClr>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7" name="角丸四角形 23">
            <a:extLst>
              <a:ext uri="{FF2B5EF4-FFF2-40B4-BE49-F238E27FC236}">
                <a16:creationId xmlns:a16="http://schemas.microsoft.com/office/drawing/2014/main" id="{3DC0DDDA-1917-4953-A14F-3FC443A3B4D8}"/>
              </a:ext>
            </a:extLst>
          </p:cNvPr>
          <p:cNvSpPr/>
          <p:nvPr/>
        </p:nvSpPr>
        <p:spPr>
          <a:xfrm>
            <a:off x="-11433" y="149005"/>
            <a:ext cx="9135000" cy="288000"/>
          </a:xfrm>
          <a:prstGeom prst="roundRect">
            <a:avLst>
              <a:gd name="adj" fmla="val 151"/>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lvl="0" indent="87313" algn="r">
              <a:lnSpc>
                <a:spcPts val="2000"/>
              </a:lnSpc>
              <a:defRPr/>
            </a:pPr>
            <a:r>
              <a:rPr lang="ja-JP" altLang="en-US" sz="1400" dirty="0">
                <a:latin typeface="メイリオ" panose="020B0604030504040204" pitchFamily="50" charset="-128"/>
                <a:ea typeface="メイリオ" panose="020B0604030504040204" pitchFamily="50" charset="-128"/>
              </a:rPr>
              <a:t>第１節　食育推進基本計画の変遷</a:t>
            </a:r>
            <a:endParaRPr kumimoji="0" lang="ja-JP" altLang="en-US" sz="1400" i="0" u="none" strike="noStrike" kern="1200" cap="none" spc="-100" normalizeH="0" baseline="0" noProof="0" dirty="0">
              <a:ln>
                <a:noFill/>
              </a:ln>
              <a:solidFill>
                <a:prstClr val="white">
                  <a:lumMod val="95000"/>
                </a:prstClr>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p:txBody>
      </p:sp>
    </p:spTree>
    <p:extLst>
      <p:ext uri="{BB962C8B-B14F-4D97-AF65-F5344CB8AC3E}">
        <p14:creationId xmlns:p14="http://schemas.microsoft.com/office/powerpoint/2010/main" val="32861487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B985DE-2416-7AD5-D811-D9B351D05CD4}"/>
            </a:ext>
          </a:extLst>
        </p:cNvPr>
        <p:cNvGrpSpPr/>
        <p:nvPr/>
      </p:nvGrpSpPr>
      <p:grpSpPr>
        <a:xfrm>
          <a:off x="0" y="0"/>
          <a:ext cx="0" cy="0"/>
          <a:chOff x="0" y="0"/>
          <a:chExt cx="0" cy="0"/>
        </a:xfrm>
      </p:grpSpPr>
      <p:sp>
        <p:nvSpPr>
          <p:cNvPr id="4" name="テキスト ボックス 24">
            <a:extLst>
              <a:ext uri="{FF2B5EF4-FFF2-40B4-BE49-F238E27FC236}">
                <a16:creationId xmlns:a16="http://schemas.microsoft.com/office/drawing/2014/main" id="{A12C0BB1-E10F-367C-2C86-889CB05EC157}"/>
              </a:ext>
            </a:extLst>
          </p:cNvPr>
          <p:cNvSpPr txBox="1">
            <a:spLocks noChangeArrowheads="1"/>
          </p:cNvSpPr>
          <p:nvPr/>
        </p:nvSpPr>
        <p:spPr bwMode="auto">
          <a:xfrm>
            <a:off x="0" y="1412767"/>
            <a:ext cx="8714416" cy="5080108"/>
          </a:xfrm>
          <a:prstGeom prst="rect">
            <a:avLst/>
          </a:prstGeom>
          <a:noFill/>
          <a:ln>
            <a:noFill/>
          </a:ln>
        </p:spPr>
        <p:txBody>
          <a:bodyPr wrap="square" lIns="288000" tIns="0" rIns="180000" bIns="0" anchor="t"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54800" lvl="0" indent="-154800">
              <a:lnSpc>
                <a:spcPts val="1600"/>
              </a:lnSpc>
              <a:spcAft>
                <a:spcPts val="300"/>
              </a:spcAft>
              <a:defRPr/>
            </a:pPr>
            <a:r>
              <a:rPr lang="ja-JP" altLang="en-US" sz="1200" dirty="0">
                <a:solidFill>
                  <a:prstClr val="black"/>
                </a:solidFill>
                <a:latin typeface="メイリオ"/>
                <a:ea typeface="メイリオ"/>
              </a:rPr>
              <a:t>○食育基本法が制定され、食育を国民運動として推進していくため、国、地方公共団体による取組とともに、全国各地において、学校、保育所等、農林漁業者、食品関連事業者、ボランティア等の多様な主体による取組が行われてきた。</a:t>
            </a:r>
            <a:endParaRPr kumimoji="0" lang="en-US" altLang="ja-JP" sz="1200" b="0" i="0" u="none" strike="noStrike" kern="1200" cap="none" spc="0" normalizeH="0" baseline="0" noProof="0" dirty="0">
              <a:ln>
                <a:noFill/>
              </a:ln>
              <a:solidFill>
                <a:prstClr val="black"/>
              </a:solidFill>
              <a:effectLst/>
              <a:uLnTx/>
              <a:uFillTx/>
              <a:latin typeface="メイリオ"/>
              <a:ea typeface="メイリオ"/>
              <a:cs typeface="+mn-cs"/>
            </a:endParaRPr>
          </a:p>
          <a:p>
            <a:pPr marL="154800" marR="0" lvl="0" indent="-154800" algn="just" defTabSz="457200" rtl="0" eaLnBrk="1" fontAlgn="auto" latinLnBrk="0" hangingPunct="1">
              <a:lnSpc>
                <a:spcPts val="1600"/>
              </a:lnSpc>
              <a:spcBef>
                <a:spcPts val="0"/>
              </a:spcBef>
              <a:spcAft>
                <a:spcPts val="300"/>
              </a:spcAft>
              <a:buClrTx/>
              <a:buSzTx/>
              <a:buFontTx/>
              <a:buNone/>
              <a:tabLst/>
              <a:defRPr/>
            </a:pP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154800" lvl="0" indent="-154800" algn="just">
              <a:lnSpc>
                <a:spcPts val="1600"/>
              </a:lnSpc>
              <a:spcAft>
                <a:spcPts val="300"/>
              </a:spcAft>
              <a:defRPr/>
            </a:pPr>
            <a:r>
              <a:rPr lang="ja-JP" altLang="en-US" sz="1200" dirty="0">
                <a:solidFill>
                  <a:prstClr val="black"/>
                </a:solidFill>
                <a:latin typeface="メイリオ" panose="020B0604030504040204" pitchFamily="50" charset="-128"/>
                <a:ea typeface="メイリオ" panose="020B0604030504040204" pitchFamily="50" charset="-128"/>
              </a:rPr>
              <a:t>○こうした取組を評価し、更なる食育の推進を目指すために様々な表彰制度が創設された。</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154800" marR="0" lvl="0" indent="-154800" algn="just" defTabSz="457200" rtl="0" eaLnBrk="1" fontAlgn="auto" latinLnBrk="0" hangingPunct="1">
              <a:lnSpc>
                <a:spcPts val="1600"/>
              </a:lnSpc>
              <a:spcBef>
                <a:spcPts val="0"/>
              </a:spcBef>
              <a:spcAft>
                <a:spcPts val="300"/>
              </a:spcAft>
              <a:buClrTx/>
              <a:buSzTx/>
              <a:buFontTx/>
              <a:buNone/>
              <a:tabLst/>
              <a:defRPr/>
            </a:pP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154800" lvl="0" indent="-154800" algn="just">
              <a:lnSpc>
                <a:spcPts val="1600"/>
              </a:lnSpc>
              <a:spcAft>
                <a:spcPts val="300"/>
              </a:spcAft>
              <a:defRPr/>
            </a:pPr>
            <a:r>
              <a:rPr lang="ja-JP" altLang="en-US" sz="1200" dirty="0">
                <a:solidFill>
                  <a:prstClr val="black"/>
                </a:solidFill>
                <a:latin typeface="メイリオ" panose="020B0604030504040204" pitchFamily="50" charset="-128"/>
                <a:ea typeface="メイリオ" panose="020B0604030504040204" pitchFamily="50" charset="-128"/>
              </a:rPr>
              <a:t>○農林水産省では、食育の更なる推進に向けて、農林漁業、食品製造・販売等その他の事業活動、教育活動又はボランティア活動を通じて、食育の推進に取り組む食育関係者を対象にその功績を称えるとともに、その取組の内容を広く国民に周知し、優れた取組が全国に展開していくことを目的に「食育活動表彰」を実施。</a:t>
            </a:r>
            <a:endParaRPr kumimoji="0" lang="en-US" altLang="ja-JP" sz="1200" b="0" i="0" u="none" strike="noStrike" kern="1200" cap="none" spc="0" normalizeH="0" baseline="0" noProof="0" dirty="0">
              <a:ln>
                <a:noFill/>
              </a:ln>
              <a:solidFill>
                <a:prstClr val="black"/>
              </a:solidFill>
              <a:effectLst/>
              <a:uLnTx/>
              <a:uFillTx/>
              <a:latin typeface="メイリオ"/>
              <a:ea typeface="メイリオ"/>
              <a:cs typeface="+mn-cs"/>
            </a:endParaRPr>
          </a:p>
          <a:p>
            <a:pPr marL="154800" marR="0" lvl="0" indent="-154800" algn="just" defTabSz="457200" rtl="0" eaLnBrk="1" fontAlgn="auto" latinLnBrk="0" hangingPunct="1">
              <a:lnSpc>
                <a:spcPts val="1600"/>
              </a:lnSpc>
              <a:spcBef>
                <a:spcPts val="0"/>
              </a:spcBef>
              <a:spcAft>
                <a:spcPts val="300"/>
              </a:spcAft>
              <a:buClrTx/>
              <a:buSzTx/>
              <a:buFontTx/>
              <a:buNone/>
              <a:tabLst/>
              <a:defRPr/>
            </a:pP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154800" lvl="0" indent="-154800" algn="just">
              <a:lnSpc>
                <a:spcPts val="1600"/>
              </a:lnSpc>
              <a:spcAft>
                <a:spcPts val="300"/>
              </a:spcAft>
              <a:defRPr/>
            </a:pPr>
            <a:r>
              <a:rPr lang="ja-JP" altLang="en-US" sz="1200" dirty="0">
                <a:solidFill>
                  <a:prstClr val="black"/>
                </a:solidFill>
                <a:latin typeface="メイリオ" panose="020B0604030504040204" pitchFamily="50" charset="-128"/>
                <a:ea typeface="メイリオ" panose="020B0604030504040204" pitchFamily="50" charset="-128"/>
              </a:rPr>
              <a:t>○地方公共団体においても、各地域における食育の取組を評価する表彰制度等を実施。</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154800" marR="0" lvl="0" indent="-154800" algn="just" defTabSz="457200" rtl="0" eaLnBrk="1" fontAlgn="auto" latinLnBrk="0" hangingPunct="1">
              <a:lnSpc>
                <a:spcPts val="1600"/>
              </a:lnSpc>
              <a:spcBef>
                <a:spcPts val="0"/>
              </a:spcBef>
              <a:spcAft>
                <a:spcPts val="300"/>
              </a:spcAft>
              <a:buClrTx/>
              <a:buSzTx/>
              <a:buFontTx/>
              <a:buNone/>
              <a:tabLst/>
              <a:defRPr/>
            </a:pP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154800" lvl="0" indent="-154800" algn="just">
              <a:lnSpc>
                <a:spcPts val="1600"/>
              </a:lnSpc>
              <a:spcAft>
                <a:spcPts val="300"/>
              </a:spcAft>
              <a:defRPr/>
            </a:pPr>
            <a:r>
              <a:rPr lang="ja-JP" altLang="en-US" sz="1200" dirty="0">
                <a:solidFill>
                  <a:prstClr val="black"/>
                </a:solidFill>
                <a:latin typeface="メイリオ" panose="020B0604030504040204" pitchFamily="50" charset="-128"/>
                <a:ea typeface="メイリオ" panose="020B0604030504040204" pitchFamily="50" charset="-128"/>
              </a:rPr>
              <a:t>○民間では、学校給食に関わる栄養教諭・学校栄養職員・調理員を対象とした「全国学校給食甲子園</a:t>
            </a:r>
            <a:r>
              <a:rPr lang="en-US" altLang="ja-JP" sz="1200" baseline="30000" dirty="0">
                <a:solidFill>
                  <a:prstClr val="black"/>
                </a:solidFill>
                <a:latin typeface="メイリオ" panose="020B0604030504040204" pitchFamily="50" charset="-128"/>
                <a:ea typeface="メイリオ" panose="020B0604030504040204" pitchFamily="50" charset="-128"/>
              </a:rPr>
              <a:t>®</a:t>
            </a:r>
            <a:r>
              <a:rPr lang="ja-JP" altLang="en-US" sz="1200" dirty="0">
                <a:solidFill>
                  <a:prstClr val="black"/>
                </a:solidFill>
                <a:latin typeface="メイリオ" panose="020B0604030504040204" pitchFamily="50" charset="-128"/>
                <a:ea typeface="メイリオ" panose="020B0604030504040204" pitchFamily="50" charset="-128"/>
              </a:rPr>
              <a:t>」、保育所・幼稚園・認定こども園・子育て支援センター等での食育の取組を対象とした「食育コンテスト」等、食育現場での取組に対し、人々の理解が深まることを目的に実施。</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154800" marR="0" lvl="0" indent="-154800" algn="just" defTabSz="457200" rtl="0" eaLnBrk="1" fontAlgn="auto" latinLnBrk="0" hangingPunct="1">
              <a:lnSpc>
                <a:spcPts val="1600"/>
              </a:lnSpc>
              <a:spcBef>
                <a:spcPts val="0"/>
              </a:spcBef>
              <a:spcAft>
                <a:spcPts val="300"/>
              </a:spcAft>
              <a:buClrTx/>
              <a:buSzTx/>
              <a:buFontTx/>
              <a:buNone/>
              <a:tabLst/>
              <a:defRPr/>
            </a:pP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154800" marR="0" lvl="0" indent="-154800" algn="just" defTabSz="457200" rtl="0" eaLnBrk="1" fontAlgn="auto" latinLnBrk="0" hangingPunct="1">
              <a:lnSpc>
                <a:spcPts val="1600"/>
              </a:lnSpc>
              <a:spcBef>
                <a:spcPts val="0"/>
              </a:spcBef>
              <a:spcAft>
                <a:spcPts val="300"/>
              </a:spcAft>
              <a:buClrTx/>
              <a:buSzTx/>
              <a:buFontTx/>
              <a:buNone/>
              <a:tabLst/>
              <a:defRPr/>
            </a:pP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8" name="スライド番号プレースホルダー 7">
            <a:extLst>
              <a:ext uri="{FF2B5EF4-FFF2-40B4-BE49-F238E27FC236}">
                <a16:creationId xmlns:a16="http://schemas.microsoft.com/office/drawing/2014/main" id="{5FA4053A-AEE8-1F6D-CD7A-3759DDD8C95A}"/>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rPr>
              <a:t>11</a:t>
            </a:r>
            <a:endParaRPr kumimoji="1" lang="ja-JP" altLang="en-US" sz="12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11" name="TextBox 10">
            <a:extLst>
              <a:ext uri="{FF2B5EF4-FFF2-40B4-BE49-F238E27FC236}">
                <a16:creationId xmlns:a16="http://schemas.microsoft.com/office/drawing/2014/main" id="{5947777E-DF1C-1DA8-40FD-FB3351485415}"/>
              </a:ext>
            </a:extLst>
          </p:cNvPr>
          <p:cNvSpPr txBox="1"/>
          <p:nvPr/>
        </p:nvSpPr>
        <p:spPr>
          <a:xfrm>
            <a:off x="6028854" y="6496240"/>
            <a:ext cx="1016232" cy="23083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defRPr/>
            </a:pPr>
            <a:r>
              <a:rPr lang="ja-JP" altLang="en-US" sz="900" dirty="0">
                <a:solidFill>
                  <a:prstClr val="black"/>
                </a:solidFill>
                <a:latin typeface="メイリオ" panose="020B0604030504040204" pitchFamily="50" charset="-128"/>
                <a:ea typeface="メイリオ" panose="020B0604030504040204" pitchFamily="50" charset="-128"/>
                <a:cs typeface="Calibri"/>
              </a:rPr>
              <a:t>食育コンテスト</a:t>
            </a:r>
            <a:endParaRPr kumimoji="0" lang="en-US" altLang="ja-JP" sz="9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Calibri"/>
            </a:endParaRPr>
          </a:p>
        </p:txBody>
      </p:sp>
      <p:sp>
        <p:nvSpPr>
          <p:cNvPr id="13" name="TextBox 12">
            <a:extLst>
              <a:ext uri="{FF2B5EF4-FFF2-40B4-BE49-F238E27FC236}">
                <a16:creationId xmlns:a16="http://schemas.microsoft.com/office/drawing/2014/main" id="{7DF0BAD5-BE67-5B2F-F91E-B57E5979EEFC}"/>
              </a:ext>
            </a:extLst>
          </p:cNvPr>
          <p:cNvSpPr txBox="1"/>
          <p:nvPr/>
        </p:nvSpPr>
        <p:spPr>
          <a:xfrm>
            <a:off x="3990480" y="6496241"/>
            <a:ext cx="1326901" cy="2308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defRPr/>
            </a:pPr>
            <a:r>
              <a:rPr lang="ja-JP" altLang="en-US" sz="900" dirty="0">
                <a:solidFill>
                  <a:prstClr val="black"/>
                </a:solidFill>
                <a:latin typeface="メイリオ" panose="020B0604030504040204" pitchFamily="50" charset="-128"/>
                <a:ea typeface="メイリオ" panose="020B0604030504040204" pitchFamily="50" charset="-128"/>
                <a:cs typeface="Calibri"/>
              </a:rPr>
              <a:t>全国学校給食甲子園</a:t>
            </a:r>
            <a:r>
              <a:rPr lang="en-US" altLang="ja-JP" sz="900" baseline="30000" dirty="0">
                <a:solidFill>
                  <a:prstClr val="black"/>
                </a:solidFill>
                <a:latin typeface="メイリオ" panose="020B0604030504040204" pitchFamily="50" charset="-128"/>
                <a:ea typeface="メイリオ" panose="020B0604030504040204" pitchFamily="50" charset="-128"/>
                <a:cs typeface="Calibri"/>
              </a:rPr>
              <a:t>®</a:t>
            </a:r>
            <a:endParaRPr kumimoji="0" lang="en-US" altLang="ja-JP" sz="900" b="0" i="0" u="none" strike="noStrike" kern="1200" cap="none" spc="0" normalizeH="0" baseline="30000" noProof="0" dirty="0">
              <a:ln>
                <a:noFill/>
              </a:ln>
              <a:solidFill>
                <a:prstClr val="black"/>
              </a:solidFill>
              <a:effectLst/>
              <a:uLnTx/>
              <a:uFillTx/>
              <a:latin typeface="メイリオ" panose="020B0604030504040204" pitchFamily="50" charset="-128"/>
              <a:ea typeface="メイリオ" panose="020B0604030504040204" pitchFamily="50" charset="-128"/>
              <a:cs typeface="Calibri"/>
            </a:endParaRPr>
          </a:p>
        </p:txBody>
      </p:sp>
      <p:pic>
        <p:nvPicPr>
          <p:cNvPr id="14" name="Picture 13">
            <a:extLst>
              <a:ext uri="{FF2B5EF4-FFF2-40B4-BE49-F238E27FC236}">
                <a16:creationId xmlns:a16="http://schemas.microsoft.com/office/drawing/2014/main" id="{308B5116-0F9A-C1BC-5667-6F75F2CAFC1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023201" y="4794250"/>
            <a:ext cx="1154474" cy="1659249"/>
          </a:xfrm>
          <a:prstGeom prst="rect">
            <a:avLst/>
          </a:prstGeom>
          <a:ln w="9525">
            <a:solidFill>
              <a:schemeClr val="tx1"/>
            </a:solidFill>
          </a:ln>
        </p:spPr>
      </p:pic>
      <p:sp>
        <p:nvSpPr>
          <p:cNvPr id="9" name="TextBox 12">
            <a:extLst>
              <a:ext uri="{FF2B5EF4-FFF2-40B4-BE49-F238E27FC236}">
                <a16:creationId xmlns:a16="http://schemas.microsoft.com/office/drawing/2014/main" id="{3254251F-6BC8-57EB-0265-FD4A426E6C97}"/>
              </a:ext>
            </a:extLst>
          </p:cNvPr>
          <p:cNvSpPr txBox="1"/>
          <p:nvPr/>
        </p:nvSpPr>
        <p:spPr>
          <a:xfrm>
            <a:off x="1965944" y="6496122"/>
            <a:ext cx="1619678" cy="2308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defRPr/>
            </a:pPr>
            <a:r>
              <a:rPr lang="zh-TW" altLang="en-US" sz="900" dirty="0">
                <a:solidFill>
                  <a:prstClr val="black"/>
                </a:solidFill>
                <a:latin typeface="メイリオ" panose="020B0604030504040204" pitchFamily="50" charset="-128"/>
                <a:ea typeface="メイリオ" panose="020B0604030504040204" pitchFamily="50" charset="-128"/>
                <a:cs typeface="Calibri"/>
              </a:rPr>
              <a:t>食育活動表彰　事例集</a:t>
            </a:r>
            <a:endParaRPr kumimoji="0" lang="ja-JP" altLang="en-US" sz="2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Calibri"/>
            </a:endParaRPr>
          </a:p>
        </p:txBody>
      </p:sp>
      <p:sp>
        <p:nvSpPr>
          <p:cNvPr id="6" name="角丸四角形 5">
            <a:extLst>
              <a:ext uri="{FF2B5EF4-FFF2-40B4-BE49-F238E27FC236}">
                <a16:creationId xmlns:a16="http://schemas.microsoft.com/office/drawing/2014/main" id="{760C0668-33BF-670E-47FF-873B7229AB7F}"/>
              </a:ext>
            </a:extLst>
          </p:cNvPr>
          <p:cNvSpPr/>
          <p:nvPr/>
        </p:nvSpPr>
        <p:spPr>
          <a:xfrm>
            <a:off x="0" y="144000"/>
            <a:ext cx="9144000" cy="608400"/>
          </a:xfrm>
          <a:prstGeom prst="roundRect">
            <a:avLst>
              <a:gd name="adj" fmla="val 0"/>
            </a:avLst>
          </a:prstGeom>
          <a:solidFill>
            <a:srgbClr val="92D050"/>
          </a:solidFill>
          <a:ln w="25400" cap="flat" cmpd="sng" algn="ctr">
            <a:noFill/>
            <a:prstDash val="solid"/>
          </a:ln>
          <a:effectLst/>
        </p:spPr>
        <p:txBody>
          <a:bodyPr lIns="1440000" tIns="108000" bIns="0"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1800" b="1" i="0" u="none" strike="noStrike" kern="0" cap="none" spc="-100" normalizeH="0" baseline="0" noProof="0">
              <a:ln>
                <a:noFill/>
              </a:ln>
              <a:solidFill>
                <a:prstClr val="white">
                  <a:lumMod val="95000"/>
                </a:prstClr>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0" name="テキスト ボックス 9">
            <a:extLst>
              <a:ext uri="{FF2B5EF4-FFF2-40B4-BE49-F238E27FC236}">
                <a16:creationId xmlns:a16="http://schemas.microsoft.com/office/drawing/2014/main" id="{53F35AFC-3E6B-4ED4-BB0E-D8A754C5F7C6}"/>
              </a:ext>
            </a:extLst>
          </p:cNvPr>
          <p:cNvSpPr txBox="1"/>
          <p:nvPr/>
        </p:nvSpPr>
        <p:spPr>
          <a:xfrm>
            <a:off x="1" y="162165"/>
            <a:ext cx="9143999" cy="92333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800" b="1" i="0" u="none" strike="noStrike" kern="0" cap="none" spc="-10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第１部　食育推進施策をめぐる状況</a:t>
            </a:r>
            <a:endParaRPr kumimoji="0" lang="en-US" altLang="ja-JP" sz="1800" b="1" i="0" u="none" strike="noStrike" kern="0" cap="none" spc="-10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10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　特集　</a:t>
            </a:r>
            <a:r>
              <a:rPr kumimoji="0" lang="ja-JP" altLang="en-US" sz="1800" b="1" i="0" u="none" strike="noStrike" kern="0" cap="none" spc="-9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食育基本法のあゆみ　　　　　　　　　　</a:t>
            </a:r>
            <a:r>
              <a:rPr kumimoji="0" lang="ja-JP" altLang="en-US" sz="1400" b="1" i="0" u="none" strike="noStrike" kern="0" cap="none" spc="-9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第２節　食育の取組　～多様な主体による取組の推進～</a:t>
            </a:r>
            <a:endParaRPr kumimoji="0" lang="ja-JP" altLang="en-US" sz="1200" b="1" i="0" u="none" strike="noStrike" kern="0" cap="none" spc="-9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1800" b="1" i="0" u="none" strike="noStrike" kern="0" cap="none" spc="-10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 name="テキスト ボックス 1">
            <a:extLst>
              <a:ext uri="{FF2B5EF4-FFF2-40B4-BE49-F238E27FC236}">
                <a16:creationId xmlns:a16="http://schemas.microsoft.com/office/drawing/2014/main" id="{33254BE0-232C-8B8B-A930-26D3D0105239}"/>
              </a:ext>
            </a:extLst>
          </p:cNvPr>
          <p:cNvSpPr txBox="1"/>
          <p:nvPr/>
        </p:nvSpPr>
        <p:spPr>
          <a:xfrm>
            <a:off x="227275" y="947391"/>
            <a:ext cx="8356600" cy="307777"/>
          </a:xfrm>
          <a:prstGeom prst="rect">
            <a:avLst/>
          </a:prstGeom>
          <a:noFill/>
          <a:ln>
            <a:solidFill>
              <a:schemeClr val="tx1"/>
            </a:solidFill>
          </a:ln>
        </p:spPr>
        <p:txBody>
          <a:bodyPr wrap="square" lIns="91440" tIns="45720" rIns="91440" bIns="45720" rtlCol="0" anchor="t">
            <a:spAutoFit/>
          </a:bodyPr>
          <a:lstStyle/>
          <a:p>
            <a:pPr lvl="0">
              <a:defRPr/>
            </a:pPr>
            <a:r>
              <a:rPr kumimoji="1" lang="ja-JP" altLang="en-US" sz="1400" b="1" dirty="0">
                <a:solidFill>
                  <a:prstClr val="black"/>
                </a:solidFill>
                <a:latin typeface="Meiryo UI"/>
                <a:ea typeface="Meiryo UI"/>
              </a:rPr>
              <a:t>多様な主体による食育に関する表彰等</a:t>
            </a:r>
            <a:endParaRPr kumimoji="1" lang="ja-JP" altLang="en-US" sz="1400" b="1" i="0" u="none" strike="noStrike" kern="1200" cap="none" spc="0" normalizeH="0" baseline="0" noProof="0" dirty="0">
              <a:ln>
                <a:noFill/>
              </a:ln>
              <a:solidFill>
                <a:prstClr val="black"/>
              </a:solidFill>
              <a:effectLst/>
              <a:uLnTx/>
              <a:uFillTx/>
              <a:latin typeface="Meiryo UI"/>
              <a:ea typeface="Meiryo UI"/>
              <a:cs typeface="+mn-cs"/>
            </a:endParaRPr>
          </a:p>
        </p:txBody>
      </p:sp>
      <p:pic>
        <p:nvPicPr>
          <p:cNvPr id="5" name="図 4">
            <a:extLst>
              <a:ext uri="{FF2B5EF4-FFF2-40B4-BE49-F238E27FC236}">
                <a16:creationId xmlns:a16="http://schemas.microsoft.com/office/drawing/2014/main" id="{E3B2C92F-CA2A-F2B0-C24A-223503134B8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873998" y="4794250"/>
            <a:ext cx="1175752" cy="1659249"/>
          </a:xfrm>
          <a:prstGeom prst="rect">
            <a:avLst/>
          </a:prstGeom>
          <a:ln w="9525">
            <a:solidFill>
              <a:schemeClr val="tx1"/>
            </a:solidFill>
          </a:ln>
        </p:spPr>
      </p:pic>
      <p:pic>
        <p:nvPicPr>
          <p:cNvPr id="16" name="図 15">
            <a:extLst>
              <a:ext uri="{FF2B5EF4-FFF2-40B4-BE49-F238E27FC236}">
                <a16:creationId xmlns:a16="http://schemas.microsoft.com/office/drawing/2014/main" id="{C2093E9A-4FF9-E67D-9C23-CC2D35DACCA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990481" y="4794640"/>
            <a:ext cx="1198820" cy="1665717"/>
          </a:xfrm>
          <a:prstGeom prst="rect">
            <a:avLst/>
          </a:prstGeom>
          <a:ln w="9525">
            <a:solidFill>
              <a:schemeClr val="tx1"/>
            </a:solidFill>
          </a:ln>
        </p:spPr>
      </p:pic>
    </p:spTree>
    <p:extLst>
      <p:ext uri="{BB962C8B-B14F-4D97-AF65-F5344CB8AC3E}">
        <p14:creationId xmlns:p14="http://schemas.microsoft.com/office/powerpoint/2010/main" val="19361431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3DF70E-A3F6-F047-2A93-3E728BA6FA88}"/>
            </a:ext>
          </a:extLst>
        </p:cNvPr>
        <p:cNvGrpSpPr/>
        <p:nvPr/>
      </p:nvGrpSpPr>
      <p:grpSpPr>
        <a:xfrm>
          <a:off x="0" y="0"/>
          <a:ext cx="0" cy="0"/>
          <a:chOff x="0" y="0"/>
          <a:chExt cx="0" cy="0"/>
        </a:xfrm>
      </p:grpSpPr>
      <p:sp>
        <p:nvSpPr>
          <p:cNvPr id="4" name="テキスト ボックス 24">
            <a:extLst>
              <a:ext uri="{FF2B5EF4-FFF2-40B4-BE49-F238E27FC236}">
                <a16:creationId xmlns:a16="http://schemas.microsoft.com/office/drawing/2014/main" id="{6138CFF2-CAE6-5D15-37AB-DEA40B56AFD5}"/>
              </a:ext>
            </a:extLst>
          </p:cNvPr>
          <p:cNvSpPr txBox="1">
            <a:spLocks noChangeArrowheads="1"/>
          </p:cNvSpPr>
          <p:nvPr/>
        </p:nvSpPr>
        <p:spPr bwMode="auto">
          <a:xfrm>
            <a:off x="40767" y="1001279"/>
            <a:ext cx="8900033" cy="5674131"/>
          </a:xfrm>
          <a:prstGeom prst="rect">
            <a:avLst/>
          </a:prstGeom>
          <a:noFill/>
          <a:ln>
            <a:noFill/>
          </a:ln>
        </p:spPr>
        <p:txBody>
          <a:bodyPr wrap="square" lIns="288000" tIns="0" rIns="180000" bIns="0" anchor="t"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54800" lvl="0" indent="-154800">
              <a:spcAft>
                <a:spcPts val="300"/>
              </a:spcAft>
              <a:defRPr/>
            </a:pPr>
            <a:r>
              <a:rPr lang="ja-JP" altLang="en-US" sz="1200" dirty="0">
                <a:solidFill>
                  <a:prstClr val="black"/>
                </a:solidFill>
                <a:latin typeface="メイリオ"/>
                <a:ea typeface="メイリオ"/>
              </a:rPr>
              <a:t>○自ら食事を用意し食生活を営むようになった大学生や新入社員等の</a:t>
            </a:r>
            <a:br>
              <a:rPr lang="en-US" altLang="ja-JP" sz="1200" dirty="0">
                <a:solidFill>
                  <a:prstClr val="black"/>
                </a:solidFill>
                <a:latin typeface="メイリオ"/>
                <a:ea typeface="メイリオ"/>
              </a:rPr>
            </a:br>
            <a:r>
              <a:rPr lang="ja-JP" altLang="en-US" sz="1200" dirty="0">
                <a:solidFill>
                  <a:prstClr val="black"/>
                </a:solidFill>
                <a:latin typeface="メイリオ"/>
                <a:ea typeface="メイリオ"/>
              </a:rPr>
              <a:t>若い世代（</a:t>
            </a:r>
            <a:r>
              <a:rPr lang="en-US" altLang="ja-JP" sz="1200" dirty="0">
                <a:solidFill>
                  <a:prstClr val="black"/>
                </a:solidFill>
                <a:latin typeface="メイリオ"/>
                <a:ea typeface="メイリオ"/>
              </a:rPr>
              <a:t>20</a:t>
            </a:r>
            <a:r>
              <a:rPr lang="ja-JP" altLang="en-US" sz="1200" dirty="0">
                <a:solidFill>
                  <a:prstClr val="black"/>
                </a:solidFill>
                <a:latin typeface="メイリオ"/>
                <a:ea typeface="メイリオ"/>
              </a:rPr>
              <a:t>～</a:t>
            </a:r>
            <a:r>
              <a:rPr lang="en-US" altLang="ja-JP" sz="1200" dirty="0">
                <a:solidFill>
                  <a:prstClr val="black"/>
                </a:solidFill>
                <a:latin typeface="メイリオ"/>
                <a:ea typeface="メイリオ"/>
              </a:rPr>
              <a:t>30</a:t>
            </a:r>
            <a:r>
              <a:rPr lang="ja-JP" altLang="en-US" sz="1200" dirty="0">
                <a:solidFill>
                  <a:prstClr val="black"/>
                </a:solidFill>
                <a:latin typeface="メイリオ"/>
                <a:ea typeface="メイリオ"/>
              </a:rPr>
              <a:t>歳代）において、食に関する課題を多く抱えて</a:t>
            </a:r>
            <a:br>
              <a:rPr lang="en-US" altLang="ja-JP" sz="1200" dirty="0">
                <a:solidFill>
                  <a:prstClr val="black"/>
                </a:solidFill>
                <a:latin typeface="メイリオ"/>
                <a:ea typeface="メイリオ"/>
              </a:rPr>
            </a:br>
            <a:r>
              <a:rPr lang="ja-JP" altLang="en-US" sz="1200" dirty="0">
                <a:solidFill>
                  <a:prstClr val="black"/>
                </a:solidFill>
                <a:latin typeface="メイリオ"/>
                <a:ea typeface="メイリオ"/>
              </a:rPr>
              <a:t>いることが指摘されている。</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154800" marR="0" lvl="0" indent="-154800" algn="just" defTabSz="457200" rtl="0" eaLnBrk="1" fontAlgn="auto" latinLnBrk="0" hangingPunct="1">
              <a:lnSpc>
                <a:spcPct val="100000"/>
              </a:lnSpc>
              <a:spcBef>
                <a:spcPts val="0"/>
              </a:spcBef>
              <a:spcAft>
                <a:spcPts val="300"/>
              </a:spcAft>
              <a:buClrTx/>
              <a:buSzTx/>
              <a:buFontTx/>
              <a:buNone/>
              <a:tabLst/>
              <a:defRPr/>
            </a:pPr>
            <a:endParaRPr kumimoji="0" lang="ja-JP" altLang="en-US" sz="1200" b="0" i="0" u="none" strike="noStrike" kern="1200" cap="none" spc="0" normalizeH="0" baseline="0" noProof="0" dirty="0">
              <a:ln>
                <a:noFill/>
              </a:ln>
              <a:solidFill>
                <a:prstClr val="black"/>
              </a:solidFill>
              <a:effectLst/>
              <a:uLnTx/>
              <a:uFillTx/>
              <a:latin typeface="メイリオ"/>
              <a:ea typeface="メイリオ"/>
              <a:cs typeface="+mn-cs"/>
            </a:endParaRPr>
          </a:p>
          <a:p>
            <a:pPr marL="154800" lvl="0" indent="-154800">
              <a:spcAft>
                <a:spcPts val="300"/>
              </a:spcAft>
              <a:defRPr/>
            </a:pPr>
            <a:r>
              <a:rPr lang="ja-JP" altLang="en-US" sz="1200" dirty="0">
                <a:solidFill>
                  <a:prstClr val="black"/>
                </a:solidFill>
                <a:latin typeface="メイリオ"/>
                <a:ea typeface="メイリオ"/>
              </a:rPr>
              <a:t>○大学や職場で食育の取組を行うことを通じて、健全な食生活の実践を</a:t>
            </a:r>
            <a:br>
              <a:rPr lang="en-US" altLang="ja-JP" sz="1200" dirty="0">
                <a:solidFill>
                  <a:prstClr val="black"/>
                </a:solidFill>
                <a:latin typeface="メイリオ"/>
                <a:ea typeface="メイリオ"/>
              </a:rPr>
            </a:br>
            <a:r>
              <a:rPr lang="ja-JP" altLang="en-US" sz="1200" dirty="0">
                <a:solidFill>
                  <a:prstClr val="black"/>
                </a:solidFill>
                <a:latin typeface="メイリオ"/>
                <a:ea typeface="メイリオ"/>
              </a:rPr>
              <a:t>促すことが重要である。</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154800" marR="0" lvl="0" indent="-154800" algn="just" defTabSz="457200" rtl="0" eaLnBrk="1" fontAlgn="auto" latinLnBrk="0" hangingPunct="1">
              <a:lnSpc>
                <a:spcPct val="100000"/>
              </a:lnSpc>
              <a:spcBef>
                <a:spcPts val="0"/>
              </a:spcBef>
              <a:spcAft>
                <a:spcPts val="300"/>
              </a:spcAft>
              <a:buClrTx/>
              <a:buSzTx/>
              <a:buFontTx/>
              <a:buNone/>
              <a:tabLst/>
              <a:defRPr/>
            </a:pPr>
            <a:endParaRPr kumimoji="0" lang="ja-JP" altLang="en-US" sz="1200" b="0" i="0" u="none" strike="noStrike" kern="1200" cap="none" spc="0" normalizeH="0" baseline="0" noProof="0" dirty="0">
              <a:ln>
                <a:noFill/>
              </a:ln>
              <a:solidFill>
                <a:prstClr val="black"/>
              </a:solidFill>
              <a:effectLst/>
              <a:uLnTx/>
              <a:uFillTx/>
              <a:latin typeface="メイリオ"/>
              <a:ea typeface="メイリオ"/>
              <a:cs typeface="+mn-cs"/>
            </a:endParaRPr>
          </a:p>
          <a:p>
            <a:pPr marL="154800" lvl="0" indent="-154800">
              <a:spcAft>
                <a:spcPts val="300"/>
              </a:spcAft>
              <a:defRPr/>
            </a:pPr>
            <a:r>
              <a:rPr lang="ja-JP" altLang="en-US" sz="1200" dirty="0">
                <a:solidFill>
                  <a:prstClr val="black"/>
                </a:solidFill>
                <a:latin typeface="メイリオ" panose="020B0604030504040204" pitchFamily="50" charset="-128"/>
                <a:ea typeface="メイリオ" panose="020B0604030504040204" pitchFamily="50" charset="-128"/>
              </a:rPr>
              <a:t>○くわえて、食料品や食関連サービスの提供を通じて消費者に働き掛ける</a:t>
            </a:r>
            <a:br>
              <a:rPr lang="en-US" altLang="ja-JP" sz="1200" dirty="0">
                <a:solidFill>
                  <a:prstClr val="black"/>
                </a:solidFill>
                <a:latin typeface="メイリオ" panose="020B0604030504040204" pitchFamily="50" charset="-128"/>
                <a:ea typeface="メイリオ" panose="020B0604030504040204" pitchFamily="50" charset="-128"/>
              </a:rPr>
            </a:br>
            <a:r>
              <a:rPr lang="ja-JP" altLang="en-US" sz="1200" dirty="0">
                <a:solidFill>
                  <a:prstClr val="black"/>
                </a:solidFill>
                <a:latin typeface="メイリオ" panose="020B0604030504040204" pitchFamily="50" charset="-128"/>
                <a:ea typeface="メイリオ" panose="020B0604030504040204" pitchFamily="50" charset="-128"/>
              </a:rPr>
              <a:t>ことのできる事業者等による食育の取組について、産官学の連携・協働</a:t>
            </a:r>
            <a:br>
              <a:rPr lang="en-US" altLang="ja-JP" sz="1200" dirty="0">
                <a:solidFill>
                  <a:prstClr val="black"/>
                </a:solidFill>
                <a:latin typeface="メイリオ" panose="020B0604030504040204" pitchFamily="50" charset="-128"/>
                <a:ea typeface="メイリオ" panose="020B0604030504040204" pitchFamily="50" charset="-128"/>
              </a:rPr>
            </a:br>
            <a:r>
              <a:rPr lang="ja-JP" altLang="en-US" sz="1200" dirty="0">
                <a:solidFill>
                  <a:prstClr val="black"/>
                </a:solidFill>
                <a:latin typeface="メイリオ" panose="020B0604030504040204" pitchFamily="50" charset="-128"/>
                <a:ea typeface="メイリオ" panose="020B0604030504040204" pitchFamily="50" charset="-128"/>
              </a:rPr>
              <a:t>の下に更なる展開を図ることにより、食生活改善につながる取組等を</a:t>
            </a:r>
            <a:br>
              <a:rPr lang="en-US" altLang="ja-JP" sz="1200" dirty="0">
                <a:solidFill>
                  <a:prstClr val="black"/>
                </a:solidFill>
                <a:latin typeface="メイリオ" panose="020B0604030504040204" pitchFamily="50" charset="-128"/>
                <a:ea typeface="メイリオ" panose="020B0604030504040204" pitchFamily="50" charset="-128"/>
              </a:rPr>
            </a:br>
            <a:r>
              <a:rPr lang="ja-JP" altLang="en-US" sz="1200" dirty="0">
                <a:solidFill>
                  <a:prstClr val="black"/>
                </a:solidFill>
                <a:latin typeface="メイリオ" panose="020B0604030504040204" pitchFamily="50" charset="-128"/>
                <a:ea typeface="メイリオ" panose="020B0604030504040204" pitchFamily="50" charset="-128"/>
              </a:rPr>
              <a:t>推進することも肝要である。</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154800" marR="0" lvl="0" indent="-154800" algn="just" defTabSz="457200" rtl="0" eaLnBrk="1" fontAlgn="auto" latinLnBrk="0" hangingPunct="1">
              <a:lnSpc>
                <a:spcPct val="100000"/>
              </a:lnSpc>
              <a:spcBef>
                <a:spcPts val="0"/>
              </a:spcBef>
              <a:spcAft>
                <a:spcPts val="300"/>
              </a:spcAft>
              <a:buClrTx/>
              <a:buSzTx/>
              <a:buFontTx/>
              <a:buNone/>
              <a:tabLst/>
              <a:defRPr/>
            </a:pPr>
            <a:endParaRPr kumimoji="0" lang="ja-JP" altLang="en-US" sz="1200" b="0" i="0" u="none" strike="noStrike" kern="1200" cap="none" spc="0" normalizeH="0" baseline="0" noProof="0" dirty="0">
              <a:ln>
                <a:noFill/>
              </a:ln>
              <a:solidFill>
                <a:prstClr val="black"/>
              </a:solidFill>
              <a:effectLst/>
              <a:uLnTx/>
              <a:uFillTx/>
              <a:latin typeface="メイリオ"/>
              <a:ea typeface="メイリオ"/>
              <a:cs typeface="+mn-cs"/>
            </a:endParaRPr>
          </a:p>
          <a:p>
            <a:pPr marL="154800" lvl="0" indent="-154800" algn="just">
              <a:spcAft>
                <a:spcPts val="300"/>
              </a:spcAft>
              <a:defRPr/>
            </a:pPr>
            <a:r>
              <a:rPr lang="ja-JP" altLang="en-US" sz="1200" dirty="0">
                <a:solidFill>
                  <a:prstClr val="black"/>
                </a:solidFill>
                <a:latin typeface="メイリオ" panose="020B0604030504040204" pitchFamily="50" charset="-128"/>
                <a:ea typeface="メイリオ" panose="020B0604030504040204" pitchFamily="50" charset="-128"/>
              </a:rPr>
              <a:t>○こうしたことから、</a:t>
            </a:r>
            <a:r>
              <a:rPr lang="en-US" altLang="ja-JP" sz="1200" dirty="0">
                <a:solidFill>
                  <a:prstClr val="black"/>
                </a:solidFill>
                <a:latin typeface="メイリオ" panose="020B0604030504040204" pitchFamily="50" charset="-128"/>
                <a:ea typeface="メイリオ" panose="020B0604030504040204" pitchFamily="50" charset="-128"/>
              </a:rPr>
              <a:t>2025</a:t>
            </a:r>
            <a:r>
              <a:rPr lang="ja-JP" altLang="en-US" sz="1200" dirty="0">
                <a:solidFill>
                  <a:prstClr val="black"/>
                </a:solidFill>
                <a:latin typeface="メイリオ" panose="020B0604030504040204" pitchFamily="50" charset="-128"/>
                <a:ea typeface="メイリオ" panose="020B0604030504040204" pitchFamily="50" charset="-128"/>
              </a:rPr>
              <a:t>年度に、「官民連携食育プラットフォーム」を立ち上げ、民間企業等が連携した食育活動等の展開を図り、大人の消費者の食や農への理解醸成と行動変容を目指す「大人の食育」を推進している。</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154800" marR="0" lvl="0" indent="-154800" algn="just" defTabSz="457200" rtl="0" eaLnBrk="1" fontAlgn="auto" latinLnBrk="0" hangingPunct="1">
              <a:lnSpc>
                <a:spcPct val="100000"/>
              </a:lnSpc>
              <a:spcBef>
                <a:spcPts val="0"/>
              </a:spcBef>
              <a:spcAft>
                <a:spcPts val="300"/>
              </a:spcAft>
              <a:buClrTx/>
              <a:buSzTx/>
              <a:buFontTx/>
              <a:buNone/>
              <a:tabLst/>
              <a:defRPr/>
            </a:pPr>
            <a:endParaRPr kumimoji="0" lang="ja-JP" altLang="en-US" sz="1200" b="0" i="0" u="none" strike="noStrike" kern="1200" cap="none" spc="0" normalizeH="0" baseline="0" noProof="0" dirty="0">
              <a:ln>
                <a:noFill/>
              </a:ln>
              <a:solidFill>
                <a:prstClr val="black"/>
              </a:solidFill>
              <a:effectLst/>
              <a:uLnTx/>
              <a:uFillTx/>
              <a:latin typeface="メイリオ"/>
              <a:ea typeface="メイリオ"/>
              <a:cs typeface="+mn-cs"/>
            </a:endParaRPr>
          </a:p>
          <a:p>
            <a:pPr marL="154800" lvl="0" indent="-154800" algn="just">
              <a:spcAft>
                <a:spcPts val="300"/>
              </a:spcAft>
              <a:defRPr/>
            </a:pPr>
            <a:r>
              <a:rPr lang="ja-JP" altLang="en-US" sz="1200" dirty="0">
                <a:solidFill>
                  <a:prstClr val="black"/>
                </a:solidFill>
                <a:latin typeface="メイリオ" panose="020B0604030504040204" pitchFamily="50" charset="-128"/>
                <a:ea typeface="メイリオ" panose="020B0604030504040204" pitchFamily="50" charset="-128"/>
              </a:rPr>
              <a:t>○また、従業員に対して、健康的な食事の提供や食生活の改善に資する取組とその評価を行っている法人を「食育実践優良法人」として認定し、法人内の活力向上及び優良な取組の横展開を図ることを目的として、「食育実践優良法人顕彰制度」を創設。</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9" name="テキスト ボックス 8">
            <a:extLst>
              <a:ext uri="{FF2B5EF4-FFF2-40B4-BE49-F238E27FC236}">
                <a16:creationId xmlns:a16="http://schemas.microsoft.com/office/drawing/2014/main" id="{2BC78D2F-5955-2CE2-DDE7-4B60A97331E7}"/>
              </a:ext>
            </a:extLst>
          </p:cNvPr>
          <p:cNvSpPr txBox="1"/>
          <p:nvPr/>
        </p:nvSpPr>
        <p:spPr>
          <a:xfrm>
            <a:off x="3668350" y="6437037"/>
            <a:ext cx="2737721" cy="230832"/>
          </a:xfrm>
          <a:prstGeom prst="rect">
            <a:avLst/>
          </a:prstGeom>
          <a:noFill/>
        </p:spPr>
        <p:txBody>
          <a:bodyPr wrap="square">
            <a:spAutoFit/>
          </a:bodyPr>
          <a:lstStyle/>
          <a:p>
            <a:pPr lvl="0" algn="ctr">
              <a:defRPr/>
            </a:pPr>
            <a:r>
              <a:rPr lang="ja-JP" altLang="en-US" sz="900" kern="100" dirty="0">
                <a:solidFill>
                  <a:prstClr val="black"/>
                </a:solidFill>
                <a:latin typeface="メイリオ" panose="020B0604030504040204" pitchFamily="50" charset="-128"/>
                <a:ea typeface="メイリオ" panose="020B0604030504040204" pitchFamily="50" charset="-128"/>
                <a:cs typeface="Times New Roman" panose="02020603050405020304" pitchFamily="18" charset="0"/>
              </a:rPr>
              <a:t>官民連携食育プラットフォームのロゴマーク</a:t>
            </a:r>
            <a:endParaRPr kumimoji="0" lang="ja-JP" altLang="en-US" sz="900" b="0" i="0" u="none" strike="noStrike" kern="1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Times New Roman" panose="02020603050405020304" pitchFamily="18" charset="0"/>
            </a:endParaRPr>
          </a:p>
        </p:txBody>
      </p:sp>
      <p:sp>
        <p:nvSpPr>
          <p:cNvPr id="2" name="スライド番号プレースホルダー 1">
            <a:extLst>
              <a:ext uri="{FF2B5EF4-FFF2-40B4-BE49-F238E27FC236}">
                <a16:creationId xmlns:a16="http://schemas.microsoft.com/office/drawing/2014/main" id="{E3A581D8-51B5-FCF5-5294-63B5E86C780F}"/>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rPr>
              <a:t>12</a:t>
            </a:r>
          </a:p>
        </p:txBody>
      </p:sp>
      <p:pic>
        <p:nvPicPr>
          <p:cNvPr id="5" name="図 4">
            <a:extLst>
              <a:ext uri="{FF2B5EF4-FFF2-40B4-BE49-F238E27FC236}">
                <a16:creationId xmlns:a16="http://schemas.microsoft.com/office/drawing/2014/main" id="{BADC4A13-9E9E-02B3-5FF3-A0D9E5835E8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214108" y="4962621"/>
            <a:ext cx="3520635" cy="1399819"/>
          </a:xfrm>
          <a:prstGeom prst="rect">
            <a:avLst/>
          </a:prstGeom>
          <a:ln>
            <a:solidFill>
              <a:schemeClr val="tx1"/>
            </a:solidFill>
          </a:ln>
        </p:spPr>
      </p:pic>
      <p:pic>
        <p:nvPicPr>
          <p:cNvPr id="6" name="Picture 5">
            <a:extLst>
              <a:ext uri="{FF2B5EF4-FFF2-40B4-BE49-F238E27FC236}">
                <a16:creationId xmlns:a16="http://schemas.microsoft.com/office/drawing/2014/main" id="{8F2C6ECD-ADB8-30C6-CC66-3A6B9CD39368}"/>
              </a:ext>
            </a:extLst>
          </p:cNvPr>
          <p:cNvPicPr>
            <a:picLocks noChangeAspect="1"/>
          </p:cNvPicPr>
          <p:nvPr/>
        </p:nvPicPr>
        <p:blipFill>
          <a:blip r:embed="rId3"/>
          <a:stretch>
            <a:fillRect/>
          </a:stretch>
        </p:blipFill>
        <p:spPr>
          <a:xfrm>
            <a:off x="518523" y="4879154"/>
            <a:ext cx="2329544" cy="1557883"/>
          </a:xfrm>
          <a:prstGeom prst="rect">
            <a:avLst/>
          </a:prstGeom>
          <a:ln>
            <a:noFill/>
          </a:ln>
        </p:spPr>
      </p:pic>
      <p:sp>
        <p:nvSpPr>
          <p:cNvPr id="15" name="テキスト ボックス 14">
            <a:extLst>
              <a:ext uri="{FF2B5EF4-FFF2-40B4-BE49-F238E27FC236}">
                <a16:creationId xmlns:a16="http://schemas.microsoft.com/office/drawing/2014/main" id="{78F6A2A3-C348-7D22-7EFA-DDF28A770D55}"/>
              </a:ext>
            </a:extLst>
          </p:cNvPr>
          <p:cNvSpPr txBox="1"/>
          <p:nvPr/>
        </p:nvSpPr>
        <p:spPr>
          <a:xfrm>
            <a:off x="314434" y="6449465"/>
            <a:ext cx="2737721" cy="230832"/>
          </a:xfrm>
          <a:prstGeom prst="rect">
            <a:avLst/>
          </a:prstGeom>
          <a:noFill/>
        </p:spPr>
        <p:txBody>
          <a:bodyPr wrap="square">
            <a:spAutoFit/>
          </a:bodyPr>
          <a:lstStyle/>
          <a:p>
            <a:pPr lvl="0" algn="ctr">
              <a:defRPr/>
            </a:pPr>
            <a:r>
              <a:rPr lang="ja-JP" altLang="en-US" sz="900" kern="100" dirty="0">
                <a:solidFill>
                  <a:prstClr val="black"/>
                </a:solidFill>
                <a:latin typeface="メイリオ" panose="020B0604030504040204" pitchFamily="50" charset="-128"/>
                <a:ea typeface="メイリオ" panose="020B0604030504040204" pitchFamily="50" charset="-128"/>
                <a:cs typeface="Times New Roman" panose="02020603050405020304" pitchFamily="18" charset="0"/>
              </a:rPr>
              <a:t>官民連携食育プラットフォーム設立総会</a:t>
            </a:r>
            <a:endParaRPr kumimoji="0" lang="ja-JP" altLang="en-US" sz="900" b="0" i="0" u="none" strike="noStrike" kern="1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Times New Roman" panose="02020603050405020304" pitchFamily="18" charset="0"/>
            </a:endParaRPr>
          </a:p>
        </p:txBody>
      </p:sp>
      <p:sp>
        <p:nvSpPr>
          <p:cNvPr id="8" name="テキスト ボックス 7">
            <a:extLst>
              <a:ext uri="{FF2B5EF4-FFF2-40B4-BE49-F238E27FC236}">
                <a16:creationId xmlns:a16="http://schemas.microsoft.com/office/drawing/2014/main" id="{0765FB6F-B23E-35A7-5714-76E226A24091}"/>
              </a:ext>
            </a:extLst>
          </p:cNvPr>
          <p:cNvSpPr txBox="1"/>
          <p:nvPr/>
        </p:nvSpPr>
        <p:spPr>
          <a:xfrm>
            <a:off x="227275" y="521360"/>
            <a:ext cx="8356600" cy="307777"/>
          </a:xfrm>
          <a:prstGeom prst="rect">
            <a:avLst/>
          </a:prstGeom>
          <a:noFill/>
          <a:ln>
            <a:solidFill>
              <a:schemeClr val="tx1"/>
            </a:solidFill>
          </a:ln>
        </p:spPr>
        <p:txBody>
          <a:bodyPr wrap="square" lIns="91440" tIns="45720" rIns="91440" bIns="45720" rtlCol="0" anchor="t">
            <a:spAutoFit/>
          </a:bodyPr>
          <a:lstStyle/>
          <a:p>
            <a:pPr lvl="0">
              <a:defRPr/>
            </a:pPr>
            <a:r>
              <a:rPr kumimoji="1" lang="ja-JP" altLang="en-US" sz="1400" b="1" dirty="0">
                <a:solidFill>
                  <a:prstClr val="black"/>
                </a:solidFill>
                <a:latin typeface="Meiryo UI"/>
                <a:ea typeface="Meiryo UI"/>
              </a:rPr>
              <a:t>民間企業等と連携した新たな食育に関する取組</a:t>
            </a:r>
            <a:endParaRPr kumimoji="1" lang="ja-JP" altLang="en-US" sz="1400" b="1" i="0" u="none" strike="noStrike" kern="1200" cap="none" spc="0" normalizeH="0" baseline="0" noProof="0" dirty="0">
              <a:ln>
                <a:noFill/>
              </a:ln>
              <a:solidFill>
                <a:prstClr val="black"/>
              </a:solidFill>
              <a:effectLst/>
              <a:uLnTx/>
              <a:uFillTx/>
              <a:latin typeface="Meiryo UI"/>
              <a:ea typeface="Meiryo UI"/>
              <a:cs typeface="+mn-cs"/>
            </a:endParaRPr>
          </a:p>
        </p:txBody>
      </p:sp>
      <p:pic>
        <p:nvPicPr>
          <p:cNvPr id="10" name="図 9">
            <a:extLst>
              <a:ext uri="{FF2B5EF4-FFF2-40B4-BE49-F238E27FC236}">
                <a16:creationId xmlns:a16="http://schemas.microsoft.com/office/drawing/2014/main" id="{CAC2DE52-049C-E798-B983-CE860954B33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093806" y="4962621"/>
            <a:ext cx="1767237" cy="1437235"/>
          </a:xfrm>
          <a:prstGeom prst="rect">
            <a:avLst/>
          </a:prstGeom>
          <a:ln>
            <a:solidFill>
              <a:schemeClr val="tx1"/>
            </a:solidFill>
          </a:ln>
        </p:spPr>
      </p:pic>
      <p:sp>
        <p:nvSpPr>
          <p:cNvPr id="11" name="テキスト ボックス 10">
            <a:extLst>
              <a:ext uri="{FF2B5EF4-FFF2-40B4-BE49-F238E27FC236}">
                <a16:creationId xmlns:a16="http://schemas.microsoft.com/office/drawing/2014/main" id="{2EBA0BB0-0546-0E51-321D-DDBF15603735}"/>
              </a:ext>
            </a:extLst>
          </p:cNvPr>
          <p:cNvSpPr txBox="1"/>
          <p:nvPr/>
        </p:nvSpPr>
        <p:spPr>
          <a:xfrm>
            <a:off x="6622588" y="6437037"/>
            <a:ext cx="2737721" cy="230832"/>
          </a:xfrm>
          <a:prstGeom prst="rect">
            <a:avLst/>
          </a:prstGeom>
          <a:noFill/>
        </p:spPr>
        <p:txBody>
          <a:bodyPr wrap="square">
            <a:spAutoFit/>
          </a:bodyPr>
          <a:lstStyle/>
          <a:p>
            <a:pPr lvl="0" algn="ctr">
              <a:defRPr/>
            </a:pPr>
            <a:r>
              <a:rPr lang="ja-JP" altLang="en-US" sz="900" kern="100" dirty="0">
                <a:solidFill>
                  <a:prstClr val="black"/>
                </a:solidFill>
                <a:latin typeface="メイリオ" panose="020B0604030504040204" pitchFamily="50" charset="-128"/>
                <a:ea typeface="メイリオ" panose="020B0604030504040204" pitchFamily="50" charset="-128"/>
                <a:cs typeface="Times New Roman" panose="02020603050405020304" pitchFamily="18" charset="0"/>
              </a:rPr>
              <a:t>食育実践優良法人のロゴマーク</a:t>
            </a:r>
            <a:endParaRPr kumimoji="0" lang="ja-JP" altLang="en-US" sz="900" b="0" i="0" u="none" strike="noStrike" kern="1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Times New Roman" panose="02020603050405020304" pitchFamily="18" charset="0"/>
            </a:endParaRPr>
          </a:p>
        </p:txBody>
      </p:sp>
      <p:sp>
        <p:nvSpPr>
          <p:cNvPr id="12" name="テキスト ボックス 1">
            <a:extLst>
              <a:ext uri="{FF2B5EF4-FFF2-40B4-BE49-F238E27FC236}">
                <a16:creationId xmlns:a16="http://schemas.microsoft.com/office/drawing/2014/main" id="{560E5299-1A0E-8809-2B07-F9E4DA7A7F25}"/>
              </a:ext>
            </a:extLst>
          </p:cNvPr>
          <p:cNvSpPr txBox="1"/>
          <p:nvPr/>
        </p:nvSpPr>
        <p:spPr>
          <a:xfrm>
            <a:off x="5552891" y="2667186"/>
            <a:ext cx="3642630" cy="156506"/>
          </a:xfrm>
          <a:prstGeom prst="rect">
            <a:avLst/>
          </a:prstGeom>
        </p:spPr>
        <p:txBody>
          <a:bodyPr wrap="square" rtlCol="0"/>
          <a:lstStyle>
            <a:defPPr>
              <a:defRPr lang="en-US"/>
            </a:defPPr>
            <a:lvl1pPr marL="0" indent="0" algn="l" defTabSz="457200" rtl="0" eaLnBrk="1" latinLnBrk="0" hangingPunct="1">
              <a:defRPr sz="1100" kern="1200">
                <a:solidFill>
                  <a:schemeClr val="tx1"/>
                </a:solidFill>
                <a:latin typeface="+mn-lt"/>
                <a:ea typeface="+mn-ea"/>
                <a:cs typeface="+mn-cs"/>
              </a:defRPr>
            </a:lvl1pPr>
            <a:lvl2pPr marL="457200" indent="0" algn="l" defTabSz="457200" rtl="0" eaLnBrk="1" latinLnBrk="0" hangingPunct="1">
              <a:defRPr sz="1100" kern="1200">
                <a:solidFill>
                  <a:schemeClr val="tx1"/>
                </a:solidFill>
                <a:latin typeface="+mn-lt"/>
                <a:ea typeface="+mn-ea"/>
                <a:cs typeface="+mn-cs"/>
              </a:defRPr>
            </a:lvl2pPr>
            <a:lvl3pPr marL="914400" indent="0" algn="l" defTabSz="457200" rtl="0" eaLnBrk="1" latinLnBrk="0" hangingPunct="1">
              <a:defRPr sz="1100" kern="1200">
                <a:solidFill>
                  <a:schemeClr val="tx1"/>
                </a:solidFill>
                <a:latin typeface="+mn-lt"/>
                <a:ea typeface="+mn-ea"/>
                <a:cs typeface="+mn-cs"/>
              </a:defRPr>
            </a:lvl3pPr>
            <a:lvl4pPr marL="1371600" indent="0" algn="l" defTabSz="457200" rtl="0" eaLnBrk="1" latinLnBrk="0" hangingPunct="1">
              <a:defRPr sz="1100" kern="1200">
                <a:solidFill>
                  <a:schemeClr val="tx1"/>
                </a:solidFill>
                <a:latin typeface="+mn-lt"/>
                <a:ea typeface="+mn-ea"/>
                <a:cs typeface="+mn-cs"/>
              </a:defRPr>
            </a:lvl4pPr>
            <a:lvl5pPr marL="1828800" indent="0" algn="l" defTabSz="457200" rtl="0" eaLnBrk="1" latinLnBrk="0" hangingPunct="1">
              <a:defRPr sz="1100" kern="1200">
                <a:solidFill>
                  <a:schemeClr val="tx1"/>
                </a:solidFill>
                <a:latin typeface="+mn-lt"/>
                <a:ea typeface="+mn-ea"/>
                <a:cs typeface="+mn-cs"/>
              </a:defRPr>
            </a:lvl5pPr>
            <a:lvl6pPr marL="2286000" indent="0" algn="l" defTabSz="457200" rtl="0" eaLnBrk="1" latinLnBrk="0" hangingPunct="1">
              <a:defRPr sz="1100" kern="1200">
                <a:solidFill>
                  <a:schemeClr val="tx1"/>
                </a:solidFill>
                <a:latin typeface="+mn-lt"/>
                <a:ea typeface="+mn-ea"/>
                <a:cs typeface="+mn-cs"/>
              </a:defRPr>
            </a:lvl6pPr>
            <a:lvl7pPr marL="2743200" indent="0" algn="l" defTabSz="457200" rtl="0" eaLnBrk="1" latinLnBrk="0" hangingPunct="1">
              <a:defRPr sz="1100" kern="1200">
                <a:solidFill>
                  <a:schemeClr val="tx1"/>
                </a:solidFill>
                <a:latin typeface="+mn-lt"/>
                <a:ea typeface="+mn-ea"/>
                <a:cs typeface="+mn-cs"/>
              </a:defRPr>
            </a:lvl7pPr>
            <a:lvl8pPr marL="3200400" indent="0" algn="l" defTabSz="457200" rtl="0" eaLnBrk="1" latinLnBrk="0" hangingPunct="1">
              <a:defRPr sz="1100" kern="1200">
                <a:solidFill>
                  <a:schemeClr val="tx1"/>
                </a:solidFill>
                <a:latin typeface="+mn-lt"/>
                <a:ea typeface="+mn-ea"/>
                <a:cs typeface="+mn-cs"/>
              </a:defRPr>
            </a:lvl8pPr>
            <a:lvl9pPr marL="3657600" indent="0" algn="l" defTabSz="457200" rtl="0" eaLnBrk="1" latinLnBrk="0" hangingPunct="1">
              <a:defRPr sz="1100" kern="1200">
                <a:solidFill>
                  <a:schemeClr val="tx1"/>
                </a:solidFill>
                <a:latin typeface="+mn-lt"/>
                <a:ea typeface="+mn-ea"/>
                <a:cs typeface="+mn-cs"/>
              </a:defRPr>
            </a:lvl9pPr>
          </a:lstStyle>
          <a:p>
            <a:pPr lvl="0">
              <a:defRPr/>
            </a:pPr>
            <a:r>
              <a:rPr lang="ja-JP" altLang="en-US" sz="850" dirty="0">
                <a:solidFill>
                  <a:prstClr val="black"/>
                </a:solidFill>
                <a:latin typeface="メイリオ" panose="020B0604030504040204" pitchFamily="50" charset="-128"/>
                <a:ea typeface="メイリオ" panose="020B0604030504040204" pitchFamily="50" charset="-128"/>
              </a:rPr>
              <a:t>資料：農林水産省「食育に関する意識調査」（</a:t>
            </a:r>
            <a:r>
              <a:rPr lang="en-US" altLang="ja-JP" sz="850" dirty="0">
                <a:solidFill>
                  <a:prstClr val="black"/>
                </a:solidFill>
                <a:latin typeface="メイリオ" panose="020B0604030504040204" pitchFamily="50" charset="-128"/>
                <a:ea typeface="メイリオ" panose="020B0604030504040204" pitchFamily="50" charset="-128"/>
              </a:rPr>
              <a:t>2025</a:t>
            </a:r>
            <a:r>
              <a:rPr lang="ja-JP" altLang="en-US" sz="850" dirty="0">
                <a:solidFill>
                  <a:prstClr val="black"/>
                </a:solidFill>
                <a:latin typeface="メイリオ" panose="020B0604030504040204" pitchFamily="50" charset="-128"/>
                <a:ea typeface="メイリオ" panose="020B0604030504040204" pitchFamily="50" charset="-128"/>
              </a:rPr>
              <a:t>年</a:t>
            </a:r>
            <a:r>
              <a:rPr lang="en-US" altLang="ja-JP" sz="850" dirty="0">
                <a:solidFill>
                  <a:prstClr val="black"/>
                </a:solidFill>
                <a:latin typeface="メイリオ" panose="020B0604030504040204" pitchFamily="50" charset="-128"/>
                <a:ea typeface="メイリオ" panose="020B0604030504040204" pitchFamily="50" charset="-128"/>
              </a:rPr>
              <a:t>11</a:t>
            </a:r>
            <a:r>
              <a:rPr lang="ja-JP" altLang="en-US" sz="850" dirty="0">
                <a:solidFill>
                  <a:prstClr val="black"/>
                </a:solidFill>
                <a:latin typeface="メイリオ" panose="020B0604030504040204" pitchFamily="50" charset="-128"/>
                <a:ea typeface="メイリオ" panose="020B0604030504040204" pitchFamily="50" charset="-128"/>
              </a:rPr>
              <a:t>月実施）</a:t>
            </a:r>
            <a:endParaRPr kumimoji="0" lang="ja-JP" altLang="en-US" sz="8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pic>
        <p:nvPicPr>
          <p:cNvPr id="21" name="図 20">
            <a:extLst>
              <a:ext uri="{FF2B5EF4-FFF2-40B4-BE49-F238E27FC236}">
                <a16:creationId xmlns:a16="http://schemas.microsoft.com/office/drawing/2014/main" id="{EFE2AA9D-014F-2A2C-85BD-002B6A61A9E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624746" y="1454715"/>
            <a:ext cx="3064848" cy="1137874"/>
          </a:xfrm>
          <a:prstGeom prst="rect">
            <a:avLst/>
          </a:prstGeom>
        </p:spPr>
      </p:pic>
      <p:sp>
        <p:nvSpPr>
          <p:cNvPr id="7" name="正方形/長方形 6">
            <a:extLst>
              <a:ext uri="{FF2B5EF4-FFF2-40B4-BE49-F238E27FC236}">
                <a16:creationId xmlns:a16="http://schemas.microsoft.com/office/drawing/2014/main" id="{1AA6DCAE-BBA5-997B-3415-B6BF79BACD55}"/>
              </a:ext>
            </a:extLst>
          </p:cNvPr>
          <p:cNvSpPr/>
          <p:nvPr/>
        </p:nvSpPr>
        <p:spPr>
          <a:xfrm>
            <a:off x="6026277" y="1307778"/>
            <a:ext cx="2261786" cy="188433"/>
          </a:xfrm>
          <a:prstGeom prst="rect">
            <a:avLst/>
          </a:prstGeom>
          <a:ln w="12700">
            <a:noFill/>
          </a:ln>
        </p:spPr>
        <p:style>
          <a:lnRef idx="1">
            <a:schemeClr val="accent1"/>
          </a:lnRef>
          <a:fillRef idx="0">
            <a:schemeClr val="accent1"/>
          </a:fillRef>
          <a:effectRef idx="0">
            <a:schemeClr val="accent1"/>
          </a:effectRef>
          <a:fontRef idx="minor">
            <a:schemeClr val="tx1"/>
          </a:fontRef>
        </p:style>
        <p:txBody>
          <a:bodyPr lIns="0" tIns="0" rIns="0" bIns="0" rtlCol="0" anchor="ctr"/>
          <a:lstStyle/>
          <a:p>
            <a:pPr algn="ctr">
              <a:defRPr/>
            </a:pPr>
            <a:r>
              <a:rPr lang="ja-JP" altLang="en-US" sz="800" dirty="0">
                <a:latin typeface="メイリオ"/>
                <a:ea typeface="メイリオ"/>
                <a:cs typeface="メイリオ" panose="020B0604030504040204" pitchFamily="50" charset="-128"/>
              </a:rPr>
              <a:t>栄養バランスに配慮した食生活</a:t>
            </a:r>
          </a:p>
        </p:txBody>
      </p:sp>
      <p:sp>
        <p:nvSpPr>
          <p:cNvPr id="13" name="角丸四角形 23">
            <a:extLst>
              <a:ext uri="{FF2B5EF4-FFF2-40B4-BE49-F238E27FC236}">
                <a16:creationId xmlns:a16="http://schemas.microsoft.com/office/drawing/2014/main" id="{7F957561-3531-8AD0-61EC-0E4B24694953}"/>
              </a:ext>
            </a:extLst>
          </p:cNvPr>
          <p:cNvSpPr/>
          <p:nvPr/>
        </p:nvSpPr>
        <p:spPr>
          <a:xfrm>
            <a:off x="0" y="144000"/>
            <a:ext cx="9135000" cy="288000"/>
          </a:xfrm>
          <a:prstGeom prst="roundRect">
            <a:avLst>
              <a:gd name="adj" fmla="val 151"/>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lvl="0" indent="87313">
              <a:lnSpc>
                <a:spcPts val="2000"/>
              </a:lnSpc>
              <a:defRPr/>
            </a:pPr>
            <a:r>
              <a:rPr lang="ja-JP" altLang="en-US" sz="1400" dirty="0">
                <a:latin typeface="メイリオ" panose="020B0604030504040204" pitchFamily="50" charset="-128"/>
                <a:ea typeface="メイリオ" panose="020B0604030504040204" pitchFamily="50" charset="-128"/>
              </a:rPr>
              <a:t>特集　食育基本法のあゆみ</a:t>
            </a:r>
            <a:endParaRPr kumimoji="0" lang="ja-JP" altLang="en-US" sz="1400" i="0" u="none" strike="noStrike" kern="1200" cap="none" spc="-100" normalizeH="0" baseline="0" noProof="0" dirty="0">
              <a:ln>
                <a:noFill/>
              </a:ln>
              <a:solidFill>
                <a:prstClr val="white">
                  <a:lumMod val="95000"/>
                </a:prstClr>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4" name="角丸四角形 23">
            <a:extLst>
              <a:ext uri="{FF2B5EF4-FFF2-40B4-BE49-F238E27FC236}">
                <a16:creationId xmlns:a16="http://schemas.microsoft.com/office/drawing/2014/main" id="{FA355550-12AB-6056-5230-3225854D2BBB}"/>
              </a:ext>
            </a:extLst>
          </p:cNvPr>
          <p:cNvSpPr/>
          <p:nvPr/>
        </p:nvSpPr>
        <p:spPr>
          <a:xfrm>
            <a:off x="-11433" y="149005"/>
            <a:ext cx="9135000" cy="288000"/>
          </a:xfrm>
          <a:prstGeom prst="roundRect">
            <a:avLst>
              <a:gd name="adj" fmla="val 151"/>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lvl="0" indent="87313" algn="r">
              <a:lnSpc>
                <a:spcPts val="2000"/>
              </a:lnSpc>
              <a:defRPr/>
            </a:pPr>
            <a:r>
              <a:rPr lang="ja-JP" altLang="en-US" sz="1400" dirty="0">
                <a:latin typeface="メイリオ" panose="020B0604030504040204" pitchFamily="50" charset="-128"/>
                <a:ea typeface="メイリオ" panose="020B0604030504040204" pitchFamily="50" charset="-128"/>
              </a:rPr>
              <a:t>第２節　食育の取組　～多様な主体による取組の推進～</a:t>
            </a:r>
            <a:endParaRPr kumimoji="0" lang="ja-JP" altLang="en-US" sz="1400" i="0" u="none" strike="noStrike" kern="1200" cap="none" spc="-100" normalizeH="0" baseline="0" noProof="0" dirty="0">
              <a:ln>
                <a:noFill/>
              </a:ln>
              <a:solidFill>
                <a:prstClr val="white">
                  <a:lumMod val="95000"/>
                </a:prstClr>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p:txBody>
      </p:sp>
    </p:spTree>
    <p:extLst>
      <p:ext uri="{BB962C8B-B14F-4D97-AF65-F5344CB8AC3E}">
        <p14:creationId xmlns:p14="http://schemas.microsoft.com/office/powerpoint/2010/main" val="609426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38AAA8-191F-F76C-E6F5-B50F33EF5F1D}"/>
            </a:ext>
          </a:extLst>
        </p:cNvPr>
        <p:cNvGrpSpPr/>
        <p:nvPr/>
      </p:nvGrpSpPr>
      <p:grpSpPr>
        <a:xfrm>
          <a:off x="0" y="0"/>
          <a:ext cx="0" cy="0"/>
          <a:chOff x="0" y="0"/>
          <a:chExt cx="0" cy="0"/>
        </a:xfrm>
      </p:grpSpPr>
      <p:grpSp>
        <p:nvGrpSpPr>
          <p:cNvPr id="57" name="グループ化 56">
            <a:extLst>
              <a:ext uri="{FF2B5EF4-FFF2-40B4-BE49-F238E27FC236}">
                <a16:creationId xmlns:a16="http://schemas.microsoft.com/office/drawing/2014/main" id="{F5A8CB8B-D52C-F9F6-EDDC-4C5C1DF6061F}"/>
              </a:ext>
            </a:extLst>
          </p:cNvPr>
          <p:cNvGrpSpPr/>
          <p:nvPr/>
        </p:nvGrpSpPr>
        <p:grpSpPr>
          <a:xfrm>
            <a:off x="-32044" y="2704087"/>
            <a:ext cx="9231271" cy="1708871"/>
            <a:chOff x="-6635" y="2889519"/>
            <a:chExt cx="9231271" cy="1708871"/>
          </a:xfrm>
        </p:grpSpPr>
        <p:sp>
          <p:nvSpPr>
            <p:cNvPr id="58" name="角丸四角形 21">
              <a:extLst>
                <a:ext uri="{FF2B5EF4-FFF2-40B4-BE49-F238E27FC236}">
                  <a16:creationId xmlns:a16="http://schemas.microsoft.com/office/drawing/2014/main" id="{BD2EF1BF-9874-D3D0-716A-D7C1AA75E77B}"/>
                </a:ext>
              </a:extLst>
            </p:cNvPr>
            <p:cNvSpPr/>
            <p:nvPr/>
          </p:nvSpPr>
          <p:spPr>
            <a:xfrm>
              <a:off x="162530" y="2889519"/>
              <a:ext cx="8805671" cy="1708871"/>
            </a:xfrm>
            <a:prstGeom prst="roundRect">
              <a:avLst>
                <a:gd name="adj" fmla="val 5792"/>
              </a:avLst>
            </a:prstGeom>
            <a:noFill/>
            <a:ln w="28575">
              <a:solidFill>
                <a:srgbClr val="FF9999"/>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59" name="正方形/長方形 58">
              <a:extLst>
                <a:ext uri="{FF2B5EF4-FFF2-40B4-BE49-F238E27FC236}">
                  <a16:creationId xmlns:a16="http://schemas.microsoft.com/office/drawing/2014/main" id="{B59C8822-FAE6-D283-8B42-0B51F37CE706}"/>
                </a:ext>
              </a:extLst>
            </p:cNvPr>
            <p:cNvSpPr/>
            <p:nvPr/>
          </p:nvSpPr>
          <p:spPr>
            <a:xfrm>
              <a:off x="258538" y="2950036"/>
              <a:ext cx="586610" cy="272758"/>
            </a:xfrm>
            <a:prstGeom prst="rec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300" b="1" i="0" u="none" strike="noStrike" kern="1200" cap="none" spc="0" normalizeH="0" baseline="0" noProof="0">
                  <a:ln>
                    <a:noFill/>
                  </a:ln>
                  <a:solidFill>
                    <a:prstClr val="black"/>
                  </a:solidFill>
                  <a:effectLst/>
                  <a:uLnTx/>
                  <a:uFillTx/>
                  <a:latin typeface="HG丸ｺﾞｼｯｸM-PRO" panose="020F0600000000000000" pitchFamily="50" charset="-128"/>
                  <a:ea typeface="HG丸ｺﾞｼｯｸM-PRO" panose="020F0600000000000000" pitchFamily="50" charset="-128"/>
                  <a:cs typeface="メイリオ" panose="020B0604030504040204" pitchFamily="50" charset="-128"/>
                </a:rPr>
                <a:t>事 例</a:t>
              </a:r>
            </a:p>
          </p:txBody>
        </p:sp>
        <p:sp>
          <p:nvSpPr>
            <p:cNvPr id="60" name="テキスト ボックス 59">
              <a:extLst>
                <a:ext uri="{FF2B5EF4-FFF2-40B4-BE49-F238E27FC236}">
                  <a16:creationId xmlns:a16="http://schemas.microsoft.com/office/drawing/2014/main" id="{BB17D56C-231B-EB75-B2F1-8F71DC9B7204}"/>
                </a:ext>
              </a:extLst>
            </p:cNvPr>
            <p:cNvSpPr txBox="1"/>
            <p:nvPr/>
          </p:nvSpPr>
          <p:spPr>
            <a:xfrm>
              <a:off x="768948" y="2941852"/>
              <a:ext cx="6890576" cy="307777"/>
            </a:xfrm>
            <a:prstGeom prst="rect">
              <a:avLst/>
            </a:prstGeom>
            <a:noFill/>
          </p:spPr>
          <p:txBody>
            <a:bodyPr wrap="square" rtlCol="0">
              <a:spAutoFit/>
            </a:bodyPr>
            <a:lstStyle/>
            <a:p>
              <a:pPr lvl="0" algn="just">
                <a:defRPr/>
              </a:pPr>
              <a:r>
                <a:rPr lang="ja-JP" altLang="en-US" sz="1400" b="1" dirty="0">
                  <a:latin typeface="HG丸ｺﾞｼｯｸM-PRO" panose="020F0600000000000000" pitchFamily="50" charset="-128"/>
                  <a:ea typeface="HG丸ｺﾞｼｯｸM-PRO" panose="020F0600000000000000" pitchFamily="50" charset="-128"/>
                </a:rPr>
                <a:t>「教育ファーム」と特産品開発による地域農業の振興</a:t>
              </a:r>
              <a:endParaRPr kumimoji="0" lang="en-US" altLang="ja-JP" sz="12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endParaRPr>
            </a:p>
          </p:txBody>
        </p:sp>
        <p:sp>
          <p:nvSpPr>
            <p:cNvPr id="61" name="テキスト ボックス 24">
              <a:extLst>
                <a:ext uri="{FF2B5EF4-FFF2-40B4-BE49-F238E27FC236}">
                  <a16:creationId xmlns:a16="http://schemas.microsoft.com/office/drawing/2014/main" id="{1949D755-6FD5-046E-6EEC-D0ACAACB3688}"/>
                </a:ext>
              </a:extLst>
            </p:cNvPr>
            <p:cNvSpPr txBox="1">
              <a:spLocks noChangeArrowheads="1"/>
            </p:cNvSpPr>
            <p:nvPr/>
          </p:nvSpPr>
          <p:spPr bwMode="auto">
            <a:xfrm>
              <a:off x="-6635" y="3310887"/>
              <a:ext cx="7563144" cy="1169050"/>
            </a:xfrm>
            <a:prstGeom prst="rect">
              <a:avLst/>
            </a:prstGeom>
            <a:noFill/>
            <a:ln>
              <a:noFill/>
            </a:ln>
          </p:spPr>
          <p:txBody>
            <a:bodyPr wrap="square" lIns="288000" tIns="0" rIns="288000" bIns="0" anchor="t" anchorCtr="0">
              <a:noAutofit/>
            </a:bodyPr>
            <a:lstStyle/>
            <a:p>
              <a:pPr marL="154800" lvl="0" indent="-154800" algn="just">
                <a:lnSpc>
                  <a:spcPts val="1700"/>
                </a:lnSpc>
                <a:spcAft>
                  <a:spcPts val="600"/>
                </a:spcAft>
                <a:defRPr/>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kern="100" dirty="0">
                  <a:solidFill>
                    <a:prstClr val="black"/>
                  </a:solidFill>
                  <a:latin typeface="メイリオ"/>
                  <a:ea typeface="メイリオ"/>
                  <a:cs typeface="ＭＳ 明朝" panose="02020609040205080304" pitchFamily="17" charset="-128"/>
                </a:rPr>
                <a:t>「都市と農村の交流拠点」を理念とする「松阪農業公園ベルファーム」を指定管理者として運営。</a:t>
              </a:r>
              <a:endParaRPr kumimoji="0" lang="en-US" altLang="ja-JP" sz="1200" b="0" i="0" u="none" strike="noStrike" kern="100" cap="none" spc="0" normalizeH="0" baseline="0" noProof="0" dirty="0">
                <a:ln>
                  <a:noFill/>
                </a:ln>
                <a:solidFill>
                  <a:prstClr val="black"/>
                </a:solidFill>
                <a:effectLst/>
                <a:uLnTx/>
                <a:uFillTx/>
                <a:latin typeface="メイリオ"/>
                <a:ea typeface="メイリオ"/>
                <a:cs typeface="ＭＳ 明朝" panose="02020609040205080304" pitchFamily="17" charset="-128"/>
              </a:endParaRPr>
            </a:p>
            <a:p>
              <a:pPr marL="154800" lvl="0" indent="-154800" algn="just">
                <a:lnSpc>
                  <a:spcPts val="1700"/>
                </a:lnSpc>
                <a:spcAft>
                  <a:spcPts val="600"/>
                </a:spcAft>
                <a:defRPr/>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kern="100" dirty="0">
                  <a:solidFill>
                    <a:prstClr val="black"/>
                  </a:solidFill>
                  <a:latin typeface="メイリオ"/>
                  <a:ea typeface="メイリオ"/>
                  <a:cs typeface="ＭＳ 明朝" panose="02020609040205080304" pitchFamily="17" charset="-128"/>
                </a:rPr>
                <a:t>「教育ファーム事業」として、大学や野菜ソムリエコミュニティと連携し、地元農産物の勉強会・栽培・収穫・調理等に取り組んでおり、市民の交流拠点、体験施設となっている。</a:t>
              </a:r>
              <a:endParaRPr lang="en-US" altLang="ja-JP" sz="1200" kern="100" dirty="0">
                <a:solidFill>
                  <a:prstClr val="black"/>
                </a:solidFill>
                <a:latin typeface="メイリオ"/>
                <a:ea typeface="メイリオ"/>
                <a:cs typeface="ＭＳ 明朝" panose="02020609040205080304" pitchFamily="17" charset="-128"/>
              </a:endParaRPr>
            </a:p>
            <a:p>
              <a:pPr marL="154800" lvl="0" indent="-154800" algn="just">
                <a:lnSpc>
                  <a:spcPts val="1700"/>
                </a:lnSpc>
                <a:spcAft>
                  <a:spcPts val="600"/>
                </a:spcAft>
                <a:defRPr/>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kern="100" dirty="0">
                  <a:solidFill>
                    <a:prstClr val="black"/>
                  </a:solidFill>
                  <a:latin typeface="メイリオ"/>
                  <a:ea typeface="メイリオ"/>
                  <a:cs typeface="ＭＳ 明朝" panose="02020609040205080304" pitchFamily="17" charset="-128"/>
                </a:rPr>
                <a:t>また、地元農家の生産を支援し地元農産物のブランド化を進め、学校給食で提供するほか、地元菓子店等と協力して販売等に取り組んでいる。</a:t>
              </a:r>
              <a:endParaRPr kumimoji="0" lang="en-US" altLang="ja-JP" sz="1200" b="0" i="0" u="none" strike="noStrike" kern="100" cap="none" spc="0" normalizeH="0" baseline="0" noProof="0" dirty="0">
                <a:ln>
                  <a:noFill/>
                </a:ln>
                <a:solidFill>
                  <a:prstClr val="black"/>
                </a:solidFill>
                <a:effectLst/>
                <a:uLnTx/>
                <a:uFillTx/>
                <a:latin typeface="メイリオ"/>
                <a:ea typeface="メイリオ"/>
                <a:cs typeface="ＭＳ 明朝" panose="02020609040205080304" pitchFamily="17" charset="-128"/>
              </a:endParaRPr>
            </a:p>
          </p:txBody>
        </p:sp>
        <p:sp>
          <p:nvSpPr>
            <p:cNvPr id="62" name="テキスト ボックス 61">
              <a:extLst>
                <a:ext uri="{FF2B5EF4-FFF2-40B4-BE49-F238E27FC236}">
                  <a16:creationId xmlns:a16="http://schemas.microsoft.com/office/drawing/2014/main" id="{E103AA67-0911-270C-11A0-730DB326C921}"/>
                </a:ext>
              </a:extLst>
            </p:cNvPr>
            <p:cNvSpPr txBox="1"/>
            <p:nvPr/>
          </p:nvSpPr>
          <p:spPr>
            <a:xfrm>
              <a:off x="7288951" y="4362551"/>
              <a:ext cx="1483402" cy="230832"/>
            </a:xfrm>
            <a:prstGeom prst="rect">
              <a:avLst/>
            </a:prstGeom>
            <a:noFill/>
          </p:spPr>
          <p:txBody>
            <a:bodyPr wrap="square">
              <a:spAutoFit/>
            </a:bodyPr>
            <a:lstStyle/>
            <a:p>
              <a:pPr lvl="0" algn="ctr">
                <a:defRPr/>
              </a:pPr>
              <a:r>
                <a:rPr lang="ja-JP" altLang="en-US" sz="900" kern="100" dirty="0">
                  <a:solidFill>
                    <a:prstClr val="black"/>
                  </a:solidFill>
                  <a:latin typeface="メイリオ" panose="020B0604030504040204" pitchFamily="50" charset="-128"/>
                  <a:ea typeface="メイリオ" panose="020B0604030504040204" pitchFamily="50" charset="-128"/>
                  <a:cs typeface="Times New Roman" panose="02020603050405020304" pitchFamily="18" charset="0"/>
                </a:rPr>
                <a:t>さつまいも収穫の様子</a:t>
              </a:r>
              <a:endParaRPr kumimoji="0" lang="ja-JP" altLang="ja-JP" sz="1000" b="0" i="0" u="none" strike="noStrike" kern="100" cap="none" spc="0" normalizeH="0" baseline="0" noProof="0" dirty="0">
                <a:ln>
                  <a:noFill/>
                </a:ln>
                <a:solidFill>
                  <a:prstClr val="black"/>
                </a:solidFill>
                <a:effectLst/>
                <a:highlight>
                  <a:srgbClr val="FFFF00"/>
                </a:highlight>
                <a:uLnTx/>
                <a:uFillTx/>
                <a:latin typeface="メイリオ" panose="020B0604030504040204" pitchFamily="50" charset="-128"/>
                <a:ea typeface="メイリオ" panose="020B0604030504040204" pitchFamily="50" charset="-128"/>
                <a:cs typeface="Times New Roman" panose="02020603050405020304" pitchFamily="18" charset="0"/>
              </a:endParaRPr>
            </a:p>
          </p:txBody>
        </p:sp>
        <p:grpSp>
          <p:nvGrpSpPr>
            <p:cNvPr id="63" name="グループ化 62">
              <a:extLst>
                <a:ext uri="{FF2B5EF4-FFF2-40B4-BE49-F238E27FC236}">
                  <a16:creationId xmlns:a16="http://schemas.microsoft.com/office/drawing/2014/main" id="{F4AF4993-21DE-946C-5E90-6D64CF9C0BFD}"/>
                </a:ext>
              </a:extLst>
            </p:cNvPr>
            <p:cNvGrpSpPr/>
            <p:nvPr/>
          </p:nvGrpSpPr>
          <p:grpSpPr>
            <a:xfrm>
              <a:off x="6160305" y="2889527"/>
              <a:ext cx="3064331" cy="367965"/>
              <a:chOff x="6214622" y="5240532"/>
              <a:chExt cx="3064331" cy="736396"/>
            </a:xfrm>
          </p:grpSpPr>
          <p:sp>
            <p:nvSpPr>
              <p:cNvPr id="64" name="テキスト ボックス 63">
                <a:extLst>
                  <a:ext uri="{FF2B5EF4-FFF2-40B4-BE49-F238E27FC236}">
                    <a16:creationId xmlns:a16="http://schemas.microsoft.com/office/drawing/2014/main" id="{54CAEB7E-5C17-B883-2CD7-416CD3438F0B}"/>
                  </a:ext>
                </a:extLst>
              </p:cNvPr>
              <p:cNvSpPr txBox="1"/>
              <p:nvPr/>
            </p:nvSpPr>
            <p:spPr>
              <a:xfrm>
                <a:off x="6214622" y="5453377"/>
                <a:ext cx="3064331" cy="523551"/>
              </a:xfrm>
              <a:prstGeom prst="rect">
                <a:avLst/>
              </a:prstGeom>
              <a:noFill/>
            </p:spPr>
            <p:txBody>
              <a:bodyPr wrap="square">
                <a:spAutoFit/>
              </a:bodyPr>
              <a:lstStyle/>
              <a:p>
                <a:pPr marR="71755" lvl="0" algn="ctr">
                  <a:defRPr/>
                </a:pPr>
                <a:r>
                  <a:rPr lang="ja-JP" altLang="en-US" sz="1100" kern="100" dirty="0">
                    <a:solidFill>
                      <a:prstClr val="black"/>
                    </a:solidFill>
                    <a:latin typeface="HG丸ｺﾞｼｯｸM-PRO" panose="020F0600000000000000" pitchFamily="50" charset="-128"/>
                    <a:ea typeface="HG丸ｺﾞｼｯｸM-PRO" panose="020F0600000000000000" pitchFamily="50" charset="-128"/>
                    <a:cs typeface="Times New Roman" panose="02020603050405020304" pitchFamily="18" charset="0"/>
                  </a:rPr>
                  <a:t>株式会社松阪協働ファーム（三重県）</a:t>
                </a:r>
                <a:endParaRPr kumimoji="0" lang="zh-CN" altLang="en-US" sz="1100" b="0" i="0" u="none" strike="noStrike" kern="100" cap="none" spc="0" normalizeH="0" baseline="0" noProof="0" dirty="0">
                  <a:ln>
                    <a:noFill/>
                  </a:ln>
                  <a:solidFill>
                    <a:prstClr val="black"/>
                  </a:solidFill>
                  <a:effectLst/>
                  <a:highlight>
                    <a:srgbClr val="FFC9C9"/>
                  </a:highlight>
                  <a:uLnTx/>
                  <a:uFillTx/>
                  <a:latin typeface="HG丸ｺﾞｼｯｸM-PRO" panose="020F0600000000000000" pitchFamily="50" charset="-128"/>
                  <a:ea typeface="HG丸ｺﾞｼｯｸM-PRO" panose="020F0600000000000000" pitchFamily="50" charset="-128"/>
                  <a:cs typeface="Times New Roman" panose="02020603050405020304" pitchFamily="18" charset="0"/>
                </a:endParaRPr>
              </a:p>
            </p:txBody>
          </p:sp>
          <p:sp>
            <p:nvSpPr>
              <p:cNvPr id="65" name="テキスト ボックス 64">
                <a:extLst>
                  <a:ext uri="{FF2B5EF4-FFF2-40B4-BE49-F238E27FC236}">
                    <a16:creationId xmlns:a16="http://schemas.microsoft.com/office/drawing/2014/main" id="{B49A83C3-C80B-7086-B5A1-C9332A135AC9}"/>
                  </a:ext>
                </a:extLst>
              </p:cNvPr>
              <p:cNvSpPr txBox="1"/>
              <p:nvPr/>
            </p:nvSpPr>
            <p:spPr>
              <a:xfrm>
                <a:off x="7393478" y="5240532"/>
                <a:ext cx="336156" cy="76945"/>
              </a:xfrm>
              <a:prstGeom prst="rect">
                <a:avLst/>
              </a:prstGeom>
              <a:noFill/>
            </p:spPr>
            <p:txBody>
              <a:bodyPr wrap="square" lIns="0" tIns="0" rIns="0" bIns="0">
                <a:spAutoFit/>
              </a:bodyPr>
              <a:lstStyle/>
              <a:p>
                <a:pPr marL="0" marR="71755" lvl="0" indent="0" algn="ctr" defTabSz="457200" rtl="0" eaLnBrk="1" fontAlgn="auto" latinLnBrk="0" hangingPunct="1">
                  <a:lnSpc>
                    <a:spcPct val="100000"/>
                  </a:lnSpc>
                  <a:spcBef>
                    <a:spcPts val="0"/>
                  </a:spcBef>
                  <a:spcAft>
                    <a:spcPts val="0"/>
                  </a:spcAft>
                  <a:buClrTx/>
                  <a:buSzTx/>
                  <a:buFontTx/>
                  <a:buNone/>
                  <a:tabLst/>
                  <a:defRPr/>
                </a:pPr>
                <a:endParaRPr kumimoji="0" lang="ja-JP" altLang="ja-JP" sz="500" b="0" i="0" u="none" strike="noStrike" kern="100" cap="none" spc="0" normalizeH="0" baseline="0" noProof="0">
                  <a:ln>
                    <a:noFill/>
                  </a:ln>
                  <a:solidFill>
                    <a:prstClr val="black"/>
                  </a:solidFill>
                  <a:effectLst/>
                  <a:highlight>
                    <a:srgbClr val="FFC9C9"/>
                  </a:highlight>
                  <a:uLnTx/>
                  <a:uFillTx/>
                  <a:latin typeface="HG丸ｺﾞｼｯｸM-PRO" panose="020F0600000000000000" pitchFamily="50" charset="-128"/>
                  <a:ea typeface="HG丸ｺﾞｼｯｸM-PRO" panose="020F0600000000000000" pitchFamily="50" charset="-128"/>
                  <a:cs typeface="Times New Roman" panose="02020603050405020304" pitchFamily="18" charset="0"/>
                </a:endParaRPr>
              </a:p>
            </p:txBody>
          </p:sp>
        </p:grpSp>
      </p:grpSp>
      <p:grpSp>
        <p:nvGrpSpPr>
          <p:cNvPr id="47" name="グループ化 46">
            <a:extLst>
              <a:ext uri="{FF2B5EF4-FFF2-40B4-BE49-F238E27FC236}">
                <a16:creationId xmlns:a16="http://schemas.microsoft.com/office/drawing/2014/main" id="{9497BE9E-8664-B6EF-B2D5-D6DDFBE05850}"/>
              </a:ext>
            </a:extLst>
          </p:cNvPr>
          <p:cNvGrpSpPr/>
          <p:nvPr/>
        </p:nvGrpSpPr>
        <p:grpSpPr>
          <a:xfrm>
            <a:off x="-32044" y="679099"/>
            <a:ext cx="9381329" cy="1888709"/>
            <a:chOff x="0" y="2889519"/>
            <a:chExt cx="9381329" cy="1888709"/>
          </a:xfrm>
        </p:grpSpPr>
        <p:sp>
          <p:nvSpPr>
            <p:cNvPr id="32" name="角丸四角形 21">
              <a:extLst>
                <a:ext uri="{FF2B5EF4-FFF2-40B4-BE49-F238E27FC236}">
                  <a16:creationId xmlns:a16="http://schemas.microsoft.com/office/drawing/2014/main" id="{4C0A177D-1B11-F34E-B369-2BAF4A4E8CE6}"/>
                </a:ext>
              </a:extLst>
            </p:cNvPr>
            <p:cNvSpPr/>
            <p:nvPr/>
          </p:nvSpPr>
          <p:spPr>
            <a:xfrm>
              <a:off x="162530" y="2889519"/>
              <a:ext cx="8805671" cy="1888709"/>
            </a:xfrm>
            <a:prstGeom prst="roundRect">
              <a:avLst>
                <a:gd name="adj" fmla="val 5792"/>
              </a:avLst>
            </a:prstGeom>
            <a:noFill/>
            <a:ln w="28575">
              <a:solidFill>
                <a:srgbClr val="FF9999"/>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33" name="正方形/長方形 32">
              <a:extLst>
                <a:ext uri="{FF2B5EF4-FFF2-40B4-BE49-F238E27FC236}">
                  <a16:creationId xmlns:a16="http://schemas.microsoft.com/office/drawing/2014/main" id="{74D6F748-88CB-90D2-4A0A-CA60161946AA}"/>
                </a:ext>
              </a:extLst>
            </p:cNvPr>
            <p:cNvSpPr/>
            <p:nvPr/>
          </p:nvSpPr>
          <p:spPr>
            <a:xfrm>
              <a:off x="258538" y="2950036"/>
              <a:ext cx="586610" cy="272758"/>
            </a:xfrm>
            <a:prstGeom prst="rec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300" b="1" i="0" u="none" strike="noStrike" kern="1200" cap="none" spc="0" normalizeH="0" baseline="0" noProof="0">
                  <a:ln>
                    <a:noFill/>
                  </a:ln>
                  <a:solidFill>
                    <a:prstClr val="black"/>
                  </a:solidFill>
                  <a:effectLst/>
                  <a:uLnTx/>
                  <a:uFillTx/>
                  <a:latin typeface="HG丸ｺﾞｼｯｸM-PRO" panose="020F0600000000000000" pitchFamily="50" charset="-128"/>
                  <a:ea typeface="HG丸ｺﾞｼｯｸM-PRO" panose="020F0600000000000000" pitchFamily="50" charset="-128"/>
                  <a:cs typeface="メイリオ" panose="020B0604030504040204" pitchFamily="50" charset="-128"/>
                </a:rPr>
                <a:t>事 例</a:t>
              </a:r>
            </a:p>
          </p:txBody>
        </p:sp>
        <p:sp>
          <p:nvSpPr>
            <p:cNvPr id="34" name="テキスト ボックス 33">
              <a:extLst>
                <a:ext uri="{FF2B5EF4-FFF2-40B4-BE49-F238E27FC236}">
                  <a16:creationId xmlns:a16="http://schemas.microsoft.com/office/drawing/2014/main" id="{CA80EF52-62F3-FA6D-C611-BC2B5B7B246D}"/>
                </a:ext>
              </a:extLst>
            </p:cNvPr>
            <p:cNvSpPr txBox="1"/>
            <p:nvPr/>
          </p:nvSpPr>
          <p:spPr>
            <a:xfrm>
              <a:off x="775582" y="2933710"/>
              <a:ext cx="6890576" cy="307777"/>
            </a:xfrm>
            <a:prstGeom prst="rect">
              <a:avLst/>
            </a:prstGeom>
            <a:noFill/>
          </p:spPr>
          <p:txBody>
            <a:bodyPr wrap="square" rtlCol="0">
              <a:spAutoFit/>
            </a:bodyPr>
            <a:lstStyle/>
            <a:p>
              <a:pPr lvl="0" algn="just">
                <a:defRPr/>
              </a:pPr>
              <a:r>
                <a:rPr lang="ja-JP" altLang="en-US" sz="1400" b="1" kern="100" dirty="0">
                  <a:solidFill>
                    <a:prstClr val="black"/>
                  </a:solidFill>
                  <a:latin typeface="HG丸ｺﾞｼｯｸM-PRO" panose="020F0600000000000000" pitchFamily="50" charset="-128"/>
                  <a:ea typeface="HG丸ｺﾞｼｯｸM-PRO" panose="020F0600000000000000" pitchFamily="50" charset="-128"/>
                  <a:cs typeface="Times New Roman" panose="02020603050405020304" pitchFamily="18" charset="0"/>
                </a:rPr>
                <a:t>「東京お米サロン」を通じた食育活動の取組</a:t>
              </a:r>
              <a:endParaRPr kumimoji="0" lang="en-US" altLang="ja-JP" sz="14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p:txBody>
        </p:sp>
        <p:sp>
          <p:nvSpPr>
            <p:cNvPr id="35" name="テキスト ボックス 24">
              <a:extLst>
                <a:ext uri="{FF2B5EF4-FFF2-40B4-BE49-F238E27FC236}">
                  <a16:creationId xmlns:a16="http://schemas.microsoft.com/office/drawing/2014/main" id="{62F6B897-93BF-CD90-9C72-E501DF97AB1C}"/>
                </a:ext>
              </a:extLst>
            </p:cNvPr>
            <p:cNvSpPr txBox="1">
              <a:spLocks noChangeArrowheads="1"/>
            </p:cNvSpPr>
            <p:nvPr/>
          </p:nvSpPr>
          <p:spPr bwMode="auto">
            <a:xfrm>
              <a:off x="0" y="3390466"/>
              <a:ext cx="7563144" cy="1205050"/>
            </a:xfrm>
            <a:prstGeom prst="rect">
              <a:avLst/>
            </a:prstGeom>
            <a:noFill/>
            <a:ln>
              <a:noFill/>
            </a:ln>
          </p:spPr>
          <p:txBody>
            <a:bodyPr wrap="square" lIns="288000" tIns="0" rIns="288000" bIns="0" anchor="t" anchorCtr="0">
              <a:noAutofit/>
            </a:bodyPr>
            <a:lstStyle/>
            <a:p>
              <a:pPr marL="154800" indent="-154800">
                <a:lnSpc>
                  <a:spcPts val="1700"/>
                </a:lnSpc>
                <a:spcAft>
                  <a:spcPts val="600"/>
                </a:spcAft>
                <a:defRPr/>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kern="100" dirty="0">
                  <a:solidFill>
                    <a:prstClr val="black"/>
                  </a:solidFill>
                  <a:latin typeface="メイリオ"/>
                  <a:ea typeface="メイリオ"/>
                  <a:cs typeface="ＭＳ 明朝" panose="02020609040205080304" pitchFamily="17" charset="-128"/>
                </a:rPr>
                <a:t>国立市で</a:t>
              </a:r>
              <a:r>
                <a:rPr lang="en-US" altLang="ja-JP" sz="1200" kern="100" dirty="0">
                  <a:solidFill>
                    <a:prstClr val="black"/>
                  </a:solidFill>
                  <a:latin typeface="メイリオ"/>
                  <a:ea typeface="メイリオ"/>
                  <a:cs typeface="ＭＳ 明朝" panose="02020609040205080304" pitchFamily="17" charset="-128"/>
                </a:rPr>
                <a:t>300</a:t>
              </a:r>
              <a:r>
                <a:rPr lang="ja-JP" altLang="en-US" sz="1200" kern="100" dirty="0">
                  <a:solidFill>
                    <a:prstClr val="black"/>
                  </a:solidFill>
                  <a:latin typeface="メイリオ"/>
                  <a:ea typeface="メイリオ"/>
                  <a:cs typeface="ＭＳ 明朝" panose="02020609040205080304" pitchFamily="17" charset="-128"/>
                </a:rPr>
                <a:t>年以上続く米農家を支援する「東京お米サロン」の活動に協賛し、米農家より田んぼ１反を借り、１年を通じて米作りを実施。</a:t>
              </a:r>
              <a:endParaRPr lang="en-US" altLang="ja-JP" sz="1200" kern="100" dirty="0">
                <a:solidFill>
                  <a:prstClr val="black"/>
                </a:solidFill>
                <a:latin typeface="メイリオ"/>
                <a:ea typeface="メイリオ"/>
                <a:cs typeface="ＭＳ 明朝" panose="02020609040205080304" pitchFamily="17" charset="-128"/>
              </a:endParaRPr>
            </a:p>
            <a:p>
              <a:pPr marL="154800" lvl="0" indent="-154800" algn="just">
                <a:lnSpc>
                  <a:spcPts val="1700"/>
                </a:lnSpc>
                <a:spcAft>
                  <a:spcPts val="600"/>
                </a:spcAft>
                <a:defRPr/>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kern="100" dirty="0">
                  <a:solidFill>
                    <a:prstClr val="black"/>
                  </a:solidFill>
                  <a:latin typeface="メイリオ"/>
                  <a:ea typeface="メイリオ"/>
                  <a:cs typeface="ＭＳ 明朝" panose="02020609040205080304" pitchFamily="17" charset="-128"/>
                </a:rPr>
                <a:t>社員同士でコミュニケーションを取りながら共同作業を行うことで、横のつながりを構築。</a:t>
              </a:r>
              <a:endParaRPr kumimoji="0" lang="en-US" altLang="ja-JP" sz="1200" b="0" i="0" u="none" strike="noStrike" kern="100" cap="none" spc="0" normalizeH="0" baseline="0" noProof="0" dirty="0">
                <a:ln>
                  <a:noFill/>
                </a:ln>
                <a:solidFill>
                  <a:prstClr val="black"/>
                </a:solidFill>
                <a:effectLst/>
                <a:uLnTx/>
                <a:uFillTx/>
                <a:latin typeface="メイリオ"/>
                <a:ea typeface="メイリオ"/>
                <a:cs typeface="ＭＳ 明朝" panose="02020609040205080304" pitchFamily="17" charset="-128"/>
              </a:endParaRPr>
            </a:p>
            <a:p>
              <a:pPr marL="154800" lvl="0" indent="-154800">
                <a:lnSpc>
                  <a:spcPts val="1700"/>
                </a:lnSpc>
                <a:spcAft>
                  <a:spcPts val="600"/>
                </a:spcAft>
                <a:defRPr/>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kern="100" dirty="0">
                  <a:solidFill>
                    <a:prstClr val="black"/>
                  </a:solidFill>
                  <a:latin typeface="メイリオ"/>
                  <a:ea typeface="メイリオ"/>
                  <a:cs typeface="ＭＳ 明朝" panose="02020609040205080304" pitchFamily="17" charset="-128"/>
                </a:rPr>
                <a:t>また、若手社員を中心にチームを組織し、活動の企画・運営を主体的に担ってもらうことで人材育成を図っている。収穫したお米は、一部を国立市内のこども食堂へ寄附している。</a:t>
              </a:r>
              <a:endParaRPr kumimoji="0" lang="en-US" altLang="ja-JP" sz="1200" b="0" i="0" u="none" strike="noStrike" kern="100" cap="none" spc="0" normalizeH="0" baseline="0" noProof="0" dirty="0">
                <a:ln>
                  <a:noFill/>
                </a:ln>
                <a:solidFill>
                  <a:prstClr val="black"/>
                </a:solidFill>
                <a:effectLst/>
                <a:uLnTx/>
                <a:uFillTx/>
                <a:latin typeface="メイリオ"/>
                <a:ea typeface="メイリオ"/>
                <a:cs typeface="ＭＳ 明朝" panose="02020609040205080304" pitchFamily="17" charset="-128"/>
              </a:endParaRPr>
            </a:p>
          </p:txBody>
        </p:sp>
        <p:sp>
          <p:nvSpPr>
            <p:cNvPr id="36" name="テキスト ボックス 35">
              <a:extLst>
                <a:ext uri="{FF2B5EF4-FFF2-40B4-BE49-F238E27FC236}">
                  <a16:creationId xmlns:a16="http://schemas.microsoft.com/office/drawing/2014/main" id="{CE3F1DDB-D314-7550-6175-4287A74A9967}"/>
                </a:ext>
              </a:extLst>
            </p:cNvPr>
            <p:cNvSpPr txBox="1"/>
            <p:nvPr/>
          </p:nvSpPr>
          <p:spPr>
            <a:xfrm>
              <a:off x="6643608" y="4531700"/>
              <a:ext cx="2737721" cy="230832"/>
            </a:xfrm>
            <a:prstGeom prst="rect">
              <a:avLst/>
            </a:prstGeom>
            <a:noFill/>
          </p:spPr>
          <p:txBody>
            <a:bodyPr wrap="square">
              <a:spAutoFit/>
            </a:bodyPr>
            <a:lstStyle/>
            <a:p>
              <a:pPr lvl="0" algn="ctr">
                <a:defRPr/>
              </a:pPr>
              <a:r>
                <a:rPr lang="ja-JP" altLang="en-US" sz="900" kern="100" dirty="0">
                  <a:solidFill>
                    <a:prstClr val="black"/>
                  </a:solidFill>
                  <a:latin typeface="メイリオ" panose="020B0604030504040204" pitchFamily="50" charset="-128"/>
                  <a:ea typeface="メイリオ" panose="020B0604030504040204" pitchFamily="50" charset="-128"/>
                  <a:cs typeface="Times New Roman" panose="02020603050405020304" pitchFamily="18" charset="0"/>
                </a:rPr>
                <a:t>田植の様子</a:t>
              </a:r>
              <a:endParaRPr kumimoji="0" lang="ja-JP" altLang="ja-JP" sz="1000" b="0" i="0" u="none" strike="noStrike" kern="1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Times New Roman" panose="02020603050405020304" pitchFamily="18" charset="0"/>
              </a:endParaRPr>
            </a:p>
          </p:txBody>
        </p:sp>
        <p:grpSp>
          <p:nvGrpSpPr>
            <p:cNvPr id="37" name="グループ化 36">
              <a:extLst>
                <a:ext uri="{FF2B5EF4-FFF2-40B4-BE49-F238E27FC236}">
                  <a16:creationId xmlns:a16="http://schemas.microsoft.com/office/drawing/2014/main" id="{6CC703B0-9F2D-86A9-2E2B-2B60CDBACBB9}"/>
                </a:ext>
              </a:extLst>
            </p:cNvPr>
            <p:cNvGrpSpPr/>
            <p:nvPr/>
          </p:nvGrpSpPr>
          <p:grpSpPr>
            <a:xfrm>
              <a:off x="6833720" y="2889521"/>
              <a:ext cx="2547609" cy="414255"/>
              <a:chOff x="6888037" y="5240532"/>
              <a:chExt cx="2547609" cy="829036"/>
            </a:xfrm>
          </p:grpSpPr>
          <p:sp>
            <p:nvSpPr>
              <p:cNvPr id="38" name="テキスト ボックス 37">
                <a:extLst>
                  <a:ext uri="{FF2B5EF4-FFF2-40B4-BE49-F238E27FC236}">
                    <a16:creationId xmlns:a16="http://schemas.microsoft.com/office/drawing/2014/main" id="{C7664F80-836D-3918-85C1-349201247FC6}"/>
                  </a:ext>
                </a:extLst>
              </p:cNvPr>
              <p:cNvSpPr txBox="1"/>
              <p:nvPr/>
            </p:nvSpPr>
            <p:spPr>
              <a:xfrm>
                <a:off x="6888037" y="5546016"/>
                <a:ext cx="2547609" cy="523552"/>
              </a:xfrm>
              <a:prstGeom prst="rect">
                <a:avLst/>
              </a:prstGeom>
              <a:noFill/>
            </p:spPr>
            <p:txBody>
              <a:bodyPr wrap="square">
                <a:spAutoFit/>
              </a:bodyPr>
              <a:lstStyle/>
              <a:p>
                <a:pPr marR="71755" lvl="0" algn="ctr">
                  <a:defRPr/>
                </a:pPr>
                <a:r>
                  <a:rPr lang="en-US" altLang="ja-JP" sz="1100" kern="100" dirty="0">
                    <a:solidFill>
                      <a:prstClr val="black"/>
                    </a:solidFill>
                    <a:latin typeface="HG丸ｺﾞｼｯｸM-PRO" panose="020F0600000000000000" pitchFamily="50" charset="-128"/>
                    <a:ea typeface="HG丸ｺﾞｼｯｸM-PRO" panose="020F0600000000000000" pitchFamily="50" charset="-128"/>
                    <a:cs typeface="Times New Roman" panose="02020603050405020304" pitchFamily="18" charset="0"/>
                  </a:rPr>
                  <a:t>FSX</a:t>
                </a:r>
                <a:r>
                  <a:rPr lang="ja-JP" altLang="en-US" sz="1100" kern="100" dirty="0">
                    <a:solidFill>
                      <a:prstClr val="black"/>
                    </a:solidFill>
                    <a:latin typeface="HG丸ｺﾞｼｯｸM-PRO" panose="020F0600000000000000" pitchFamily="50" charset="-128"/>
                    <a:ea typeface="HG丸ｺﾞｼｯｸM-PRO" panose="020F0600000000000000" pitchFamily="50" charset="-128"/>
                    <a:cs typeface="Times New Roman" panose="02020603050405020304" pitchFamily="18" charset="0"/>
                  </a:rPr>
                  <a:t>株式会社（東京都）</a:t>
                </a:r>
                <a:endParaRPr kumimoji="0" lang="zh-CN" altLang="en-US" sz="1100" b="0" i="0" u="none" strike="noStrike" kern="100" cap="none" spc="0" normalizeH="0" baseline="0" noProof="0" dirty="0">
                  <a:ln>
                    <a:noFill/>
                  </a:ln>
                  <a:solidFill>
                    <a:prstClr val="black"/>
                  </a:solidFill>
                  <a:effectLst/>
                  <a:highlight>
                    <a:srgbClr val="FFC9C9"/>
                  </a:highlight>
                  <a:uLnTx/>
                  <a:uFillTx/>
                  <a:latin typeface="HG丸ｺﾞｼｯｸM-PRO" panose="020F0600000000000000" pitchFamily="50" charset="-128"/>
                  <a:ea typeface="HG丸ｺﾞｼｯｸM-PRO" panose="020F0600000000000000" pitchFamily="50" charset="-128"/>
                  <a:cs typeface="Times New Roman" panose="02020603050405020304" pitchFamily="18" charset="0"/>
                </a:endParaRPr>
              </a:p>
            </p:txBody>
          </p:sp>
          <p:sp>
            <p:nvSpPr>
              <p:cNvPr id="39" name="テキスト ボックス 38">
                <a:extLst>
                  <a:ext uri="{FF2B5EF4-FFF2-40B4-BE49-F238E27FC236}">
                    <a16:creationId xmlns:a16="http://schemas.microsoft.com/office/drawing/2014/main" id="{DA7BED86-47F8-983B-05D5-522AF8B62630}"/>
                  </a:ext>
                </a:extLst>
              </p:cNvPr>
              <p:cNvSpPr txBox="1"/>
              <p:nvPr/>
            </p:nvSpPr>
            <p:spPr>
              <a:xfrm>
                <a:off x="7393478" y="5240532"/>
                <a:ext cx="336156" cy="76944"/>
              </a:xfrm>
              <a:prstGeom prst="rect">
                <a:avLst/>
              </a:prstGeom>
              <a:noFill/>
            </p:spPr>
            <p:txBody>
              <a:bodyPr wrap="square" lIns="0" tIns="0" rIns="0" bIns="0">
                <a:spAutoFit/>
              </a:bodyPr>
              <a:lstStyle/>
              <a:p>
                <a:pPr marL="0" marR="71755" lvl="0" indent="0" algn="ctr" defTabSz="457200" rtl="0" eaLnBrk="1" fontAlgn="auto" latinLnBrk="0" hangingPunct="1">
                  <a:lnSpc>
                    <a:spcPct val="100000"/>
                  </a:lnSpc>
                  <a:spcBef>
                    <a:spcPts val="0"/>
                  </a:spcBef>
                  <a:spcAft>
                    <a:spcPts val="0"/>
                  </a:spcAft>
                  <a:buClrTx/>
                  <a:buSzTx/>
                  <a:buFontTx/>
                  <a:buNone/>
                  <a:tabLst/>
                  <a:defRPr/>
                </a:pPr>
                <a:endParaRPr kumimoji="0" lang="ja-JP" altLang="ja-JP" sz="500" b="0" i="0" u="none" strike="noStrike" kern="100" cap="none" spc="0" normalizeH="0" baseline="0" noProof="0">
                  <a:ln>
                    <a:noFill/>
                  </a:ln>
                  <a:solidFill>
                    <a:prstClr val="black"/>
                  </a:solidFill>
                  <a:effectLst/>
                  <a:highlight>
                    <a:srgbClr val="FFC9C9"/>
                  </a:highlight>
                  <a:uLnTx/>
                  <a:uFillTx/>
                  <a:latin typeface="HG丸ｺﾞｼｯｸM-PRO" panose="020F0600000000000000" pitchFamily="50" charset="-128"/>
                  <a:ea typeface="HG丸ｺﾞｼｯｸM-PRO" panose="020F0600000000000000" pitchFamily="50" charset="-128"/>
                  <a:cs typeface="Times New Roman" panose="02020603050405020304" pitchFamily="18" charset="0"/>
                </a:endParaRPr>
              </a:p>
            </p:txBody>
          </p:sp>
        </p:grpSp>
      </p:grpSp>
      <p:sp>
        <p:nvSpPr>
          <p:cNvPr id="5" name="スライド番号プレースホルダー 4">
            <a:extLst>
              <a:ext uri="{FF2B5EF4-FFF2-40B4-BE49-F238E27FC236}">
                <a16:creationId xmlns:a16="http://schemas.microsoft.com/office/drawing/2014/main" id="{FAD600E8-C23A-8EE2-36E3-3B88DA6D9880}"/>
              </a:ext>
            </a:extLst>
          </p:cNvPr>
          <p:cNvSpPr>
            <a:spLocks noGrp="1"/>
          </p:cNvSpPr>
          <p:nvPr>
            <p:ph type="sldNum" sz="quarter" idx="12"/>
          </p:nvPr>
        </p:nvSpPr>
        <p:spPr>
          <a:xfrm>
            <a:off x="8646680" y="6480896"/>
            <a:ext cx="371208"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rPr>
              <a:t>13</a:t>
            </a:r>
            <a:endParaRPr kumimoji="1" lang="ja-JP" altLang="en-US" sz="12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14" name="角丸四角形 21">
            <a:extLst>
              <a:ext uri="{FF2B5EF4-FFF2-40B4-BE49-F238E27FC236}">
                <a16:creationId xmlns:a16="http://schemas.microsoft.com/office/drawing/2014/main" id="{B1CA6564-C654-1F27-0C66-473127CBB5DF}"/>
              </a:ext>
            </a:extLst>
          </p:cNvPr>
          <p:cNvSpPr/>
          <p:nvPr/>
        </p:nvSpPr>
        <p:spPr>
          <a:xfrm>
            <a:off x="154274" y="4570130"/>
            <a:ext cx="8805671" cy="1983070"/>
          </a:xfrm>
          <a:prstGeom prst="roundRect">
            <a:avLst>
              <a:gd name="adj" fmla="val 5792"/>
            </a:avLst>
          </a:prstGeom>
          <a:noFill/>
          <a:ln w="28575">
            <a:solidFill>
              <a:srgbClr val="FF9999"/>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15" name="正方形/長方形 14">
            <a:extLst>
              <a:ext uri="{FF2B5EF4-FFF2-40B4-BE49-F238E27FC236}">
                <a16:creationId xmlns:a16="http://schemas.microsoft.com/office/drawing/2014/main" id="{EA67D769-1FC3-B168-06CF-D8726A498906}"/>
              </a:ext>
            </a:extLst>
          </p:cNvPr>
          <p:cNvSpPr/>
          <p:nvPr/>
        </p:nvSpPr>
        <p:spPr>
          <a:xfrm>
            <a:off x="250282" y="4656047"/>
            <a:ext cx="586610" cy="272758"/>
          </a:xfrm>
          <a:prstGeom prst="rec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300" b="1" i="0" u="none" strike="noStrike" kern="1200" cap="none" spc="0" normalizeH="0" baseline="0" noProof="0">
                <a:ln>
                  <a:noFill/>
                </a:ln>
                <a:solidFill>
                  <a:prstClr val="black"/>
                </a:solidFill>
                <a:effectLst/>
                <a:uLnTx/>
                <a:uFillTx/>
                <a:latin typeface="HG丸ｺﾞｼｯｸM-PRO" panose="020F0600000000000000" pitchFamily="50" charset="-128"/>
                <a:ea typeface="HG丸ｺﾞｼｯｸM-PRO" panose="020F0600000000000000" pitchFamily="50" charset="-128"/>
                <a:cs typeface="メイリオ" panose="020B0604030504040204" pitchFamily="50" charset="-128"/>
              </a:rPr>
              <a:t>事 例</a:t>
            </a:r>
          </a:p>
        </p:txBody>
      </p:sp>
      <p:sp>
        <p:nvSpPr>
          <p:cNvPr id="17" name="テキスト ボックス 16">
            <a:extLst>
              <a:ext uri="{FF2B5EF4-FFF2-40B4-BE49-F238E27FC236}">
                <a16:creationId xmlns:a16="http://schemas.microsoft.com/office/drawing/2014/main" id="{6C0548C3-1631-E8FA-3285-B8920BEB010D}"/>
              </a:ext>
            </a:extLst>
          </p:cNvPr>
          <p:cNvSpPr txBox="1"/>
          <p:nvPr/>
        </p:nvSpPr>
        <p:spPr>
          <a:xfrm>
            <a:off x="760692" y="4613039"/>
            <a:ext cx="6890576" cy="523220"/>
          </a:xfrm>
          <a:prstGeom prst="rect">
            <a:avLst/>
          </a:prstGeom>
          <a:noFill/>
        </p:spPr>
        <p:txBody>
          <a:bodyPr wrap="square" rtlCol="0">
            <a:spAutoFit/>
          </a:bodyPr>
          <a:lstStyle/>
          <a:p>
            <a:r>
              <a:rPr lang="ja-JP" altLang="en-US" sz="1400" b="1" kern="100" dirty="0">
                <a:solidFill>
                  <a:prstClr val="black"/>
                </a:solidFill>
                <a:latin typeface="HG丸ｺﾞｼｯｸM-PRO" panose="020F0600000000000000" pitchFamily="50" charset="-128"/>
                <a:ea typeface="HG丸ｺﾞｼｯｸM-PRO" panose="020F0600000000000000" pitchFamily="50" charset="-128"/>
                <a:cs typeface="Times New Roman" panose="02020603050405020304" pitchFamily="18" charset="0"/>
              </a:rPr>
              <a:t>食を通じた体験価値の提供～複合的・多面的なフードコミュニケーション～ </a:t>
            </a:r>
            <a:r>
              <a:rPr lang="en-US" altLang="ja-JP" sz="1400" b="1" dirty="0">
                <a:latin typeface="HG丸ｺﾞｼｯｸM-PRO" panose="020F0600000000000000" pitchFamily="50" charset="-128"/>
                <a:ea typeface="HG丸ｺﾞｼｯｸM-PRO" panose="020F0600000000000000" pitchFamily="50" charset="-128"/>
              </a:rPr>
              <a:t> </a:t>
            </a:r>
            <a:r>
              <a:rPr lang="ja-JP" altLang="ja-JP" sz="1400" dirty="0">
                <a:latin typeface="HG丸ｺﾞｼｯｸM-PRO" panose="020F0600000000000000" pitchFamily="50" charset="-128"/>
                <a:ea typeface="HG丸ｺﾞｼｯｸM-PRO" panose="020F0600000000000000" pitchFamily="50" charset="-128"/>
              </a:rPr>
              <a:t> </a:t>
            </a:r>
            <a:endParaRPr kumimoji="0" lang="ja-JP" altLang="en-US" sz="1400" b="1" i="0" u="none" strike="noStrike" kern="1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Times New Roman" panose="02020603050405020304" pitchFamily="18" charset="0"/>
            </a:endParaRPr>
          </a:p>
          <a:p>
            <a:pPr lvl="0" algn="just">
              <a:defRPr/>
            </a:pPr>
            <a:r>
              <a:rPr lang="ja-JP" altLang="en-US" sz="1400" b="1" kern="100" dirty="0">
                <a:solidFill>
                  <a:prstClr val="black"/>
                </a:solidFill>
                <a:latin typeface="HG丸ｺﾞｼｯｸM-PRO" panose="020F0600000000000000" pitchFamily="50" charset="-128"/>
                <a:ea typeface="HG丸ｺﾞｼｯｸM-PRO" panose="020F0600000000000000" pitchFamily="50" charset="-128"/>
                <a:cs typeface="Times New Roman" panose="02020603050405020304" pitchFamily="18" charset="0"/>
              </a:rPr>
              <a:t>（第９回食育活動表彰　消費・安全局長賞受賞） </a:t>
            </a:r>
            <a:r>
              <a:rPr kumimoji="0" lang="ja-JP" altLang="en-US" sz="1400" b="1" i="0" u="none" strike="noStrike" kern="1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Times New Roman" panose="02020603050405020304" pitchFamily="18" charset="0"/>
              </a:rPr>
              <a:t>　</a:t>
            </a:r>
            <a:endParaRPr kumimoji="0" lang="en-US" altLang="ja-JP" sz="14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endParaRPr>
          </a:p>
        </p:txBody>
      </p:sp>
      <p:sp>
        <p:nvSpPr>
          <p:cNvPr id="18" name="テキスト ボックス 24">
            <a:extLst>
              <a:ext uri="{FF2B5EF4-FFF2-40B4-BE49-F238E27FC236}">
                <a16:creationId xmlns:a16="http://schemas.microsoft.com/office/drawing/2014/main" id="{D72C15BC-6383-9A63-3219-20D986358C5F}"/>
              </a:ext>
            </a:extLst>
          </p:cNvPr>
          <p:cNvSpPr txBox="1">
            <a:spLocks noChangeArrowheads="1"/>
          </p:cNvSpPr>
          <p:nvPr/>
        </p:nvSpPr>
        <p:spPr bwMode="auto">
          <a:xfrm>
            <a:off x="-32044" y="5189469"/>
            <a:ext cx="7250586" cy="1205050"/>
          </a:xfrm>
          <a:prstGeom prst="rect">
            <a:avLst/>
          </a:prstGeom>
          <a:noFill/>
          <a:ln>
            <a:noFill/>
          </a:ln>
        </p:spPr>
        <p:txBody>
          <a:bodyPr wrap="square" lIns="288000" tIns="0" rIns="288000" bIns="0" anchor="t" anchorCtr="0">
            <a:noAutofit/>
          </a:bodyPr>
          <a:lstStyle/>
          <a:p>
            <a:pPr marL="154800" lvl="0" indent="-154800" algn="just">
              <a:lnSpc>
                <a:spcPts val="1700"/>
              </a:lnSpc>
              <a:spcAft>
                <a:spcPts val="600"/>
              </a:spcAft>
              <a:defRPr/>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kern="100" dirty="0">
                <a:solidFill>
                  <a:prstClr val="black"/>
                </a:solidFill>
                <a:latin typeface="メイリオ"/>
                <a:ea typeface="メイリオ"/>
                <a:cs typeface="ＭＳ 明朝" panose="02020609040205080304" pitchFamily="17" charset="-128"/>
              </a:rPr>
              <a:t>子供たちが健やかな食生活を送ることができるよう、「「食習慣」について自分自身で気付き、考え、そして行動に移せる力を育んでほしい。」という願いを込めて、食の楽しさや大切さを伝える活動を実施。</a:t>
            </a:r>
            <a:endParaRPr kumimoji="0" lang="en-US" altLang="ja-JP" sz="1200" b="0" i="0" u="none" strike="noStrike" kern="100" cap="none" spc="0" normalizeH="0" baseline="0" noProof="0" dirty="0">
              <a:ln>
                <a:noFill/>
              </a:ln>
              <a:solidFill>
                <a:prstClr val="black"/>
              </a:solidFill>
              <a:effectLst/>
              <a:uLnTx/>
              <a:uFillTx/>
              <a:latin typeface="メイリオ"/>
              <a:ea typeface="メイリオ"/>
              <a:cs typeface="ＭＳ 明朝" panose="02020609040205080304" pitchFamily="17" charset="-128"/>
            </a:endParaRPr>
          </a:p>
          <a:p>
            <a:pPr marL="154800" lvl="0" indent="-154800" algn="just">
              <a:lnSpc>
                <a:spcPts val="1700"/>
              </a:lnSpc>
              <a:spcAft>
                <a:spcPts val="600"/>
              </a:spcAft>
              <a:defRPr/>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kern="100" dirty="0">
                <a:solidFill>
                  <a:prstClr val="black"/>
                </a:solidFill>
                <a:latin typeface="メイリオ"/>
                <a:ea typeface="メイリオ"/>
                <a:cs typeface="ＭＳ 明朝" panose="02020609040205080304" pitchFamily="17" charset="-128"/>
              </a:rPr>
              <a:t>小学生向けに「ポテトバッグ部」の運用を開始し、土が入ったバッグで、じゃがいもの植付けから成育、収穫、ポテトチップス作りまでの過程を体験できる教育プログラムを提供。</a:t>
            </a:r>
            <a:endParaRPr kumimoji="0" lang="ja-JP" altLang="en-US" sz="1200" b="0" i="0" u="none" strike="noStrike" kern="100" cap="none" spc="0" normalizeH="0" baseline="0" noProof="0" dirty="0">
              <a:ln>
                <a:noFill/>
              </a:ln>
              <a:solidFill>
                <a:prstClr val="black"/>
              </a:solidFill>
              <a:effectLst/>
              <a:uLnTx/>
              <a:uFillTx/>
              <a:latin typeface="メイリオ"/>
              <a:ea typeface="メイリオ"/>
              <a:cs typeface="ＭＳ 明朝" panose="02020609040205080304" pitchFamily="17" charset="-128"/>
            </a:endParaRPr>
          </a:p>
        </p:txBody>
      </p:sp>
      <p:sp>
        <p:nvSpPr>
          <p:cNvPr id="25" name="テキスト ボックス 24">
            <a:extLst>
              <a:ext uri="{FF2B5EF4-FFF2-40B4-BE49-F238E27FC236}">
                <a16:creationId xmlns:a16="http://schemas.microsoft.com/office/drawing/2014/main" id="{CBDE7A12-E77A-7CA1-C95F-480A2A721368}"/>
              </a:ext>
            </a:extLst>
          </p:cNvPr>
          <p:cNvSpPr txBox="1"/>
          <p:nvPr/>
        </p:nvSpPr>
        <p:spPr>
          <a:xfrm>
            <a:off x="6559239" y="6282617"/>
            <a:ext cx="2737721" cy="230832"/>
          </a:xfrm>
          <a:prstGeom prst="rect">
            <a:avLst/>
          </a:prstGeom>
          <a:noFill/>
        </p:spPr>
        <p:txBody>
          <a:bodyPr wrap="square" lIns="91440" tIns="45720" rIns="91440" bIns="45720" anchor="t">
            <a:spAutoFit/>
          </a:bodyPr>
          <a:lstStyle/>
          <a:p>
            <a:pPr lvl="0" algn="ctr">
              <a:defRPr/>
            </a:pPr>
            <a:r>
              <a:rPr lang="ja-JP" altLang="en-US" sz="900" kern="100" dirty="0">
                <a:solidFill>
                  <a:prstClr val="black"/>
                </a:solidFill>
                <a:latin typeface="メイリオ"/>
                <a:ea typeface="メイリオ"/>
                <a:cs typeface="Times New Roman"/>
              </a:rPr>
              <a:t>「ポテトバッグ部」の活動の様子</a:t>
            </a:r>
            <a:endParaRPr kumimoji="0" lang="ja-JP" altLang="ja-JP" sz="900" b="0" i="0" u="none" strike="noStrike" kern="100" cap="none" spc="0" normalizeH="0" baseline="0" noProof="0" dirty="0">
              <a:ln>
                <a:noFill/>
              </a:ln>
              <a:solidFill>
                <a:prstClr val="black"/>
              </a:solidFill>
              <a:effectLst/>
              <a:uLnTx/>
              <a:uFillTx/>
              <a:latin typeface="メイリオ"/>
              <a:ea typeface="メイリオ"/>
              <a:cs typeface="Times New Roman"/>
            </a:endParaRPr>
          </a:p>
        </p:txBody>
      </p:sp>
      <p:pic>
        <p:nvPicPr>
          <p:cNvPr id="6" name="図 5">
            <a:extLst>
              <a:ext uri="{FF2B5EF4-FFF2-40B4-BE49-F238E27FC236}">
                <a16:creationId xmlns:a16="http://schemas.microsoft.com/office/drawing/2014/main" id="{5D3DB1B0-A8F1-2AEE-8F9B-F5BA5C372B3A}"/>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rot="5400000">
            <a:off x="7465394" y="3234243"/>
            <a:ext cx="1089372" cy="817029"/>
          </a:xfrm>
          <a:prstGeom prst="rect">
            <a:avLst/>
          </a:prstGeom>
          <a:noFill/>
          <a:ln>
            <a:noFill/>
          </a:ln>
        </p:spPr>
      </p:pic>
      <p:pic>
        <p:nvPicPr>
          <p:cNvPr id="2" name="図 1" descr="人, 草, 屋内, テーブル が含まれている画像">
            <a:extLst>
              <a:ext uri="{FF2B5EF4-FFF2-40B4-BE49-F238E27FC236}">
                <a16:creationId xmlns:a16="http://schemas.microsoft.com/office/drawing/2014/main" id="{3503B584-A8E2-E5C6-2654-F53ACA77C04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a:fillRect/>
          </a:stretch>
        </p:blipFill>
        <p:spPr bwMode="auto">
          <a:xfrm>
            <a:off x="7137394" y="5128368"/>
            <a:ext cx="1686065" cy="1129951"/>
          </a:xfrm>
          <a:prstGeom prst="rect">
            <a:avLst/>
          </a:prstGeom>
          <a:noFill/>
          <a:ln>
            <a:noFill/>
          </a:ln>
          <a:extLst>
            <a:ext uri="{53640926-AAD7-44D8-BBD7-CCE9431645EC}">
              <a14:shadowObscured xmlns:a14="http://schemas.microsoft.com/office/drawing/2010/main"/>
            </a:ext>
          </a:extLst>
        </p:spPr>
      </p:pic>
      <p:pic>
        <p:nvPicPr>
          <p:cNvPr id="8" name="図 7">
            <a:extLst>
              <a:ext uri="{FF2B5EF4-FFF2-40B4-BE49-F238E27FC236}">
                <a16:creationId xmlns:a16="http://schemas.microsoft.com/office/drawing/2014/main" id="{FFDF83A9-833E-F693-6F0F-CFEAF5C12B5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581456" y="1158114"/>
            <a:ext cx="857250" cy="1143000"/>
          </a:xfrm>
          <a:prstGeom prst="rect">
            <a:avLst/>
          </a:prstGeom>
        </p:spPr>
      </p:pic>
      <p:sp>
        <p:nvSpPr>
          <p:cNvPr id="9" name="テキスト ボックス 8">
            <a:extLst>
              <a:ext uri="{FF2B5EF4-FFF2-40B4-BE49-F238E27FC236}">
                <a16:creationId xmlns:a16="http://schemas.microsoft.com/office/drawing/2014/main" id="{32B869BD-3F51-A3A5-2F0E-9A6A7316A357}"/>
              </a:ext>
            </a:extLst>
          </p:cNvPr>
          <p:cNvSpPr txBox="1"/>
          <p:nvPr/>
        </p:nvSpPr>
        <p:spPr>
          <a:xfrm>
            <a:off x="6967516" y="734030"/>
            <a:ext cx="1011065" cy="200055"/>
          </a:xfrm>
          <a:prstGeom prst="rect">
            <a:avLst/>
          </a:prstGeom>
          <a:noFill/>
        </p:spPr>
        <p:txBody>
          <a:bodyPr wrap="square" rtlCol="0">
            <a:spAutoFit/>
          </a:bodyPr>
          <a:lstStyle/>
          <a:p>
            <a:pPr lvl="0">
              <a:defRPr/>
            </a:pPr>
            <a:r>
              <a:rPr kumimoji="1" lang="ja-JP" altLang="en-US" sz="700" dirty="0">
                <a:solidFill>
                  <a:prstClr val="black"/>
                </a:solidFill>
              </a:rPr>
              <a:t>エフエスエックス</a:t>
            </a:r>
            <a:endParaRPr kumimoji="1" lang="ja-JP" altLang="en-US" sz="7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10" name="テキスト ボックス 9">
            <a:extLst>
              <a:ext uri="{FF2B5EF4-FFF2-40B4-BE49-F238E27FC236}">
                <a16:creationId xmlns:a16="http://schemas.microsoft.com/office/drawing/2014/main" id="{9579DC4F-1061-6F4B-68A4-6ADD45308003}"/>
              </a:ext>
            </a:extLst>
          </p:cNvPr>
          <p:cNvSpPr txBox="1"/>
          <p:nvPr/>
        </p:nvSpPr>
        <p:spPr>
          <a:xfrm>
            <a:off x="288490" y="1062692"/>
            <a:ext cx="586611" cy="200055"/>
          </a:xfrm>
          <a:prstGeom prst="rect">
            <a:avLst/>
          </a:prstGeom>
          <a:noFill/>
        </p:spPr>
        <p:txBody>
          <a:bodyPr wrap="square" rtlCol="0">
            <a:spAutoFit/>
          </a:bodyPr>
          <a:lstStyle/>
          <a:p>
            <a:pPr lvl="0">
              <a:defRPr/>
            </a:pPr>
            <a:r>
              <a:rPr kumimoji="1" lang="ja-JP" altLang="en-US" sz="700" dirty="0">
                <a:solidFill>
                  <a:prstClr val="black"/>
                </a:solidFill>
              </a:rPr>
              <a:t>くにたち</a:t>
            </a:r>
            <a:endParaRPr kumimoji="1" lang="ja-JP" altLang="en-US" sz="7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11" name="テキスト ボックス 10">
            <a:extLst>
              <a:ext uri="{FF2B5EF4-FFF2-40B4-BE49-F238E27FC236}">
                <a16:creationId xmlns:a16="http://schemas.microsoft.com/office/drawing/2014/main" id="{96CA512E-DDC4-FFE8-0791-9E768409EC47}"/>
              </a:ext>
            </a:extLst>
          </p:cNvPr>
          <p:cNvSpPr txBox="1"/>
          <p:nvPr/>
        </p:nvSpPr>
        <p:spPr>
          <a:xfrm>
            <a:off x="6873038" y="2730409"/>
            <a:ext cx="586611" cy="200055"/>
          </a:xfrm>
          <a:prstGeom prst="rect">
            <a:avLst/>
          </a:prstGeom>
          <a:noFill/>
        </p:spPr>
        <p:txBody>
          <a:bodyPr wrap="square" rtlCol="0">
            <a:spAutoFit/>
          </a:bodyPr>
          <a:lstStyle/>
          <a:p>
            <a:pPr lvl="0">
              <a:defRPr/>
            </a:pPr>
            <a:r>
              <a:rPr kumimoji="1" lang="ja-JP" altLang="en-US" sz="7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まつさか</a:t>
            </a:r>
          </a:p>
        </p:txBody>
      </p:sp>
      <p:sp>
        <p:nvSpPr>
          <p:cNvPr id="12" name="テキスト ボックス 11">
            <a:extLst>
              <a:ext uri="{FF2B5EF4-FFF2-40B4-BE49-F238E27FC236}">
                <a16:creationId xmlns:a16="http://schemas.microsoft.com/office/drawing/2014/main" id="{CA73FAE5-4884-02B3-48EA-BB952FBF6612}"/>
              </a:ext>
            </a:extLst>
          </p:cNvPr>
          <p:cNvSpPr txBox="1"/>
          <p:nvPr/>
        </p:nvSpPr>
        <p:spPr>
          <a:xfrm>
            <a:off x="6749351" y="4743205"/>
            <a:ext cx="2547609" cy="261610"/>
          </a:xfrm>
          <a:prstGeom prst="rect">
            <a:avLst/>
          </a:prstGeom>
          <a:noFill/>
        </p:spPr>
        <p:txBody>
          <a:bodyPr wrap="square">
            <a:spAutoFit/>
          </a:bodyPr>
          <a:lstStyle/>
          <a:p>
            <a:pPr marR="71755" lvl="0" algn="ctr">
              <a:defRPr/>
            </a:pPr>
            <a:r>
              <a:rPr lang="ja-JP" altLang="en-US" sz="1100" kern="100" dirty="0">
                <a:solidFill>
                  <a:prstClr val="black"/>
                </a:solidFill>
                <a:latin typeface="HG丸ｺﾞｼｯｸM-PRO" panose="020F0600000000000000" pitchFamily="50" charset="-128"/>
                <a:ea typeface="HG丸ｺﾞｼｯｸM-PRO" panose="020F0600000000000000" pitchFamily="50" charset="-128"/>
                <a:cs typeface="Times New Roman" panose="02020603050405020304" pitchFamily="18" charset="0"/>
              </a:rPr>
              <a:t>カルビー株式会社（東京都）</a:t>
            </a:r>
            <a:endParaRPr kumimoji="0" lang="zh-CN" altLang="en-US" sz="1100" b="0" i="0" u="none" strike="noStrike" kern="100" cap="none" spc="0" normalizeH="0" baseline="0" noProof="0" dirty="0">
              <a:ln>
                <a:noFill/>
              </a:ln>
              <a:solidFill>
                <a:prstClr val="black"/>
              </a:solidFill>
              <a:effectLst/>
              <a:highlight>
                <a:srgbClr val="FFC9C9"/>
              </a:highlight>
              <a:uLnTx/>
              <a:uFillTx/>
              <a:latin typeface="HG丸ｺﾞｼｯｸM-PRO" panose="020F0600000000000000" pitchFamily="50" charset="-128"/>
              <a:ea typeface="HG丸ｺﾞｼｯｸM-PRO" panose="020F0600000000000000" pitchFamily="50" charset="-128"/>
              <a:cs typeface="Times New Roman" panose="02020603050405020304" pitchFamily="18" charset="0"/>
            </a:endParaRPr>
          </a:p>
        </p:txBody>
      </p:sp>
      <p:sp>
        <p:nvSpPr>
          <p:cNvPr id="3" name="角丸四角形 23">
            <a:extLst>
              <a:ext uri="{FF2B5EF4-FFF2-40B4-BE49-F238E27FC236}">
                <a16:creationId xmlns:a16="http://schemas.microsoft.com/office/drawing/2014/main" id="{4A0A3012-0D2C-F87F-A32B-A57A72D5CB49}"/>
              </a:ext>
            </a:extLst>
          </p:cNvPr>
          <p:cNvSpPr/>
          <p:nvPr/>
        </p:nvSpPr>
        <p:spPr>
          <a:xfrm>
            <a:off x="0" y="144000"/>
            <a:ext cx="9135000" cy="288000"/>
          </a:xfrm>
          <a:prstGeom prst="roundRect">
            <a:avLst>
              <a:gd name="adj" fmla="val 151"/>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lvl="0" indent="87313">
              <a:lnSpc>
                <a:spcPts val="2000"/>
              </a:lnSpc>
              <a:defRPr/>
            </a:pPr>
            <a:r>
              <a:rPr lang="ja-JP" altLang="en-US" sz="1400" dirty="0">
                <a:latin typeface="メイリオ" panose="020B0604030504040204" pitchFamily="50" charset="-128"/>
                <a:ea typeface="メイリオ" panose="020B0604030504040204" pitchFamily="50" charset="-128"/>
              </a:rPr>
              <a:t>特集　食育基本法のあゆみ</a:t>
            </a:r>
            <a:endParaRPr kumimoji="0" lang="ja-JP" altLang="en-US" sz="1400" i="0" u="none" strike="noStrike" kern="1200" cap="none" spc="-100" normalizeH="0" baseline="0" noProof="0" dirty="0">
              <a:ln>
                <a:noFill/>
              </a:ln>
              <a:solidFill>
                <a:prstClr val="white">
                  <a:lumMod val="95000"/>
                </a:prstClr>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3" name="角丸四角形 23">
            <a:extLst>
              <a:ext uri="{FF2B5EF4-FFF2-40B4-BE49-F238E27FC236}">
                <a16:creationId xmlns:a16="http://schemas.microsoft.com/office/drawing/2014/main" id="{CE7C132D-FD6D-CCDF-13B4-8A22A63AF051}"/>
              </a:ext>
            </a:extLst>
          </p:cNvPr>
          <p:cNvSpPr/>
          <p:nvPr/>
        </p:nvSpPr>
        <p:spPr>
          <a:xfrm>
            <a:off x="-11433" y="149005"/>
            <a:ext cx="9135000" cy="288000"/>
          </a:xfrm>
          <a:prstGeom prst="roundRect">
            <a:avLst>
              <a:gd name="adj" fmla="val 151"/>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lvl="0" indent="87313" algn="r">
              <a:lnSpc>
                <a:spcPts val="2000"/>
              </a:lnSpc>
              <a:defRPr/>
            </a:pPr>
            <a:r>
              <a:rPr lang="ja-JP" altLang="en-US" sz="1400" dirty="0">
                <a:latin typeface="メイリオ" panose="020B0604030504040204" pitchFamily="50" charset="-128"/>
                <a:ea typeface="メイリオ" panose="020B0604030504040204" pitchFamily="50" charset="-128"/>
              </a:rPr>
              <a:t>第２節　食育の取組　～多様な主体による取組の推進～</a:t>
            </a:r>
            <a:endParaRPr kumimoji="0" lang="ja-JP" altLang="en-US" sz="1400" i="0" u="none" strike="noStrike" kern="1200" cap="none" spc="-100" normalizeH="0" baseline="0" noProof="0" dirty="0">
              <a:ln>
                <a:noFill/>
              </a:ln>
              <a:solidFill>
                <a:prstClr val="white">
                  <a:lumMod val="95000"/>
                </a:prstClr>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p:txBody>
      </p:sp>
    </p:spTree>
    <p:extLst>
      <p:ext uri="{BB962C8B-B14F-4D97-AF65-F5344CB8AC3E}">
        <p14:creationId xmlns:p14="http://schemas.microsoft.com/office/powerpoint/2010/main" val="5961860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F444C4-AAF7-B399-6488-67621658BEAD}"/>
            </a:ext>
          </a:extLst>
        </p:cNvPr>
        <p:cNvGrpSpPr/>
        <p:nvPr/>
      </p:nvGrpSpPr>
      <p:grpSpPr>
        <a:xfrm>
          <a:off x="0" y="0"/>
          <a:ext cx="0" cy="0"/>
          <a:chOff x="0" y="0"/>
          <a:chExt cx="0" cy="0"/>
        </a:xfrm>
      </p:grpSpPr>
      <p:grpSp>
        <p:nvGrpSpPr>
          <p:cNvPr id="37" name="グループ化 36">
            <a:extLst>
              <a:ext uri="{FF2B5EF4-FFF2-40B4-BE49-F238E27FC236}">
                <a16:creationId xmlns:a16="http://schemas.microsoft.com/office/drawing/2014/main" id="{319C79BE-04D2-5E2E-FA74-68E5CFCC141F}"/>
              </a:ext>
            </a:extLst>
          </p:cNvPr>
          <p:cNvGrpSpPr/>
          <p:nvPr/>
        </p:nvGrpSpPr>
        <p:grpSpPr>
          <a:xfrm>
            <a:off x="4354065" y="4594870"/>
            <a:ext cx="5940061" cy="800542"/>
            <a:chOff x="4423447" y="5240532"/>
            <a:chExt cx="5940061" cy="1602097"/>
          </a:xfrm>
        </p:grpSpPr>
        <p:sp>
          <p:nvSpPr>
            <p:cNvPr id="38" name="テキスト ボックス 37">
              <a:extLst>
                <a:ext uri="{FF2B5EF4-FFF2-40B4-BE49-F238E27FC236}">
                  <a16:creationId xmlns:a16="http://schemas.microsoft.com/office/drawing/2014/main" id="{CE7A4EC4-49AC-E182-ED45-22BA2B9CED10}"/>
                </a:ext>
              </a:extLst>
            </p:cNvPr>
            <p:cNvSpPr txBox="1"/>
            <p:nvPr/>
          </p:nvSpPr>
          <p:spPr>
            <a:xfrm>
              <a:off x="4423447" y="5720972"/>
              <a:ext cx="5940061" cy="1121657"/>
            </a:xfrm>
            <a:prstGeom prst="rect">
              <a:avLst/>
            </a:prstGeom>
            <a:noFill/>
          </p:spPr>
          <p:txBody>
            <a:bodyPr wrap="square">
              <a:spAutoFit/>
            </a:bodyPr>
            <a:lstStyle/>
            <a:p>
              <a:pPr marR="71755" lvl="0" algn="ctr">
                <a:lnSpc>
                  <a:spcPct val="150000"/>
                </a:lnSpc>
                <a:defRPr/>
              </a:pPr>
              <a:r>
                <a:rPr lang="ja-JP" altLang="en-US" sz="1100" kern="100" dirty="0">
                  <a:solidFill>
                    <a:prstClr val="black"/>
                  </a:solidFill>
                  <a:latin typeface="HG丸ｺﾞｼｯｸM-PRO" panose="020F0600000000000000" pitchFamily="50" charset="-128"/>
                  <a:ea typeface="HG丸ｺﾞｼｯｸM-PRO" panose="020F0600000000000000" pitchFamily="50" charset="-128"/>
                  <a:cs typeface="Times New Roman" panose="02020603050405020304" pitchFamily="18" charset="0"/>
                </a:rPr>
                <a:t>北海道文教大学食育アイドルプロジェクト</a:t>
              </a:r>
              <a:endParaRPr lang="en-US" altLang="ja-JP" sz="1100" kern="100" dirty="0">
                <a:solidFill>
                  <a:prstClr val="black"/>
                </a:solidFill>
                <a:latin typeface="HG丸ｺﾞｼｯｸM-PRO" panose="020F0600000000000000" pitchFamily="50" charset="-128"/>
                <a:ea typeface="HG丸ｺﾞｼｯｸM-PRO" panose="020F0600000000000000" pitchFamily="50" charset="-128"/>
                <a:cs typeface="Times New Roman" panose="02020603050405020304" pitchFamily="18" charset="0"/>
              </a:endParaRPr>
            </a:p>
            <a:p>
              <a:pPr marR="71755" lvl="0" algn="ctr">
                <a:lnSpc>
                  <a:spcPct val="150000"/>
                </a:lnSpc>
                <a:defRPr/>
              </a:pPr>
              <a:r>
                <a:rPr lang="ja-JP" altLang="en-US" sz="1100" kern="100" dirty="0">
                  <a:solidFill>
                    <a:prstClr val="black"/>
                  </a:solidFill>
                  <a:latin typeface="HG丸ｺﾞｼｯｸM-PRO" panose="020F0600000000000000" pitchFamily="50" charset="-128"/>
                  <a:ea typeface="HG丸ｺﾞｼｯｸM-PRO" panose="020F0600000000000000" pitchFamily="50" charset="-128"/>
                  <a:cs typeface="Times New Roman" panose="02020603050405020304" pitchFamily="18" charset="0"/>
                </a:rPr>
                <a:t>「えにわっ娘．」「</a:t>
              </a:r>
              <a:r>
                <a:rPr lang="en-US" altLang="ja-JP" sz="1100" kern="100" dirty="0">
                  <a:solidFill>
                    <a:prstClr val="black"/>
                  </a:solidFill>
                  <a:latin typeface="HG丸ｺﾞｼｯｸM-PRO" panose="020F0600000000000000" pitchFamily="50" charset="-128"/>
                  <a:ea typeface="HG丸ｺﾞｼｯｸM-PRO" panose="020F0600000000000000" pitchFamily="50" charset="-128"/>
                  <a:cs typeface="Times New Roman" panose="02020603050405020304" pitchFamily="18" charset="0"/>
                </a:rPr>
                <a:t>IX-ALICE</a:t>
              </a:r>
              <a:r>
                <a:rPr lang="ja-JP" altLang="en-US" sz="1100" kern="100" dirty="0">
                  <a:solidFill>
                    <a:prstClr val="black"/>
                  </a:solidFill>
                  <a:latin typeface="HG丸ｺﾞｼｯｸM-PRO" panose="020F0600000000000000" pitchFamily="50" charset="-128"/>
                  <a:ea typeface="HG丸ｺﾞｼｯｸM-PRO" panose="020F0600000000000000" pitchFamily="50" charset="-128"/>
                  <a:cs typeface="Times New Roman" panose="02020603050405020304" pitchFamily="18" charset="0"/>
                </a:rPr>
                <a:t>」（北海道）</a:t>
              </a:r>
              <a:endParaRPr kumimoji="0" lang="zh-CN" altLang="en-US" sz="1100" b="0" i="0" u="none" strike="noStrike" kern="100" cap="none" spc="0" normalizeH="0" baseline="0" noProof="0" dirty="0">
                <a:ln>
                  <a:noFill/>
                </a:ln>
                <a:solidFill>
                  <a:prstClr val="black"/>
                </a:solidFill>
                <a:effectLst/>
                <a:highlight>
                  <a:srgbClr val="FFC9C9"/>
                </a:highlight>
                <a:uLnTx/>
                <a:uFillTx/>
                <a:latin typeface="HG丸ｺﾞｼｯｸM-PRO" panose="020F0600000000000000" pitchFamily="50" charset="-128"/>
                <a:ea typeface="HG丸ｺﾞｼｯｸM-PRO" panose="020F0600000000000000" pitchFamily="50" charset="-128"/>
                <a:cs typeface="Times New Roman" panose="02020603050405020304" pitchFamily="18" charset="0"/>
              </a:endParaRPr>
            </a:p>
          </p:txBody>
        </p:sp>
        <p:sp>
          <p:nvSpPr>
            <p:cNvPr id="39" name="テキスト ボックス 38">
              <a:extLst>
                <a:ext uri="{FF2B5EF4-FFF2-40B4-BE49-F238E27FC236}">
                  <a16:creationId xmlns:a16="http://schemas.microsoft.com/office/drawing/2014/main" id="{63F1380D-A482-BE65-0166-B387FACB09D8}"/>
                </a:ext>
              </a:extLst>
            </p:cNvPr>
            <p:cNvSpPr txBox="1"/>
            <p:nvPr/>
          </p:nvSpPr>
          <p:spPr>
            <a:xfrm>
              <a:off x="7393478" y="5240532"/>
              <a:ext cx="336156" cy="76944"/>
            </a:xfrm>
            <a:prstGeom prst="rect">
              <a:avLst/>
            </a:prstGeom>
            <a:noFill/>
          </p:spPr>
          <p:txBody>
            <a:bodyPr wrap="square" lIns="0" tIns="0" rIns="0" bIns="0">
              <a:spAutoFit/>
            </a:bodyPr>
            <a:lstStyle/>
            <a:p>
              <a:pPr marL="0" marR="71755" lvl="0" indent="0" algn="ctr" defTabSz="457200" rtl="0" eaLnBrk="1" fontAlgn="auto" latinLnBrk="0" hangingPunct="1">
                <a:lnSpc>
                  <a:spcPct val="100000"/>
                </a:lnSpc>
                <a:spcBef>
                  <a:spcPts val="0"/>
                </a:spcBef>
                <a:spcAft>
                  <a:spcPts val="0"/>
                </a:spcAft>
                <a:buClrTx/>
                <a:buSzTx/>
                <a:buFontTx/>
                <a:buNone/>
                <a:tabLst/>
                <a:defRPr/>
              </a:pPr>
              <a:endParaRPr kumimoji="0" lang="ja-JP" altLang="ja-JP" sz="500" b="0" i="0" u="none" strike="noStrike" kern="100" cap="none" spc="0" normalizeH="0" baseline="0" noProof="0">
                <a:ln>
                  <a:noFill/>
                </a:ln>
                <a:solidFill>
                  <a:prstClr val="black"/>
                </a:solidFill>
                <a:effectLst/>
                <a:highlight>
                  <a:srgbClr val="FFC9C9"/>
                </a:highlight>
                <a:uLnTx/>
                <a:uFillTx/>
                <a:latin typeface="HG丸ｺﾞｼｯｸM-PRO" panose="020F0600000000000000" pitchFamily="50" charset="-128"/>
                <a:ea typeface="HG丸ｺﾞｼｯｸM-PRO" panose="020F0600000000000000" pitchFamily="50" charset="-128"/>
                <a:cs typeface="Times New Roman" panose="02020603050405020304" pitchFamily="18" charset="0"/>
              </a:endParaRPr>
            </a:p>
          </p:txBody>
        </p:sp>
      </p:grpSp>
      <p:sp>
        <p:nvSpPr>
          <p:cNvPr id="12" name="スライド番号プレースホルダー 11">
            <a:extLst>
              <a:ext uri="{FF2B5EF4-FFF2-40B4-BE49-F238E27FC236}">
                <a16:creationId xmlns:a16="http://schemas.microsoft.com/office/drawing/2014/main" id="{BDB8EAEF-461A-2CC4-56F1-18D5D1228250}"/>
              </a:ext>
            </a:extLst>
          </p:cNvPr>
          <p:cNvSpPr>
            <a:spLocks noGrp="1"/>
          </p:cNvSpPr>
          <p:nvPr>
            <p:ph type="sldNum" sz="quarter" idx="12"/>
          </p:nvPr>
        </p:nvSpPr>
        <p:spPr>
          <a:xfrm>
            <a:off x="8668029" y="6453988"/>
            <a:ext cx="371208"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14</a:t>
            </a:r>
            <a:endParaRPr kumimoji="1" lang="ja-JP" altLang="en-US" sz="12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23" name="角丸四角形 21">
            <a:extLst>
              <a:ext uri="{FF2B5EF4-FFF2-40B4-BE49-F238E27FC236}">
                <a16:creationId xmlns:a16="http://schemas.microsoft.com/office/drawing/2014/main" id="{FFB3FC77-5400-473B-800A-38B92BD06570}"/>
              </a:ext>
            </a:extLst>
          </p:cNvPr>
          <p:cNvSpPr/>
          <p:nvPr/>
        </p:nvSpPr>
        <p:spPr>
          <a:xfrm>
            <a:off x="149350" y="522000"/>
            <a:ext cx="8823008" cy="2088597"/>
          </a:xfrm>
          <a:prstGeom prst="roundRect">
            <a:avLst>
              <a:gd name="adj" fmla="val 5792"/>
            </a:avLst>
          </a:prstGeom>
          <a:noFill/>
          <a:ln w="28575">
            <a:solidFill>
              <a:srgbClr val="FF9999"/>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25" name="テキスト ボックス 24">
            <a:extLst>
              <a:ext uri="{FF2B5EF4-FFF2-40B4-BE49-F238E27FC236}">
                <a16:creationId xmlns:a16="http://schemas.microsoft.com/office/drawing/2014/main" id="{822C3665-164F-7980-9A78-E2FC186F297E}"/>
              </a:ext>
            </a:extLst>
          </p:cNvPr>
          <p:cNvSpPr txBox="1"/>
          <p:nvPr/>
        </p:nvSpPr>
        <p:spPr>
          <a:xfrm>
            <a:off x="847564" y="564021"/>
            <a:ext cx="6812688" cy="523221"/>
          </a:xfrm>
          <a:prstGeom prst="rect">
            <a:avLst/>
          </a:prstGeom>
          <a:noFill/>
        </p:spPr>
        <p:txBody>
          <a:bodyPr wrap="square" rtlCol="0">
            <a:spAutoFit/>
          </a:bodyPr>
          <a:lstStyle/>
          <a:p>
            <a:pPr lvl="0" algn="just">
              <a:defRPr/>
            </a:pPr>
            <a:r>
              <a:rPr lang="ja-JP" altLang="en-US" sz="1400" b="1" kern="100" dirty="0">
                <a:solidFill>
                  <a:prstClr val="black"/>
                </a:solidFill>
                <a:latin typeface="HG丸ｺﾞｼｯｸM-PRO" panose="020F0600000000000000" pitchFamily="50" charset="-128"/>
                <a:ea typeface="HG丸ｺﾞｼｯｸM-PRO" panose="020F0600000000000000" pitchFamily="50" charset="-128"/>
                <a:cs typeface="Times New Roman" panose="02020603050405020304" pitchFamily="18" charset="0"/>
              </a:rPr>
              <a:t>一食に想いを込める、地域の誇りと未来～子供たちの笑顔を作る学校給食の祭典～</a:t>
            </a:r>
            <a:endParaRPr lang="en-US" altLang="ja-JP" sz="1400" b="1" kern="100" dirty="0">
              <a:solidFill>
                <a:prstClr val="black"/>
              </a:solidFill>
              <a:latin typeface="HG丸ｺﾞｼｯｸM-PRO" panose="020F0600000000000000" pitchFamily="50" charset="-128"/>
              <a:ea typeface="HG丸ｺﾞｼｯｸM-PRO" panose="020F0600000000000000" pitchFamily="50" charset="-128"/>
              <a:cs typeface="Times New Roman" panose="02020603050405020304" pitchFamily="18" charset="0"/>
            </a:endParaRPr>
          </a:p>
          <a:p>
            <a:pPr lvl="0" algn="just">
              <a:defRPr/>
            </a:pPr>
            <a:r>
              <a:rPr lang="ja-JP" altLang="en-US" sz="1400" b="1" kern="100" dirty="0">
                <a:solidFill>
                  <a:prstClr val="black"/>
                </a:solidFill>
                <a:latin typeface="HG丸ｺﾞｼｯｸM-PRO" panose="020F0600000000000000" pitchFamily="50" charset="-128"/>
                <a:ea typeface="HG丸ｺﾞｼｯｸM-PRO" panose="020F0600000000000000" pitchFamily="50" charset="-128"/>
                <a:cs typeface="Times New Roman" panose="02020603050405020304" pitchFamily="18" charset="0"/>
              </a:rPr>
              <a:t>「全国学校給食甲子園</a:t>
            </a:r>
            <a:r>
              <a:rPr lang="en-US" altLang="ja-JP" sz="1400" b="1" kern="100" baseline="30000" dirty="0">
                <a:solidFill>
                  <a:prstClr val="black"/>
                </a:solidFill>
                <a:latin typeface="HG丸ｺﾞｼｯｸM-PRO" panose="020F0600000000000000" pitchFamily="50" charset="-128"/>
                <a:ea typeface="HG丸ｺﾞｼｯｸM-PRO" panose="020F0600000000000000" pitchFamily="50" charset="-128"/>
                <a:cs typeface="Times New Roman" panose="02020603050405020304" pitchFamily="18" charset="0"/>
              </a:rPr>
              <a:t>®</a:t>
            </a:r>
            <a:r>
              <a:rPr lang="ja-JP" altLang="en-US" sz="1400" b="1" kern="100" dirty="0">
                <a:solidFill>
                  <a:prstClr val="black"/>
                </a:solidFill>
                <a:latin typeface="HG丸ｺﾞｼｯｸM-PRO" panose="020F0600000000000000" pitchFamily="50" charset="-128"/>
                <a:ea typeface="HG丸ｺﾞｼｯｸM-PRO" panose="020F0600000000000000" pitchFamily="50" charset="-128"/>
                <a:cs typeface="Times New Roman" panose="02020603050405020304" pitchFamily="18" charset="0"/>
              </a:rPr>
              <a:t>」</a:t>
            </a:r>
            <a:endParaRPr kumimoji="0" lang="ja-JP" altLang="en-US" sz="1400" b="1" i="0" u="none" strike="noStrike" kern="1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Times New Roman" panose="02020603050405020304" pitchFamily="18" charset="0"/>
            </a:endParaRPr>
          </a:p>
        </p:txBody>
      </p:sp>
      <p:sp>
        <p:nvSpPr>
          <p:cNvPr id="26" name="テキスト ボックス 24">
            <a:extLst>
              <a:ext uri="{FF2B5EF4-FFF2-40B4-BE49-F238E27FC236}">
                <a16:creationId xmlns:a16="http://schemas.microsoft.com/office/drawing/2014/main" id="{767E9274-A151-2718-6812-AC96BFAA0B0C}"/>
              </a:ext>
            </a:extLst>
          </p:cNvPr>
          <p:cNvSpPr txBox="1">
            <a:spLocks noChangeArrowheads="1"/>
          </p:cNvSpPr>
          <p:nvPr/>
        </p:nvSpPr>
        <p:spPr bwMode="auto">
          <a:xfrm>
            <a:off x="-34399" y="1157606"/>
            <a:ext cx="6812688" cy="1409084"/>
          </a:xfrm>
          <a:prstGeom prst="rect">
            <a:avLst/>
          </a:prstGeom>
          <a:noFill/>
          <a:ln>
            <a:noFill/>
          </a:ln>
        </p:spPr>
        <p:txBody>
          <a:bodyPr wrap="square" lIns="288000" tIns="0" rIns="288000" bIns="0" anchor="t" anchorCtr="0">
            <a:noAutofit/>
          </a:bodyPr>
          <a:lstStyle/>
          <a:p>
            <a:pPr marL="154800" lvl="0" indent="-154800" algn="just">
              <a:lnSpc>
                <a:spcPts val="1400"/>
              </a:lnSpc>
              <a:spcAft>
                <a:spcPts val="600"/>
              </a:spcAft>
              <a:defRPr/>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kern="100" dirty="0">
                <a:solidFill>
                  <a:prstClr val="black"/>
                </a:solidFill>
                <a:latin typeface="メイリオ"/>
                <a:ea typeface="メイリオ"/>
                <a:cs typeface="ＭＳ 明朝" panose="02020609040205080304" pitchFamily="17" charset="-128"/>
              </a:rPr>
              <a:t>食育施策や栄養教諭制度、学校給食の重要性を理解してもらうため、全国学校給食甲子園</a:t>
            </a:r>
            <a:r>
              <a:rPr lang="en-US" altLang="ja-JP" sz="1200" kern="100" baseline="30000" dirty="0">
                <a:solidFill>
                  <a:prstClr val="black"/>
                </a:solidFill>
                <a:latin typeface="メイリオ"/>
                <a:ea typeface="メイリオ"/>
                <a:cs typeface="ＭＳ 明朝" panose="02020609040205080304" pitchFamily="17" charset="-128"/>
              </a:rPr>
              <a:t>®</a:t>
            </a:r>
            <a:r>
              <a:rPr lang="ja-JP" altLang="en-US" sz="1200" kern="100" dirty="0">
                <a:solidFill>
                  <a:prstClr val="black"/>
                </a:solidFill>
                <a:latin typeface="メイリオ"/>
                <a:ea typeface="メイリオ"/>
                <a:cs typeface="ＭＳ 明朝" panose="02020609040205080304" pitchFamily="17" charset="-128"/>
              </a:rPr>
              <a:t>を創設。</a:t>
            </a:r>
            <a:endParaRPr lang="en-US" altLang="ja-JP" sz="1200" kern="100" dirty="0">
              <a:solidFill>
                <a:prstClr val="black"/>
              </a:solidFill>
              <a:latin typeface="メイリオ"/>
              <a:ea typeface="メイリオ"/>
              <a:cs typeface="ＭＳ 明朝" panose="02020609040205080304" pitchFamily="17" charset="-128"/>
            </a:endParaRPr>
          </a:p>
          <a:p>
            <a:pPr marL="154800" lvl="0" indent="-154800" algn="just">
              <a:lnSpc>
                <a:spcPts val="1400"/>
              </a:lnSpc>
              <a:spcAft>
                <a:spcPts val="600"/>
              </a:spcAft>
              <a:defRPr/>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kern="100" dirty="0">
                <a:solidFill>
                  <a:prstClr val="black"/>
                </a:solidFill>
                <a:latin typeface="メイリオ"/>
                <a:ea typeface="メイリオ"/>
                <a:cs typeface="ＭＳ 明朝" panose="02020609040205080304" pitchFamily="17" charset="-128"/>
              </a:rPr>
              <a:t>審査の評価観点は多岐にわたり、「学校給食摂取基準」を遵守し、栄養素量や分量が適切か、食塩相当量・食物繊維・鉄等の摂取の工夫、献立のコンセプト、教材としての工夫、地域の特産物を取り入れているか、などとなっている。</a:t>
            </a:r>
            <a:endParaRPr lang="en-US" altLang="ja-JP" sz="1200" kern="100" dirty="0">
              <a:solidFill>
                <a:prstClr val="black"/>
              </a:solidFill>
              <a:latin typeface="メイリオ"/>
              <a:ea typeface="メイリオ"/>
              <a:cs typeface="ＭＳ 明朝" panose="02020609040205080304" pitchFamily="17" charset="-128"/>
            </a:endParaRPr>
          </a:p>
          <a:p>
            <a:pPr marL="154800" lvl="0" indent="-154800" algn="just">
              <a:lnSpc>
                <a:spcPts val="1400"/>
              </a:lnSpc>
              <a:spcAft>
                <a:spcPts val="600"/>
              </a:spcAft>
              <a:defRPr/>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kern="100" dirty="0">
                <a:solidFill>
                  <a:prstClr val="black"/>
                </a:solidFill>
                <a:latin typeface="メイリオ"/>
                <a:ea typeface="メイリオ"/>
                <a:cs typeface="ＭＳ 明朝" panose="02020609040205080304" pitchFamily="17" charset="-128"/>
              </a:rPr>
              <a:t>全国学校給食甲子園</a:t>
            </a:r>
            <a:r>
              <a:rPr lang="en-US" altLang="ja-JP" sz="1200" kern="100" baseline="30000" dirty="0">
                <a:solidFill>
                  <a:prstClr val="black"/>
                </a:solidFill>
                <a:latin typeface="メイリオ"/>
                <a:ea typeface="メイリオ"/>
                <a:cs typeface="ＭＳ 明朝" panose="02020609040205080304" pitchFamily="17" charset="-128"/>
              </a:rPr>
              <a:t>®</a:t>
            </a:r>
            <a:r>
              <a:rPr lang="ja-JP" altLang="en-US" sz="1200" kern="100" dirty="0">
                <a:solidFill>
                  <a:prstClr val="black"/>
                </a:solidFill>
                <a:latin typeface="メイリオ"/>
                <a:ea typeface="メイリオ"/>
                <a:cs typeface="ＭＳ 明朝" panose="02020609040205080304" pitchFamily="17" charset="-128"/>
              </a:rPr>
              <a:t>への挑戦は、学校や給食施設にとって、日頃の給食献立を振り返って見直す絶好の機会となっている。</a:t>
            </a:r>
            <a:endParaRPr kumimoji="0" lang="en-US" altLang="ja-JP" sz="1200" b="0" i="0" u="none" strike="noStrike" kern="100" cap="none" spc="0" normalizeH="0" baseline="0" noProof="0" dirty="0">
              <a:ln>
                <a:noFill/>
              </a:ln>
              <a:solidFill>
                <a:prstClr val="black"/>
              </a:solidFill>
              <a:effectLst/>
              <a:uLnTx/>
              <a:uFillTx/>
              <a:latin typeface="メイリオ"/>
              <a:ea typeface="メイリオ"/>
              <a:cs typeface="ＭＳ 明朝" panose="02020609040205080304" pitchFamily="17" charset="-128"/>
            </a:endParaRPr>
          </a:p>
        </p:txBody>
      </p:sp>
      <p:sp>
        <p:nvSpPr>
          <p:cNvPr id="27" name="テキスト ボックス 26">
            <a:extLst>
              <a:ext uri="{FF2B5EF4-FFF2-40B4-BE49-F238E27FC236}">
                <a16:creationId xmlns:a16="http://schemas.microsoft.com/office/drawing/2014/main" id="{A3581B1B-CCE8-D614-740A-EB139857A603}"/>
              </a:ext>
            </a:extLst>
          </p:cNvPr>
          <p:cNvSpPr txBox="1"/>
          <p:nvPr/>
        </p:nvSpPr>
        <p:spPr>
          <a:xfrm>
            <a:off x="6528789" y="2233889"/>
            <a:ext cx="2510448" cy="369333"/>
          </a:xfrm>
          <a:prstGeom prst="rect">
            <a:avLst/>
          </a:prstGeom>
          <a:noFill/>
        </p:spPr>
        <p:txBody>
          <a:bodyPr wrap="square">
            <a:spAutoFit/>
          </a:bodyPr>
          <a:lstStyle/>
          <a:p>
            <a:pPr lvl="0" algn="ctr">
              <a:defRPr/>
            </a:pPr>
            <a:r>
              <a:rPr lang="ja-JP" altLang="en-US" sz="900" kern="100" dirty="0">
                <a:solidFill>
                  <a:prstClr val="black"/>
                </a:solidFill>
                <a:latin typeface="メイリオ" panose="020B0604030504040204" pitchFamily="50" charset="-128"/>
                <a:ea typeface="メイリオ" panose="020B0604030504040204" pitchFamily="50" charset="-128"/>
                <a:cs typeface="Times New Roman" panose="02020603050405020304" pitchFamily="18" charset="0"/>
              </a:rPr>
              <a:t>優勝献立</a:t>
            </a:r>
          </a:p>
          <a:p>
            <a:pPr lvl="0" algn="ctr">
              <a:defRPr/>
            </a:pPr>
            <a:r>
              <a:rPr lang="ja-JP" altLang="en-US" sz="900" kern="100" dirty="0">
                <a:solidFill>
                  <a:prstClr val="black"/>
                </a:solidFill>
                <a:latin typeface="メイリオ" panose="020B0604030504040204" pitchFamily="50" charset="-128"/>
                <a:ea typeface="メイリオ" panose="020B0604030504040204" pitchFamily="50" charset="-128"/>
                <a:cs typeface="Times New Roman" panose="02020603050405020304" pitchFamily="18" charset="0"/>
              </a:rPr>
              <a:t>（内藤とうがらしのうまみコーンごはん等）</a:t>
            </a:r>
            <a:endParaRPr kumimoji="0" lang="ja-JP" altLang="ja-JP" sz="900" b="0" i="0" u="none" strike="noStrike" kern="1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Times New Roman" panose="02020603050405020304" pitchFamily="18" charset="0"/>
            </a:endParaRPr>
          </a:p>
        </p:txBody>
      </p:sp>
      <p:grpSp>
        <p:nvGrpSpPr>
          <p:cNvPr id="28" name="グループ化 27">
            <a:extLst>
              <a:ext uri="{FF2B5EF4-FFF2-40B4-BE49-F238E27FC236}">
                <a16:creationId xmlns:a16="http://schemas.microsoft.com/office/drawing/2014/main" id="{1189F68C-01C1-DB28-BF8E-E3DB950A3B93}"/>
              </a:ext>
            </a:extLst>
          </p:cNvPr>
          <p:cNvGrpSpPr/>
          <p:nvPr/>
        </p:nvGrpSpPr>
        <p:grpSpPr>
          <a:xfrm>
            <a:off x="5670123" y="522022"/>
            <a:ext cx="3379259" cy="537155"/>
            <a:chOff x="5726772" y="5240532"/>
            <a:chExt cx="3372619" cy="590723"/>
          </a:xfrm>
        </p:grpSpPr>
        <p:sp>
          <p:nvSpPr>
            <p:cNvPr id="29" name="テキスト ボックス 28">
              <a:extLst>
                <a:ext uri="{FF2B5EF4-FFF2-40B4-BE49-F238E27FC236}">
                  <a16:creationId xmlns:a16="http://schemas.microsoft.com/office/drawing/2014/main" id="{D900AEEB-93A8-ACCD-3B2A-4F6EF3272AF1}"/>
                </a:ext>
              </a:extLst>
            </p:cNvPr>
            <p:cNvSpPr txBox="1"/>
            <p:nvPr/>
          </p:nvSpPr>
          <p:spPr>
            <a:xfrm>
              <a:off x="5726772" y="5543556"/>
              <a:ext cx="3372619" cy="287699"/>
            </a:xfrm>
            <a:prstGeom prst="rect">
              <a:avLst/>
            </a:prstGeom>
            <a:noFill/>
          </p:spPr>
          <p:txBody>
            <a:bodyPr wrap="square">
              <a:spAutoFit/>
            </a:bodyPr>
            <a:lstStyle/>
            <a:p>
              <a:pPr marR="71755" lvl="0" algn="ctr">
                <a:defRPr/>
              </a:pPr>
              <a:r>
                <a:rPr lang="zh-TW" altLang="en-US" sz="1100" kern="100" dirty="0">
                  <a:solidFill>
                    <a:prstClr val="black"/>
                  </a:solidFill>
                  <a:latin typeface="HG丸ｺﾞｼｯｸM-PRO" panose="020F0600000000000000" pitchFamily="50" charset="-128"/>
                  <a:ea typeface="HG丸ｺﾞｼｯｸM-PRO" panose="020F0600000000000000" pitchFamily="50" charset="-128"/>
                  <a:cs typeface="Times New Roman" panose="02020603050405020304" pitchFamily="18" charset="0"/>
                </a:rPr>
                <a:t>特定非営利活動法人</a:t>
              </a:r>
              <a:r>
                <a:rPr lang="en-US" altLang="zh-TW" sz="1100" kern="100" dirty="0">
                  <a:solidFill>
                    <a:prstClr val="black"/>
                  </a:solidFill>
                  <a:latin typeface="HG丸ｺﾞｼｯｸM-PRO" panose="020F0600000000000000" pitchFamily="50" charset="-128"/>
                  <a:ea typeface="HG丸ｺﾞｼｯｸM-PRO" panose="020F0600000000000000" pitchFamily="50" charset="-128"/>
                  <a:cs typeface="Times New Roman" panose="02020603050405020304" pitchFamily="18" charset="0"/>
                </a:rPr>
                <a:t>21</a:t>
              </a:r>
              <a:r>
                <a:rPr lang="zh-TW" altLang="en-US" sz="1100" kern="100" dirty="0">
                  <a:solidFill>
                    <a:prstClr val="black"/>
                  </a:solidFill>
                  <a:latin typeface="HG丸ｺﾞｼｯｸM-PRO" panose="020F0600000000000000" pitchFamily="50" charset="-128"/>
                  <a:ea typeface="HG丸ｺﾞｼｯｸM-PRO" panose="020F0600000000000000" pitchFamily="50" charset="-128"/>
                  <a:cs typeface="Times New Roman" panose="02020603050405020304" pitchFamily="18" charset="0"/>
                </a:rPr>
                <a:t>世紀構想研究会（東京都）</a:t>
              </a:r>
              <a:endParaRPr kumimoji="0" lang="en-US" altLang="zh-TW" sz="1100" b="0" i="0" u="none" strike="noStrike" kern="1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Times New Roman" panose="02020603050405020304" pitchFamily="18" charset="0"/>
              </a:endParaRPr>
            </a:p>
          </p:txBody>
        </p:sp>
        <p:sp>
          <p:nvSpPr>
            <p:cNvPr id="30" name="テキスト ボックス 29">
              <a:extLst>
                <a:ext uri="{FF2B5EF4-FFF2-40B4-BE49-F238E27FC236}">
                  <a16:creationId xmlns:a16="http://schemas.microsoft.com/office/drawing/2014/main" id="{25A425DC-6009-3CD8-1DD5-F70D69AF18D1}"/>
                </a:ext>
              </a:extLst>
            </p:cNvPr>
            <p:cNvSpPr txBox="1"/>
            <p:nvPr/>
          </p:nvSpPr>
          <p:spPr>
            <a:xfrm>
              <a:off x="7393478" y="5240532"/>
              <a:ext cx="336156" cy="76944"/>
            </a:xfrm>
            <a:prstGeom prst="rect">
              <a:avLst/>
            </a:prstGeom>
            <a:noFill/>
          </p:spPr>
          <p:txBody>
            <a:bodyPr wrap="square" lIns="0" tIns="0" rIns="0" bIns="0">
              <a:spAutoFit/>
            </a:bodyPr>
            <a:lstStyle/>
            <a:p>
              <a:pPr marL="0" marR="71755" lvl="0" indent="0" algn="ctr" defTabSz="457200" rtl="0" eaLnBrk="1" fontAlgn="auto" latinLnBrk="0" hangingPunct="1">
                <a:lnSpc>
                  <a:spcPct val="100000"/>
                </a:lnSpc>
                <a:spcBef>
                  <a:spcPts val="0"/>
                </a:spcBef>
                <a:spcAft>
                  <a:spcPts val="0"/>
                </a:spcAft>
                <a:buClrTx/>
                <a:buSzTx/>
                <a:buFontTx/>
                <a:buNone/>
                <a:tabLst/>
                <a:defRPr/>
              </a:pPr>
              <a:endParaRPr kumimoji="0" lang="ja-JP" altLang="ja-JP" sz="500" b="0" i="0" u="none" strike="noStrike" kern="100" cap="none" spc="0" normalizeH="0" baseline="0" noProof="0">
                <a:ln>
                  <a:noFill/>
                </a:ln>
                <a:solidFill>
                  <a:prstClr val="black"/>
                </a:solidFill>
                <a:effectLst/>
                <a:highlight>
                  <a:srgbClr val="FFC9C9"/>
                </a:highlight>
                <a:uLnTx/>
                <a:uFillTx/>
                <a:latin typeface="HG丸ｺﾞｼｯｸM-PRO" panose="020F0600000000000000" pitchFamily="50" charset="-128"/>
                <a:ea typeface="HG丸ｺﾞｼｯｸM-PRO" panose="020F0600000000000000" pitchFamily="50" charset="-128"/>
                <a:cs typeface="Times New Roman" panose="02020603050405020304" pitchFamily="18" charset="0"/>
              </a:endParaRPr>
            </a:p>
          </p:txBody>
        </p:sp>
      </p:grpSp>
      <p:sp>
        <p:nvSpPr>
          <p:cNvPr id="31" name="正方形/長方形 30">
            <a:extLst>
              <a:ext uri="{FF2B5EF4-FFF2-40B4-BE49-F238E27FC236}">
                <a16:creationId xmlns:a16="http://schemas.microsoft.com/office/drawing/2014/main" id="{FC200A91-29D8-7B38-7646-F2C549E99C50}"/>
              </a:ext>
            </a:extLst>
          </p:cNvPr>
          <p:cNvSpPr/>
          <p:nvPr/>
        </p:nvSpPr>
        <p:spPr>
          <a:xfrm>
            <a:off x="276130" y="645526"/>
            <a:ext cx="586610" cy="272758"/>
          </a:xfrm>
          <a:prstGeom prst="rec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300" b="1" i="0" u="none" strike="noStrike" kern="1200" cap="none" spc="0" normalizeH="0" baseline="0" noProof="0">
                <a:ln>
                  <a:noFill/>
                </a:ln>
                <a:solidFill>
                  <a:prstClr val="black"/>
                </a:solidFill>
                <a:effectLst/>
                <a:uLnTx/>
                <a:uFillTx/>
                <a:latin typeface="HG丸ｺﾞｼｯｸM-PRO" panose="020F0600000000000000" pitchFamily="50" charset="-128"/>
                <a:ea typeface="HG丸ｺﾞｼｯｸM-PRO" panose="020F0600000000000000" pitchFamily="50" charset="-128"/>
                <a:cs typeface="メイリオ" panose="020B0604030504040204" pitchFamily="50" charset="-128"/>
              </a:rPr>
              <a:t>事 例</a:t>
            </a:r>
          </a:p>
        </p:txBody>
      </p:sp>
      <p:sp>
        <p:nvSpPr>
          <p:cNvPr id="43" name="角丸四角形 21">
            <a:extLst>
              <a:ext uri="{FF2B5EF4-FFF2-40B4-BE49-F238E27FC236}">
                <a16:creationId xmlns:a16="http://schemas.microsoft.com/office/drawing/2014/main" id="{02F57701-DA71-B62B-26E6-71E135DDFCDD}"/>
              </a:ext>
            </a:extLst>
          </p:cNvPr>
          <p:cNvSpPr/>
          <p:nvPr/>
        </p:nvSpPr>
        <p:spPr>
          <a:xfrm>
            <a:off x="153975" y="2719637"/>
            <a:ext cx="8846260" cy="2054974"/>
          </a:xfrm>
          <a:prstGeom prst="roundRect">
            <a:avLst>
              <a:gd name="adj" fmla="val 5792"/>
            </a:avLst>
          </a:prstGeom>
          <a:noFill/>
          <a:ln w="28575">
            <a:solidFill>
              <a:srgbClr val="FF9999"/>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44" name="正方形/長方形 43">
            <a:extLst>
              <a:ext uri="{FF2B5EF4-FFF2-40B4-BE49-F238E27FC236}">
                <a16:creationId xmlns:a16="http://schemas.microsoft.com/office/drawing/2014/main" id="{C175449B-6F83-AD2B-4DDF-3898702011A3}"/>
              </a:ext>
            </a:extLst>
          </p:cNvPr>
          <p:cNvSpPr/>
          <p:nvPr/>
        </p:nvSpPr>
        <p:spPr>
          <a:xfrm>
            <a:off x="227014" y="2866172"/>
            <a:ext cx="586610" cy="272758"/>
          </a:xfrm>
          <a:prstGeom prst="rec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300" b="1" i="0" u="none" strike="noStrike" kern="1200" cap="none" spc="0" normalizeH="0" baseline="0" noProof="0">
                <a:ln>
                  <a:noFill/>
                </a:ln>
                <a:solidFill>
                  <a:prstClr val="black"/>
                </a:solidFill>
                <a:effectLst/>
                <a:uLnTx/>
                <a:uFillTx/>
                <a:latin typeface="HG丸ｺﾞｼｯｸM-PRO" panose="020F0600000000000000" pitchFamily="50" charset="-128"/>
                <a:ea typeface="HG丸ｺﾞｼｯｸM-PRO" panose="020F0600000000000000" pitchFamily="50" charset="-128"/>
                <a:cs typeface="メイリオ" panose="020B0604030504040204" pitchFamily="50" charset="-128"/>
              </a:rPr>
              <a:t>事 例</a:t>
            </a:r>
          </a:p>
        </p:txBody>
      </p:sp>
      <p:sp>
        <p:nvSpPr>
          <p:cNvPr id="45" name="テキスト ボックス 44">
            <a:extLst>
              <a:ext uri="{FF2B5EF4-FFF2-40B4-BE49-F238E27FC236}">
                <a16:creationId xmlns:a16="http://schemas.microsoft.com/office/drawing/2014/main" id="{9B51F936-2551-15FC-67B5-AD8D0394D524}"/>
              </a:ext>
            </a:extLst>
          </p:cNvPr>
          <p:cNvSpPr txBox="1"/>
          <p:nvPr/>
        </p:nvSpPr>
        <p:spPr>
          <a:xfrm>
            <a:off x="824066" y="2749499"/>
            <a:ext cx="8249208" cy="523220"/>
          </a:xfrm>
          <a:prstGeom prst="rect">
            <a:avLst/>
          </a:prstGeom>
          <a:noFill/>
        </p:spPr>
        <p:txBody>
          <a:bodyPr wrap="square" rtlCol="0">
            <a:spAutoFit/>
          </a:bodyPr>
          <a:lstStyle/>
          <a:p>
            <a:pPr lvl="0" algn="just">
              <a:defRPr/>
            </a:pPr>
            <a:r>
              <a:rPr lang="ja-JP" altLang="en-US" sz="1400" b="1" kern="100" dirty="0">
                <a:solidFill>
                  <a:prstClr val="black"/>
                </a:solidFill>
                <a:latin typeface="HG丸ｺﾞｼｯｸM-PRO" panose="020F0600000000000000" pitchFamily="50" charset="-128"/>
                <a:ea typeface="HG丸ｺﾞｼｯｸM-PRO" panose="020F0600000000000000" pitchFamily="50" charset="-128"/>
                <a:cs typeface="Times New Roman" panose="02020603050405020304" pitchFamily="18" charset="0"/>
              </a:rPr>
              <a:t>食を通じて大きな学びを　～農と人をつなぐ架け橋～</a:t>
            </a:r>
            <a:endParaRPr lang="en-US" altLang="ja-JP" sz="1400" b="1" kern="100" dirty="0">
              <a:solidFill>
                <a:prstClr val="black"/>
              </a:solidFill>
              <a:latin typeface="HG丸ｺﾞｼｯｸM-PRO" panose="020F0600000000000000" pitchFamily="50" charset="-128"/>
              <a:ea typeface="HG丸ｺﾞｼｯｸM-PRO" panose="020F0600000000000000" pitchFamily="50" charset="-128"/>
              <a:cs typeface="Times New Roman" panose="02020603050405020304" pitchFamily="18" charset="0"/>
            </a:endParaRPr>
          </a:p>
          <a:p>
            <a:pPr lvl="0" algn="just">
              <a:defRPr/>
            </a:pPr>
            <a:r>
              <a:rPr lang="ja-JP" altLang="en-US" sz="1400" b="1" kern="100" dirty="0">
                <a:solidFill>
                  <a:prstClr val="black"/>
                </a:solidFill>
                <a:latin typeface="HG丸ｺﾞｼｯｸM-PRO" panose="020F0600000000000000" pitchFamily="50" charset="-128"/>
                <a:ea typeface="HG丸ｺﾞｼｯｸM-PRO" panose="020F0600000000000000" pitchFamily="50" charset="-128"/>
                <a:cs typeface="Times New Roman" panose="02020603050405020304" pitchFamily="18" charset="0"/>
              </a:rPr>
              <a:t>（第９回食育活動表彰　農林水産大臣賞受賞）</a:t>
            </a:r>
            <a:endParaRPr kumimoji="0" lang="en-US" altLang="ja-JP" sz="14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p:txBody>
      </p:sp>
      <p:sp>
        <p:nvSpPr>
          <p:cNvPr id="46" name="テキスト ボックス 45">
            <a:extLst>
              <a:ext uri="{FF2B5EF4-FFF2-40B4-BE49-F238E27FC236}">
                <a16:creationId xmlns:a16="http://schemas.microsoft.com/office/drawing/2014/main" id="{76893E89-C89E-C6A4-A1EA-4545309DF772}"/>
              </a:ext>
            </a:extLst>
          </p:cNvPr>
          <p:cNvSpPr txBox="1"/>
          <p:nvPr/>
        </p:nvSpPr>
        <p:spPr>
          <a:xfrm>
            <a:off x="6520402" y="4386972"/>
            <a:ext cx="2737721" cy="246221"/>
          </a:xfrm>
          <a:prstGeom prst="rect">
            <a:avLst/>
          </a:prstGeom>
          <a:noFill/>
        </p:spPr>
        <p:txBody>
          <a:bodyPr wrap="square">
            <a:spAutoFit/>
          </a:bodyPr>
          <a:lstStyle/>
          <a:p>
            <a:pPr lvl="0" algn="ctr">
              <a:defRPr/>
            </a:pPr>
            <a:r>
              <a:rPr lang="ja-JP" altLang="en-US" sz="1000" kern="100" dirty="0">
                <a:solidFill>
                  <a:prstClr val="black"/>
                </a:solidFill>
                <a:latin typeface="メイリオ" panose="020B0604030504040204" pitchFamily="50" charset="-128"/>
                <a:ea typeface="メイリオ" panose="020B0604030504040204" pitchFamily="50" charset="-128"/>
                <a:cs typeface="Times New Roman" panose="02020603050405020304" pitchFamily="18" charset="0"/>
              </a:rPr>
              <a:t>搾乳体験の様子</a:t>
            </a:r>
            <a:endParaRPr kumimoji="0" lang="ja-JP" altLang="ja-JP" sz="1000" b="0" i="0" u="none" strike="noStrike" kern="1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Times New Roman" panose="02020603050405020304" pitchFamily="18" charset="0"/>
            </a:endParaRPr>
          </a:p>
        </p:txBody>
      </p:sp>
      <p:pic>
        <p:nvPicPr>
          <p:cNvPr id="49" name="図 48">
            <a:extLst>
              <a:ext uri="{FF2B5EF4-FFF2-40B4-BE49-F238E27FC236}">
                <a16:creationId xmlns:a16="http://schemas.microsoft.com/office/drawing/2014/main" id="{46544904-F36A-9FF2-EAC3-05E57352C633}"/>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932660" y="3356149"/>
            <a:ext cx="1835930" cy="1031829"/>
          </a:xfrm>
          <a:prstGeom prst="rect">
            <a:avLst/>
          </a:prstGeom>
          <a:noFill/>
          <a:ln>
            <a:noFill/>
          </a:ln>
        </p:spPr>
      </p:pic>
      <p:sp>
        <p:nvSpPr>
          <p:cNvPr id="54" name="テキスト ボックス 24">
            <a:extLst>
              <a:ext uri="{FF2B5EF4-FFF2-40B4-BE49-F238E27FC236}">
                <a16:creationId xmlns:a16="http://schemas.microsoft.com/office/drawing/2014/main" id="{6E83504A-1966-8712-279B-E29FEC0745AB}"/>
              </a:ext>
            </a:extLst>
          </p:cNvPr>
          <p:cNvSpPr txBox="1">
            <a:spLocks noChangeArrowheads="1"/>
          </p:cNvSpPr>
          <p:nvPr/>
        </p:nvSpPr>
        <p:spPr bwMode="auto">
          <a:xfrm>
            <a:off x="-19553" y="3336367"/>
            <a:ext cx="7125742" cy="1409083"/>
          </a:xfrm>
          <a:prstGeom prst="rect">
            <a:avLst/>
          </a:prstGeom>
          <a:noFill/>
          <a:ln>
            <a:noFill/>
          </a:ln>
        </p:spPr>
        <p:txBody>
          <a:bodyPr wrap="square" lIns="288000" tIns="0" rIns="288000" bIns="0" anchor="t" anchorCtr="0">
            <a:noAutofit/>
          </a:bodyPr>
          <a:lstStyle/>
          <a:p>
            <a:pPr marL="154800" lvl="0" indent="-154800">
              <a:lnSpc>
                <a:spcPts val="1400"/>
              </a:lnSpc>
              <a:spcAft>
                <a:spcPts val="600"/>
              </a:spcAft>
              <a:defRPr/>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kern="100" dirty="0">
                <a:solidFill>
                  <a:prstClr val="black"/>
                </a:solidFill>
                <a:latin typeface="メイリオ"/>
                <a:ea typeface="メイリオ"/>
                <a:cs typeface="ＭＳ 明朝" panose="02020609040205080304" pitchFamily="17" charset="-128"/>
              </a:rPr>
              <a:t>「農業や相模原を盛り上げたい。」という強い想いから、酪農教育ファーム認証を取得し、保育所や小学校を含む地域の方々に向け、酪農を通じた食や命の学びを提供する食育活動を実施。</a:t>
            </a:r>
            <a:endParaRPr lang="en-US" altLang="ja-JP" sz="1200" kern="100" dirty="0">
              <a:solidFill>
                <a:prstClr val="black"/>
              </a:solidFill>
              <a:latin typeface="メイリオ"/>
              <a:ea typeface="メイリオ"/>
              <a:cs typeface="ＭＳ 明朝" panose="02020609040205080304" pitchFamily="17" charset="-128"/>
            </a:endParaRPr>
          </a:p>
          <a:p>
            <a:pPr marL="154800" lvl="0" indent="-154800">
              <a:lnSpc>
                <a:spcPts val="1400"/>
              </a:lnSpc>
              <a:spcAft>
                <a:spcPts val="600"/>
              </a:spcAft>
              <a:defRPr/>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kern="100" dirty="0">
                <a:solidFill>
                  <a:prstClr val="black"/>
                </a:solidFill>
                <a:latin typeface="メイリオ"/>
                <a:ea typeface="メイリオ"/>
                <a:cs typeface="ＭＳ 明朝" panose="02020609040205080304" pitchFamily="17" charset="-128"/>
              </a:rPr>
              <a:t>夏は野菜の収穫体験、秋は涼しい気候の中での搾乳体験、冬は相原高校で飼育している羊の毛を使用した小物づくりなど、様々な取組を行っている。</a:t>
            </a:r>
            <a:endParaRPr kumimoji="0" lang="ja-JP" altLang="en-US" sz="1200" b="0" i="0" u="none" strike="noStrike" kern="100" cap="none" spc="0" normalizeH="0" baseline="0" noProof="0" dirty="0">
              <a:ln>
                <a:noFill/>
              </a:ln>
              <a:solidFill>
                <a:prstClr val="black"/>
              </a:solidFill>
              <a:effectLst/>
              <a:uLnTx/>
              <a:uFillTx/>
              <a:latin typeface="メイリオ"/>
              <a:ea typeface="メイリオ"/>
              <a:cs typeface="ＭＳ 明朝" panose="02020609040205080304" pitchFamily="17" charset="-128"/>
            </a:endParaRPr>
          </a:p>
          <a:p>
            <a:pPr marL="154800" lvl="0" indent="-154800">
              <a:lnSpc>
                <a:spcPts val="1400"/>
              </a:lnSpc>
              <a:spcAft>
                <a:spcPts val="600"/>
              </a:spcAft>
              <a:defRPr/>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kern="100" dirty="0">
                <a:solidFill>
                  <a:prstClr val="black"/>
                </a:solidFill>
                <a:latin typeface="メイリオ"/>
                <a:ea typeface="メイリオ"/>
                <a:cs typeface="ＭＳ 明朝" panose="02020609040205080304" pitchFamily="17" charset="-128"/>
              </a:rPr>
              <a:t>地域の方々や子供たちに食の大切さを伝えることで食品ロス削減に寄与するほか、多様なイベント開催によって地域活性化につなげている。</a:t>
            </a:r>
            <a:endParaRPr kumimoji="0" lang="ja-JP" altLang="en-US" sz="1200" b="0" i="0" u="none" strike="noStrike" kern="100" cap="none" spc="0" normalizeH="0" baseline="0" noProof="0" dirty="0">
              <a:ln>
                <a:noFill/>
              </a:ln>
              <a:solidFill>
                <a:prstClr val="black"/>
              </a:solidFill>
              <a:effectLst/>
              <a:uLnTx/>
              <a:uFillTx/>
              <a:latin typeface="メイリオ"/>
              <a:ea typeface="メイリオ"/>
              <a:cs typeface="ＭＳ 明朝" panose="02020609040205080304" pitchFamily="17" charset="-128"/>
            </a:endParaRPr>
          </a:p>
        </p:txBody>
      </p:sp>
      <p:grpSp>
        <p:nvGrpSpPr>
          <p:cNvPr id="10" name="グループ化 9">
            <a:extLst>
              <a:ext uri="{FF2B5EF4-FFF2-40B4-BE49-F238E27FC236}">
                <a16:creationId xmlns:a16="http://schemas.microsoft.com/office/drawing/2014/main" id="{DA90CC48-1161-AF6E-2840-81494A115DE4}"/>
              </a:ext>
            </a:extLst>
          </p:cNvPr>
          <p:cNvGrpSpPr/>
          <p:nvPr/>
        </p:nvGrpSpPr>
        <p:grpSpPr>
          <a:xfrm>
            <a:off x="0" y="4885555"/>
            <a:ext cx="9152875" cy="1902823"/>
            <a:chOff x="0" y="4885555"/>
            <a:chExt cx="9152875" cy="1902823"/>
          </a:xfrm>
        </p:grpSpPr>
        <p:sp>
          <p:nvSpPr>
            <p:cNvPr id="32" name="角丸四角形 21">
              <a:extLst>
                <a:ext uri="{FF2B5EF4-FFF2-40B4-BE49-F238E27FC236}">
                  <a16:creationId xmlns:a16="http://schemas.microsoft.com/office/drawing/2014/main" id="{9237AF64-8708-9FFE-452B-E3F6C86B0E09}"/>
                </a:ext>
              </a:extLst>
            </p:cNvPr>
            <p:cNvSpPr/>
            <p:nvPr/>
          </p:nvSpPr>
          <p:spPr>
            <a:xfrm>
              <a:off x="147465" y="4885555"/>
              <a:ext cx="8805671" cy="1882941"/>
            </a:xfrm>
            <a:prstGeom prst="roundRect">
              <a:avLst>
                <a:gd name="adj" fmla="val 5792"/>
              </a:avLst>
            </a:prstGeom>
            <a:noFill/>
            <a:ln w="28575">
              <a:solidFill>
                <a:srgbClr val="FF9999"/>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33" name="正方形/長方形 32">
              <a:extLst>
                <a:ext uri="{FF2B5EF4-FFF2-40B4-BE49-F238E27FC236}">
                  <a16:creationId xmlns:a16="http://schemas.microsoft.com/office/drawing/2014/main" id="{BC1E5A08-EDF7-D24D-7333-0B51BD44721D}"/>
                </a:ext>
              </a:extLst>
            </p:cNvPr>
            <p:cNvSpPr/>
            <p:nvPr/>
          </p:nvSpPr>
          <p:spPr>
            <a:xfrm>
              <a:off x="291666" y="4998131"/>
              <a:ext cx="586610" cy="272758"/>
            </a:xfrm>
            <a:prstGeom prst="rec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300" b="1" i="0" u="none" strike="noStrike" kern="1200" cap="none" spc="0" normalizeH="0" baseline="0" noProof="0">
                  <a:ln>
                    <a:noFill/>
                  </a:ln>
                  <a:solidFill>
                    <a:prstClr val="black"/>
                  </a:solidFill>
                  <a:effectLst/>
                  <a:uLnTx/>
                  <a:uFillTx/>
                  <a:latin typeface="HG丸ｺﾞｼｯｸM-PRO" panose="020F0600000000000000" pitchFamily="50" charset="-128"/>
                  <a:ea typeface="HG丸ｺﾞｼｯｸM-PRO" panose="020F0600000000000000" pitchFamily="50" charset="-128"/>
                  <a:cs typeface="メイリオ" panose="020B0604030504040204" pitchFamily="50" charset="-128"/>
                </a:rPr>
                <a:t>事 例</a:t>
              </a:r>
            </a:p>
          </p:txBody>
        </p:sp>
        <p:sp>
          <p:nvSpPr>
            <p:cNvPr id="34" name="テキスト ボックス 33">
              <a:extLst>
                <a:ext uri="{FF2B5EF4-FFF2-40B4-BE49-F238E27FC236}">
                  <a16:creationId xmlns:a16="http://schemas.microsoft.com/office/drawing/2014/main" id="{42E6CEFF-8839-41EB-5EF7-F38CBE2738FD}"/>
                </a:ext>
              </a:extLst>
            </p:cNvPr>
            <p:cNvSpPr txBox="1"/>
            <p:nvPr/>
          </p:nvSpPr>
          <p:spPr>
            <a:xfrm>
              <a:off x="921054" y="4885555"/>
              <a:ext cx="6890576" cy="523220"/>
            </a:xfrm>
            <a:prstGeom prst="rect">
              <a:avLst/>
            </a:prstGeom>
            <a:noFill/>
          </p:spPr>
          <p:txBody>
            <a:bodyPr wrap="square" rtlCol="0">
              <a:spAutoFit/>
            </a:bodyPr>
            <a:lstStyle/>
            <a:p>
              <a:pPr lvl="0" algn="just">
                <a:defRPr/>
              </a:pPr>
              <a:r>
                <a:rPr lang="ja-JP" altLang="en-US" sz="1400" b="1" kern="100" dirty="0">
                  <a:solidFill>
                    <a:prstClr val="black"/>
                  </a:solidFill>
                  <a:latin typeface="HG丸ｺﾞｼｯｸM-PRO" panose="020F0600000000000000" pitchFamily="50" charset="-128"/>
                  <a:ea typeface="HG丸ｺﾞｼｯｸM-PRO" panose="020F0600000000000000" pitchFamily="50" charset="-128"/>
                  <a:cs typeface="Times New Roman" panose="02020603050405020304" pitchFamily="18" charset="0"/>
                </a:rPr>
                <a:t>大学生による食育アイドルプロジェクト</a:t>
              </a:r>
              <a:endParaRPr lang="en-US" altLang="ja-JP" sz="1400" b="1" kern="100" dirty="0">
                <a:solidFill>
                  <a:prstClr val="black"/>
                </a:solidFill>
                <a:latin typeface="HG丸ｺﾞｼｯｸM-PRO" panose="020F0600000000000000" pitchFamily="50" charset="-128"/>
                <a:ea typeface="HG丸ｺﾞｼｯｸM-PRO" panose="020F0600000000000000" pitchFamily="50" charset="-128"/>
                <a:cs typeface="Times New Roman" panose="02020603050405020304" pitchFamily="18" charset="0"/>
              </a:endParaRPr>
            </a:p>
            <a:p>
              <a:pPr lvl="0" algn="just">
                <a:defRPr/>
              </a:pPr>
              <a:r>
                <a:rPr lang="ja-JP" altLang="en-US" sz="1400" b="1" kern="100" dirty="0">
                  <a:solidFill>
                    <a:prstClr val="black"/>
                  </a:solidFill>
                  <a:latin typeface="HG丸ｺﾞｼｯｸM-PRO" panose="020F0600000000000000" pitchFamily="50" charset="-128"/>
                  <a:ea typeface="HG丸ｺﾞｼｯｸM-PRO" panose="020F0600000000000000" pitchFamily="50" charset="-128"/>
                  <a:cs typeface="Times New Roman" panose="02020603050405020304" pitchFamily="18" charset="0"/>
                </a:rPr>
                <a:t>（第９回食育活動表彰　農林水産大臣賞受賞）</a:t>
              </a:r>
              <a:endParaRPr kumimoji="0" lang="ja-JP" altLang="en-US" sz="1400" b="1" i="0" u="none" strike="noStrike" kern="1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Times New Roman" panose="02020603050405020304" pitchFamily="18" charset="0"/>
              </a:endParaRPr>
            </a:p>
          </p:txBody>
        </p:sp>
        <p:sp>
          <p:nvSpPr>
            <p:cNvPr id="35" name="テキスト ボックス 24">
              <a:extLst>
                <a:ext uri="{FF2B5EF4-FFF2-40B4-BE49-F238E27FC236}">
                  <a16:creationId xmlns:a16="http://schemas.microsoft.com/office/drawing/2014/main" id="{96FFF5A5-BA14-A778-31DE-2049F80D5C31}"/>
                </a:ext>
              </a:extLst>
            </p:cNvPr>
            <p:cNvSpPr txBox="1">
              <a:spLocks noChangeArrowheads="1"/>
            </p:cNvSpPr>
            <p:nvPr/>
          </p:nvSpPr>
          <p:spPr bwMode="auto">
            <a:xfrm>
              <a:off x="0" y="5565008"/>
              <a:ext cx="7106189" cy="1151825"/>
            </a:xfrm>
            <a:prstGeom prst="rect">
              <a:avLst/>
            </a:prstGeom>
            <a:noFill/>
            <a:ln>
              <a:noFill/>
            </a:ln>
          </p:spPr>
          <p:txBody>
            <a:bodyPr wrap="square" lIns="288000" tIns="0" rIns="288000" bIns="0" anchor="t" anchorCtr="0">
              <a:noAutofit/>
            </a:bodyPr>
            <a:lstStyle/>
            <a:p>
              <a:pPr marL="154800" lvl="0" indent="-154800" algn="just">
                <a:lnSpc>
                  <a:spcPts val="1400"/>
                </a:lnSpc>
                <a:spcAft>
                  <a:spcPts val="600"/>
                </a:spcAft>
                <a:defRPr/>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kern="100" dirty="0">
                  <a:solidFill>
                    <a:prstClr val="black"/>
                  </a:solidFill>
                  <a:latin typeface="メイリオ"/>
                  <a:ea typeface="メイリオ"/>
                  <a:cs typeface="ＭＳ 明朝" panose="02020609040205080304" pitchFamily="17" charset="-128"/>
                </a:rPr>
                <a:t>食育への関心が希薄な層や、健康に対して興味を持ちにくい若者を中心に食育活動を展開。親しみやすいアイドル活動を通して、食育を身近に感じてもらうことを目的としている</a:t>
              </a:r>
              <a:r>
                <a:rPr kumimoji="0" lang="ja-JP" altLang="en-US" sz="1200" b="0" i="0" u="none" strike="noStrike" kern="100" cap="none" spc="0" normalizeH="0" baseline="0" noProof="0" dirty="0">
                  <a:ln>
                    <a:noFill/>
                  </a:ln>
                  <a:solidFill>
                    <a:prstClr val="black"/>
                  </a:solidFill>
                  <a:effectLst/>
                  <a:uLnTx/>
                  <a:uFillTx/>
                  <a:latin typeface="メイリオ"/>
                  <a:ea typeface="メイリオ"/>
                  <a:cs typeface="ＭＳ 明朝" panose="02020609040205080304" pitchFamily="17" charset="-128"/>
                </a:rPr>
                <a:t>。</a:t>
              </a:r>
              <a:endParaRPr kumimoji="0" lang="en-US" altLang="ja-JP" sz="1200" b="0" i="0" u="none" strike="noStrike" kern="100" cap="none" spc="0" normalizeH="0" baseline="0" noProof="0" dirty="0">
                <a:ln>
                  <a:noFill/>
                </a:ln>
                <a:solidFill>
                  <a:prstClr val="black"/>
                </a:solidFill>
                <a:effectLst/>
                <a:uLnTx/>
                <a:uFillTx/>
                <a:latin typeface="メイリオ"/>
                <a:ea typeface="メイリオ"/>
                <a:cs typeface="ＭＳ 明朝" panose="02020609040205080304" pitchFamily="17" charset="-128"/>
              </a:endParaRPr>
            </a:p>
            <a:p>
              <a:pPr marL="154800" lvl="0" indent="-154800" algn="just">
                <a:lnSpc>
                  <a:spcPts val="1400"/>
                </a:lnSpc>
                <a:spcAft>
                  <a:spcPts val="600"/>
                </a:spcAft>
                <a:defRPr/>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kern="100" dirty="0">
                  <a:solidFill>
                    <a:prstClr val="black"/>
                  </a:solidFill>
                  <a:latin typeface="メイリオ"/>
                  <a:ea typeface="メイリオ"/>
                  <a:cs typeface="ＭＳ 明朝" panose="02020609040205080304" pitchFamily="17" charset="-128"/>
                </a:rPr>
                <a:t>オリジナル楽曲の歌詞は無理なダイエットの身体への悪影響、野菜の摂取や食への感謝、共食の重要性等といった食育の内容となっている</a:t>
              </a:r>
              <a:r>
                <a:rPr kumimoji="0" lang="ja-JP" altLang="en-US" sz="1200" b="0" i="0" u="none" strike="noStrike" kern="100" cap="none" spc="0" normalizeH="0" baseline="0" noProof="0" dirty="0">
                  <a:ln>
                    <a:noFill/>
                  </a:ln>
                  <a:solidFill>
                    <a:prstClr val="black"/>
                  </a:solidFill>
                  <a:effectLst/>
                  <a:uLnTx/>
                  <a:uFillTx/>
                  <a:latin typeface="メイリオ"/>
                  <a:ea typeface="メイリオ"/>
                  <a:cs typeface="ＭＳ 明朝" panose="02020609040205080304" pitchFamily="17" charset="-128"/>
                </a:rPr>
                <a:t>。</a:t>
              </a:r>
              <a:endParaRPr kumimoji="0" lang="en-US" altLang="ja-JP" sz="1200" b="0" i="0" u="none" strike="noStrike" kern="100" cap="none" spc="0" normalizeH="0" baseline="0" noProof="0" dirty="0">
                <a:ln>
                  <a:noFill/>
                </a:ln>
                <a:solidFill>
                  <a:prstClr val="black"/>
                </a:solidFill>
                <a:effectLst/>
                <a:uLnTx/>
                <a:uFillTx/>
                <a:latin typeface="メイリオ"/>
                <a:ea typeface="メイリオ"/>
                <a:cs typeface="ＭＳ 明朝" panose="02020609040205080304" pitchFamily="17" charset="-128"/>
              </a:endParaRPr>
            </a:p>
            <a:p>
              <a:pPr marL="154800" lvl="0" indent="-154800" algn="just">
                <a:lnSpc>
                  <a:spcPts val="1400"/>
                </a:lnSpc>
                <a:spcAft>
                  <a:spcPts val="600"/>
                </a:spcAft>
                <a:defRPr/>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kern="100" dirty="0">
                  <a:solidFill>
                    <a:prstClr val="black"/>
                  </a:solidFill>
                  <a:latin typeface="メイリオ"/>
                  <a:ea typeface="メイリオ"/>
                  <a:cs typeface="ＭＳ 明朝" panose="02020609040205080304" pitchFamily="17" charset="-128"/>
                </a:rPr>
                <a:t>また、恵庭市とコラボして食品ロス削減に向けた啓発活動も実施している。</a:t>
              </a:r>
              <a:endParaRPr kumimoji="0" lang="en-US" altLang="ja-JP" sz="1200" b="0" i="0" u="none" strike="noStrike" kern="100" cap="none" spc="0" normalizeH="0" baseline="0" noProof="0" dirty="0">
                <a:ln>
                  <a:noFill/>
                </a:ln>
                <a:solidFill>
                  <a:prstClr val="black"/>
                </a:solidFill>
                <a:effectLst/>
                <a:uLnTx/>
                <a:uFillTx/>
                <a:latin typeface="メイリオ"/>
                <a:ea typeface="メイリオ"/>
                <a:cs typeface="ＭＳ 明朝" panose="02020609040205080304" pitchFamily="17" charset="-128"/>
              </a:endParaRPr>
            </a:p>
          </p:txBody>
        </p:sp>
        <p:sp>
          <p:nvSpPr>
            <p:cNvPr id="36" name="テキスト ボックス 35">
              <a:extLst>
                <a:ext uri="{FF2B5EF4-FFF2-40B4-BE49-F238E27FC236}">
                  <a16:creationId xmlns:a16="http://schemas.microsoft.com/office/drawing/2014/main" id="{2BB6E399-8595-BAD3-D834-75175017F47C}"/>
                </a:ext>
              </a:extLst>
            </p:cNvPr>
            <p:cNvSpPr txBox="1"/>
            <p:nvPr/>
          </p:nvSpPr>
          <p:spPr>
            <a:xfrm>
              <a:off x="6415154" y="6557546"/>
              <a:ext cx="2737721" cy="230832"/>
            </a:xfrm>
            <a:prstGeom prst="rect">
              <a:avLst/>
            </a:prstGeom>
            <a:noFill/>
          </p:spPr>
          <p:txBody>
            <a:bodyPr wrap="square">
              <a:spAutoFit/>
            </a:bodyPr>
            <a:lstStyle/>
            <a:p>
              <a:pPr lvl="0" algn="ctr">
                <a:defRPr/>
              </a:pPr>
              <a:r>
                <a:rPr lang="ja-JP" altLang="en-US" sz="900" kern="100" dirty="0">
                  <a:solidFill>
                    <a:prstClr val="black"/>
                  </a:solidFill>
                  <a:latin typeface="メイリオ" panose="020B0604030504040204" pitchFamily="50" charset="-128"/>
                  <a:ea typeface="メイリオ" panose="020B0604030504040204" pitchFamily="50" charset="-128"/>
                  <a:cs typeface="Times New Roman" panose="02020603050405020304" pitchFamily="18" charset="0"/>
                </a:rPr>
                <a:t>小売店用てまえどり運動推進ポスター</a:t>
              </a:r>
              <a:endParaRPr kumimoji="0" lang="ja-JP" altLang="ja-JP" sz="1000" b="0" i="0" u="none" strike="noStrike" kern="1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Times New Roman" panose="02020603050405020304" pitchFamily="18" charset="0"/>
              </a:endParaRPr>
            </a:p>
          </p:txBody>
        </p:sp>
        <p:pic>
          <p:nvPicPr>
            <p:cNvPr id="6" name="図 5">
              <a:extLst>
                <a:ext uri="{FF2B5EF4-FFF2-40B4-BE49-F238E27FC236}">
                  <a16:creationId xmlns:a16="http://schemas.microsoft.com/office/drawing/2014/main" id="{AE1511D4-C72E-EDAE-6A8E-3663D4B3C37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014721" y="5419903"/>
              <a:ext cx="1606700" cy="1151825"/>
            </a:xfrm>
            <a:prstGeom prst="rect">
              <a:avLst/>
            </a:prstGeom>
            <a:noFill/>
            <a:ln>
              <a:noFill/>
            </a:ln>
          </p:spPr>
        </p:pic>
        <p:sp>
          <p:nvSpPr>
            <p:cNvPr id="18" name="テキスト ボックス 17">
              <a:extLst>
                <a:ext uri="{FF2B5EF4-FFF2-40B4-BE49-F238E27FC236}">
                  <a16:creationId xmlns:a16="http://schemas.microsoft.com/office/drawing/2014/main" id="{48B40370-43A1-0568-B81E-C6BBA10AF9CA}"/>
                </a:ext>
              </a:extLst>
            </p:cNvPr>
            <p:cNvSpPr txBox="1"/>
            <p:nvPr/>
          </p:nvSpPr>
          <p:spPr>
            <a:xfrm>
              <a:off x="827825" y="6274325"/>
              <a:ext cx="519706" cy="20005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えにわ</a:t>
              </a:r>
            </a:p>
          </p:txBody>
        </p:sp>
        <p:sp>
          <p:nvSpPr>
            <p:cNvPr id="2" name="テキスト ボックス 1">
              <a:extLst>
                <a:ext uri="{FF2B5EF4-FFF2-40B4-BE49-F238E27FC236}">
                  <a16:creationId xmlns:a16="http://schemas.microsoft.com/office/drawing/2014/main" id="{F4FA6E14-CB2A-57DE-BFC3-B4173C01A6A3}"/>
                </a:ext>
              </a:extLst>
            </p:cNvPr>
            <p:cNvSpPr txBox="1"/>
            <p:nvPr/>
          </p:nvSpPr>
          <p:spPr>
            <a:xfrm>
              <a:off x="7228153" y="5059938"/>
              <a:ext cx="615857" cy="20005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イザリス</a:t>
              </a:r>
            </a:p>
          </p:txBody>
        </p:sp>
        <p:sp>
          <p:nvSpPr>
            <p:cNvPr id="4" name="テキスト ボックス 3">
              <a:extLst>
                <a:ext uri="{FF2B5EF4-FFF2-40B4-BE49-F238E27FC236}">
                  <a16:creationId xmlns:a16="http://schemas.microsoft.com/office/drawing/2014/main" id="{00722392-C1D5-AAD8-C1B4-49DC86BAE0A1}"/>
                </a:ext>
              </a:extLst>
            </p:cNvPr>
            <p:cNvSpPr txBox="1"/>
            <p:nvPr/>
          </p:nvSpPr>
          <p:spPr>
            <a:xfrm>
              <a:off x="6549324" y="5055151"/>
              <a:ext cx="309596" cy="20005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700" dirty="0">
                  <a:solidFill>
                    <a:prstClr val="black"/>
                  </a:solidFill>
                  <a:latin typeface="Calibri" panose="020F0502020204030204"/>
                  <a:ea typeface="游ゴシック" panose="020B0400000000000000" pitchFamily="50" charset="-128"/>
                </a:rPr>
                <a:t>こ</a:t>
              </a:r>
              <a:endParaRPr kumimoji="1" lang="ja-JP" altLang="en-US" sz="7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endParaRPr>
            </a:p>
          </p:txBody>
        </p:sp>
      </p:grpSp>
      <p:pic>
        <p:nvPicPr>
          <p:cNvPr id="7" name="図 6">
            <a:extLst>
              <a:ext uri="{FF2B5EF4-FFF2-40B4-BE49-F238E27FC236}">
                <a16:creationId xmlns:a16="http://schemas.microsoft.com/office/drawing/2014/main" id="{5280C2E0-B3AB-84D8-64D0-8D151947DB4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897861" y="1075058"/>
            <a:ext cx="1772306" cy="1181537"/>
          </a:xfrm>
          <a:prstGeom prst="rect">
            <a:avLst/>
          </a:prstGeom>
        </p:spPr>
      </p:pic>
      <p:grpSp>
        <p:nvGrpSpPr>
          <p:cNvPr id="9" name="グループ化 8">
            <a:extLst>
              <a:ext uri="{FF2B5EF4-FFF2-40B4-BE49-F238E27FC236}">
                <a16:creationId xmlns:a16="http://schemas.microsoft.com/office/drawing/2014/main" id="{3A24EA14-A9E6-19DE-5AA0-942D746883A5}"/>
              </a:ext>
            </a:extLst>
          </p:cNvPr>
          <p:cNvGrpSpPr/>
          <p:nvPr/>
        </p:nvGrpSpPr>
        <p:grpSpPr>
          <a:xfrm>
            <a:off x="5645457" y="2805422"/>
            <a:ext cx="3542044" cy="337534"/>
            <a:chOff x="2341848" y="7321026"/>
            <a:chExt cx="3542044" cy="337534"/>
          </a:xfrm>
        </p:grpSpPr>
        <p:sp>
          <p:nvSpPr>
            <p:cNvPr id="50" name="テキスト ボックス 49">
              <a:extLst>
                <a:ext uri="{FF2B5EF4-FFF2-40B4-BE49-F238E27FC236}">
                  <a16:creationId xmlns:a16="http://schemas.microsoft.com/office/drawing/2014/main" id="{7C81411A-BB96-5302-8D25-51C4A3EC1F92}"/>
                </a:ext>
              </a:extLst>
            </p:cNvPr>
            <p:cNvSpPr txBox="1"/>
            <p:nvPr/>
          </p:nvSpPr>
          <p:spPr>
            <a:xfrm>
              <a:off x="2382049" y="7321026"/>
              <a:ext cx="876754" cy="20005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ようぎゅう</a:t>
              </a:r>
            </a:p>
          </p:txBody>
        </p:sp>
        <p:sp>
          <p:nvSpPr>
            <p:cNvPr id="51" name="テキスト ボックス 50">
              <a:extLst>
                <a:ext uri="{FF2B5EF4-FFF2-40B4-BE49-F238E27FC236}">
                  <a16:creationId xmlns:a16="http://schemas.microsoft.com/office/drawing/2014/main" id="{DEDD43A0-BB3F-2EF5-E52C-6F2E5C189887}"/>
                </a:ext>
              </a:extLst>
            </p:cNvPr>
            <p:cNvSpPr txBox="1"/>
            <p:nvPr/>
          </p:nvSpPr>
          <p:spPr>
            <a:xfrm>
              <a:off x="3671538" y="7323597"/>
              <a:ext cx="876754" cy="20005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あいはら</a:t>
              </a:r>
            </a:p>
          </p:txBody>
        </p:sp>
        <p:sp>
          <p:nvSpPr>
            <p:cNvPr id="8" name="テキスト ボックス 7">
              <a:extLst>
                <a:ext uri="{FF2B5EF4-FFF2-40B4-BE49-F238E27FC236}">
                  <a16:creationId xmlns:a16="http://schemas.microsoft.com/office/drawing/2014/main" id="{B3C224B1-9079-9ADA-8AAC-E1C782E56C8B}"/>
                </a:ext>
              </a:extLst>
            </p:cNvPr>
            <p:cNvSpPr txBox="1"/>
            <p:nvPr/>
          </p:nvSpPr>
          <p:spPr>
            <a:xfrm>
              <a:off x="2341848" y="7396950"/>
              <a:ext cx="3542044" cy="261610"/>
            </a:xfrm>
            <a:prstGeom prst="rect">
              <a:avLst/>
            </a:prstGeom>
            <a:noFill/>
          </p:spPr>
          <p:txBody>
            <a:bodyPr wrap="square">
              <a:spAutoFit/>
            </a:bodyPr>
            <a:lstStyle/>
            <a:p>
              <a:pPr marR="71755" lvl="0" algn="ctr">
                <a:defRPr/>
              </a:pPr>
              <a:r>
                <a:rPr lang="ja-JP" altLang="en-US" sz="1100" kern="100" dirty="0">
                  <a:solidFill>
                    <a:prstClr val="black"/>
                  </a:solidFill>
                  <a:latin typeface="HG丸ｺﾞｼｯｸM-PRO" panose="020F0600000000000000" pitchFamily="50" charset="-128"/>
                  <a:ea typeface="HG丸ｺﾞｼｯｸM-PRO" panose="020F0600000000000000" pitchFamily="50" charset="-128"/>
                  <a:cs typeface="Times New Roman" panose="02020603050405020304" pitchFamily="18" charset="0"/>
                </a:rPr>
                <a:t>養牛部（神奈川県立相原高等学校）（神奈川県）</a:t>
              </a:r>
              <a:endParaRPr kumimoji="0" lang="zh-CN" altLang="en-US" sz="1100" b="0" i="0" u="none" strike="noStrike" kern="1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Times New Roman" panose="02020603050405020304" pitchFamily="18" charset="0"/>
              </a:endParaRPr>
            </a:p>
          </p:txBody>
        </p:sp>
      </p:grpSp>
      <p:sp>
        <p:nvSpPr>
          <p:cNvPr id="5" name="テキスト ボックス 4">
            <a:extLst>
              <a:ext uri="{FF2B5EF4-FFF2-40B4-BE49-F238E27FC236}">
                <a16:creationId xmlns:a16="http://schemas.microsoft.com/office/drawing/2014/main" id="{0132C065-C991-F5B3-6BE9-DB8DC4368322}"/>
              </a:ext>
            </a:extLst>
          </p:cNvPr>
          <p:cNvSpPr txBox="1"/>
          <p:nvPr/>
        </p:nvSpPr>
        <p:spPr>
          <a:xfrm>
            <a:off x="952253" y="3185969"/>
            <a:ext cx="675547" cy="20005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さがみはら</a:t>
            </a:r>
          </a:p>
        </p:txBody>
      </p:sp>
      <p:sp>
        <p:nvSpPr>
          <p:cNvPr id="3" name="角丸四角形 23">
            <a:extLst>
              <a:ext uri="{FF2B5EF4-FFF2-40B4-BE49-F238E27FC236}">
                <a16:creationId xmlns:a16="http://schemas.microsoft.com/office/drawing/2014/main" id="{8455A5BF-B9CA-CB58-556A-AF5D94C917B9}"/>
              </a:ext>
            </a:extLst>
          </p:cNvPr>
          <p:cNvSpPr/>
          <p:nvPr/>
        </p:nvSpPr>
        <p:spPr>
          <a:xfrm>
            <a:off x="0" y="144000"/>
            <a:ext cx="9135000" cy="288000"/>
          </a:xfrm>
          <a:prstGeom prst="roundRect">
            <a:avLst>
              <a:gd name="adj" fmla="val 151"/>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lvl="0" indent="87313">
              <a:lnSpc>
                <a:spcPts val="2000"/>
              </a:lnSpc>
              <a:defRPr/>
            </a:pPr>
            <a:r>
              <a:rPr lang="ja-JP" altLang="en-US" sz="1400" dirty="0">
                <a:latin typeface="メイリオ" panose="020B0604030504040204" pitchFamily="50" charset="-128"/>
                <a:ea typeface="メイリオ" panose="020B0604030504040204" pitchFamily="50" charset="-128"/>
              </a:rPr>
              <a:t>特集　食育基本法のあゆみ</a:t>
            </a:r>
            <a:endParaRPr kumimoji="0" lang="ja-JP" altLang="en-US" sz="1400" i="0" u="none" strike="noStrike" kern="1200" cap="none" spc="-100" normalizeH="0" baseline="0" noProof="0" dirty="0">
              <a:ln>
                <a:noFill/>
              </a:ln>
              <a:solidFill>
                <a:prstClr val="white">
                  <a:lumMod val="95000"/>
                </a:prstClr>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4" name="角丸四角形 23">
            <a:extLst>
              <a:ext uri="{FF2B5EF4-FFF2-40B4-BE49-F238E27FC236}">
                <a16:creationId xmlns:a16="http://schemas.microsoft.com/office/drawing/2014/main" id="{365C7578-52D1-EC63-1AB9-E3605085CE83}"/>
              </a:ext>
            </a:extLst>
          </p:cNvPr>
          <p:cNvSpPr/>
          <p:nvPr/>
        </p:nvSpPr>
        <p:spPr>
          <a:xfrm>
            <a:off x="-11433" y="149005"/>
            <a:ext cx="9135000" cy="288000"/>
          </a:xfrm>
          <a:prstGeom prst="roundRect">
            <a:avLst>
              <a:gd name="adj" fmla="val 151"/>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lvl="0" indent="87313" algn="r">
              <a:lnSpc>
                <a:spcPts val="2000"/>
              </a:lnSpc>
              <a:defRPr/>
            </a:pPr>
            <a:r>
              <a:rPr lang="ja-JP" altLang="en-US" sz="1400" dirty="0">
                <a:latin typeface="メイリオ" panose="020B0604030504040204" pitchFamily="50" charset="-128"/>
                <a:ea typeface="メイリオ" panose="020B0604030504040204" pitchFamily="50" charset="-128"/>
              </a:rPr>
              <a:t>第２節　食育の取組　～多様な主体による取組の推進～</a:t>
            </a:r>
            <a:endParaRPr kumimoji="0" lang="ja-JP" altLang="en-US" sz="1400" i="0" u="none" strike="noStrike" kern="1200" cap="none" spc="-100" normalizeH="0" baseline="0" noProof="0" dirty="0">
              <a:ln>
                <a:noFill/>
              </a:ln>
              <a:solidFill>
                <a:prstClr val="white">
                  <a:lumMod val="95000"/>
                </a:prstClr>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p:txBody>
      </p:sp>
    </p:spTree>
    <p:extLst>
      <p:ext uri="{BB962C8B-B14F-4D97-AF65-F5344CB8AC3E}">
        <p14:creationId xmlns:p14="http://schemas.microsoft.com/office/powerpoint/2010/main" val="3447789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3615DA-0F28-7041-EAE4-EC4FA1428926}"/>
            </a:ext>
          </a:extLst>
        </p:cNvPr>
        <p:cNvGrpSpPr/>
        <p:nvPr/>
      </p:nvGrpSpPr>
      <p:grpSpPr>
        <a:xfrm>
          <a:off x="0" y="0"/>
          <a:ext cx="0" cy="0"/>
          <a:chOff x="0" y="0"/>
          <a:chExt cx="0" cy="0"/>
        </a:xfrm>
      </p:grpSpPr>
      <p:sp>
        <p:nvSpPr>
          <p:cNvPr id="8" name="スライド番号プレースホルダー 7">
            <a:extLst>
              <a:ext uri="{FF2B5EF4-FFF2-40B4-BE49-F238E27FC236}">
                <a16:creationId xmlns:a16="http://schemas.microsoft.com/office/drawing/2014/main" id="{D4C9B5C5-E5E3-9368-ECDC-E0DEFDC3C7EB}"/>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rPr>
              <a:t>15</a:t>
            </a:r>
            <a:endParaRPr kumimoji="1" lang="ja-JP" altLang="en-US" sz="12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p:txBody>
      </p:sp>
      <p:grpSp>
        <p:nvGrpSpPr>
          <p:cNvPr id="12" name="グループ化 11">
            <a:extLst>
              <a:ext uri="{FF2B5EF4-FFF2-40B4-BE49-F238E27FC236}">
                <a16:creationId xmlns:a16="http://schemas.microsoft.com/office/drawing/2014/main" id="{897A7D78-9374-1335-E3AF-BD813D23D5CB}"/>
              </a:ext>
            </a:extLst>
          </p:cNvPr>
          <p:cNvGrpSpPr/>
          <p:nvPr/>
        </p:nvGrpSpPr>
        <p:grpSpPr>
          <a:xfrm>
            <a:off x="-37" y="3143593"/>
            <a:ext cx="9452741" cy="2313738"/>
            <a:chOff x="-36" y="4503941"/>
            <a:chExt cx="9452741" cy="2313738"/>
          </a:xfrm>
        </p:grpSpPr>
        <p:sp>
          <p:nvSpPr>
            <p:cNvPr id="14" name="角丸四角形 21">
              <a:extLst>
                <a:ext uri="{FF2B5EF4-FFF2-40B4-BE49-F238E27FC236}">
                  <a16:creationId xmlns:a16="http://schemas.microsoft.com/office/drawing/2014/main" id="{88938D47-B9A1-917F-7319-AC9ABFB5FB45}"/>
                </a:ext>
              </a:extLst>
            </p:cNvPr>
            <p:cNvSpPr/>
            <p:nvPr/>
          </p:nvSpPr>
          <p:spPr>
            <a:xfrm>
              <a:off x="169164" y="4777272"/>
              <a:ext cx="8805671" cy="2040407"/>
            </a:xfrm>
            <a:prstGeom prst="roundRect">
              <a:avLst>
                <a:gd name="adj" fmla="val 5792"/>
              </a:avLst>
            </a:prstGeom>
            <a:noFill/>
            <a:ln w="28575">
              <a:solidFill>
                <a:srgbClr val="FF9999"/>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15" name="正方形/長方形 14">
              <a:extLst>
                <a:ext uri="{FF2B5EF4-FFF2-40B4-BE49-F238E27FC236}">
                  <a16:creationId xmlns:a16="http://schemas.microsoft.com/office/drawing/2014/main" id="{E599C80E-3D6E-644A-B292-AC2147E6E1EF}"/>
                </a:ext>
              </a:extLst>
            </p:cNvPr>
            <p:cNvSpPr/>
            <p:nvPr/>
          </p:nvSpPr>
          <p:spPr>
            <a:xfrm>
              <a:off x="265172" y="4895326"/>
              <a:ext cx="586610" cy="272758"/>
            </a:xfrm>
            <a:prstGeom prst="rec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300" b="1" i="0" u="none" strike="noStrike" kern="1200" cap="none" spc="0" normalizeH="0" baseline="0" noProof="0">
                  <a:ln>
                    <a:noFill/>
                  </a:ln>
                  <a:solidFill>
                    <a:prstClr val="black"/>
                  </a:solidFill>
                  <a:effectLst/>
                  <a:uLnTx/>
                  <a:uFillTx/>
                  <a:latin typeface="HG丸ｺﾞｼｯｸM-PRO" panose="020F0600000000000000" pitchFamily="50" charset="-128"/>
                  <a:ea typeface="HG丸ｺﾞｼｯｸM-PRO" panose="020F0600000000000000" pitchFamily="50" charset="-128"/>
                  <a:cs typeface="メイリオ" panose="020B0604030504040204" pitchFamily="50" charset="-128"/>
                </a:rPr>
                <a:t>事 例</a:t>
              </a:r>
            </a:p>
          </p:txBody>
        </p:sp>
        <p:sp>
          <p:nvSpPr>
            <p:cNvPr id="16" name="テキスト ボックス 15">
              <a:extLst>
                <a:ext uri="{FF2B5EF4-FFF2-40B4-BE49-F238E27FC236}">
                  <a16:creationId xmlns:a16="http://schemas.microsoft.com/office/drawing/2014/main" id="{5CEE1C21-C992-41D7-AB74-2D80F2F19082}"/>
                </a:ext>
              </a:extLst>
            </p:cNvPr>
            <p:cNvSpPr txBox="1"/>
            <p:nvPr/>
          </p:nvSpPr>
          <p:spPr>
            <a:xfrm>
              <a:off x="851782" y="4861519"/>
              <a:ext cx="6890576" cy="307777"/>
            </a:xfrm>
            <a:prstGeom prst="rect">
              <a:avLst/>
            </a:prstGeom>
            <a:noFill/>
          </p:spPr>
          <p:txBody>
            <a:bodyPr wrap="square" rtlCol="0">
              <a:spAutoFit/>
            </a:bodyPr>
            <a:lstStyle/>
            <a:p>
              <a:pPr lvl="0" algn="just">
                <a:defRPr/>
              </a:pPr>
              <a:r>
                <a:rPr lang="ja-JP" altLang="en-US" sz="1400" b="1" kern="100" dirty="0">
                  <a:solidFill>
                    <a:prstClr val="black"/>
                  </a:solidFill>
                  <a:latin typeface="HG丸ｺﾞｼｯｸM-PRO" panose="020F0600000000000000" pitchFamily="50" charset="-128"/>
                  <a:ea typeface="HG丸ｺﾞｼｯｸM-PRO" panose="020F0600000000000000" pitchFamily="50" charset="-128"/>
                  <a:cs typeface="Times New Roman" panose="02020603050405020304" pitchFamily="18" charset="0"/>
                </a:rPr>
                <a:t>食を通じて、シニアの「できる」を引き出す</a:t>
              </a:r>
              <a:endParaRPr kumimoji="0" lang="en-US" altLang="ja-JP" sz="14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p:txBody>
        </p:sp>
        <p:sp>
          <p:nvSpPr>
            <p:cNvPr id="17" name="テキスト ボックス 24">
              <a:extLst>
                <a:ext uri="{FF2B5EF4-FFF2-40B4-BE49-F238E27FC236}">
                  <a16:creationId xmlns:a16="http://schemas.microsoft.com/office/drawing/2014/main" id="{288FFC47-7860-B08B-56BD-798D3EECB903}"/>
                </a:ext>
              </a:extLst>
            </p:cNvPr>
            <p:cNvSpPr txBox="1">
              <a:spLocks noChangeArrowheads="1"/>
            </p:cNvSpPr>
            <p:nvPr/>
          </p:nvSpPr>
          <p:spPr bwMode="auto">
            <a:xfrm>
              <a:off x="-36" y="5311971"/>
              <a:ext cx="7402178" cy="1348987"/>
            </a:xfrm>
            <a:prstGeom prst="rect">
              <a:avLst/>
            </a:prstGeom>
            <a:noFill/>
            <a:ln>
              <a:noFill/>
            </a:ln>
          </p:spPr>
          <p:txBody>
            <a:bodyPr wrap="square" lIns="288000" tIns="0" rIns="288000" bIns="0" anchor="t" anchorCtr="0">
              <a:noAutofit/>
            </a:bodyPr>
            <a:lstStyle/>
            <a:p>
              <a:pPr marL="154800" lvl="0" indent="-154800" algn="just">
                <a:lnSpc>
                  <a:spcPts val="1700"/>
                </a:lnSpc>
                <a:spcAft>
                  <a:spcPts val="600"/>
                </a:spcAft>
                <a:defRPr/>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kern="100" dirty="0">
                  <a:solidFill>
                    <a:prstClr val="black"/>
                  </a:solidFill>
                  <a:latin typeface="メイリオ"/>
                  <a:ea typeface="メイリオ"/>
                  <a:cs typeface="ＭＳ 明朝" panose="02020609040205080304" pitchFamily="17" charset="-128"/>
                </a:rPr>
                <a:t>株式会社ジーバーでは、地域のシニアが食の作り手となり、地域に心温まる食体験を提供している</a:t>
              </a:r>
              <a:r>
                <a:rPr kumimoji="0" lang="ja-JP" altLang="en-US" sz="1200" b="0" i="0" u="none" strike="noStrike" kern="100" cap="none" spc="0" normalizeH="0" baseline="0" noProof="0" dirty="0">
                  <a:ln>
                    <a:noFill/>
                  </a:ln>
                  <a:solidFill>
                    <a:prstClr val="black"/>
                  </a:solidFill>
                  <a:effectLst/>
                  <a:uLnTx/>
                  <a:uFillTx/>
                  <a:latin typeface="メイリオ"/>
                  <a:ea typeface="メイリオ"/>
                  <a:cs typeface="ＭＳ 明朝" panose="02020609040205080304" pitchFamily="17" charset="-128"/>
                </a:rPr>
                <a:t>。</a:t>
              </a:r>
              <a:endParaRPr kumimoji="0" lang="en-US" altLang="ja-JP" sz="1200" b="0" i="0" u="none" strike="noStrike" kern="100" cap="none" spc="0" normalizeH="0" baseline="0" noProof="0" dirty="0">
                <a:ln>
                  <a:noFill/>
                </a:ln>
                <a:solidFill>
                  <a:prstClr val="black"/>
                </a:solidFill>
                <a:effectLst/>
                <a:uLnTx/>
                <a:uFillTx/>
                <a:latin typeface="メイリオ"/>
                <a:ea typeface="メイリオ"/>
                <a:cs typeface="ＭＳ 明朝" panose="02020609040205080304" pitchFamily="17" charset="-128"/>
              </a:endParaRPr>
            </a:p>
            <a:p>
              <a:pPr marL="154800" lvl="0" indent="-154800" algn="just">
                <a:lnSpc>
                  <a:spcPts val="1700"/>
                </a:lnSpc>
                <a:spcAft>
                  <a:spcPts val="600"/>
                </a:spcAft>
                <a:defRPr/>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kern="100" dirty="0">
                  <a:solidFill>
                    <a:prstClr val="black"/>
                  </a:solidFill>
                  <a:latin typeface="メイリオ"/>
                  <a:ea typeface="メイリオ"/>
                  <a:cs typeface="ＭＳ 明朝" panose="02020609040205080304" pitchFamily="17" charset="-128"/>
                </a:rPr>
                <a:t>シニアスタッフからは、「毎日が挑戦で、色々な方々へ日々感謝している。ここで働くことが毎日の充実にもつながり、明日も頑張ろうという意欲が湧く。」という声があるように、シニアが生きがいを持って自主的に働く場所を創出。シニアの「できる」を引き出すことで、地域の活性化につなげている。</a:t>
              </a:r>
              <a:endParaRPr kumimoji="0" lang="en-US" altLang="ja-JP" sz="1200" b="0" i="0" u="none" strike="noStrike" kern="100" cap="none" spc="0" normalizeH="0" baseline="0" noProof="0" dirty="0">
                <a:ln>
                  <a:noFill/>
                </a:ln>
                <a:solidFill>
                  <a:prstClr val="black"/>
                </a:solidFill>
                <a:effectLst/>
                <a:uLnTx/>
                <a:uFillTx/>
                <a:latin typeface="メイリオ"/>
                <a:ea typeface="メイリオ"/>
                <a:cs typeface="ＭＳ 明朝" panose="02020609040205080304" pitchFamily="17" charset="-128"/>
              </a:endParaRPr>
            </a:p>
          </p:txBody>
        </p:sp>
        <p:sp>
          <p:nvSpPr>
            <p:cNvPr id="18" name="テキスト ボックス 17">
              <a:extLst>
                <a:ext uri="{FF2B5EF4-FFF2-40B4-BE49-F238E27FC236}">
                  <a16:creationId xmlns:a16="http://schemas.microsoft.com/office/drawing/2014/main" id="{0A4F3BDF-1C75-DB40-30FA-3D33BDBF5666}"/>
                </a:ext>
              </a:extLst>
            </p:cNvPr>
            <p:cNvSpPr txBox="1"/>
            <p:nvPr/>
          </p:nvSpPr>
          <p:spPr>
            <a:xfrm>
              <a:off x="6714984" y="6365394"/>
              <a:ext cx="2737721" cy="230832"/>
            </a:xfrm>
            <a:prstGeom prst="rect">
              <a:avLst/>
            </a:prstGeom>
            <a:noFill/>
          </p:spPr>
          <p:txBody>
            <a:bodyPr wrap="square">
              <a:spAutoFit/>
            </a:bodyPr>
            <a:lstStyle/>
            <a:p>
              <a:pPr lvl="0" algn="ctr">
                <a:defRPr/>
              </a:pPr>
              <a:r>
                <a:rPr lang="ja-JP" altLang="en-US" sz="900" kern="100" dirty="0">
                  <a:solidFill>
                    <a:prstClr val="black"/>
                  </a:solidFill>
                  <a:latin typeface="メイリオ" panose="020B0604030504040204" pitchFamily="50" charset="-128"/>
                  <a:ea typeface="メイリオ" panose="020B0604030504040204" pitchFamily="50" charset="-128"/>
                  <a:cs typeface="Times New Roman" panose="02020603050405020304" pitchFamily="18" charset="0"/>
                </a:rPr>
                <a:t>食事の提供の様子</a:t>
              </a:r>
              <a:endParaRPr kumimoji="0" lang="ja-JP" altLang="ja-JP" sz="1000" b="0" i="0" u="none" strike="noStrike" kern="100" cap="none" spc="0" normalizeH="0" baseline="0" noProof="0" dirty="0">
                <a:ln>
                  <a:noFill/>
                </a:ln>
                <a:solidFill>
                  <a:prstClr val="black"/>
                </a:solidFill>
                <a:effectLst/>
                <a:highlight>
                  <a:srgbClr val="FFFF00"/>
                </a:highlight>
                <a:uLnTx/>
                <a:uFillTx/>
                <a:latin typeface="メイリオ" panose="020B0604030504040204" pitchFamily="50" charset="-128"/>
                <a:ea typeface="メイリオ" panose="020B0604030504040204" pitchFamily="50" charset="-128"/>
                <a:cs typeface="Times New Roman" panose="02020603050405020304" pitchFamily="18" charset="0"/>
              </a:endParaRPr>
            </a:p>
          </p:txBody>
        </p:sp>
        <p:grpSp>
          <p:nvGrpSpPr>
            <p:cNvPr id="19" name="グループ化 18">
              <a:extLst>
                <a:ext uri="{FF2B5EF4-FFF2-40B4-BE49-F238E27FC236}">
                  <a16:creationId xmlns:a16="http://schemas.microsoft.com/office/drawing/2014/main" id="{FB5C9AA3-918C-C41E-C515-74835391E6BF}"/>
                </a:ext>
              </a:extLst>
            </p:cNvPr>
            <p:cNvGrpSpPr/>
            <p:nvPr/>
          </p:nvGrpSpPr>
          <p:grpSpPr>
            <a:xfrm>
              <a:off x="6714984" y="4503941"/>
              <a:ext cx="2547609" cy="695325"/>
              <a:chOff x="6933077" y="5240532"/>
              <a:chExt cx="2547609" cy="695325"/>
            </a:xfrm>
          </p:grpSpPr>
          <p:sp>
            <p:nvSpPr>
              <p:cNvPr id="20" name="テキスト ボックス 19">
                <a:extLst>
                  <a:ext uri="{FF2B5EF4-FFF2-40B4-BE49-F238E27FC236}">
                    <a16:creationId xmlns:a16="http://schemas.microsoft.com/office/drawing/2014/main" id="{0EAA4B04-6A6E-B965-2867-EB5B8446EB39}"/>
                  </a:ext>
                </a:extLst>
              </p:cNvPr>
              <p:cNvSpPr txBox="1"/>
              <p:nvPr/>
            </p:nvSpPr>
            <p:spPr>
              <a:xfrm>
                <a:off x="6933077" y="5674247"/>
                <a:ext cx="2547609" cy="261610"/>
              </a:xfrm>
              <a:prstGeom prst="rect">
                <a:avLst/>
              </a:prstGeom>
              <a:noFill/>
            </p:spPr>
            <p:txBody>
              <a:bodyPr wrap="square">
                <a:spAutoFit/>
              </a:bodyPr>
              <a:lstStyle/>
              <a:p>
                <a:pPr marR="71755" lvl="0" algn="ctr">
                  <a:defRPr/>
                </a:pPr>
                <a:r>
                  <a:rPr lang="ja-JP" altLang="en-US" sz="1100" kern="100" dirty="0">
                    <a:solidFill>
                      <a:prstClr val="black"/>
                    </a:solidFill>
                    <a:latin typeface="HG丸ｺﾞｼｯｸM-PRO" panose="020F0600000000000000" pitchFamily="50" charset="-128"/>
                    <a:ea typeface="HG丸ｺﾞｼｯｸM-PRO" panose="020F0600000000000000" pitchFamily="50" charset="-128"/>
                    <a:cs typeface="Times New Roman" panose="02020603050405020304" pitchFamily="18" charset="0"/>
                  </a:rPr>
                  <a:t>株式会社ジーバー（宮城県）</a:t>
                </a:r>
                <a:endParaRPr kumimoji="0" lang="zh-CN" altLang="en-US" sz="1100" b="0" i="0" u="none" strike="noStrike" kern="100" cap="none" spc="0" normalizeH="0" baseline="0" noProof="0" dirty="0">
                  <a:ln>
                    <a:noFill/>
                  </a:ln>
                  <a:solidFill>
                    <a:prstClr val="black"/>
                  </a:solidFill>
                  <a:effectLst/>
                  <a:highlight>
                    <a:srgbClr val="FFC9C9"/>
                  </a:highlight>
                  <a:uLnTx/>
                  <a:uFillTx/>
                  <a:latin typeface="HG丸ｺﾞｼｯｸM-PRO" panose="020F0600000000000000" pitchFamily="50" charset="-128"/>
                  <a:ea typeface="HG丸ｺﾞｼｯｸM-PRO" panose="020F0600000000000000" pitchFamily="50" charset="-128"/>
                  <a:cs typeface="Times New Roman" panose="02020603050405020304" pitchFamily="18" charset="0"/>
                </a:endParaRPr>
              </a:p>
            </p:txBody>
          </p:sp>
          <p:sp>
            <p:nvSpPr>
              <p:cNvPr id="21" name="テキスト ボックス 20">
                <a:extLst>
                  <a:ext uri="{FF2B5EF4-FFF2-40B4-BE49-F238E27FC236}">
                    <a16:creationId xmlns:a16="http://schemas.microsoft.com/office/drawing/2014/main" id="{19859904-CD93-C8A5-A5BD-EC7AB8BE884C}"/>
                  </a:ext>
                </a:extLst>
              </p:cNvPr>
              <p:cNvSpPr txBox="1"/>
              <p:nvPr/>
            </p:nvSpPr>
            <p:spPr>
              <a:xfrm>
                <a:off x="7393478" y="5240532"/>
                <a:ext cx="336156" cy="76944"/>
              </a:xfrm>
              <a:prstGeom prst="rect">
                <a:avLst/>
              </a:prstGeom>
              <a:noFill/>
            </p:spPr>
            <p:txBody>
              <a:bodyPr wrap="square" lIns="0" tIns="0" rIns="0" bIns="0">
                <a:spAutoFit/>
              </a:bodyPr>
              <a:lstStyle/>
              <a:p>
                <a:pPr marL="0" marR="71755" lvl="0" indent="0" algn="ctr" defTabSz="457200" rtl="0" eaLnBrk="1" fontAlgn="auto" latinLnBrk="0" hangingPunct="1">
                  <a:lnSpc>
                    <a:spcPct val="100000"/>
                  </a:lnSpc>
                  <a:spcBef>
                    <a:spcPts val="0"/>
                  </a:spcBef>
                  <a:spcAft>
                    <a:spcPts val="0"/>
                  </a:spcAft>
                  <a:buClrTx/>
                  <a:buSzTx/>
                  <a:buFontTx/>
                  <a:buNone/>
                  <a:tabLst/>
                  <a:defRPr/>
                </a:pPr>
                <a:endParaRPr kumimoji="0" lang="ja-JP" altLang="ja-JP" sz="500" b="0" i="0" u="none" strike="noStrike" kern="100" cap="none" spc="0" normalizeH="0" baseline="0" noProof="0">
                  <a:ln>
                    <a:noFill/>
                  </a:ln>
                  <a:solidFill>
                    <a:prstClr val="black"/>
                  </a:solidFill>
                  <a:effectLst/>
                  <a:highlight>
                    <a:srgbClr val="FFC9C9"/>
                  </a:highlight>
                  <a:uLnTx/>
                  <a:uFillTx/>
                  <a:latin typeface="HG丸ｺﾞｼｯｸM-PRO" panose="020F0600000000000000" pitchFamily="50" charset="-128"/>
                  <a:ea typeface="HG丸ｺﾞｼｯｸM-PRO" panose="020F0600000000000000" pitchFamily="50" charset="-128"/>
                  <a:cs typeface="Times New Roman" panose="02020603050405020304" pitchFamily="18" charset="0"/>
                </a:endParaRPr>
              </a:p>
            </p:txBody>
          </p:sp>
        </p:grpSp>
      </p:grpSp>
      <p:sp>
        <p:nvSpPr>
          <p:cNvPr id="23" name="角丸四角形 21">
            <a:extLst>
              <a:ext uri="{FF2B5EF4-FFF2-40B4-BE49-F238E27FC236}">
                <a16:creationId xmlns:a16="http://schemas.microsoft.com/office/drawing/2014/main" id="{B1D277C3-8942-ADD8-AC7D-7F66487834BA}"/>
              </a:ext>
            </a:extLst>
          </p:cNvPr>
          <p:cNvSpPr/>
          <p:nvPr/>
        </p:nvSpPr>
        <p:spPr>
          <a:xfrm>
            <a:off x="175003" y="676509"/>
            <a:ext cx="8805671" cy="2537579"/>
          </a:xfrm>
          <a:prstGeom prst="roundRect">
            <a:avLst>
              <a:gd name="adj" fmla="val 5792"/>
            </a:avLst>
          </a:prstGeom>
          <a:noFill/>
          <a:ln w="28575">
            <a:solidFill>
              <a:srgbClr val="FF9999"/>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24" name="正方形/長方形 23">
            <a:extLst>
              <a:ext uri="{FF2B5EF4-FFF2-40B4-BE49-F238E27FC236}">
                <a16:creationId xmlns:a16="http://schemas.microsoft.com/office/drawing/2014/main" id="{F345EA36-4B37-9739-3480-46BC3D7F650A}"/>
              </a:ext>
            </a:extLst>
          </p:cNvPr>
          <p:cNvSpPr/>
          <p:nvPr/>
        </p:nvSpPr>
        <p:spPr>
          <a:xfrm>
            <a:off x="323850" y="768830"/>
            <a:ext cx="586610" cy="272758"/>
          </a:xfrm>
          <a:prstGeom prst="rec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300" b="1" i="0" u="none" strike="noStrike" kern="1200" cap="none" spc="0" normalizeH="0" baseline="0" noProof="0">
                <a:ln>
                  <a:noFill/>
                </a:ln>
                <a:solidFill>
                  <a:prstClr val="black"/>
                </a:solidFill>
                <a:effectLst/>
                <a:uLnTx/>
                <a:uFillTx/>
                <a:latin typeface="HG丸ｺﾞｼｯｸM-PRO" panose="020F0600000000000000" pitchFamily="50" charset="-128"/>
                <a:ea typeface="HG丸ｺﾞｼｯｸM-PRO" panose="020F0600000000000000" pitchFamily="50" charset="-128"/>
                <a:cs typeface="メイリオ" panose="020B0604030504040204" pitchFamily="50" charset="-128"/>
              </a:rPr>
              <a:t>事 例</a:t>
            </a:r>
          </a:p>
        </p:txBody>
      </p:sp>
      <p:sp>
        <p:nvSpPr>
          <p:cNvPr id="25" name="テキスト ボックス 24">
            <a:extLst>
              <a:ext uri="{FF2B5EF4-FFF2-40B4-BE49-F238E27FC236}">
                <a16:creationId xmlns:a16="http://schemas.microsoft.com/office/drawing/2014/main" id="{E67D340D-9CE1-0A1D-2E27-ABED21DA023E}"/>
              </a:ext>
            </a:extLst>
          </p:cNvPr>
          <p:cNvSpPr txBox="1"/>
          <p:nvPr/>
        </p:nvSpPr>
        <p:spPr>
          <a:xfrm>
            <a:off x="910460" y="735023"/>
            <a:ext cx="6890576" cy="523220"/>
          </a:xfrm>
          <a:prstGeom prst="rect">
            <a:avLst/>
          </a:prstGeom>
          <a:noFill/>
        </p:spPr>
        <p:txBody>
          <a:bodyPr wrap="square" rtlCol="0">
            <a:spAutoFit/>
          </a:bodyPr>
          <a:lstStyle/>
          <a:p>
            <a:pPr lvl="0" algn="just">
              <a:defRPr/>
            </a:pPr>
            <a:r>
              <a:rPr lang="ja-JP" altLang="en-US" sz="1400" b="1" dirty="0">
                <a:solidFill>
                  <a:prstClr val="black"/>
                </a:solidFill>
                <a:latin typeface="HG丸ｺﾞｼｯｸM-PRO" panose="020F0600000000000000" pitchFamily="50" charset="-128"/>
                <a:ea typeface="HG丸ｺﾞｼｯｸM-PRO" panose="020F0600000000000000" pitchFamily="50" charset="-128"/>
              </a:rPr>
              <a:t>「地域に根ざした活動を広げよう」住民向けの健康増進・食育活動</a:t>
            </a:r>
            <a:endParaRPr lang="en-US" altLang="ja-JP" sz="1400" b="1" dirty="0">
              <a:solidFill>
                <a:prstClr val="black"/>
              </a:solidFill>
              <a:latin typeface="HG丸ｺﾞｼｯｸM-PRO" panose="020F0600000000000000" pitchFamily="50" charset="-128"/>
              <a:ea typeface="HG丸ｺﾞｼｯｸM-PRO" panose="020F0600000000000000" pitchFamily="50" charset="-128"/>
            </a:endParaRPr>
          </a:p>
          <a:p>
            <a:pPr lvl="0" algn="just">
              <a:defRPr/>
            </a:pPr>
            <a:r>
              <a:rPr lang="ja-JP" altLang="en-US" sz="1400" b="1" dirty="0">
                <a:solidFill>
                  <a:prstClr val="black"/>
                </a:solidFill>
                <a:latin typeface="HG丸ｺﾞｼｯｸM-PRO" panose="020F0600000000000000" pitchFamily="50" charset="-128"/>
                <a:ea typeface="HG丸ｺﾞｼｯｸM-PRO" panose="020F0600000000000000" pitchFamily="50" charset="-128"/>
              </a:rPr>
              <a:t>（第９回食育活動表彰　消費・安全局長賞受賞）</a:t>
            </a:r>
            <a:endParaRPr kumimoji="0" lang="en-US" altLang="ja-JP" sz="14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p:txBody>
      </p:sp>
      <p:sp>
        <p:nvSpPr>
          <p:cNvPr id="26" name="テキスト ボックス 24">
            <a:extLst>
              <a:ext uri="{FF2B5EF4-FFF2-40B4-BE49-F238E27FC236}">
                <a16:creationId xmlns:a16="http://schemas.microsoft.com/office/drawing/2014/main" id="{5C7EB739-8D91-6DDF-B4EB-DADB255AFBDF}"/>
              </a:ext>
            </a:extLst>
          </p:cNvPr>
          <p:cNvSpPr txBox="1">
            <a:spLocks noChangeArrowheads="1"/>
          </p:cNvSpPr>
          <p:nvPr/>
        </p:nvSpPr>
        <p:spPr bwMode="auto">
          <a:xfrm>
            <a:off x="0" y="1400668"/>
            <a:ext cx="7742357" cy="1887650"/>
          </a:xfrm>
          <a:prstGeom prst="rect">
            <a:avLst/>
          </a:prstGeom>
          <a:noFill/>
          <a:ln>
            <a:noFill/>
          </a:ln>
        </p:spPr>
        <p:txBody>
          <a:bodyPr wrap="square" lIns="288000" tIns="0" rIns="288000" bIns="0" anchor="t" anchorCtr="0">
            <a:noAutofit/>
          </a:bodyPr>
          <a:lstStyle/>
          <a:p>
            <a:pPr marL="154800" lvl="0" indent="-154800" algn="just" eaLnBrk="0">
              <a:lnSpc>
                <a:spcPts val="1700"/>
              </a:lnSpc>
              <a:spcAft>
                <a:spcPts val="600"/>
              </a:spcAft>
              <a:defRPr/>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kern="100" dirty="0">
                <a:solidFill>
                  <a:prstClr val="black"/>
                </a:solidFill>
                <a:latin typeface="メイリオ"/>
                <a:ea typeface="メイリオ"/>
                <a:cs typeface="ＭＳ 明朝" panose="02020609040205080304" pitchFamily="17" charset="-128"/>
              </a:rPr>
              <a:t>宇治市食生活改善推進員協議会「若葉の会」は、</a:t>
            </a:r>
            <a:r>
              <a:rPr lang="en-US" altLang="ja-JP" sz="1200" kern="100" dirty="0">
                <a:solidFill>
                  <a:prstClr val="black"/>
                </a:solidFill>
                <a:latin typeface="メイリオ"/>
                <a:ea typeface="メイリオ"/>
                <a:cs typeface="ＭＳ 明朝" panose="02020609040205080304" pitchFamily="17" charset="-128"/>
              </a:rPr>
              <a:t>2025</a:t>
            </a:r>
            <a:r>
              <a:rPr lang="ja-JP" altLang="en-US" sz="1200" kern="100" dirty="0">
                <a:solidFill>
                  <a:prstClr val="black"/>
                </a:solidFill>
                <a:latin typeface="メイリオ"/>
                <a:ea typeface="メイリオ"/>
                <a:cs typeface="ＭＳ 明朝" panose="02020609040205080304" pitchFamily="17" charset="-128"/>
              </a:rPr>
              <a:t>年に</a:t>
            </a:r>
            <a:r>
              <a:rPr lang="en-US" altLang="ja-JP" sz="1200" kern="100" dirty="0">
                <a:solidFill>
                  <a:prstClr val="black"/>
                </a:solidFill>
                <a:latin typeface="メイリオ"/>
                <a:ea typeface="メイリオ"/>
                <a:cs typeface="ＭＳ 明朝" panose="02020609040205080304" pitchFamily="17" charset="-128"/>
              </a:rPr>
              <a:t>40</a:t>
            </a:r>
            <a:r>
              <a:rPr lang="ja-JP" altLang="en-US" sz="1200" kern="100" dirty="0">
                <a:solidFill>
                  <a:prstClr val="black"/>
                </a:solidFill>
                <a:latin typeface="メイリオ"/>
                <a:ea typeface="メイリオ"/>
                <a:cs typeface="ＭＳ 明朝" panose="02020609040205080304" pitchFamily="17" charset="-128"/>
              </a:rPr>
              <a:t>周年を迎え、長きにわたって地域の食生活改善、健康づくりを促進</a:t>
            </a:r>
            <a:r>
              <a:rPr kumimoji="0" lang="ja-JP" altLang="en-US" sz="1200" b="0" i="0" u="none" strike="noStrike" kern="100" cap="none" spc="0" normalizeH="0" baseline="0" noProof="0" dirty="0">
                <a:ln>
                  <a:noFill/>
                </a:ln>
                <a:solidFill>
                  <a:prstClr val="black"/>
                </a:solidFill>
                <a:effectLst/>
                <a:uLnTx/>
                <a:uFillTx/>
                <a:latin typeface="メイリオ"/>
                <a:ea typeface="メイリオ"/>
                <a:cs typeface="ＭＳ 明朝" panose="02020609040205080304" pitchFamily="17" charset="-128"/>
              </a:rPr>
              <a:t>。</a:t>
            </a:r>
            <a:endParaRPr kumimoji="0" lang="en-US" altLang="ja-JP" sz="1200" b="0" i="0" u="none" strike="noStrike" kern="100" cap="none" spc="0" normalizeH="0" baseline="0" noProof="0" dirty="0">
              <a:ln>
                <a:noFill/>
              </a:ln>
              <a:solidFill>
                <a:prstClr val="black"/>
              </a:solidFill>
              <a:effectLst/>
              <a:uLnTx/>
              <a:uFillTx/>
              <a:latin typeface="メイリオ"/>
              <a:ea typeface="メイリオ"/>
              <a:cs typeface="ＭＳ 明朝" panose="02020609040205080304" pitchFamily="17" charset="-128"/>
            </a:endParaRPr>
          </a:p>
          <a:p>
            <a:pPr marL="154800" lvl="0" indent="-154800" algn="just" eaLnBrk="0">
              <a:lnSpc>
                <a:spcPts val="1700"/>
              </a:lnSpc>
              <a:spcAft>
                <a:spcPts val="600"/>
              </a:spcAft>
              <a:defRPr/>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kern="100" dirty="0">
                <a:solidFill>
                  <a:prstClr val="black"/>
                </a:solidFill>
                <a:latin typeface="メイリオ"/>
                <a:ea typeface="メイリオ"/>
                <a:cs typeface="ＭＳ 明朝" panose="02020609040205080304" pitchFamily="17" charset="-128"/>
              </a:rPr>
              <a:t>季節ごとの健康的な食事メニューの考案のほか、バランスのとれた組合せや適塩等、忙しい現代人や時代のニーズに応じたレシピの作成、日本の食文化を大切にした食育事業の展開、男性向けヘルシー料理教室等、幅広い世代を対象として活動。</a:t>
            </a:r>
            <a:endParaRPr kumimoji="0" lang="en-US" altLang="ja-JP" sz="1200" b="0" i="0" u="none" strike="noStrike" kern="100" cap="none" spc="0" normalizeH="0" baseline="0" noProof="0" dirty="0">
              <a:ln>
                <a:noFill/>
              </a:ln>
              <a:solidFill>
                <a:prstClr val="black"/>
              </a:solidFill>
              <a:effectLst/>
              <a:uLnTx/>
              <a:uFillTx/>
              <a:latin typeface="メイリオ"/>
              <a:ea typeface="メイリオ"/>
              <a:cs typeface="ＭＳ 明朝" panose="02020609040205080304" pitchFamily="17" charset="-128"/>
            </a:endParaRPr>
          </a:p>
          <a:p>
            <a:pPr marL="154800" lvl="0" indent="-154800" algn="just" eaLnBrk="0">
              <a:lnSpc>
                <a:spcPts val="1700"/>
              </a:lnSpc>
              <a:spcAft>
                <a:spcPts val="600"/>
              </a:spcAft>
              <a:defRPr/>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kern="100" dirty="0">
                <a:solidFill>
                  <a:prstClr val="black"/>
                </a:solidFill>
                <a:latin typeface="メイリオ"/>
                <a:ea typeface="メイリオ"/>
                <a:cs typeface="ＭＳ 明朝" panose="02020609040205080304" pitchFamily="17" charset="-128"/>
              </a:rPr>
              <a:t>宇治市が源氏物語の舞台であることにちなんだ名前のレシピ集を作成し、まちとしての魅力も発信している。</a:t>
            </a:r>
            <a:endParaRPr kumimoji="0" lang="en-US" altLang="ja-JP" sz="1200" b="0" i="0" u="none" strike="noStrike" kern="100" cap="none" spc="0" normalizeH="0" baseline="0" noProof="0" dirty="0">
              <a:ln>
                <a:noFill/>
              </a:ln>
              <a:solidFill>
                <a:prstClr val="black"/>
              </a:solidFill>
              <a:effectLst/>
              <a:uLnTx/>
              <a:uFillTx/>
              <a:latin typeface="メイリオ"/>
              <a:ea typeface="メイリオ"/>
              <a:cs typeface="ＭＳ 明朝" panose="02020609040205080304" pitchFamily="17" charset="-128"/>
            </a:endParaRPr>
          </a:p>
        </p:txBody>
      </p:sp>
      <p:sp>
        <p:nvSpPr>
          <p:cNvPr id="27" name="テキスト ボックス 26">
            <a:extLst>
              <a:ext uri="{FF2B5EF4-FFF2-40B4-BE49-F238E27FC236}">
                <a16:creationId xmlns:a16="http://schemas.microsoft.com/office/drawing/2014/main" id="{26996335-B205-94C1-FE11-FDBB8A4A4853}"/>
              </a:ext>
            </a:extLst>
          </p:cNvPr>
          <p:cNvSpPr txBox="1"/>
          <p:nvPr/>
        </p:nvSpPr>
        <p:spPr>
          <a:xfrm>
            <a:off x="6846619" y="2864821"/>
            <a:ext cx="2737721" cy="230832"/>
          </a:xfrm>
          <a:prstGeom prst="rect">
            <a:avLst/>
          </a:prstGeom>
          <a:noFill/>
        </p:spPr>
        <p:txBody>
          <a:bodyPr wrap="square">
            <a:spAutoFit/>
          </a:bodyPr>
          <a:lstStyle/>
          <a:p>
            <a:pPr lvl="0" algn="ctr">
              <a:defRPr/>
            </a:pPr>
            <a:r>
              <a:rPr lang="ja-JP" altLang="en-US" sz="900" kern="100" dirty="0">
                <a:solidFill>
                  <a:prstClr val="black"/>
                </a:solidFill>
                <a:latin typeface="メイリオ" panose="020B0604030504040204" pitchFamily="50" charset="-128"/>
                <a:ea typeface="メイリオ" panose="020B0604030504040204" pitchFamily="50" charset="-128"/>
                <a:cs typeface="Times New Roman" panose="02020603050405020304" pitchFamily="18" charset="0"/>
              </a:rPr>
              <a:t>源氏物語レシピ集</a:t>
            </a:r>
            <a:endParaRPr kumimoji="0" lang="ja-JP" altLang="ja-JP" sz="1000" b="0" i="0" u="none" strike="noStrike" kern="1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Times New Roman" panose="02020603050405020304" pitchFamily="18" charset="0"/>
            </a:endParaRPr>
          </a:p>
        </p:txBody>
      </p:sp>
      <p:grpSp>
        <p:nvGrpSpPr>
          <p:cNvPr id="28" name="グループ化 27">
            <a:extLst>
              <a:ext uri="{FF2B5EF4-FFF2-40B4-BE49-F238E27FC236}">
                <a16:creationId xmlns:a16="http://schemas.microsoft.com/office/drawing/2014/main" id="{E6971150-C40D-6FA4-162E-9F82F7A43B8E}"/>
              </a:ext>
            </a:extLst>
          </p:cNvPr>
          <p:cNvGrpSpPr/>
          <p:nvPr/>
        </p:nvGrpSpPr>
        <p:grpSpPr>
          <a:xfrm>
            <a:off x="6646069" y="377445"/>
            <a:ext cx="2547609" cy="898378"/>
            <a:chOff x="6805484" y="5240532"/>
            <a:chExt cx="2547609" cy="898378"/>
          </a:xfrm>
        </p:grpSpPr>
        <p:sp>
          <p:nvSpPr>
            <p:cNvPr id="29" name="テキスト ボックス 28">
              <a:extLst>
                <a:ext uri="{FF2B5EF4-FFF2-40B4-BE49-F238E27FC236}">
                  <a16:creationId xmlns:a16="http://schemas.microsoft.com/office/drawing/2014/main" id="{5D741F56-5F1E-0B69-542F-A4F7E0FE72B1}"/>
                </a:ext>
              </a:extLst>
            </p:cNvPr>
            <p:cNvSpPr txBox="1"/>
            <p:nvPr/>
          </p:nvSpPr>
          <p:spPr>
            <a:xfrm>
              <a:off x="6805484" y="5708023"/>
              <a:ext cx="2547609" cy="430887"/>
            </a:xfrm>
            <a:prstGeom prst="rect">
              <a:avLst/>
            </a:prstGeom>
            <a:noFill/>
          </p:spPr>
          <p:txBody>
            <a:bodyPr wrap="square">
              <a:spAutoFit/>
            </a:bodyPr>
            <a:lstStyle/>
            <a:p>
              <a:pPr marR="71755" lvl="0" algn="ctr">
                <a:defRPr/>
              </a:pPr>
              <a:r>
                <a:rPr lang="ja-JP" altLang="en-US" sz="1100" kern="100" dirty="0">
                  <a:solidFill>
                    <a:prstClr val="black"/>
                  </a:solidFill>
                  <a:latin typeface="HG丸ｺﾞｼｯｸM-PRO" panose="020F0600000000000000" pitchFamily="50" charset="-128"/>
                  <a:ea typeface="HG丸ｺﾞｼｯｸM-PRO" panose="020F0600000000000000" pitchFamily="50" charset="-128"/>
                  <a:cs typeface="Times New Roman" panose="02020603050405020304" pitchFamily="18" charset="0"/>
                </a:rPr>
                <a:t>宇治市食生活改善推進員協議会</a:t>
              </a:r>
              <a:endParaRPr lang="en-US" altLang="ja-JP" sz="1100" kern="100" dirty="0">
                <a:solidFill>
                  <a:prstClr val="black"/>
                </a:solidFill>
                <a:latin typeface="HG丸ｺﾞｼｯｸM-PRO" panose="020F0600000000000000" pitchFamily="50" charset="-128"/>
                <a:ea typeface="HG丸ｺﾞｼｯｸM-PRO" panose="020F0600000000000000" pitchFamily="50" charset="-128"/>
                <a:cs typeface="Times New Roman" panose="02020603050405020304" pitchFamily="18" charset="0"/>
              </a:endParaRPr>
            </a:p>
            <a:p>
              <a:pPr marR="71755" lvl="0" algn="ctr">
                <a:defRPr/>
              </a:pPr>
              <a:r>
                <a:rPr lang="ja-JP" altLang="en-US" sz="1100" kern="100" dirty="0">
                  <a:solidFill>
                    <a:prstClr val="black"/>
                  </a:solidFill>
                  <a:latin typeface="HG丸ｺﾞｼｯｸM-PRO" panose="020F0600000000000000" pitchFamily="50" charset="-128"/>
                  <a:ea typeface="HG丸ｺﾞｼｯｸM-PRO" panose="020F0600000000000000" pitchFamily="50" charset="-128"/>
                  <a:cs typeface="Times New Roman" panose="02020603050405020304" pitchFamily="18" charset="0"/>
                </a:rPr>
                <a:t>「若葉の会」（京都府）</a:t>
              </a:r>
              <a:endParaRPr kumimoji="0" lang="en-US" altLang="ja-JP" sz="1100" b="0" i="0" u="none" strike="noStrike" kern="1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Times New Roman" panose="02020603050405020304" pitchFamily="18" charset="0"/>
              </a:endParaRPr>
            </a:p>
          </p:txBody>
        </p:sp>
        <p:sp>
          <p:nvSpPr>
            <p:cNvPr id="30" name="テキスト ボックス 29">
              <a:extLst>
                <a:ext uri="{FF2B5EF4-FFF2-40B4-BE49-F238E27FC236}">
                  <a16:creationId xmlns:a16="http://schemas.microsoft.com/office/drawing/2014/main" id="{BD3DDC77-7827-DB3A-E406-50B377CCA44A}"/>
                </a:ext>
              </a:extLst>
            </p:cNvPr>
            <p:cNvSpPr txBox="1"/>
            <p:nvPr/>
          </p:nvSpPr>
          <p:spPr>
            <a:xfrm>
              <a:off x="7393478" y="5240532"/>
              <a:ext cx="336156" cy="76944"/>
            </a:xfrm>
            <a:prstGeom prst="rect">
              <a:avLst/>
            </a:prstGeom>
            <a:noFill/>
          </p:spPr>
          <p:txBody>
            <a:bodyPr wrap="square" lIns="0" tIns="0" rIns="0" bIns="0">
              <a:spAutoFit/>
            </a:bodyPr>
            <a:lstStyle/>
            <a:p>
              <a:pPr marL="0" marR="71755" lvl="0" indent="0" algn="ctr" defTabSz="457200" rtl="0" eaLnBrk="1" fontAlgn="auto" latinLnBrk="0" hangingPunct="1">
                <a:lnSpc>
                  <a:spcPct val="100000"/>
                </a:lnSpc>
                <a:spcBef>
                  <a:spcPts val="0"/>
                </a:spcBef>
                <a:spcAft>
                  <a:spcPts val="0"/>
                </a:spcAft>
                <a:buClrTx/>
                <a:buSzTx/>
                <a:buFontTx/>
                <a:buNone/>
                <a:tabLst/>
                <a:defRPr/>
              </a:pPr>
              <a:endParaRPr kumimoji="0" lang="ja-JP" altLang="ja-JP" sz="500" b="0" i="0" u="none" strike="noStrike" kern="100" cap="none" spc="0" normalizeH="0" baseline="0" noProof="0">
                <a:ln>
                  <a:noFill/>
                </a:ln>
                <a:solidFill>
                  <a:prstClr val="black"/>
                </a:solidFill>
                <a:effectLst/>
                <a:highlight>
                  <a:srgbClr val="FFC9C9"/>
                </a:highlight>
                <a:uLnTx/>
                <a:uFillTx/>
                <a:latin typeface="HG丸ｺﾞｼｯｸM-PRO" panose="020F0600000000000000" pitchFamily="50" charset="-128"/>
                <a:ea typeface="HG丸ｺﾞｼｯｸM-PRO" panose="020F0600000000000000" pitchFamily="50" charset="-128"/>
                <a:cs typeface="Times New Roman" panose="02020603050405020304" pitchFamily="18" charset="0"/>
              </a:endParaRPr>
            </a:p>
          </p:txBody>
        </p:sp>
      </p:grpSp>
      <p:pic>
        <p:nvPicPr>
          <p:cNvPr id="31" name="図 30" descr="背景パターン が含まれている画像&#10;&#10;AI によって生成されたコンテンツは間違っている可能性があります。">
            <a:extLst>
              <a:ext uri="{FF2B5EF4-FFF2-40B4-BE49-F238E27FC236}">
                <a16:creationId xmlns:a16="http://schemas.microsoft.com/office/drawing/2014/main" id="{5F4DFCE2-AE6F-A969-1F49-2B4D40C64FA6}"/>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7700685" y="1379978"/>
            <a:ext cx="1029588" cy="1441214"/>
          </a:xfrm>
          <a:prstGeom prst="rect">
            <a:avLst/>
          </a:prstGeom>
          <a:noFill/>
          <a:ln>
            <a:noFill/>
          </a:ln>
        </p:spPr>
      </p:pic>
      <p:sp>
        <p:nvSpPr>
          <p:cNvPr id="40" name="テキスト ボックス 39">
            <a:extLst>
              <a:ext uri="{FF2B5EF4-FFF2-40B4-BE49-F238E27FC236}">
                <a16:creationId xmlns:a16="http://schemas.microsoft.com/office/drawing/2014/main" id="{D07BA41A-FC75-2B81-63B2-E2D7CF576B4F}"/>
              </a:ext>
            </a:extLst>
          </p:cNvPr>
          <p:cNvSpPr txBox="1"/>
          <p:nvPr/>
        </p:nvSpPr>
        <p:spPr>
          <a:xfrm>
            <a:off x="6861820" y="763451"/>
            <a:ext cx="519706" cy="20005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うじ</a:t>
            </a:r>
          </a:p>
        </p:txBody>
      </p:sp>
      <p:pic>
        <p:nvPicPr>
          <p:cNvPr id="4" name="図 3">
            <a:extLst>
              <a:ext uri="{FF2B5EF4-FFF2-40B4-BE49-F238E27FC236}">
                <a16:creationId xmlns:a16="http://schemas.microsoft.com/office/drawing/2014/main" id="{64B807C6-5DD5-89E6-A991-95592E0D8B9D}"/>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348298" y="4024214"/>
            <a:ext cx="1471090" cy="980832"/>
          </a:xfrm>
          <a:prstGeom prst="rect">
            <a:avLst/>
          </a:prstGeom>
          <a:noFill/>
          <a:ln>
            <a:noFill/>
          </a:ln>
        </p:spPr>
      </p:pic>
      <p:sp>
        <p:nvSpPr>
          <p:cNvPr id="2" name="テキスト ボックス 1">
            <a:extLst>
              <a:ext uri="{FF2B5EF4-FFF2-40B4-BE49-F238E27FC236}">
                <a16:creationId xmlns:a16="http://schemas.microsoft.com/office/drawing/2014/main" id="{1056F65B-9231-52E8-0DEE-3EA73DB4DC32}"/>
              </a:ext>
            </a:extLst>
          </p:cNvPr>
          <p:cNvSpPr txBox="1"/>
          <p:nvPr/>
        </p:nvSpPr>
        <p:spPr>
          <a:xfrm>
            <a:off x="5505852" y="1773880"/>
            <a:ext cx="554897" cy="20005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てきえん</a:t>
            </a:r>
          </a:p>
        </p:txBody>
      </p:sp>
      <p:sp>
        <p:nvSpPr>
          <p:cNvPr id="3" name="角丸四角形 23">
            <a:extLst>
              <a:ext uri="{FF2B5EF4-FFF2-40B4-BE49-F238E27FC236}">
                <a16:creationId xmlns:a16="http://schemas.microsoft.com/office/drawing/2014/main" id="{2E606531-B3B9-A8DE-AD3D-FBA6B04412E4}"/>
              </a:ext>
            </a:extLst>
          </p:cNvPr>
          <p:cNvSpPr/>
          <p:nvPr/>
        </p:nvSpPr>
        <p:spPr>
          <a:xfrm>
            <a:off x="0" y="144000"/>
            <a:ext cx="9135000" cy="288000"/>
          </a:xfrm>
          <a:prstGeom prst="roundRect">
            <a:avLst>
              <a:gd name="adj" fmla="val 151"/>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lvl="0" indent="87313">
              <a:lnSpc>
                <a:spcPts val="2000"/>
              </a:lnSpc>
              <a:defRPr/>
            </a:pPr>
            <a:r>
              <a:rPr lang="ja-JP" altLang="en-US" sz="1400" dirty="0">
                <a:latin typeface="メイリオ" panose="020B0604030504040204" pitchFamily="50" charset="-128"/>
                <a:ea typeface="メイリオ" panose="020B0604030504040204" pitchFamily="50" charset="-128"/>
              </a:rPr>
              <a:t>特集　食育基本法のあゆみ</a:t>
            </a:r>
            <a:endParaRPr kumimoji="0" lang="ja-JP" altLang="en-US" sz="1400" i="0" u="none" strike="noStrike" kern="1200" cap="none" spc="-100" normalizeH="0" baseline="0" noProof="0" dirty="0">
              <a:ln>
                <a:noFill/>
              </a:ln>
              <a:solidFill>
                <a:prstClr val="white">
                  <a:lumMod val="95000"/>
                </a:prstClr>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7" name="角丸四角形 23">
            <a:extLst>
              <a:ext uri="{FF2B5EF4-FFF2-40B4-BE49-F238E27FC236}">
                <a16:creationId xmlns:a16="http://schemas.microsoft.com/office/drawing/2014/main" id="{55B2B5AC-A368-4537-4990-EFD37A5FC426}"/>
              </a:ext>
            </a:extLst>
          </p:cNvPr>
          <p:cNvSpPr/>
          <p:nvPr/>
        </p:nvSpPr>
        <p:spPr>
          <a:xfrm>
            <a:off x="-11433" y="149005"/>
            <a:ext cx="9135000" cy="288000"/>
          </a:xfrm>
          <a:prstGeom prst="roundRect">
            <a:avLst>
              <a:gd name="adj" fmla="val 151"/>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lvl="0" indent="87313" algn="r">
              <a:lnSpc>
                <a:spcPts val="2000"/>
              </a:lnSpc>
              <a:defRPr/>
            </a:pPr>
            <a:r>
              <a:rPr lang="ja-JP" altLang="en-US" sz="1400" dirty="0">
                <a:latin typeface="メイリオ" panose="020B0604030504040204" pitchFamily="50" charset="-128"/>
                <a:ea typeface="メイリオ" panose="020B0604030504040204" pitchFamily="50" charset="-128"/>
              </a:rPr>
              <a:t>第２節　食育の取組　～多様な主体による取組の推進～</a:t>
            </a:r>
            <a:endParaRPr kumimoji="0" lang="ja-JP" altLang="en-US" sz="1400" i="0" u="none" strike="noStrike" kern="1200" cap="none" spc="-100" normalizeH="0" baseline="0" noProof="0" dirty="0">
              <a:ln>
                <a:noFill/>
              </a:ln>
              <a:solidFill>
                <a:prstClr val="white">
                  <a:lumMod val="95000"/>
                </a:prstClr>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p:txBody>
      </p:sp>
    </p:spTree>
    <p:extLst>
      <p:ext uri="{BB962C8B-B14F-4D97-AF65-F5344CB8AC3E}">
        <p14:creationId xmlns:p14="http://schemas.microsoft.com/office/powerpoint/2010/main" val="24989702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正方形/長方形 15">
            <a:extLst>
              <a:ext uri="{FF2B5EF4-FFF2-40B4-BE49-F238E27FC236}">
                <a16:creationId xmlns:a16="http://schemas.microsoft.com/office/drawing/2014/main" id="{6C9B03BA-E812-4E5B-ACFE-DE73D8FD26E7}"/>
              </a:ext>
            </a:extLst>
          </p:cNvPr>
          <p:cNvSpPr/>
          <p:nvPr/>
        </p:nvSpPr>
        <p:spPr>
          <a:xfrm>
            <a:off x="141185" y="798603"/>
            <a:ext cx="8948484" cy="360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2500"/>
              </a:lnSpc>
            </a:pPr>
            <a:r>
              <a:rPr lang="ja-JP" altLang="en-US" sz="1400" b="1" dirty="0">
                <a:solidFill>
                  <a:schemeClr val="tx1"/>
                </a:solidFill>
                <a:latin typeface="メイリオ" panose="020B0604030504040204" pitchFamily="50" charset="-128"/>
                <a:ea typeface="メイリオ" panose="020B0604030504040204" pitchFamily="50" charset="-128"/>
              </a:rPr>
              <a:t>子供の基本的な生活習慣の形成</a:t>
            </a:r>
          </a:p>
        </p:txBody>
      </p:sp>
      <p:sp>
        <p:nvSpPr>
          <p:cNvPr id="17" name="テキスト ボックス 24">
            <a:extLst>
              <a:ext uri="{FF2B5EF4-FFF2-40B4-BE49-F238E27FC236}">
                <a16:creationId xmlns:a16="http://schemas.microsoft.com/office/drawing/2014/main" id="{7F653A93-4E84-4EC6-9FBA-11A81FE3C992}"/>
              </a:ext>
            </a:extLst>
          </p:cNvPr>
          <p:cNvSpPr txBox="1">
            <a:spLocks noChangeArrowheads="1"/>
          </p:cNvSpPr>
          <p:nvPr/>
        </p:nvSpPr>
        <p:spPr bwMode="auto">
          <a:xfrm>
            <a:off x="1" y="1412804"/>
            <a:ext cx="4958564" cy="2432906"/>
          </a:xfrm>
          <a:prstGeom prst="rect">
            <a:avLst/>
          </a:prstGeom>
          <a:noFill/>
          <a:ln>
            <a:noFill/>
          </a:ln>
        </p:spPr>
        <p:txBody>
          <a:bodyPr wrap="square" lIns="288000" tIns="0" rIns="288000" bIns="0" anchor="t" anchorCtr="0">
            <a:noAutofit/>
          </a:bodyPr>
          <a:lstStyle/>
          <a:p>
            <a:pPr marL="154800" indent="-154800" algn="just">
              <a:lnSpc>
                <a:spcPts val="2000"/>
              </a:lnSpc>
              <a:spcAft>
                <a:spcPts val="600"/>
              </a:spcAft>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dirty="0">
                <a:latin typeface="メイリオ"/>
                <a:ea typeface="メイリオ"/>
              </a:rPr>
              <a:t>朝食の摂取は、栄養補給だけではなく、体内時計のリズムを整えるために必要であり、適切な生活習慣の育成や、心身の健康の保持につながる。</a:t>
            </a:r>
            <a:endParaRPr lang="en-US" altLang="ja-JP" sz="1200" dirty="0">
              <a:latin typeface="メイリオ"/>
              <a:ea typeface="メイリオ"/>
            </a:endParaRPr>
          </a:p>
          <a:p>
            <a:pPr marL="154800" indent="-154800" algn="just">
              <a:lnSpc>
                <a:spcPts val="2000"/>
              </a:lnSpc>
              <a:spcAft>
                <a:spcPts val="600"/>
              </a:spcAft>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小・中学生の朝食欠食率は、近年増加傾向。</a:t>
            </a:r>
            <a:endParaRPr lang="en-US" altLang="ja-JP" sz="1200" spc="-90" dirty="0">
              <a:latin typeface="メイリオ"/>
              <a:ea typeface="メイリオ"/>
            </a:endParaRPr>
          </a:p>
          <a:p>
            <a:pPr marL="154800" indent="-154800" algn="just">
              <a:lnSpc>
                <a:spcPts val="2000"/>
              </a:lnSpc>
              <a:spcAft>
                <a:spcPts val="600"/>
              </a:spcAft>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文部科学省は、独立行政法人国立青少年教育振興機構、「早寝早起き朝ごはん」全国協議会と連携・協力し、「早寝早起き朝ごはん」国民運動を推進。</a:t>
            </a:r>
            <a:endParaRPr lang="en-US" altLang="ja-JP" sz="1200" dirty="0">
              <a:latin typeface="メイリオ" panose="020B0604030504040204" pitchFamily="50" charset="-128"/>
              <a:ea typeface="メイリオ" panose="020B0604030504040204" pitchFamily="50" charset="-128"/>
            </a:endParaRPr>
          </a:p>
        </p:txBody>
      </p:sp>
      <p:sp>
        <p:nvSpPr>
          <p:cNvPr id="10" name="正方形/長方形 9">
            <a:extLst>
              <a:ext uri="{FF2B5EF4-FFF2-40B4-BE49-F238E27FC236}">
                <a16:creationId xmlns:a16="http://schemas.microsoft.com/office/drawing/2014/main" id="{9AFC4832-D22D-A2EC-43EF-FC753A9D7031}"/>
              </a:ext>
            </a:extLst>
          </p:cNvPr>
          <p:cNvSpPr/>
          <p:nvPr/>
        </p:nvSpPr>
        <p:spPr>
          <a:xfrm>
            <a:off x="4958565" y="2834659"/>
            <a:ext cx="4131104" cy="988387"/>
          </a:xfrm>
          <a:prstGeom prst="rect">
            <a:avLst/>
          </a:prstGeom>
          <a:ln w="12700">
            <a:noFill/>
          </a:ln>
        </p:spPr>
        <p:style>
          <a:lnRef idx="1">
            <a:schemeClr val="accent1"/>
          </a:lnRef>
          <a:fillRef idx="0">
            <a:schemeClr val="accent1"/>
          </a:fillRef>
          <a:effectRef idx="0">
            <a:schemeClr val="accent1"/>
          </a:effectRef>
          <a:fontRef idx="minor">
            <a:schemeClr val="tx1"/>
          </a:fontRef>
        </p:style>
        <p:txBody>
          <a:bodyPr lIns="0" tIns="0" rIns="0" bIns="0" rtlCol="0" anchor="ctr"/>
          <a:lstStyle/>
          <a:p>
            <a:pPr lvl="0">
              <a:defRPr/>
            </a:pPr>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資料：文部科学省「全国学力・学習状況調査」</a:t>
            </a:r>
            <a:r>
              <a:rPr lang="en-US" altLang="ja-JP" sz="800" dirty="0">
                <a:latin typeface="メイリオ" panose="020B0604030504040204" pitchFamily="50" charset="-128"/>
                <a:ea typeface="メイリオ" panose="020B0604030504040204" pitchFamily="50" charset="-128"/>
                <a:cs typeface="メイリオ" panose="020B0604030504040204" pitchFamily="50" charset="-128"/>
              </a:rPr>
              <a:t>2025</a:t>
            </a:r>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年度</a:t>
            </a:r>
          </a:p>
          <a:p>
            <a:pPr lvl="0">
              <a:defRPr/>
            </a:pPr>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注：１）</a:t>
            </a:r>
            <a:r>
              <a:rPr lang="en-US" altLang="ja-JP" sz="800" dirty="0">
                <a:latin typeface="メイリオ" panose="020B0604030504040204" pitchFamily="50" charset="-128"/>
                <a:ea typeface="メイリオ" panose="020B0604030504040204" pitchFamily="50" charset="-128"/>
                <a:cs typeface="メイリオ" panose="020B0604030504040204" pitchFamily="50" charset="-128"/>
              </a:rPr>
              <a:t>2011</a:t>
            </a:r>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年度は、東日本大震災の影響等により、調査の実施を見送り。</a:t>
            </a:r>
          </a:p>
          <a:p>
            <a:pPr lvl="0" indent="198000">
              <a:defRPr/>
            </a:pPr>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２）</a:t>
            </a:r>
            <a:r>
              <a:rPr lang="en-US" altLang="ja-JP" sz="800" dirty="0">
                <a:latin typeface="メイリオ" panose="020B0604030504040204" pitchFamily="50" charset="-128"/>
                <a:ea typeface="メイリオ" panose="020B0604030504040204" pitchFamily="50" charset="-128"/>
                <a:cs typeface="メイリオ" panose="020B0604030504040204" pitchFamily="50" charset="-128"/>
              </a:rPr>
              <a:t>2020</a:t>
            </a:r>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年度は、新型コロナウイルス感染症の影響等により、調査の実施を見送り。</a:t>
            </a:r>
          </a:p>
          <a:p>
            <a:pPr marL="360363" lvl="0" indent="-163513">
              <a:defRPr/>
            </a:pPr>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３）「朝食を毎日食べていますか」という質問に対して、「あまりしていない」、「全くしていない」と回答した割合の合計。</a:t>
            </a:r>
          </a:p>
          <a:p>
            <a:pPr lvl="0" indent="198000">
              <a:defRPr/>
            </a:pPr>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４）小学校６年生、中学校３年生が対象。</a:t>
            </a:r>
          </a:p>
        </p:txBody>
      </p:sp>
      <p:sp>
        <p:nvSpPr>
          <p:cNvPr id="4" name="角丸四角形 5">
            <a:extLst>
              <a:ext uri="{FF2B5EF4-FFF2-40B4-BE49-F238E27FC236}">
                <a16:creationId xmlns:a16="http://schemas.microsoft.com/office/drawing/2014/main" id="{B4E3E66E-F344-C1AE-E6E9-BB15E1940148}"/>
              </a:ext>
            </a:extLst>
          </p:cNvPr>
          <p:cNvSpPr/>
          <p:nvPr/>
        </p:nvSpPr>
        <p:spPr>
          <a:xfrm>
            <a:off x="0" y="144000"/>
            <a:ext cx="9144000" cy="608400"/>
          </a:xfrm>
          <a:prstGeom prst="roundRect">
            <a:avLst>
              <a:gd name="adj" fmla="val 0"/>
            </a:avLst>
          </a:prstGeom>
          <a:solidFill>
            <a:srgbClr val="ED7D31"/>
          </a:solidFill>
          <a:ln w="25400" cap="flat" cmpd="sng" algn="ctr">
            <a:noFill/>
            <a:prstDash val="solid"/>
          </a:ln>
          <a:effectLst/>
        </p:spPr>
        <p:txBody>
          <a:bodyPr lIns="1440000" tIns="108000" bIns="0" rtlCol="0" anchor="ctr"/>
          <a:lstStyle/>
          <a:p>
            <a:pPr>
              <a:defRPr/>
            </a:pPr>
            <a:endParaRPr lang="en-US" altLang="ja-JP" b="1" kern="0" spc="-10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3" name="テキスト ボックス 12">
            <a:extLst>
              <a:ext uri="{FF2B5EF4-FFF2-40B4-BE49-F238E27FC236}">
                <a16:creationId xmlns:a16="http://schemas.microsoft.com/office/drawing/2014/main" id="{E02DE497-15CA-F48E-E18A-E9642EC3C795}"/>
              </a:ext>
            </a:extLst>
          </p:cNvPr>
          <p:cNvSpPr txBox="1"/>
          <p:nvPr/>
        </p:nvSpPr>
        <p:spPr>
          <a:xfrm>
            <a:off x="0" y="144000"/>
            <a:ext cx="8086725" cy="646331"/>
          </a:xfrm>
          <a:prstGeom prst="rect">
            <a:avLst/>
          </a:prstGeom>
          <a:noFill/>
        </p:spPr>
        <p:txBody>
          <a:bodyPr wrap="square" rtlCol="0">
            <a:spAutoFit/>
          </a:bodyPr>
          <a:lstStyle/>
          <a:p>
            <a:pPr>
              <a:defRPr/>
            </a:pPr>
            <a:r>
              <a:rPr lang="ja-JP" altLang="en-US" b="1" kern="0" spc="-10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第２部　食育推進施策の具体的取組</a:t>
            </a:r>
            <a:endParaRPr lang="en-US" altLang="ja-JP" b="1" kern="0" spc="-10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a:p>
            <a:pPr>
              <a:defRPr/>
            </a:pPr>
            <a:r>
              <a:rPr lang="ja-JP" altLang="en-US" sz="1200" b="1" kern="0" spc="-10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200" b="1" kern="0" spc="-9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第１章　</a:t>
            </a:r>
            <a:r>
              <a:rPr lang="ja-JP" altLang="en-US" b="1" kern="0" spc="-10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家庭における食育の推進</a:t>
            </a:r>
            <a:endParaRPr lang="en-US" altLang="ja-JP" b="1" kern="0" spc="-10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9" name="角丸四角形 21">
            <a:extLst>
              <a:ext uri="{FF2B5EF4-FFF2-40B4-BE49-F238E27FC236}">
                <a16:creationId xmlns:a16="http://schemas.microsoft.com/office/drawing/2014/main" id="{40B476D3-FC03-A959-1153-786A27CBCF8A}"/>
              </a:ext>
            </a:extLst>
          </p:cNvPr>
          <p:cNvSpPr/>
          <p:nvPr/>
        </p:nvSpPr>
        <p:spPr>
          <a:xfrm>
            <a:off x="169164" y="3817845"/>
            <a:ext cx="8805671" cy="2869532"/>
          </a:xfrm>
          <a:prstGeom prst="roundRect">
            <a:avLst>
              <a:gd name="adj" fmla="val 5792"/>
            </a:avLst>
          </a:prstGeom>
          <a:noFill/>
          <a:ln w="28575">
            <a:solidFill>
              <a:srgbClr val="FF9999"/>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chemeClr val="tx1"/>
              </a:solidFill>
            </a:endParaRPr>
          </a:p>
        </p:txBody>
      </p:sp>
      <p:sp>
        <p:nvSpPr>
          <p:cNvPr id="11" name="正方形/長方形 10">
            <a:extLst>
              <a:ext uri="{FF2B5EF4-FFF2-40B4-BE49-F238E27FC236}">
                <a16:creationId xmlns:a16="http://schemas.microsoft.com/office/drawing/2014/main" id="{1C22C44E-770E-7E48-656A-C5317C471146}"/>
              </a:ext>
            </a:extLst>
          </p:cNvPr>
          <p:cNvSpPr/>
          <p:nvPr/>
        </p:nvSpPr>
        <p:spPr>
          <a:xfrm>
            <a:off x="395800" y="3954125"/>
            <a:ext cx="586610" cy="272758"/>
          </a:xfrm>
          <a:prstGeom prst="rec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spAutoFit/>
          </a:bodyPr>
          <a:lstStyle/>
          <a:p>
            <a:pPr algn="ctr"/>
            <a:r>
              <a:rPr lang="ja-JP" altLang="en-US" sz="1300" b="1">
                <a:solidFill>
                  <a:schemeClr val="tx1"/>
                </a:solidFill>
                <a:latin typeface="HG丸ｺﾞｼｯｸM-PRO" panose="020F0600000000000000" pitchFamily="50" charset="-128"/>
                <a:ea typeface="HG丸ｺﾞｼｯｸM-PRO" panose="020F0600000000000000" pitchFamily="50" charset="-128"/>
                <a:cs typeface="メイリオ" panose="020B0604030504040204" pitchFamily="50" charset="-128"/>
              </a:rPr>
              <a:t>事 例</a:t>
            </a:r>
          </a:p>
        </p:txBody>
      </p:sp>
      <p:sp>
        <p:nvSpPr>
          <p:cNvPr id="12" name="テキスト ボックス 11">
            <a:extLst>
              <a:ext uri="{FF2B5EF4-FFF2-40B4-BE49-F238E27FC236}">
                <a16:creationId xmlns:a16="http://schemas.microsoft.com/office/drawing/2014/main" id="{61463C76-D9B3-22DF-53DA-C5BC42DDE6ED}"/>
              </a:ext>
            </a:extLst>
          </p:cNvPr>
          <p:cNvSpPr txBox="1"/>
          <p:nvPr/>
        </p:nvSpPr>
        <p:spPr>
          <a:xfrm>
            <a:off x="982410" y="3946331"/>
            <a:ext cx="6890576" cy="307777"/>
          </a:xfrm>
          <a:prstGeom prst="rect">
            <a:avLst/>
          </a:prstGeom>
          <a:noFill/>
        </p:spPr>
        <p:txBody>
          <a:bodyPr wrap="square" rtlCol="0">
            <a:spAutoFit/>
          </a:bodyPr>
          <a:lstStyle/>
          <a:p>
            <a:pPr algn="just"/>
            <a:r>
              <a:rPr lang="ja-JP" altLang="en-US" sz="1400" b="1" kern="100" dirty="0">
                <a:latin typeface="HG丸ｺﾞｼｯｸM-PRO" panose="020F0600000000000000" pitchFamily="50" charset="-128"/>
                <a:ea typeface="HG丸ｺﾞｼｯｸM-PRO" panose="020F0600000000000000" pitchFamily="50" charset="-128"/>
                <a:cs typeface="Times New Roman" panose="02020603050405020304" pitchFamily="18" charset="0"/>
              </a:rPr>
              <a:t>益城中学校「早寝早起き朝ごはん」推進校事業における取組</a:t>
            </a:r>
            <a:endParaRPr lang="en-US" altLang="ja-JP" sz="1400" b="1" dirty="0">
              <a:latin typeface="HG丸ｺﾞｼｯｸM-PRO" panose="020F0600000000000000" pitchFamily="50" charset="-128"/>
              <a:ea typeface="HG丸ｺﾞｼｯｸM-PRO" panose="020F0600000000000000" pitchFamily="50" charset="-128"/>
            </a:endParaRPr>
          </a:p>
        </p:txBody>
      </p:sp>
      <p:sp>
        <p:nvSpPr>
          <p:cNvPr id="14" name="テキスト ボックス 24">
            <a:extLst>
              <a:ext uri="{FF2B5EF4-FFF2-40B4-BE49-F238E27FC236}">
                <a16:creationId xmlns:a16="http://schemas.microsoft.com/office/drawing/2014/main" id="{33AC1CE9-5996-A145-99BA-E3F0F8C7E1A3}"/>
              </a:ext>
            </a:extLst>
          </p:cNvPr>
          <p:cNvSpPr txBox="1">
            <a:spLocks noChangeArrowheads="1"/>
          </p:cNvSpPr>
          <p:nvPr/>
        </p:nvSpPr>
        <p:spPr bwMode="auto">
          <a:xfrm>
            <a:off x="30623" y="4421097"/>
            <a:ext cx="6556242" cy="2371055"/>
          </a:xfrm>
          <a:prstGeom prst="rect">
            <a:avLst/>
          </a:prstGeom>
          <a:noFill/>
          <a:ln>
            <a:noFill/>
          </a:ln>
        </p:spPr>
        <p:txBody>
          <a:bodyPr wrap="square" lIns="288000" tIns="0" rIns="288000" bIns="0" anchor="t" anchorCtr="0">
            <a:noAutofit/>
          </a:bodyPr>
          <a:lstStyle/>
          <a:p>
            <a:pPr marL="154800" indent="-154800" algn="just">
              <a:lnSpc>
                <a:spcPts val="2000"/>
              </a:lnSpc>
              <a:spcAft>
                <a:spcPts val="600"/>
              </a:spcAft>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kern="100" dirty="0">
                <a:latin typeface="メイリオ"/>
                <a:ea typeface="メイリオ"/>
                <a:cs typeface="ＭＳ 明朝" panose="02020609040205080304" pitchFamily="17" charset="-128"/>
              </a:rPr>
              <a:t>益城中学校では、より良い生活習慣の形成による家庭学習の習慣化を目指し、生徒会等による啓発活動や講演会を実施。 </a:t>
            </a:r>
            <a:endParaRPr lang="en-US" altLang="ja-JP" sz="1200" kern="100" dirty="0">
              <a:latin typeface="メイリオ"/>
              <a:ea typeface="メイリオ"/>
              <a:cs typeface="ＭＳ 明朝" panose="02020609040205080304" pitchFamily="17" charset="-128"/>
            </a:endParaRPr>
          </a:p>
          <a:p>
            <a:pPr marL="154800" indent="-154800" algn="just">
              <a:lnSpc>
                <a:spcPts val="2000"/>
              </a:lnSpc>
              <a:spcAft>
                <a:spcPts val="600"/>
              </a:spcAft>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kern="100" dirty="0">
                <a:latin typeface="メイリオ"/>
                <a:ea typeface="メイリオ"/>
                <a:cs typeface="ＭＳ 明朝" panose="02020609040205080304" pitchFamily="17" charset="-128"/>
              </a:rPr>
              <a:t>どのような環境にあっても、生徒自身が「自立」を目指し、「自分で考え、自分でできる」力を身に付けていくことができるよう、誰でもできるレシピ動画を撮影し、「ちょこっとクッキング」として全校生徒に紹介。 </a:t>
            </a:r>
          </a:p>
          <a:p>
            <a:pPr marL="154800" indent="-154800" algn="just">
              <a:lnSpc>
                <a:spcPts val="2000"/>
              </a:lnSpc>
              <a:spcAft>
                <a:spcPts val="600"/>
              </a:spcAft>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kern="100" dirty="0">
                <a:latin typeface="メイリオ"/>
                <a:ea typeface="メイリオ"/>
                <a:cs typeface="ＭＳ 明朝" panose="02020609040205080304" pitchFamily="17" charset="-128"/>
              </a:rPr>
              <a:t>また、就寝時刻やメディア使用時間、朝食摂取の有無を記録する生活習慣記録ノートを活用し、生徒の自己管理能力を育成するとともに、教師による相談活動や個別指導にも役立てている。</a:t>
            </a:r>
            <a:endParaRPr lang="en-US" altLang="ja-JP" sz="1200" kern="100" dirty="0">
              <a:latin typeface="メイリオ"/>
              <a:ea typeface="メイリオ"/>
              <a:cs typeface="ＭＳ 明朝" panose="02020609040205080304" pitchFamily="17" charset="-128"/>
            </a:endParaRPr>
          </a:p>
        </p:txBody>
      </p:sp>
      <p:sp>
        <p:nvSpPr>
          <p:cNvPr id="7" name="テキスト ボックス 6">
            <a:extLst>
              <a:ext uri="{FF2B5EF4-FFF2-40B4-BE49-F238E27FC236}">
                <a16:creationId xmlns:a16="http://schemas.microsoft.com/office/drawing/2014/main" id="{90E9EBBD-505B-299D-C2DC-E263784577F1}"/>
              </a:ext>
            </a:extLst>
          </p:cNvPr>
          <p:cNvSpPr txBox="1"/>
          <p:nvPr/>
        </p:nvSpPr>
        <p:spPr>
          <a:xfrm>
            <a:off x="6307550" y="6226009"/>
            <a:ext cx="2737721" cy="230832"/>
          </a:xfrm>
          <a:prstGeom prst="rect">
            <a:avLst/>
          </a:prstGeom>
          <a:noFill/>
        </p:spPr>
        <p:txBody>
          <a:bodyPr wrap="square">
            <a:spAutoFit/>
          </a:bodyPr>
          <a:lstStyle/>
          <a:p>
            <a:pPr algn="ctr"/>
            <a:r>
              <a:rPr lang="ja-JP" altLang="en-US" sz="900" kern="100" dirty="0">
                <a:latin typeface="メイリオ" panose="020B0604030504040204" pitchFamily="50" charset="-128"/>
                <a:ea typeface="メイリオ" panose="020B0604030504040204" pitchFamily="50" charset="-128"/>
                <a:cs typeface="Times New Roman" panose="02020603050405020304" pitchFamily="18" charset="0"/>
              </a:rPr>
              <a:t>簡単！おいしい！朝食レシピ</a:t>
            </a:r>
            <a:endParaRPr lang="ja-JP" altLang="ja-JP" sz="1000" kern="100" dirty="0">
              <a:effectLst/>
              <a:latin typeface="メイリオ" panose="020B0604030504040204" pitchFamily="50" charset="-128"/>
              <a:ea typeface="メイリオ" panose="020B0604030504040204" pitchFamily="50" charset="-128"/>
              <a:cs typeface="Times New Roman" panose="02020603050405020304" pitchFamily="18" charset="0"/>
            </a:endParaRPr>
          </a:p>
        </p:txBody>
      </p:sp>
      <p:grpSp>
        <p:nvGrpSpPr>
          <p:cNvPr id="37" name="グループ化 36">
            <a:extLst>
              <a:ext uri="{FF2B5EF4-FFF2-40B4-BE49-F238E27FC236}">
                <a16:creationId xmlns:a16="http://schemas.microsoft.com/office/drawing/2014/main" id="{93C9BE89-2818-A10B-B29B-2C796D26B989}"/>
              </a:ext>
            </a:extLst>
          </p:cNvPr>
          <p:cNvGrpSpPr/>
          <p:nvPr/>
        </p:nvGrpSpPr>
        <p:grpSpPr>
          <a:xfrm>
            <a:off x="6511808" y="4181978"/>
            <a:ext cx="2547609" cy="308491"/>
            <a:chOff x="6442803" y="4957871"/>
            <a:chExt cx="2547609" cy="359605"/>
          </a:xfrm>
        </p:grpSpPr>
        <p:sp>
          <p:nvSpPr>
            <p:cNvPr id="38" name="テキスト ボックス 37">
              <a:extLst>
                <a:ext uri="{FF2B5EF4-FFF2-40B4-BE49-F238E27FC236}">
                  <a16:creationId xmlns:a16="http://schemas.microsoft.com/office/drawing/2014/main" id="{CE173A3E-E8FE-3FFF-CE3E-B44FEFC339CF}"/>
                </a:ext>
              </a:extLst>
            </p:cNvPr>
            <p:cNvSpPr txBox="1"/>
            <p:nvPr/>
          </p:nvSpPr>
          <p:spPr>
            <a:xfrm>
              <a:off x="6442803" y="4957871"/>
              <a:ext cx="2547609" cy="261610"/>
            </a:xfrm>
            <a:prstGeom prst="rect">
              <a:avLst/>
            </a:prstGeom>
            <a:noFill/>
          </p:spPr>
          <p:txBody>
            <a:bodyPr wrap="square">
              <a:spAutoFit/>
            </a:bodyPr>
            <a:lstStyle/>
            <a:p>
              <a:pPr marR="71755" algn="ctr"/>
              <a:r>
                <a:rPr lang="zh-CN" altLang="en-US" sz="1100" kern="100" dirty="0">
                  <a:latin typeface="HG丸ｺﾞｼｯｸM-PRO" panose="020F0600000000000000" pitchFamily="50" charset="-128"/>
                  <a:ea typeface="HG丸ｺﾞｼｯｸM-PRO" panose="020F0600000000000000" pitchFamily="50" charset="-128"/>
                  <a:cs typeface="Times New Roman" panose="02020603050405020304" pitchFamily="18" charset="0"/>
                </a:rPr>
                <a:t>益城町立益城中学校（熊本県）</a:t>
              </a:r>
              <a:endParaRPr lang="zh-CN" altLang="en-US" sz="1200" kern="100" dirty="0">
                <a:highlight>
                  <a:srgbClr val="FFC9C9"/>
                </a:highlight>
                <a:latin typeface="HG丸ｺﾞｼｯｸM-PRO" panose="020F0600000000000000" pitchFamily="50" charset="-128"/>
                <a:ea typeface="HG丸ｺﾞｼｯｸM-PRO" panose="020F0600000000000000" pitchFamily="50" charset="-128"/>
                <a:cs typeface="Times New Roman" panose="02020603050405020304" pitchFamily="18" charset="0"/>
              </a:endParaRPr>
            </a:p>
          </p:txBody>
        </p:sp>
        <p:sp>
          <p:nvSpPr>
            <p:cNvPr id="39" name="テキスト ボックス 38">
              <a:extLst>
                <a:ext uri="{FF2B5EF4-FFF2-40B4-BE49-F238E27FC236}">
                  <a16:creationId xmlns:a16="http://schemas.microsoft.com/office/drawing/2014/main" id="{F3312F44-E40F-4073-7A58-436A91C2A9DD}"/>
                </a:ext>
              </a:extLst>
            </p:cNvPr>
            <p:cNvSpPr txBox="1"/>
            <p:nvPr/>
          </p:nvSpPr>
          <p:spPr>
            <a:xfrm>
              <a:off x="7393478" y="5240532"/>
              <a:ext cx="336156" cy="76944"/>
            </a:xfrm>
            <a:prstGeom prst="rect">
              <a:avLst/>
            </a:prstGeom>
            <a:noFill/>
          </p:spPr>
          <p:txBody>
            <a:bodyPr wrap="square" lIns="0" tIns="0" rIns="0" bIns="0">
              <a:spAutoFit/>
            </a:bodyPr>
            <a:lstStyle/>
            <a:p>
              <a:pPr marR="71755" algn="ctr"/>
              <a:endParaRPr lang="ja-JP" altLang="ja-JP" sz="500" kern="100">
                <a:highlight>
                  <a:srgbClr val="FFC9C9"/>
                </a:highlight>
                <a:latin typeface="HG丸ｺﾞｼｯｸM-PRO" panose="020F0600000000000000" pitchFamily="50" charset="-128"/>
                <a:ea typeface="HG丸ｺﾞｼｯｸM-PRO" panose="020F0600000000000000" pitchFamily="50" charset="-128"/>
                <a:cs typeface="Times New Roman" panose="02020603050405020304" pitchFamily="18" charset="0"/>
              </a:endParaRPr>
            </a:p>
          </p:txBody>
        </p:sp>
      </p:grpSp>
      <p:sp>
        <p:nvSpPr>
          <p:cNvPr id="8" name="テキスト ボックス 7">
            <a:extLst>
              <a:ext uri="{FF2B5EF4-FFF2-40B4-BE49-F238E27FC236}">
                <a16:creationId xmlns:a16="http://schemas.microsoft.com/office/drawing/2014/main" id="{C8A5CD4E-264B-E9CE-EDD1-D29BE8A975D0}"/>
              </a:ext>
            </a:extLst>
          </p:cNvPr>
          <p:cNvSpPr txBox="1"/>
          <p:nvPr/>
        </p:nvSpPr>
        <p:spPr>
          <a:xfrm>
            <a:off x="1042250" y="3857692"/>
            <a:ext cx="753406" cy="200055"/>
          </a:xfrm>
          <a:prstGeom prst="rect">
            <a:avLst/>
          </a:prstGeom>
          <a:noFill/>
        </p:spPr>
        <p:txBody>
          <a:bodyPr wrap="square" rtlCol="0">
            <a:spAutoFit/>
          </a:bodyPr>
          <a:lstStyle/>
          <a:p>
            <a:r>
              <a:rPr kumimoji="1" lang="ja-JP" altLang="en-US" sz="700" dirty="0"/>
              <a:t>ましき</a:t>
            </a:r>
          </a:p>
        </p:txBody>
      </p:sp>
      <p:sp>
        <p:nvSpPr>
          <p:cNvPr id="18" name="スライド番号プレースホルダー 17">
            <a:extLst>
              <a:ext uri="{FF2B5EF4-FFF2-40B4-BE49-F238E27FC236}">
                <a16:creationId xmlns:a16="http://schemas.microsoft.com/office/drawing/2014/main" id="{DE70CA53-72B3-5BA7-189E-F5B23E4B2E00}"/>
              </a:ext>
            </a:extLst>
          </p:cNvPr>
          <p:cNvSpPr>
            <a:spLocks noGrp="1"/>
          </p:cNvSpPr>
          <p:nvPr>
            <p:ph type="sldNum" sz="quarter" idx="12"/>
          </p:nvPr>
        </p:nvSpPr>
        <p:spPr>
          <a:xfrm>
            <a:off x="8772792" y="6582875"/>
            <a:ext cx="371208" cy="365125"/>
          </a:xfrm>
        </p:spPr>
        <p:txBody>
          <a:bodyPr/>
          <a:lstStyle/>
          <a:p>
            <a:r>
              <a:rPr kumimoji="1" lang="en-US" altLang="ja-JP"/>
              <a:t>16</a:t>
            </a:r>
            <a:endParaRPr kumimoji="1" lang="ja-JP" altLang="en-US"/>
          </a:p>
        </p:txBody>
      </p:sp>
      <p:pic>
        <p:nvPicPr>
          <p:cNvPr id="5" name="図 4">
            <a:extLst>
              <a:ext uri="{FF2B5EF4-FFF2-40B4-BE49-F238E27FC236}">
                <a16:creationId xmlns:a16="http://schemas.microsoft.com/office/drawing/2014/main" id="{593EE46C-10AE-1CE5-C5F0-85A394A3B4F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988709" y="1418274"/>
            <a:ext cx="3955981" cy="1456133"/>
          </a:xfrm>
          <a:prstGeom prst="rect">
            <a:avLst/>
          </a:prstGeom>
        </p:spPr>
      </p:pic>
      <p:sp>
        <p:nvSpPr>
          <p:cNvPr id="6" name="正方形/長方形 5">
            <a:extLst>
              <a:ext uri="{FF2B5EF4-FFF2-40B4-BE49-F238E27FC236}">
                <a16:creationId xmlns:a16="http://schemas.microsoft.com/office/drawing/2014/main" id="{1310AF8D-D020-6B89-8BA4-B354ED1D7056}"/>
              </a:ext>
            </a:extLst>
          </p:cNvPr>
          <p:cNvSpPr/>
          <p:nvPr/>
        </p:nvSpPr>
        <p:spPr>
          <a:xfrm>
            <a:off x="6156318" y="1307778"/>
            <a:ext cx="2261786" cy="188433"/>
          </a:xfrm>
          <a:prstGeom prst="rect">
            <a:avLst/>
          </a:prstGeom>
          <a:ln w="12700">
            <a:noFill/>
          </a:ln>
        </p:spPr>
        <p:style>
          <a:lnRef idx="1">
            <a:schemeClr val="accent1"/>
          </a:lnRef>
          <a:fillRef idx="0">
            <a:schemeClr val="accent1"/>
          </a:fillRef>
          <a:effectRef idx="0">
            <a:schemeClr val="accent1"/>
          </a:effectRef>
          <a:fontRef idx="minor">
            <a:schemeClr val="tx1"/>
          </a:fontRef>
        </p:style>
        <p:txBody>
          <a:bodyPr lIns="0" tIns="0" rIns="0" bIns="0" rtlCol="0" anchor="ctr"/>
          <a:lstStyle/>
          <a:p>
            <a:pPr lvl="0">
              <a:defRPr/>
            </a:pPr>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小・中学生の朝食欠食率の推移</a:t>
            </a:r>
          </a:p>
        </p:txBody>
      </p:sp>
      <p:pic>
        <p:nvPicPr>
          <p:cNvPr id="2" name="図 1">
            <a:extLst>
              <a:ext uri="{FF2B5EF4-FFF2-40B4-BE49-F238E27FC236}">
                <a16:creationId xmlns:a16="http://schemas.microsoft.com/office/drawing/2014/main" id="{05DD4123-F787-337A-9858-809D5199585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511808" y="4789047"/>
            <a:ext cx="2329206" cy="1369216"/>
          </a:xfrm>
          <a:prstGeom prst="rect">
            <a:avLst/>
          </a:prstGeom>
          <a:ln>
            <a:solidFill>
              <a:schemeClr val="tx1"/>
            </a:solidFill>
          </a:ln>
        </p:spPr>
      </p:pic>
    </p:spTree>
    <p:extLst>
      <p:ext uri="{BB962C8B-B14F-4D97-AF65-F5344CB8AC3E}">
        <p14:creationId xmlns:p14="http://schemas.microsoft.com/office/powerpoint/2010/main" val="39147983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グループ化 3">
            <a:extLst>
              <a:ext uri="{FF2B5EF4-FFF2-40B4-BE49-F238E27FC236}">
                <a16:creationId xmlns:a16="http://schemas.microsoft.com/office/drawing/2014/main" id="{00CD32E8-87B2-4D1E-8666-FEFF6E741FE1}"/>
              </a:ext>
            </a:extLst>
          </p:cNvPr>
          <p:cNvGrpSpPr/>
          <p:nvPr/>
        </p:nvGrpSpPr>
        <p:grpSpPr>
          <a:xfrm>
            <a:off x="5589281" y="-26898"/>
            <a:ext cx="3478530" cy="345087"/>
            <a:chOff x="3429000" y="-37884"/>
            <a:chExt cx="3478530" cy="345087"/>
          </a:xfrm>
        </p:grpSpPr>
        <p:sp>
          <p:nvSpPr>
            <p:cNvPr id="5" name="テキスト ボックス 4">
              <a:extLst>
                <a:ext uri="{FF2B5EF4-FFF2-40B4-BE49-F238E27FC236}">
                  <a16:creationId xmlns:a16="http://schemas.microsoft.com/office/drawing/2014/main" id="{37B17833-55A1-4614-BEF3-B8781C63F7C4}"/>
                </a:ext>
              </a:extLst>
            </p:cNvPr>
            <p:cNvSpPr txBox="1"/>
            <p:nvPr/>
          </p:nvSpPr>
          <p:spPr>
            <a:xfrm>
              <a:off x="3429000" y="30204"/>
              <a:ext cx="3478530" cy="276999"/>
            </a:xfrm>
            <a:prstGeom prst="rect">
              <a:avLst/>
            </a:prstGeom>
            <a:noFill/>
          </p:spPr>
          <p:txBody>
            <a:bodyPr wrap="square">
              <a:spAutoFit/>
            </a:bodyPr>
            <a:lstStyle/>
            <a:p>
              <a:pPr algn="r"/>
              <a:r>
                <a:rPr lang="ja-JP" altLang="en-US" sz="1200" spc="-10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特集　変化する我が国の農業構造</a:t>
              </a:r>
            </a:p>
          </p:txBody>
        </p:sp>
        <p:sp>
          <p:nvSpPr>
            <p:cNvPr id="6" name="テキスト ボックス 5">
              <a:extLst>
                <a:ext uri="{FF2B5EF4-FFF2-40B4-BE49-F238E27FC236}">
                  <a16:creationId xmlns:a16="http://schemas.microsoft.com/office/drawing/2014/main" id="{60655B46-786F-434F-866E-9714F7719515}"/>
                </a:ext>
              </a:extLst>
            </p:cNvPr>
            <p:cNvSpPr txBox="1"/>
            <p:nvPr/>
          </p:nvSpPr>
          <p:spPr>
            <a:xfrm>
              <a:off x="4932709" y="-37884"/>
              <a:ext cx="545161" cy="184666"/>
            </a:xfrm>
            <a:prstGeom prst="rect">
              <a:avLst/>
            </a:prstGeom>
            <a:noFill/>
          </p:spPr>
          <p:txBody>
            <a:bodyPr wrap="square">
              <a:spAutoFit/>
            </a:bodyPr>
            <a:lstStyle/>
            <a:p>
              <a:pPr algn="r"/>
              <a:r>
                <a:rPr lang="ja-JP" altLang="en-US" sz="600" spc="-10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シフト</a:t>
              </a:r>
            </a:p>
          </p:txBody>
        </p:sp>
      </p:grpSp>
      <p:sp>
        <p:nvSpPr>
          <p:cNvPr id="7" name="角丸四角形 23">
            <a:extLst>
              <a:ext uri="{FF2B5EF4-FFF2-40B4-BE49-F238E27FC236}">
                <a16:creationId xmlns:a16="http://schemas.microsoft.com/office/drawing/2014/main" id="{936557E6-15C9-4C9B-99E1-293E597B987D}"/>
              </a:ext>
            </a:extLst>
          </p:cNvPr>
          <p:cNvSpPr/>
          <p:nvPr/>
        </p:nvSpPr>
        <p:spPr>
          <a:xfrm>
            <a:off x="0" y="144000"/>
            <a:ext cx="9135000" cy="288000"/>
          </a:xfrm>
          <a:prstGeom prst="roundRect">
            <a:avLst>
              <a:gd name="adj" fmla="val 151"/>
            </a:avLst>
          </a:prstGeom>
          <a:solidFill>
            <a:srgbClr val="DE6F00"/>
          </a:solidFill>
          <a:ln>
            <a:solidFill>
              <a:srgbClr val="DE6F00"/>
            </a:solid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gn="r">
              <a:lnSpc>
                <a:spcPts val="2000"/>
              </a:lnSpc>
            </a:pPr>
            <a:r>
              <a:rPr lang="ja-JP" altLang="en-US" sz="1400" dirty="0">
                <a:solidFill>
                  <a:schemeClr val="bg1"/>
                </a:solidFill>
                <a:latin typeface="メイリオ" panose="020B0604030504040204" pitchFamily="50" charset="-128"/>
                <a:ea typeface="メイリオ" panose="020B0604030504040204" pitchFamily="50" charset="-128"/>
              </a:rPr>
              <a:t>第１章　家庭における食育の推進</a:t>
            </a:r>
            <a:endParaRPr lang="ja-JP" altLang="en-US" sz="1400" spc="-100" dirty="0">
              <a:solidFill>
                <a:schemeClr val="bg1">
                  <a:lumMod val="95000"/>
                </a:schemeClr>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2" name="テキスト ボックス 24">
            <a:extLst>
              <a:ext uri="{FF2B5EF4-FFF2-40B4-BE49-F238E27FC236}">
                <a16:creationId xmlns:a16="http://schemas.microsoft.com/office/drawing/2014/main" id="{018E5B27-9FA7-4116-B553-82B78D587D35}"/>
              </a:ext>
            </a:extLst>
          </p:cNvPr>
          <p:cNvSpPr txBox="1">
            <a:spLocks noChangeArrowheads="1"/>
          </p:cNvSpPr>
          <p:nvPr/>
        </p:nvSpPr>
        <p:spPr bwMode="auto">
          <a:xfrm>
            <a:off x="-74407" y="3541856"/>
            <a:ext cx="9218407" cy="1151951"/>
          </a:xfrm>
          <a:prstGeom prst="rect">
            <a:avLst/>
          </a:prstGeom>
          <a:noFill/>
          <a:ln>
            <a:noFill/>
          </a:ln>
        </p:spPr>
        <p:txBody>
          <a:bodyPr wrap="square" lIns="288000" tIns="0" rIns="288000" bIns="0" anchor="t" anchorCtr="0">
            <a:noAutofit/>
          </a:bodyPr>
          <a:lstStyle/>
          <a:p>
            <a:pPr marL="154800" indent="-154800">
              <a:lnSpc>
                <a:spcPts val="2000"/>
              </a:lnSpc>
            </a:pPr>
            <a:r>
              <a:rPr lang="ja-JP" altLang="en-US" sz="1200" dirty="0">
                <a:solidFill>
                  <a:prstClr val="black"/>
                </a:solidFill>
                <a:latin typeface="メイリオ" panose="020B0604030504040204" pitchFamily="50" charset="-128"/>
                <a:ea typeface="メイリオ" panose="020B0604030504040204" pitchFamily="50" charset="-128"/>
              </a:rPr>
              <a:t>○</a:t>
            </a:r>
            <a:r>
              <a:rPr lang="en-US" altLang="ja-JP" sz="1200" kern="100" dirty="0">
                <a:latin typeface="メイリオ"/>
                <a:ea typeface="メイリオ"/>
                <a:cs typeface="Times New Roman"/>
              </a:rPr>
              <a:t>2023</a:t>
            </a:r>
            <a:r>
              <a:rPr lang="ja-JP" altLang="en-US" sz="1200" kern="100" dirty="0">
                <a:latin typeface="メイリオ"/>
                <a:ea typeface="メイリオ"/>
                <a:cs typeface="Times New Roman"/>
              </a:rPr>
              <a:t>年３月に「成育医療等基本方針」</a:t>
            </a:r>
            <a:r>
              <a:rPr lang="en-US" altLang="ja-JP" sz="1200" kern="100" dirty="0">
                <a:latin typeface="メイリオ"/>
                <a:ea typeface="メイリオ"/>
                <a:cs typeface="Times New Roman"/>
              </a:rPr>
              <a:t>※</a:t>
            </a:r>
            <a:r>
              <a:rPr lang="ja-JP" altLang="en-US" sz="1200" kern="100" dirty="0">
                <a:latin typeface="メイリオ"/>
                <a:ea typeface="メイリオ"/>
                <a:cs typeface="Times New Roman"/>
              </a:rPr>
              <a:t>を策定し保育所、幼稚園、学校等と、家庭や地域等が連携した食育を推進する「健やか親子２１」を成育医療等基本方針に基づく国民運動計画として位置付け。こども家庭庁として、成育過程にある人や妊産婦に対して、引き続き、食育の取組を推進。</a:t>
            </a:r>
            <a:br>
              <a:rPr lang="en-US" altLang="ja-JP" sz="1200" kern="100" dirty="0">
                <a:latin typeface="メイリオ"/>
                <a:ea typeface="メイリオ"/>
                <a:cs typeface="Times New Roman"/>
              </a:rPr>
            </a:br>
            <a:r>
              <a:rPr lang="en-US" altLang="ja-JP" sz="1000" kern="100" dirty="0">
                <a:latin typeface="メイリオ"/>
                <a:ea typeface="メイリオ"/>
                <a:cs typeface="Times New Roman"/>
              </a:rPr>
              <a:t>※</a:t>
            </a:r>
            <a:r>
              <a:rPr lang="ja-JP" altLang="en-US" sz="1000" kern="100" dirty="0">
                <a:latin typeface="メイリオ"/>
                <a:ea typeface="メイリオ"/>
                <a:cs typeface="Times New Roman"/>
              </a:rPr>
              <a:t>成育医療等の提供に関する施策の総合的な推進に関する基本的な方針（</a:t>
            </a:r>
            <a:r>
              <a:rPr lang="en-US" altLang="ja-JP" sz="1000" kern="100" dirty="0">
                <a:latin typeface="メイリオ"/>
                <a:ea typeface="メイリオ"/>
                <a:cs typeface="Times New Roman"/>
              </a:rPr>
              <a:t>2023</a:t>
            </a:r>
            <a:r>
              <a:rPr lang="ja-JP" altLang="en-US" sz="1000" kern="100" dirty="0">
                <a:latin typeface="メイリオ"/>
                <a:ea typeface="メイリオ"/>
                <a:cs typeface="Times New Roman"/>
              </a:rPr>
              <a:t>年３月</a:t>
            </a:r>
            <a:r>
              <a:rPr lang="en-US" altLang="ja-JP" sz="1000" kern="100" dirty="0">
                <a:latin typeface="メイリオ"/>
                <a:ea typeface="メイリオ"/>
                <a:cs typeface="Times New Roman"/>
              </a:rPr>
              <a:t>22</a:t>
            </a:r>
            <a:r>
              <a:rPr lang="ja-JP" altLang="en-US" sz="1000" kern="100" dirty="0">
                <a:latin typeface="メイリオ"/>
                <a:ea typeface="メイリオ"/>
                <a:cs typeface="Times New Roman"/>
              </a:rPr>
              <a:t>日閣議決定）</a:t>
            </a:r>
            <a:endParaRPr lang="en-US" altLang="ja-JP" sz="1300" spc="-9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5" name="正方形/長方形 24">
            <a:extLst>
              <a:ext uri="{FF2B5EF4-FFF2-40B4-BE49-F238E27FC236}">
                <a16:creationId xmlns:a16="http://schemas.microsoft.com/office/drawing/2014/main" id="{B96C7B08-4AE5-49CD-A88A-0D9493F62C4F}"/>
              </a:ext>
            </a:extLst>
          </p:cNvPr>
          <p:cNvSpPr/>
          <p:nvPr/>
        </p:nvSpPr>
        <p:spPr>
          <a:xfrm>
            <a:off x="97200" y="3020461"/>
            <a:ext cx="8948484" cy="360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2500"/>
              </a:lnSpc>
            </a:pPr>
            <a:r>
              <a:rPr lang="ja-JP" altLang="en-US" sz="1400" b="1" dirty="0">
                <a:solidFill>
                  <a:schemeClr val="tx1"/>
                </a:solidFill>
                <a:latin typeface="メイリオ" panose="020B0604030504040204" pitchFamily="50" charset="-128"/>
                <a:ea typeface="メイリオ" panose="020B0604030504040204" pitchFamily="50" charset="-128"/>
              </a:rPr>
              <a:t>妊産婦や乳幼児に対する食育の推進</a:t>
            </a:r>
          </a:p>
        </p:txBody>
      </p:sp>
      <p:sp>
        <p:nvSpPr>
          <p:cNvPr id="2" name="正方形/長方形 1">
            <a:extLst>
              <a:ext uri="{FF2B5EF4-FFF2-40B4-BE49-F238E27FC236}">
                <a16:creationId xmlns:a16="http://schemas.microsoft.com/office/drawing/2014/main" id="{8FC594C1-CF07-EE54-FA52-4BB02C801400}"/>
              </a:ext>
            </a:extLst>
          </p:cNvPr>
          <p:cNvSpPr/>
          <p:nvPr/>
        </p:nvSpPr>
        <p:spPr>
          <a:xfrm>
            <a:off x="97200" y="531906"/>
            <a:ext cx="8948484" cy="360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2500"/>
              </a:lnSpc>
            </a:pPr>
            <a:r>
              <a:rPr lang="ja-JP" altLang="en-US" sz="1400" b="1" dirty="0">
                <a:solidFill>
                  <a:schemeClr val="tx1"/>
                </a:solidFill>
                <a:latin typeface="メイリオ" panose="020B0604030504040204" pitchFamily="50" charset="-128"/>
                <a:ea typeface="メイリオ" panose="020B0604030504040204" pitchFamily="50" charset="-128"/>
              </a:rPr>
              <a:t>家庭と地域等が連携した食育の推進</a:t>
            </a:r>
          </a:p>
        </p:txBody>
      </p:sp>
      <p:sp>
        <p:nvSpPr>
          <p:cNvPr id="3" name="テキスト ボックス 24">
            <a:extLst>
              <a:ext uri="{FF2B5EF4-FFF2-40B4-BE49-F238E27FC236}">
                <a16:creationId xmlns:a16="http://schemas.microsoft.com/office/drawing/2014/main" id="{A9F46CA4-F331-0129-943E-3CE0E46D1AF6}"/>
              </a:ext>
            </a:extLst>
          </p:cNvPr>
          <p:cNvSpPr txBox="1">
            <a:spLocks noChangeArrowheads="1"/>
          </p:cNvSpPr>
          <p:nvPr/>
        </p:nvSpPr>
        <p:spPr bwMode="auto">
          <a:xfrm>
            <a:off x="-74407" y="1071111"/>
            <a:ext cx="9218407" cy="1399292"/>
          </a:xfrm>
          <a:prstGeom prst="rect">
            <a:avLst/>
          </a:prstGeom>
          <a:noFill/>
          <a:ln>
            <a:noFill/>
          </a:ln>
        </p:spPr>
        <p:txBody>
          <a:bodyPr wrap="square" lIns="288000" tIns="0" rIns="288000" bIns="0" anchor="t" anchorCtr="0">
            <a:noAutofit/>
          </a:bodyPr>
          <a:lstStyle/>
          <a:p>
            <a:pPr marL="154800" indent="-154800" algn="just">
              <a:lnSpc>
                <a:spcPts val="2000"/>
              </a:lnSpc>
              <a:spcAft>
                <a:spcPts val="600"/>
              </a:spcAft>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dirty="0">
                <a:latin typeface="メイリオ"/>
                <a:ea typeface="メイリオ"/>
              </a:rPr>
              <a:t>親世代の朝食を食べない習慣が、朝食を食べない家庭環境に影響している可能性があることも指摘されており、文部科学省では、子供の生活習慣に関する学習機会の効果的な提供等、地域における家庭教育支援の取組を推進。</a:t>
            </a:r>
            <a:endParaRPr lang="en-US" altLang="ja-JP" sz="1200" dirty="0">
              <a:latin typeface="メイリオ"/>
              <a:ea typeface="メイリオ"/>
            </a:endParaRPr>
          </a:p>
          <a:p>
            <a:pPr marL="154800" indent="-154800" algn="just">
              <a:lnSpc>
                <a:spcPts val="2000"/>
              </a:lnSpc>
              <a:spcAft>
                <a:spcPts val="600"/>
              </a:spcAft>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政府は</a:t>
            </a:r>
            <a:r>
              <a:rPr lang="en-US" altLang="ja-JP" sz="1200" dirty="0">
                <a:latin typeface="メイリオ" panose="020B0604030504040204" pitchFamily="50" charset="-128"/>
                <a:ea typeface="メイリオ" panose="020B0604030504040204" pitchFamily="50" charset="-128"/>
              </a:rPr>
              <a:t>2023</a:t>
            </a:r>
            <a:r>
              <a:rPr lang="ja-JP" altLang="en-US" sz="1200" dirty="0">
                <a:latin typeface="メイリオ" panose="020B0604030504040204" pitchFamily="50" charset="-128"/>
                <a:ea typeface="メイリオ" panose="020B0604030504040204" pitchFamily="50" charset="-128"/>
              </a:rPr>
              <a:t>年</a:t>
            </a:r>
            <a:r>
              <a:rPr lang="en-US" altLang="ja-JP" sz="1200" dirty="0">
                <a:latin typeface="メイリオ" panose="020B0604030504040204" pitchFamily="50" charset="-128"/>
                <a:ea typeface="メイリオ" panose="020B0604030504040204" pitchFamily="50" charset="-128"/>
              </a:rPr>
              <a:t>12</a:t>
            </a:r>
            <a:r>
              <a:rPr lang="ja-JP" altLang="en-US" sz="1200" dirty="0">
                <a:latin typeface="メイリオ" panose="020B0604030504040204" pitchFamily="50" charset="-128"/>
                <a:ea typeface="メイリオ" panose="020B0604030504040204" pitchFamily="50" charset="-128"/>
              </a:rPr>
              <a:t>月</a:t>
            </a:r>
            <a:r>
              <a:rPr lang="en-US" altLang="ja-JP" sz="1200" dirty="0">
                <a:latin typeface="メイリオ" panose="020B0604030504040204" pitchFamily="50" charset="-128"/>
                <a:ea typeface="メイリオ" panose="020B0604030504040204" pitchFamily="50" charset="-128"/>
              </a:rPr>
              <a:t>22</a:t>
            </a:r>
            <a:r>
              <a:rPr lang="ja-JP" altLang="en-US" sz="1200" dirty="0">
                <a:latin typeface="メイリオ" panose="020B0604030504040204" pitchFamily="50" charset="-128"/>
                <a:ea typeface="メイリオ" panose="020B0604030504040204" pitchFamily="50" charset="-128"/>
              </a:rPr>
              <a:t>日に、こども施策の基本的な方針等を定める「こども大綱」を閣議決定。この中で、家庭、学校、地域等が連携した食育の取組を推進することとしており、こどもや若者のライフステージに応じて切れ目なく対応することで、健やかな成長を社会全体で後押し。</a:t>
            </a:r>
            <a:endParaRPr lang="en-US" altLang="ja-JP" sz="1200" dirty="0">
              <a:latin typeface="メイリオ" panose="020B0604030504040204" pitchFamily="50" charset="-128"/>
              <a:ea typeface="メイリオ" panose="020B0604030504040204" pitchFamily="50" charset="-128"/>
            </a:endParaRPr>
          </a:p>
        </p:txBody>
      </p:sp>
      <p:sp>
        <p:nvSpPr>
          <p:cNvPr id="14" name="テキスト ボックス 42">
            <a:extLst>
              <a:ext uri="{FF2B5EF4-FFF2-40B4-BE49-F238E27FC236}">
                <a16:creationId xmlns:a16="http://schemas.microsoft.com/office/drawing/2014/main" id="{045B26C9-4206-D470-3C64-8F73D1AB6A7D}"/>
              </a:ext>
            </a:extLst>
          </p:cNvPr>
          <p:cNvSpPr txBox="1"/>
          <p:nvPr/>
        </p:nvSpPr>
        <p:spPr>
          <a:xfrm>
            <a:off x="5095459" y="6253118"/>
            <a:ext cx="1423035" cy="278130"/>
          </a:xfrm>
          <a:prstGeom prst="rect">
            <a:avLst/>
          </a:prstGeom>
          <a:noFill/>
        </p:spPr>
        <p:txBody>
          <a:bodyPr wrap="square" rtlCol="0">
            <a:noAutofit/>
          </a:bodyPr>
          <a:lstStyle/>
          <a:p>
            <a:r>
              <a:rPr lang="ja-JP" altLang="en-US" sz="900" dirty="0">
                <a:solidFill>
                  <a:srgbClr val="000000"/>
                </a:solidFill>
                <a:latin typeface="メイリオ" panose="020B0604030504040204" pitchFamily="50" charset="-128"/>
                <a:ea typeface="メイリオ" panose="020B0604030504040204" pitchFamily="50" charset="-128"/>
                <a:cs typeface="Times New Roman" panose="02020603050405020304" pitchFamily="18" charset="0"/>
              </a:rPr>
              <a:t>授乳スタートガイド</a:t>
            </a:r>
            <a:endParaRPr lang="ja-JP" altLang="en-US" sz="1100" dirty="0">
              <a:latin typeface="メイリオ" panose="020B0604030504040204" pitchFamily="50" charset="-128"/>
              <a:ea typeface="メイリオ" panose="020B0604030504040204" pitchFamily="50" charset="-128"/>
              <a:cs typeface="ＭＳ Ｐゴシック" panose="020B0600070205080204" pitchFamily="50" charset="-128"/>
            </a:endParaRPr>
          </a:p>
        </p:txBody>
      </p:sp>
      <p:sp>
        <p:nvSpPr>
          <p:cNvPr id="17" name="テキスト ボックス 42">
            <a:extLst>
              <a:ext uri="{FF2B5EF4-FFF2-40B4-BE49-F238E27FC236}">
                <a16:creationId xmlns:a16="http://schemas.microsoft.com/office/drawing/2014/main" id="{8D7DBB1C-018D-ED7F-6DA8-0CFCD5012983}"/>
              </a:ext>
            </a:extLst>
          </p:cNvPr>
          <p:cNvSpPr txBox="1"/>
          <p:nvPr/>
        </p:nvSpPr>
        <p:spPr>
          <a:xfrm>
            <a:off x="6352222" y="6257057"/>
            <a:ext cx="1423035" cy="301625"/>
          </a:xfrm>
          <a:prstGeom prst="rect">
            <a:avLst/>
          </a:prstGeom>
          <a:noFill/>
        </p:spPr>
        <p:txBody>
          <a:bodyPr wrap="square" rtlCol="0">
            <a:noAutofit/>
          </a:bodyPr>
          <a:lstStyle/>
          <a:p>
            <a:r>
              <a:rPr lang="ja-JP" altLang="en-US" sz="900" dirty="0">
                <a:solidFill>
                  <a:srgbClr val="000000"/>
                </a:solidFill>
                <a:latin typeface="メイリオ" panose="020B0604030504040204" pitchFamily="50" charset="-128"/>
                <a:ea typeface="メイリオ" panose="020B0604030504040204" pitchFamily="50" charset="-128"/>
                <a:cs typeface="Times New Roman" panose="02020603050405020304" pitchFamily="18" charset="0"/>
              </a:rPr>
              <a:t>離乳スタートガイド</a:t>
            </a:r>
            <a:endParaRPr lang="ja-JP" altLang="en-US" sz="1100" dirty="0">
              <a:latin typeface="メイリオ" panose="020B0604030504040204" pitchFamily="50" charset="-128"/>
              <a:ea typeface="メイリオ" panose="020B0604030504040204" pitchFamily="50" charset="-128"/>
              <a:cs typeface="ＭＳ Ｐゴシック" panose="020B0600070205080204" pitchFamily="50" charset="-128"/>
            </a:endParaRPr>
          </a:p>
        </p:txBody>
      </p:sp>
      <p:pic>
        <p:nvPicPr>
          <p:cNvPr id="11" name="図 10">
            <a:extLst>
              <a:ext uri="{FF2B5EF4-FFF2-40B4-BE49-F238E27FC236}">
                <a16:creationId xmlns:a16="http://schemas.microsoft.com/office/drawing/2014/main" id="{C664258F-1EF8-4C55-C3A0-43BB575FDCF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202112" y="4784089"/>
            <a:ext cx="1017185" cy="1437184"/>
          </a:xfrm>
          <a:prstGeom prst="rect">
            <a:avLst/>
          </a:prstGeom>
          <a:ln>
            <a:noFill/>
          </a:ln>
        </p:spPr>
      </p:pic>
      <p:pic>
        <p:nvPicPr>
          <p:cNvPr id="13" name="図 12">
            <a:extLst>
              <a:ext uri="{FF2B5EF4-FFF2-40B4-BE49-F238E27FC236}">
                <a16:creationId xmlns:a16="http://schemas.microsoft.com/office/drawing/2014/main" id="{375F8E53-8E29-9388-9D8F-21419D421364}"/>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475202" y="4766806"/>
            <a:ext cx="1017184" cy="1436505"/>
          </a:xfrm>
          <a:prstGeom prst="rect">
            <a:avLst/>
          </a:prstGeom>
          <a:ln>
            <a:noFill/>
          </a:ln>
        </p:spPr>
      </p:pic>
      <p:sp>
        <p:nvSpPr>
          <p:cNvPr id="9" name="テキスト ボックス 24">
            <a:extLst>
              <a:ext uri="{FF2B5EF4-FFF2-40B4-BE49-F238E27FC236}">
                <a16:creationId xmlns:a16="http://schemas.microsoft.com/office/drawing/2014/main" id="{E397BE3F-EB8C-5781-33EA-2166465C3283}"/>
              </a:ext>
            </a:extLst>
          </p:cNvPr>
          <p:cNvSpPr txBox="1">
            <a:spLocks noChangeArrowheads="1"/>
          </p:cNvSpPr>
          <p:nvPr/>
        </p:nvSpPr>
        <p:spPr bwMode="auto">
          <a:xfrm>
            <a:off x="-62311" y="4807469"/>
            <a:ext cx="5335998" cy="1621985"/>
          </a:xfrm>
          <a:prstGeom prst="rect">
            <a:avLst/>
          </a:prstGeom>
          <a:noFill/>
          <a:ln>
            <a:noFill/>
          </a:ln>
        </p:spPr>
        <p:txBody>
          <a:bodyPr wrap="square" lIns="288000" tIns="0" rIns="288000" bIns="0" anchor="t" anchorCtr="0">
            <a:noAutofit/>
          </a:bodyPr>
          <a:lstStyle/>
          <a:p>
            <a:pPr marL="154800" indent="-154800">
              <a:lnSpc>
                <a:spcPts val="2000"/>
              </a:lnSpc>
              <a:spcAft>
                <a:spcPts val="600"/>
              </a:spcAft>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spc="-90" dirty="0">
                <a:latin typeface="メイリオ"/>
                <a:ea typeface="メイリオ"/>
                <a:cs typeface="メイリオ" panose="020B0604030504040204" pitchFamily="50" charset="-128"/>
              </a:rPr>
              <a:t>地域では、市町村保健センターを中心に管理栄養士・栄養士等による乳幼児を対象とした栄養指導を実施。</a:t>
            </a:r>
            <a:br>
              <a:rPr lang="en-US" altLang="ja-JP" sz="1200" spc="-90" dirty="0">
                <a:latin typeface="メイリオ"/>
                <a:ea typeface="メイリオ"/>
                <a:cs typeface="メイリオ" panose="020B0604030504040204" pitchFamily="50" charset="-128"/>
              </a:rPr>
            </a:br>
            <a:r>
              <a:rPr lang="ja-JP" altLang="en-US" sz="1200" spc="-90" dirty="0">
                <a:latin typeface="メイリオ"/>
                <a:ea typeface="メイリオ"/>
                <a:cs typeface="メイリオ" panose="020B0604030504040204" pitchFamily="50" charset="-128"/>
              </a:rPr>
              <a:t>また、</a:t>
            </a:r>
            <a:r>
              <a:rPr lang="en-US" altLang="ja-JP" sz="1200" spc="-90" dirty="0">
                <a:latin typeface="メイリオ"/>
                <a:ea typeface="メイリオ"/>
                <a:cs typeface="メイリオ" panose="020B0604030504040204" pitchFamily="50" charset="-128"/>
              </a:rPr>
              <a:t>2019</a:t>
            </a:r>
            <a:r>
              <a:rPr lang="ja-JP" altLang="en-US" sz="1200" spc="-90" dirty="0">
                <a:latin typeface="メイリオ"/>
                <a:ea typeface="メイリオ"/>
                <a:cs typeface="メイリオ" panose="020B0604030504040204" pitchFamily="50" charset="-128"/>
              </a:rPr>
              <a:t>年３月に改定された「授乳・離乳の支援ガイド」や、授乳や離乳について分かりやすく記載したリーフレットを作成し、妊産婦や子供の保護者への普及啓発を行っている。</a:t>
            </a:r>
            <a:endParaRPr lang="en-US" altLang="ja-JP" sz="1200" spc="-90" dirty="0">
              <a:latin typeface="メイリオ"/>
              <a:ea typeface="メイリオ"/>
              <a:cs typeface="Times New Roman"/>
            </a:endParaRPr>
          </a:p>
          <a:p>
            <a:pPr marL="154800" indent="-154800" algn="just">
              <a:lnSpc>
                <a:spcPts val="1500"/>
              </a:lnSpc>
              <a:spcAft>
                <a:spcPts val="600"/>
              </a:spcAft>
              <a:buFont typeface="Arial" panose="020B0604020202020204" pitchFamily="34" charset="0"/>
              <a:buChar char="•"/>
            </a:pPr>
            <a:endParaRPr lang="en-US" altLang="ja-JP" sz="1200" spc="-90" dirty="0">
              <a:latin typeface="メイリオ" panose="020B0604030504040204" pitchFamily="50" charset="-128"/>
              <a:ea typeface="メイリオ" panose="020B0604030504040204" pitchFamily="50" charset="-128"/>
              <a:cs typeface="メイリオ" panose="020B0604030504040204" pitchFamily="50" charset="-128"/>
            </a:endParaRPr>
          </a:p>
        </p:txBody>
      </p:sp>
      <p:pic>
        <p:nvPicPr>
          <p:cNvPr id="16" name="図 15">
            <a:extLst>
              <a:ext uri="{FF2B5EF4-FFF2-40B4-BE49-F238E27FC236}">
                <a16:creationId xmlns:a16="http://schemas.microsoft.com/office/drawing/2014/main" id="{F775D115-4D0F-CE91-B6EA-0A48DE03AB6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784652" y="4766805"/>
            <a:ext cx="1006655" cy="1436505"/>
          </a:xfrm>
          <a:prstGeom prst="rect">
            <a:avLst/>
          </a:prstGeom>
          <a:ln>
            <a:noFill/>
          </a:ln>
        </p:spPr>
      </p:pic>
      <p:sp>
        <p:nvSpPr>
          <p:cNvPr id="22" name="テキスト ボックス 42">
            <a:extLst>
              <a:ext uri="{FF2B5EF4-FFF2-40B4-BE49-F238E27FC236}">
                <a16:creationId xmlns:a16="http://schemas.microsoft.com/office/drawing/2014/main" id="{DE171FFD-A3A2-1A68-C38D-A56DC8B71089}"/>
              </a:ext>
            </a:extLst>
          </p:cNvPr>
          <p:cNvSpPr txBox="1"/>
          <p:nvPr/>
        </p:nvSpPr>
        <p:spPr>
          <a:xfrm>
            <a:off x="7597029" y="6257058"/>
            <a:ext cx="1618971" cy="301625"/>
          </a:xfrm>
          <a:prstGeom prst="rect">
            <a:avLst/>
          </a:prstGeom>
          <a:noFill/>
        </p:spPr>
        <p:txBody>
          <a:bodyPr wrap="square" rtlCol="0">
            <a:noAutofit/>
          </a:bodyPr>
          <a:lstStyle/>
          <a:p>
            <a:r>
              <a:rPr lang="ja-JP" altLang="en-US" sz="900" dirty="0">
                <a:latin typeface="メイリオ" panose="020B0604030504040204" pitchFamily="50" charset="-128"/>
                <a:ea typeface="メイリオ" panose="020B0604030504040204" pitchFamily="50" charset="-128"/>
                <a:cs typeface="ＭＳ Ｐゴシック" panose="020B0600070205080204" pitchFamily="50" charset="-128"/>
              </a:rPr>
              <a:t>授乳のギモン解消ガイド</a:t>
            </a:r>
          </a:p>
        </p:txBody>
      </p:sp>
      <p:sp>
        <p:nvSpPr>
          <p:cNvPr id="15" name="スライド番号プレースホルダー 14">
            <a:extLst>
              <a:ext uri="{FF2B5EF4-FFF2-40B4-BE49-F238E27FC236}">
                <a16:creationId xmlns:a16="http://schemas.microsoft.com/office/drawing/2014/main" id="{3158159D-F69D-9EF5-DAA2-B30EC6541D19}"/>
              </a:ext>
            </a:extLst>
          </p:cNvPr>
          <p:cNvSpPr>
            <a:spLocks noGrp="1"/>
          </p:cNvSpPr>
          <p:nvPr>
            <p:ph type="sldNum" sz="quarter" idx="12"/>
          </p:nvPr>
        </p:nvSpPr>
        <p:spPr/>
        <p:txBody>
          <a:bodyPr/>
          <a:lstStyle/>
          <a:p>
            <a:r>
              <a:rPr kumimoji="1" lang="en-US" altLang="ja-JP"/>
              <a:t>17</a:t>
            </a:r>
            <a:endParaRPr kumimoji="1" lang="ja-JP" altLang="en-US"/>
          </a:p>
        </p:txBody>
      </p:sp>
    </p:spTree>
    <p:extLst>
      <p:ext uri="{BB962C8B-B14F-4D97-AF65-F5344CB8AC3E}">
        <p14:creationId xmlns:p14="http://schemas.microsoft.com/office/powerpoint/2010/main" val="1040642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テキスト ボックス 13">
            <a:extLst>
              <a:ext uri="{FF2B5EF4-FFF2-40B4-BE49-F238E27FC236}">
                <a16:creationId xmlns:a16="http://schemas.microsoft.com/office/drawing/2014/main" id="{0801CF8A-972F-863C-5972-30A0FE13E6A8}"/>
              </a:ext>
            </a:extLst>
          </p:cNvPr>
          <p:cNvSpPr txBox="1"/>
          <p:nvPr/>
        </p:nvSpPr>
        <p:spPr>
          <a:xfrm>
            <a:off x="5198346" y="2175404"/>
            <a:ext cx="2561218" cy="369332"/>
          </a:xfrm>
          <a:prstGeom prst="rect">
            <a:avLst/>
          </a:prstGeom>
          <a:solidFill>
            <a:schemeClr val="bg1"/>
          </a:solidFill>
          <a:ln>
            <a:solidFill>
              <a:schemeClr val="bg1"/>
            </a:solidFill>
          </a:ln>
        </p:spPr>
        <p:txBody>
          <a:bodyPr wrap="square" rtlCol="0">
            <a:spAutoFit/>
          </a:bodyPr>
          <a:lstStyle/>
          <a:p>
            <a:endParaRPr kumimoji="1" lang="ja-JP" altLang="en-US"/>
          </a:p>
        </p:txBody>
      </p:sp>
      <p:grpSp>
        <p:nvGrpSpPr>
          <p:cNvPr id="30" name="グループ化 29">
            <a:extLst>
              <a:ext uri="{FF2B5EF4-FFF2-40B4-BE49-F238E27FC236}">
                <a16:creationId xmlns:a16="http://schemas.microsoft.com/office/drawing/2014/main" id="{73A1A20B-7D33-4E5D-B395-0EEDD06CE307}"/>
              </a:ext>
            </a:extLst>
          </p:cNvPr>
          <p:cNvGrpSpPr/>
          <p:nvPr/>
        </p:nvGrpSpPr>
        <p:grpSpPr>
          <a:xfrm>
            <a:off x="5589281" y="-26898"/>
            <a:ext cx="3478530" cy="345087"/>
            <a:chOff x="3429000" y="-37884"/>
            <a:chExt cx="3478530" cy="345087"/>
          </a:xfrm>
        </p:grpSpPr>
        <p:sp>
          <p:nvSpPr>
            <p:cNvPr id="31" name="テキスト ボックス 30">
              <a:extLst>
                <a:ext uri="{FF2B5EF4-FFF2-40B4-BE49-F238E27FC236}">
                  <a16:creationId xmlns:a16="http://schemas.microsoft.com/office/drawing/2014/main" id="{8F3C115E-5960-4CD9-85F2-6E2310C00C01}"/>
                </a:ext>
              </a:extLst>
            </p:cNvPr>
            <p:cNvSpPr txBox="1"/>
            <p:nvPr/>
          </p:nvSpPr>
          <p:spPr>
            <a:xfrm>
              <a:off x="3429000" y="30204"/>
              <a:ext cx="3478530" cy="276999"/>
            </a:xfrm>
            <a:prstGeom prst="rect">
              <a:avLst/>
            </a:prstGeom>
            <a:noFill/>
          </p:spPr>
          <p:txBody>
            <a:bodyPr wrap="square">
              <a:spAutoFit/>
            </a:bodyPr>
            <a:lstStyle/>
            <a:p>
              <a:pPr algn="r"/>
              <a:r>
                <a:rPr lang="ja-JP" altLang="en-US" sz="1200" spc="-10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特集　変化する我が国の農業構造</a:t>
              </a:r>
            </a:p>
          </p:txBody>
        </p:sp>
        <p:sp>
          <p:nvSpPr>
            <p:cNvPr id="32" name="テキスト ボックス 31">
              <a:extLst>
                <a:ext uri="{FF2B5EF4-FFF2-40B4-BE49-F238E27FC236}">
                  <a16:creationId xmlns:a16="http://schemas.microsoft.com/office/drawing/2014/main" id="{927FAC7C-F620-4277-B267-FE480C6B506B}"/>
                </a:ext>
              </a:extLst>
            </p:cNvPr>
            <p:cNvSpPr txBox="1"/>
            <p:nvPr/>
          </p:nvSpPr>
          <p:spPr>
            <a:xfrm>
              <a:off x="4932709" y="-37884"/>
              <a:ext cx="545161" cy="184666"/>
            </a:xfrm>
            <a:prstGeom prst="rect">
              <a:avLst/>
            </a:prstGeom>
            <a:noFill/>
          </p:spPr>
          <p:txBody>
            <a:bodyPr wrap="square">
              <a:spAutoFit/>
            </a:bodyPr>
            <a:lstStyle/>
            <a:p>
              <a:pPr algn="r"/>
              <a:r>
                <a:rPr lang="ja-JP" altLang="en-US" sz="600" spc="-10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シフト</a:t>
              </a:r>
            </a:p>
          </p:txBody>
        </p:sp>
      </p:grpSp>
      <p:sp>
        <p:nvSpPr>
          <p:cNvPr id="5" name="AutoShape 4">
            <a:extLst>
              <a:ext uri="{FF2B5EF4-FFF2-40B4-BE49-F238E27FC236}">
                <a16:creationId xmlns:a16="http://schemas.microsoft.com/office/drawing/2014/main" id="{F276E7CA-B909-4A14-860D-81554BFDB146}"/>
              </a:ext>
            </a:extLst>
          </p:cNvPr>
          <p:cNvSpPr>
            <a:spLocks noChangeArrowheads="1"/>
          </p:cNvSpPr>
          <p:nvPr/>
        </p:nvSpPr>
        <p:spPr bwMode="auto">
          <a:xfrm>
            <a:off x="0" y="144000"/>
            <a:ext cx="9136400" cy="608400"/>
          </a:xfrm>
          <a:prstGeom prst="rect">
            <a:avLst/>
          </a:prstGeom>
          <a:solidFill>
            <a:schemeClr val="accent2"/>
          </a:solidFill>
          <a:ln>
            <a:solidFill>
              <a:srgbClr val="ED7D31"/>
            </a:solidFill>
            <a:headEnd/>
            <a:tailEnd/>
          </a:ln>
        </p:spPr>
        <p:style>
          <a:lnRef idx="2">
            <a:schemeClr val="accent2">
              <a:shade val="50000"/>
            </a:schemeClr>
          </a:lnRef>
          <a:fillRef idx="1">
            <a:schemeClr val="accent2"/>
          </a:fillRef>
          <a:effectRef idx="0">
            <a:schemeClr val="accent2"/>
          </a:effectRef>
          <a:fontRef idx="minor">
            <a:schemeClr val="lt1"/>
          </a:fontRef>
        </p:style>
        <p:txBody>
          <a:bodyPr wrap="none" lIns="1080000" tIns="72000" rIns="0" bIns="0" anchor="ctr"/>
          <a:lstStyle>
            <a:lvl1pPr eaLnBrk="0" hangingPunct="0">
              <a:spcBef>
                <a:spcPct val="20000"/>
              </a:spcBef>
              <a:buChar char="•"/>
              <a:defRPr kumimoji="1" sz="3200">
                <a:solidFill>
                  <a:schemeClr val="tx1"/>
                </a:solidFill>
                <a:latin typeface="Arial" charset="0"/>
                <a:ea typeface="ＭＳ Ｐゴシック" pitchFamily="50" charset="-128"/>
              </a:defRPr>
            </a:lvl1pPr>
            <a:lvl2pPr marL="742950" indent="-285750" eaLnBrk="0" hangingPunct="0">
              <a:spcBef>
                <a:spcPct val="20000"/>
              </a:spcBef>
              <a:buChar char="–"/>
              <a:defRPr kumimoji="1" sz="2800">
                <a:solidFill>
                  <a:schemeClr val="tx1"/>
                </a:solidFill>
                <a:latin typeface="Arial" charset="0"/>
                <a:ea typeface="ＭＳ Ｐゴシック" pitchFamily="50" charset="-128"/>
              </a:defRPr>
            </a:lvl2pPr>
            <a:lvl3pPr marL="1143000" indent="-228600" eaLnBrk="0" hangingPunct="0">
              <a:spcBef>
                <a:spcPct val="20000"/>
              </a:spcBef>
              <a:buChar char="•"/>
              <a:defRPr kumimoji="1" sz="2400">
                <a:solidFill>
                  <a:schemeClr val="tx1"/>
                </a:solidFill>
                <a:latin typeface="Arial" charset="0"/>
                <a:ea typeface="ＭＳ Ｐゴシック" pitchFamily="50" charset="-128"/>
              </a:defRPr>
            </a:lvl3pPr>
            <a:lvl4pPr marL="1600200" indent="-228600" eaLnBrk="0" hangingPunct="0">
              <a:spcBef>
                <a:spcPct val="20000"/>
              </a:spcBef>
              <a:buChar char="–"/>
              <a:defRPr kumimoji="1" sz="2000">
                <a:solidFill>
                  <a:schemeClr val="tx1"/>
                </a:solidFill>
                <a:latin typeface="Arial" charset="0"/>
                <a:ea typeface="ＭＳ Ｐゴシック" pitchFamily="50" charset="-128"/>
              </a:defRPr>
            </a:lvl4pPr>
            <a:lvl5pPr marL="2057400" indent="-228600" eaLnBrk="0" hangingPunct="0">
              <a:spcBef>
                <a:spcPct val="20000"/>
              </a:spcBef>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9pPr>
          </a:lstStyle>
          <a:p>
            <a:pPr>
              <a:spcBef>
                <a:spcPts val="600"/>
              </a:spcBef>
              <a:buNone/>
              <a:defRPr/>
            </a:pPr>
            <a:r>
              <a:rPr lang="ja-JP" altLang="en-US" sz="1800" b="1" spc="-100">
                <a:solidFill>
                  <a:prstClr val="white"/>
                </a:solidFill>
                <a:latin typeface="メイリオ" panose="020B0604030504040204" pitchFamily="50" charset="-128"/>
                <a:ea typeface="メイリオ" panose="020B0604030504040204" pitchFamily="50" charset="-128"/>
                <a:cs typeface="メイリオ" panose="020B0604030504040204" pitchFamily="50" charset="-128"/>
              </a:rPr>
              <a:t>学校、保育所等における食育の推進</a:t>
            </a:r>
          </a:p>
        </p:txBody>
      </p:sp>
      <p:sp>
        <p:nvSpPr>
          <p:cNvPr id="11" name="テキスト ボックス 24">
            <a:extLst>
              <a:ext uri="{FF2B5EF4-FFF2-40B4-BE49-F238E27FC236}">
                <a16:creationId xmlns:a16="http://schemas.microsoft.com/office/drawing/2014/main" id="{6138059D-E63E-43C8-9A58-2A9397BB639B}"/>
              </a:ext>
            </a:extLst>
          </p:cNvPr>
          <p:cNvSpPr txBox="1">
            <a:spLocks noChangeArrowheads="1"/>
          </p:cNvSpPr>
          <p:nvPr/>
        </p:nvSpPr>
        <p:spPr bwMode="auto">
          <a:xfrm>
            <a:off x="-108065" y="1326694"/>
            <a:ext cx="3912519" cy="3426033"/>
          </a:xfrm>
          <a:prstGeom prst="rect">
            <a:avLst/>
          </a:prstGeom>
          <a:noFill/>
          <a:ln>
            <a:noFill/>
          </a:ln>
        </p:spPr>
        <p:txBody>
          <a:bodyPr wrap="square" lIns="288000" tIns="0" rIns="288000" bIns="0" anchor="ctr" anchorCtr="0">
            <a:noAutofit/>
          </a:bodyPr>
          <a:lstStyle/>
          <a:p>
            <a:pPr marL="154800" indent="-154800" algn="just">
              <a:lnSpc>
                <a:spcPts val="2000"/>
              </a:lnSpc>
              <a:spcAft>
                <a:spcPts val="600"/>
              </a:spcAft>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文部科学省は、「食に関する指導の手引－第二次改訂版－」（</a:t>
            </a:r>
            <a:r>
              <a:rPr lang="en-US" altLang="ja-JP" sz="1200" dirty="0">
                <a:latin typeface="メイリオ" panose="020B0604030504040204" pitchFamily="50" charset="-128"/>
                <a:ea typeface="メイリオ" panose="020B0604030504040204" pitchFamily="50" charset="-128"/>
              </a:rPr>
              <a:t>2019</a:t>
            </a:r>
            <a:r>
              <a:rPr lang="ja-JP" altLang="en-US" sz="1200" dirty="0">
                <a:latin typeface="メイリオ" panose="020B0604030504040204" pitchFamily="50" charset="-128"/>
                <a:ea typeface="メイリオ" panose="020B0604030504040204" pitchFamily="50" charset="-128"/>
              </a:rPr>
              <a:t>年３月）等を活用しながら、子供が望ましい食習慣を身に付けることができるよう、幼児教育から高等学校まで、切れ目のない食育を推進。</a:t>
            </a:r>
            <a:endParaRPr lang="en-US" altLang="ja-JP" sz="1200" dirty="0">
              <a:latin typeface="メイリオ" panose="020B0604030504040204" pitchFamily="50" charset="-128"/>
              <a:ea typeface="メイリオ" panose="020B0604030504040204" pitchFamily="50" charset="-128"/>
            </a:endParaRPr>
          </a:p>
          <a:p>
            <a:pPr marL="154800" indent="-154800" algn="just">
              <a:lnSpc>
                <a:spcPts val="2000"/>
              </a:lnSpc>
              <a:spcAft>
                <a:spcPts val="600"/>
              </a:spcAft>
            </a:pPr>
            <a:endParaRPr lang="en-US" altLang="ja-JP" sz="1200" dirty="0">
              <a:latin typeface="メイリオ" panose="020B0604030504040204" pitchFamily="50" charset="-128"/>
              <a:ea typeface="メイリオ" panose="020B0604030504040204" pitchFamily="50" charset="-128"/>
            </a:endParaRPr>
          </a:p>
          <a:p>
            <a:pPr marL="154800" indent="-154800" algn="just">
              <a:lnSpc>
                <a:spcPts val="2000"/>
              </a:lnSpc>
              <a:spcAft>
                <a:spcPts val="600"/>
              </a:spcAft>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栄養教諭は、学校における食育推進の要として、食に関する指導と学校給食の管理を一体的に展開。</a:t>
            </a:r>
            <a:endParaRPr lang="en-US" altLang="ja-JP" sz="1200" dirty="0">
              <a:latin typeface="メイリオ" panose="020B0604030504040204" pitchFamily="50" charset="-128"/>
              <a:ea typeface="メイリオ" panose="020B0604030504040204" pitchFamily="50" charset="-128"/>
            </a:endParaRPr>
          </a:p>
          <a:p>
            <a:pPr marL="154800" indent="-154800" algn="just">
              <a:lnSpc>
                <a:spcPts val="2000"/>
              </a:lnSpc>
              <a:spcAft>
                <a:spcPts val="600"/>
              </a:spcAft>
            </a:pPr>
            <a:endParaRPr lang="en-US" altLang="ja-JP" sz="1200" dirty="0">
              <a:latin typeface="メイリオ" panose="020B0604030504040204" pitchFamily="50" charset="-128"/>
              <a:ea typeface="メイリオ" panose="020B0604030504040204" pitchFamily="50" charset="-128"/>
            </a:endParaRPr>
          </a:p>
          <a:p>
            <a:pPr marL="154800" indent="-154800" algn="just">
              <a:lnSpc>
                <a:spcPts val="2000"/>
              </a:lnSpc>
              <a:spcAft>
                <a:spcPts val="600"/>
              </a:spcAft>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dirty="0">
                <a:latin typeface="メイリオ"/>
                <a:ea typeface="メイリオ"/>
              </a:rPr>
              <a:t>公立小・中学校等の栄養教諭の配置数は、全国で</a:t>
            </a:r>
            <a:r>
              <a:rPr lang="en-US" altLang="ja-JP" sz="1200" dirty="0">
                <a:latin typeface="メイリオ"/>
                <a:ea typeface="メイリオ"/>
              </a:rPr>
              <a:t>7,019</a:t>
            </a:r>
            <a:r>
              <a:rPr lang="ja-JP" altLang="en-US" sz="1200" dirty="0">
                <a:latin typeface="メイリオ"/>
                <a:ea typeface="メイリオ"/>
              </a:rPr>
              <a:t>人（</a:t>
            </a:r>
            <a:r>
              <a:rPr lang="en-US" altLang="ja-JP" sz="1200" dirty="0">
                <a:latin typeface="メイリオ"/>
                <a:ea typeface="メイリオ"/>
              </a:rPr>
              <a:t>2025</a:t>
            </a:r>
            <a:r>
              <a:rPr lang="ja-JP" altLang="en-US" sz="1200" dirty="0">
                <a:latin typeface="メイリオ"/>
                <a:ea typeface="メイリオ"/>
              </a:rPr>
              <a:t>年５月１日現在）。</a:t>
            </a:r>
            <a:endParaRPr lang="en-US" altLang="ja-JP" sz="1200" dirty="0">
              <a:latin typeface="メイリオ"/>
              <a:ea typeface="メイリオ"/>
            </a:endParaRPr>
          </a:p>
        </p:txBody>
      </p:sp>
      <p:sp>
        <p:nvSpPr>
          <p:cNvPr id="60" name="正方形/長方形 59">
            <a:extLst>
              <a:ext uri="{FF2B5EF4-FFF2-40B4-BE49-F238E27FC236}">
                <a16:creationId xmlns:a16="http://schemas.microsoft.com/office/drawing/2014/main" id="{80C91E6E-F500-4F89-BDC5-4D6D9F6F3EDC}"/>
              </a:ext>
            </a:extLst>
          </p:cNvPr>
          <p:cNvSpPr/>
          <p:nvPr/>
        </p:nvSpPr>
        <p:spPr>
          <a:xfrm>
            <a:off x="93958" y="836861"/>
            <a:ext cx="8948484" cy="360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000" tIns="90000" rIns="90000" bIns="90000" rtlCol="0" anchor="ctr"/>
          <a:lstStyle/>
          <a:p>
            <a:pPr>
              <a:lnSpc>
                <a:spcPts val="2500"/>
              </a:lnSpc>
            </a:pPr>
            <a:r>
              <a:rPr lang="ja-JP" altLang="en-US" sz="1400" b="1" dirty="0">
                <a:solidFill>
                  <a:schemeClr val="tx1"/>
                </a:solidFill>
                <a:latin typeface="メイリオ" panose="020B0604030504040204" pitchFamily="50" charset="-128"/>
                <a:ea typeface="メイリオ" panose="020B0604030504040204" pitchFamily="50" charset="-128"/>
              </a:rPr>
              <a:t>学校における食に関する指導の充実</a:t>
            </a:r>
          </a:p>
        </p:txBody>
      </p:sp>
      <p:sp>
        <p:nvSpPr>
          <p:cNvPr id="2" name="角丸四角形 3">
            <a:extLst>
              <a:ext uri="{FF2B5EF4-FFF2-40B4-BE49-F238E27FC236}">
                <a16:creationId xmlns:a16="http://schemas.microsoft.com/office/drawing/2014/main" id="{7001663B-3955-69B3-DE69-A7B8550BC68C}"/>
              </a:ext>
            </a:extLst>
          </p:cNvPr>
          <p:cNvSpPr/>
          <p:nvPr/>
        </p:nvSpPr>
        <p:spPr>
          <a:xfrm>
            <a:off x="0" y="216000"/>
            <a:ext cx="1150644" cy="449896"/>
          </a:xfrm>
          <a:prstGeom prst="roundRect">
            <a:avLst/>
          </a:prstGeom>
          <a:noFill/>
          <a:ln w="25400" cap="flat" cmpd="sng" algn="ctr">
            <a:noFill/>
            <a:prstDash val="solid"/>
          </a:ln>
          <a:effectLst/>
        </p:spPr>
        <p:txBody>
          <a:bodyPr lIns="36000" tIns="72000" rIns="36000" bIns="0" rtlCol="0" anchor="ctr"/>
          <a:lstStyle/>
          <a:p>
            <a:pPr algn="ctr">
              <a:defRPr/>
            </a:pPr>
            <a:r>
              <a:rPr lang="ja-JP" altLang="en-US" sz="1200" b="1" kern="0" spc="-90">
                <a:solidFill>
                  <a:prstClr val="white"/>
                </a:solidFill>
                <a:latin typeface="メイリオ" panose="020B0604030504040204" pitchFamily="50" charset="-128"/>
                <a:ea typeface="メイリオ" panose="020B0604030504040204" pitchFamily="50" charset="-128"/>
                <a:cs typeface="メイリオ" panose="020B0604030504040204" pitchFamily="50" charset="-128"/>
              </a:rPr>
              <a:t>第２章</a:t>
            </a:r>
            <a:endParaRPr lang="en-US" altLang="ja-JP" sz="1200" b="1" kern="0" spc="-90">
              <a:solidFill>
                <a:prstClr val="white"/>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7" name="テキスト ボックス 24">
            <a:extLst>
              <a:ext uri="{FF2B5EF4-FFF2-40B4-BE49-F238E27FC236}">
                <a16:creationId xmlns:a16="http://schemas.microsoft.com/office/drawing/2014/main" id="{1694F1CE-34C6-AE5E-AFAC-523F74300DB7}"/>
              </a:ext>
            </a:extLst>
          </p:cNvPr>
          <p:cNvSpPr txBox="1">
            <a:spLocks noChangeArrowheads="1"/>
          </p:cNvSpPr>
          <p:nvPr/>
        </p:nvSpPr>
        <p:spPr bwMode="auto">
          <a:xfrm>
            <a:off x="-67866" y="5035543"/>
            <a:ext cx="9272132" cy="1540556"/>
          </a:xfrm>
          <a:prstGeom prst="rect">
            <a:avLst/>
          </a:prstGeom>
          <a:noFill/>
          <a:ln>
            <a:noFill/>
          </a:ln>
        </p:spPr>
        <p:txBody>
          <a:bodyPr wrap="square" lIns="288000" tIns="0" rIns="288000" bIns="0" anchor="ctr" anchorCtr="0">
            <a:noAutofit/>
          </a:bodyPr>
          <a:lstStyle/>
          <a:p>
            <a:pPr marL="154800" indent="-154800">
              <a:lnSpc>
                <a:spcPts val="2000"/>
              </a:lnSpc>
              <a:spcAft>
                <a:spcPts val="600"/>
              </a:spcAft>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dirty="0">
                <a:latin typeface="メイリオ"/>
                <a:ea typeface="メイリオ"/>
              </a:rPr>
              <a:t>全ての児童生徒が、栄養教諭の専門性を生かした食に関する指導を等しく受けられるよう、栄養教諭の職務の明確化、資質能力向上を図り、栄養教諭の意義や役割を周知。</a:t>
            </a:r>
            <a:endParaRPr lang="en-US" altLang="ja-JP" sz="1200" dirty="0">
              <a:latin typeface="メイリオ"/>
              <a:ea typeface="メイリオ"/>
            </a:endParaRPr>
          </a:p>
          <a:p>
            <a:pPr marL="154800" indent="-154800">
              <a:lnSpc>
                <a:spcPts val="2000"/>
              </a:lnSpc>
              <a:spcAft>
                <a:spcPts val="600"/>
              </a:spcAft>
            </a:pPr>
            <a:endParaRPr lang="en-US" altLang="ja-JP" sz="1200" dirty="0">
              <a:latin typeface="メイリオ"/>
              <a:ea typeface="メイリオ"/>
            </a:endParaRPr>
          </a:p>
          <a:p>
            <a:pPr marL="154800" indent="-154800">
              <a:lnSpc>
                <a:spcPts val="2000"/>
              </a:lnSpc>
              <a:spcAft>
                <a:spcPts val="600"/>
              </a:spcAft>
            </a:pPr>
            <a:r>
              <a:rPr lang="ja-JP" altLang="en-US" sz="1200" dirty="0">
                <a:solidFill>
                  <a:prstClr val="black"/>
                </a:solidFill>
                <a:latin typeface="メイリオ" panose="020B0604030504040204" pitchFamily="50" charset="-128"/>
                <a:ea typeface="メイリオ" panose="020B0604030504040204" pitchFamily="50" charset="-128"/>
              </a:rPr>
              <a:t>○</a:t>
            </a:r>
            <a:r>
              <a:rPr lang="en-US" altLang="ja-JP" sz="1200" dirty="0">
                <a:latin typeface="メイリオ"/>
                <a:ea typeface="メイリオ"/>
              </a:rPr>
              <a:t>2025</a:t>
            </a:r>
            <a:r>
              <a:rPr lang="ja-JP" altLang="en-US" sz="1200" dirty="0">
                <a:latin typeface="メイリオ"/>
                <a:ea typeface="メイリオ"/>
              </a:rPr>
              <a:t>年４月には「栄養教諭等による食に関する指導等の充実について（通知）」を、各都道府県・指定都市教育委員会に通知するなど、食に関する指導の中核的な役割を担う栄養教諭の一層の指導の充実等に取り組んでいる。</a:t>
            </a:r>
            <a:endParaRPr lang="en-US" altLang="ja-JP" sz="1100" dirty="0">
              <a:latin typeface="メイリオ"/>
              <a:ea typeface="メイリオ"/>
            </a:endParaRPr>
          </a:p>
        </p:txBody>
      </p:sp>
      <p:sp>
        <p:nvSpPr>
          <p:cNvPr id="8" name="正方形/長方形 7">
            <a:extLst>
              <a:ext uri="{FF2B5EF4-FFF2-40B4-BE49-F238E27FC236}">
                <a16:creationId xmlns:a16="http://schemas.microsoft.com/office/drawing/2014/main" id="{817AE673-8946-9293-583E-C27B94CC4B46}"/>
              </a:ext>
            </a:extLst>
          </p:cNvPr>
          <p:cNvSpPr/>
          <p:nvPr/>
        </p:nvSpPr>
        <p:spPr>
          <a:xfrm>
            <a:off x="5600604" y="1878468"/>
            <a:ext cx="2561218" cy="162319"/>
          </a:xfrm>
          <a:prstGeom prst="rect">
            <a:avLst/>
          </a:prstGeom>
          <a:solidFill>
            <a:schemeClr val="bg1"/>
          </a:solidFill>
          <a:ln w="28575">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正方形/長方形 11">
            <a:extLst>
              <a:ext uri="{FF2B5EF4-FFF2-40B4-BE49-F238E27FC236}">
                <a16:creationId xmlns:a16="http://schemas.microsoft.com/office/drawing/2014/main" id="{AD324D43-330F-F9FC-FC6A-F7C1E8F890B0}"/>
              </a:ext>
            </a:extLst>
          </p:cNvPr>
          <p:cNvSpPr/>
          <p:nvPr/>
        </p:nvSpPr>
        <p:spPr>
          <a:xfrm>
            <a:off x="4122902" y="4250156"/>
            <a:ext cx="4712104" cy="502571"/>
          </a:xfrm>
          <a:prstGeom prst="rect">
            <a:avLst/>
          </a:prstGeom>
          <a:ln w="12700">
            <a:noFill/>
          </a:ln>
        </p:spPr>
        <p:style>
          <a:lnRef idx="1">
            <a:schemeClr val="accent1"/>
          </a:lnRef>
          <a:fillRef idx="0">
            <a:schemeClr val="accent1"/>
          </a:fillRef>
          <a:effectRef idx="0">
            <a:schemeClr val="accent1"/>
          </a:effectRef>
          <a:fontRef idx="minor">
            <a:schemeClr val="tx1"/>
          </a:fontRef>
        </p:style>
        <p:txBody>
          <a:bodyPr lIns="0" tIns="0" rIns="0" bIns="0" rtlCol="0" anchor="t" anchorCtr="0"/>
          <a:lstStyle/>
          <a:p>
            <a:pPr lvl="0">
              <a:defRPr/>
            </a:pPr>
            <a:r>
              <a:rPr lang="ja-JP" altLang="en-US" sz="85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資料：文部科学省調べ（</a:t>
            </a:r>
            <a:r>
              <a:rPr lang="en-US" altLang="ja-JP" sz="85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2015</a:t>
            </a:r>
            <a:r>
              <a:rPr lang="ja-JP" altLang="en-US" sz="85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年度まで、各年度４月１日現在）</a:t>
            </a:r>
            <a:br>
              <a:rPr lang="en-US" altLang="ja-JP" sz="85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br>
            <a:r>
              <a:rPr lang="ja-JP" altLang="en-US" sz="85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　　　文部科学省「学校基本調査」（</a:t>
            </a:r>
            <a:r>
              <a:rPr lang="en-US" altLang="ja-JP" sz="85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2016</a:t>
            </a:r>
            <a:r>
              <a:rPr lang="ja-JP" altLang="en-US" sz="85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年度以降、各年度５月１日現在）</a:t>
            </a:r>
          </a:p>
          <a:p>
            <a:pPr lvl="0">
              <a:defRPr/>
            </a:pPr>
            <a:r>
              <a:rPr lang="ja-JP" altLang="en-US" sz="85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注：小・中学校等とは、小学校・中学校・義務教育学校・中等教育学校・特別支援学校を指す。</a:t>
            </a:r>
          </a:p>
        </p:txBody>
      </p:sp>
      <p:sp>
        <p:nvSpPr>
          <p:cNvPr id="6" name="スライド番号プレースホルダー 5">
            <a:extLst>
              <a:ext uri="{FF2B5EF4-FFF2-40B4-BE49-F238E27FC236}">
                <a16:creationId xmlns:a16="http://schemas.microsoft.com/office/drawing/2014/main" id="{E035DB77-83E1-A830-B199-2834D277A217}"/>
              </a:ext>
            </a:extLst>
          </p:cNvPr>
          <p:cNvSpPr>
            <a:spLocks noGrp="1"/>
          </p:cNvSpPr>
          <p:nvPr>
            <p:ph type="sldNum" sz="quarter" idx="12"/>
          </p:nvPr>
        </p:nvSpPr>
        <p:spPr/>
        <p:txBody>
          <a:bodyPr/>
          <a:lstStyle/>
          <a:p>
            <a:r>
              <a:rPr kumimoji="1" lang="en-US" altLang="ja-JP"/>
              <a:t>18</a:t>
            </a:r>
            <a:endParaRPr kumimoji="1" lang="ja-JP" altLang="en-US"/>
          </a:p>
        </p:txBody>
      </p:sp>
      <p:pic>
        <p:nvPicPr>
          <p:cNvPr id="4" name="図 3">
            <a:extLst>
              <a:ext uri="{FF2B5EF4-FFF2-40B4-BE49-F238E27FC236}">
                <a16:creationId xmlns:a16="http://schemas.microsoft.com/office/drawing/2014/main" id="{251B4537-2E90-D396-33EB-21FEAA73DDE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804454" y="1530267"/>
            <a:ext cx="5237988" cy="2616708"/>
          </a:xfrm>
          <a:prstGeom prst="rect">
            <a:avLst/>
          </a:prstGeom>
        </p:spPr>
      </p:pic>
      <p:sp>
        <p:nvSpPr>
          <p:cNvPr id="9" name="正方形/長方形 8">
            <a:extLst>
              <a:ext uri="{FF2B5EF4-FFF2-40B4-BE49-F238E27FC236}">
                <a16:creationId xmlns:a16="http://schemas.microsoft.com/office/drawing/2014/main" id="{9D57574B-ACF0-8A13-6E05-379530AD72AD}"/>
              </a:ext>
            </a:extLst>
          </p:cNvPr>
          <p:cNvSpPr/>
          <p:nvPr/>
        </p:nvSpPr>
        <p:spPr>
          <a:xfrm>
            <a:off x="5510432" y="1397537"/>
            <a:ext cx="2924597" cy="183264"/>
          </a:xfrm>
          <a:prstGeom prst="rect">
            <a:avLst/>
          </a:prstGeom>
          <a:ln w="12700">
            <a:noFill/>
          </a:ln>
        </p:spPr>
        <p:style>
          <a:lnRef idx="1">
            <a:schemeClr val="accent1"/>
          </a:lnRef>
          <a:fillRef idx="0">
            <a:schemeClr val="accent1"/>
          </a:fillRef>
          <a:effectRef idx="0">
            <a:schemeClr val="accent1"/>
          </a:effectRef>
          <a:fontRef idx="minor">
            <a:schemeClr val="tx1"/>
          </a:fontRef>
        </p:style>
        <p:txBody>
          <a:bodyPr lIns="0" tIns="0" rIns="0" bIns="0" rtlCol="0" anchor="t" anchorCtr="0"/>
          <a:lstStyle/>
          <a:p>
            <a:pPr lvl="0">
              <a:defRPr/>
            </a:pPr>
            <a:r>
              <a:rPr lang="ja-JP" altLang="en-US" sz="85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公立小・中学校等栄養教諭の配置状況</a:t>
            </a:r>
          </a:p>
        </p:txBody>
      </p:sp>
    </p:spTree>
    <p:extLst>
      <p:ext uri="{BB962C8B-B14F-4D97-AF65-F5344CB8AC3E}">
        <p14:creationId xmlns:p14="http://schemas.microsoft.com/office/powerpoint/2010/main" val="8443648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グループ化 3">
            <a:extLst>
              <a:ext uri="{FF2B5EF4-FFF2-40B4-BE49-F238E27FC236}">
                <a16:creationId xmlns:a16="http://schemas.microsoft.com/office/drawing/2014/main" id="{7CA4CE4E-0B1C-952E-683C-6D7356C8C479}"/>
              </a:ext>
            </a:extLst>
          </p:cNvPr>
          <p:cNvGrpSpPr/>
          <p:nvPr/>
        </p:nvGrpSpPr>
        <p:grpSpPr>
          <a:xfrm>
            <a:off x="141841" y="1697279"/>
            <a:ext cx="8849850" cy="4424271"/>
            <a:chOff x="141841" y="1443279"/>
            <a:chExt cx="8849850" cy="4424271"/>
          </a:xfrm>
        </p:grpSpPr>
        <p:sp>
          <p:nvSpPr>
            <p:cNvPr id="5" name="テキスト ボックス 4"/>
            <p:cNvSpPr txBox="1"/>
            <p:nvPr/>
          </p:nvSpPr>
          <p:spPr>
            <a:xfrm>
              <a:off x="152306" y="1443279"/>
              <a:ext cx="8839385" cy="1923925"/>
            </a:xfrm>
            <a:prstGeom prst="rect">
              <a:avLst/>
            </a:prstGeom>
            <a:solidFill>
              <a:srgbClr val="FFCE84">
                <a:alpha val="20000"/>
              </a:srgbClr>
            </a:solidFill>
            <a:ln w="3175">
              <a:solidFill>
                <a:srgbClr val="FF9900"/>
              </a:solidFill>
            </a:ln>
          </p:spPr>
          <p:txBody>
            <a:bodyPr wrap="square" lIns="91440" tIns="45720" rIns="91440" bIns="45720" rtlCol="0" anchor="t">
              <a:spAutoFit/>
            </a:bodyPr>
            <a:lstStyle/>
            <a:p>
              <a:pPr marL="243260" indent="-243260">
                <a:lnSpc>
                  <a:spcPts val="1846"/>
                </a:lnSpc>
                <a:buFont typeface="メイリオ" panose="020B0604030504040204" pitchFamily="50" charset="-128"/>
                <a:buChar char="○"/>
                <a:tabLst>
                  <a:tab pos="82064" algn="l"/>
                  <a:tab pos="745900" algn="l"/>
                </a:tabLst>
              </a:pPr>
              <a:endParaRPr lang="en-US" altLang="ja-JP" sz="1200" dirty="0">
                <a:latin typeface="メイリオ" panose="020B0604030504040204" pitchFamily="50" charset="-128"/>
                <a:ea typeface="メイリオ" panose="020B0604030504040204" pitchFamily="50" charset="-128"/>
                <a:cs typeface="メイリオ" panose="020B0604030504040204" pitchFamily="50" charset="-128"/>
              </a:endParaRPr>
            </a:p>
            <a:p>
              <a:pPr marL="243260" indent="-243260">
                <a:lnSpc>
                  <a:spcPts val="1846"/>
                </a:lnSpc>
                <a:buFont typeface="メイリオ" panose="020B0604030504040204" pitchFamily="50" charset="-128"/>
                <a:buChar char="○"/>
                <a:tabLst>
                  <a:tab pos="82064" algn="l"/>
                  <a:tab pos="745900" algn="l"/>
                </a:tabLst>
              </a:pPr>
              <a:r>
                <a:rPr lang="ja-JP" altLang="en-US" sz="1200" dirty="0">
                  <a:latin typeface="メイリオ" panose="020B0604030504040204" pitchFamily="50" charset="-128"/>
                  <a:ea typeface="メイリオ" panose="020B0604030504040204" pitchFamily="50" charset="-128"/>
                  <a:cs typeface="メイリオ" panose="020B0604030504040204" pitchFamily="50" charset="-128"/>
                </a:rPr>
                <a:t>食育に関する施策を総合的かつ計画的に推進し、もって現在及び将来にわたる健康で文化的な国民の生活と豊かで活力のある社会の実現に寄与することを目的として、平成</a:t>
              </a:r>
              <a:r>
                <a:rPr lang="en-US" altLang="ja-JP" sz="1200" dirty="0">
                  <a:latin typeface="メイリオ" panose="020B0604030504040204" pitchFamily="50" charset="-128"/>
                  <a:ea typeface="メイリオ" panose="020B0604030504040204" pitchFamily="50" charset="-128"/>
                  <a:cs typeface="メイリオ" panose="020B0604030504040204" pitchFamily="50" charset="-128"/>
                </a:rPr>
                <a:t>17</a:t>
              </a:r>
              <a:r>
                <a:rPr lang="ja-JP" altLang="en-US" sz="1200" dirty="0">
                  <a:latin typeface="メイリオ" panose="020B0604030504040204" pitchFamily="50" charset="-128"/>
                  <a:ea typeface="メイリオ" panose="020B0604030504040204" pitchFamily="50" charset="-128"/>
                  <a:cs typeface="メイリオ" panose="020B0604030504040204" pitchFamily="50" charset="-128"/>
                </a:rPr>
                <a:t>年６月に公布、同年７月に施行。</a:t>
              </a:r>
              <a:endParaRPr lang="en-US" altLang="ja-JP" sz="1200" dirty="0">
                <a:latin typeface="メイリオ" panose="020B0604030504040204" pitchFamily="50" charset="-128"/>
                <a:ea typeface="メイリオ" panose="020B0604030504040204" pitchFamily="50" charset="-128"/>
                <a:cs typeface="メイリオ" panose="020B0604030504040204" pitchFamily="50" charset="-128"/>
              </a:endParaRPr>
            </a:p>
            <a:p>
              <a:pPr marL="243205" indent="-243205">
                <a:lnSpc>
                  <a:spcPts val="1846"/>
                </a:lnSpc>
                <a:buFont typeface="メイリオ" panose="020B0604030504040204" pitchFamily="50" charset="-128"/>
                <a:buChar char="○"/>
                <a:tabLst>
                  <a:tab pos="82064" algn="l"/>
                  <a:tab pos="745900" algn="l"/>
                </a:tabLst>
              </a:pPr>
              <a:r>
                <a:rPr lang="ja-JP" altLang="en-US" sz="1200" dirty="0">
                  <a:latin typeface="メイリオ"/>
                  <a:ea typeface="メイリオ"/>
                  <a:cs typeface="メイリオ" panose="020B0604030504040204" pitchFamily="50" charset="-128"/>
                </a:rPr>
                <a:t>食育は、「様々な経験を通じて「食」に関する知識と「食」を選択する力を習得し、健全な食生活を実践することができる人間を育てる」ものとされている。</a:t>
              </a:r>
              <a:endParaRPr lang="en-US" altLang="ja-JP" sz="1200" dirty="0">
                <a:latin typeface="メイリオ"/>
                <a:ea typeface="メイリオ"/>
                <a:cs typeface="メイリオ" panose="020B0604030504040204" pitchFamily="50" charset="-128"/>
              </a:endParaRPr>
            </a:p>
            <a:p>
              <a:pPr marL="243260" indent="-243260">
                <a:lnSpc>
                  <a:spcPts val="1846"/>
                </a:lnSpc>
                <a:buFont typeface="メイリオ" panose="020B0604030504040204" pitchFamily="50" charset="-128"/>
                <a:buChar char="○"/>
                <a:tabLst>
                  <a:tab pos="82064" algn="l"/>
                  <a:tab pos="745900" algn="l"/>
                </a:tabLst>
              </a:pPr>
              <a:r>
                <a:rPr lang="ja-JP" altLang="en-US" sz="1200" dirty="0">
                  <a:latin typeface="メイリオ" panose="020B0604030504040204" pitchFamily="50" charset="-128"/>
                  <a:ea typeface="メイリオ" panose="020B0604030504040204" pitchFamily="50" charset="-128"/>
                  <a:cs typeface="メイリオ" panose="020B0604030504040204" pitchFamily="50" charset="-128"/>
                </a:rPr>
                <a:t>国民一人一人が「食」について改めて意識を高め、「食」に関して信頼できる情報に基づく適切な判断を行う能力を身に付けることによって、心身の健康を増進する健全な食生活を実践するために、家庭、学校、保育所、地域等を中心に、国民運動として、食育の推進に取り組んでいくことが課題とされている。</a:t>
              </a:r>
              <a:endParaRPr lang="en-US" altLang="ja-JP" sz="12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4" name="テキスト ボックス 13"/>
            <p:cNvSpPr txBox="1"/>
            <p:nvPr/>
          </p:nvSpPr>
          <p:spPr>
            <a:xfrm>
              <a:off x="143765" y="3943625"/>
              <a:ext cx="8822993" cy="1923925"/>
            </a:xfrm>
            <a:prstGeom prst="rect">
              <a:avLst/>
            </a:prstGeom>
            <a:solidFill>
              <a:srgbClr val="FFCE84">
                <a:alpha val="20000"/>
              </a:srgbClr>
            </a:solidFill>
            <a:ln w="3175">
              <a:solidFill>
                <a:srgbClr val="FF9900"/>
              </a:solidFill>
            </a:ln>
          </p:spPr>
          <p:txBody>
            <a:bodyPr wrap="square" rtlCol="0">
              <a:spAutoFit/>
            </a:bodyPr>
            <a:lstStyle/>
            <a:p>
              <a:pPr marL="243260" indent="-243260">
                <a:lnSpc>
                  <a:spcPts val="1846"/>
                </a:lnSpc>
                <a:buFont typeface="メイリオ" panose="020B0604030504040204" pitchFamily="50" charset="-128"/>
                <a:buChar char="○"/>
                <a:tabLst>
                  <a:tab pos="82064" algn="l"/>
                  <a:tab pos="745900" algn="l"/>
                </a:tabLst>
              </a:pPr>
              <a:endParaRPr lang="en-US" altLang="ja-JP" sz="1200" dirty="0">
                <a:latin typeface="メイリオ" panose="020B0604030504040204" pitchFamily="50" charset="-128"/>
                <a:ea typeface="メイリオ" panose="020B0604030504040204" pitchFamily="50" charset="-128"/>
                <a:cs typeface="メイリオ" panose="020B0604030504040204" pitchFamily="50" charset="-128"/>
              </a:endParaRPr>
            </a:p>
            <a:p>
              <a:pPr marL="243260" indent="-243260">
                <a:lnSpc>
                  <a:spcPts val="1846"/>
                </a:lnSpc>
                <a:buFont typeface="メイリオ" panose="020B0604030504040204" pitchFamily="50" charset="-128"/>
                <a:buChar char="○"/>
                <a:tabLst>
                  <a:tab pos="82064" algn="l"/>
                  <a:tab pos="745900" algn="l"/>
                </a:tabLst>
              </a:pPr>
              <a:r>
                <a:rPr lang="ja-JP" altLang="en-US" sz="1200" dirty="0">
                  <a:latin typeface="メイリオ" panose="020B0604030504040204" pitchFamily="50" charset="-128"/>
                  <a:ea typeface="メイリオ" panose="020B0604030504040204" pitchFamily="50" charset="-128"/>
                  <a:cs typeface="メイリオ" panose="020B0604030504040204" pitchFamily="50" charset="-128"/>
                </a:rPr>
                <a:t>令和３年３月に、食育推進会議において「第４次食育推進基本計画」が決定された。令和３年度から令和７年度までのおおむね５年間を計画期間とし、当該期間に特に取り組むべき重点事項等を規定。</a:t>
              </a:r>
            </a:p>
            <a:p>
              <a:pPr marL="243260" indent="-243260">
                <a:lnSpc>
                  <a:spcPts val="1846"/>
                </a:lnSpc>
                <a:buFont typeface="メイリオ" panose="020B0604030504040204" pitchFamily="50" charset="-128"/>
                <a:buChar char="○"/>
                <a:tabLst>
                  <a:tab pos="82064" algn="l"/>
                  <a:tab pos="745900" algn="l"/>
                </a:tabLst>
              </a:pPr>
              <a:r>
                <a:rPr lang="ja-JP" altLang="en-US" sz="1200" dirty="0">
                  <a:latin typeface="メイリオ" panose="020B0604030504040204" pitchFamily="50" charset="-128"/>
                  <a:ea typeface="メイリオ" panose="020B0604030504040204" pitchFamily="50" charset="-128"/>
                  <a:cs typeface="メイリオ" panose="020B0604030504040204" pitchFamily="50" charset="-128"/>
                </a:rPr>
                <a:t>具体的には、国民の健康や食を取り巻く環境の変化、社会のデジタル化等、食育をめぐる状況を踏まえ、以下の３つの重点事項を規定。</a:t>
              </a:r>
            </a:p>
            <a:p>
              <a:pPr marL="82064" indent="-82064">
                <a:lnSpc>
                  <a:spcPts val="1846"/>
                </a:lnSpc>
                <a:tabLst>
                  <a:tab pos="82064" algn="l"/>
                  <a:tab pos="745900" algn="l"/>
                </a:tabLst>
              </a:pPr>
              <a:r>
                <a:rPr lang="ja-JP" altLang="en-US" sz="1200" dirty="0">
                  <a:latin typeface="メイリオ" panose="020B0604030504040204" pitchFamily="50" charset="-128"/>
                  <a:ea typeface="メイリオ" panose="020B0604030504040204" pitchFamily="50" charset="-128"/>
                  <a:cs typeface="メイリオ" panose="020B0604030504040204" pitchFamily="50" charset="-128"/>
                </a:rPr>
                <a:t>　　（１）生涯を通じた心身の健康を支える食育の推進</a:t>
              </a:r>
              <a:endParaRPr lang="en-US" altLang="ja-JP" sz="1200" dirty="0">
                <a:latin typeface="メイリオ" panose="020B0604030504040204" pitchFamily="50" charset="-128"/>
                <a:ea typeface="メイリオ" panose="020B0604030504040204" pitchFamily="50" charset="-128"/>
                <a:cs typeface="メイリオ" panose="020B0604030504040204" pitchFamily="50" charset="-128"/>
              </a:endParaRPr>
            </a:p>
            <a:p>
              <a:pPr marL="82064" indent="-82064">
                <a:lnSpc>
                  <a:spcPts val="1846"/>
                </a:lnSpc>
                <a:tabLst>
                  <a:tab pos="82064" algn="l"/>
                  <a:tab pos="745900" algn="l"/>
                </a:tabLst>
              </a:pPr>
              <a:r>
                <a:rPr lang="ja-JP" altLang="en-US" sz="1200" dirty="0">
                  <a:latin typeface="メイリオ" panose="020B0604030504040204" pitchFamily="50" charset="-128"/>
                  <a:ea typeface="メイリオ" panose="020B0604030504040204" pitchFamily="50" charset="-128"/>
                  <a:cs typeface="メイリオ" panose="020B0604030504040204" pitchFamily="50" charset="-128"/>
                </a:rPr>
                <a:t>　　（２）持続可能な食を支える食育の推進</a:t>
              </a:r>
            </a:p>
            <a:p>
              <a:pPr marL="82064" indent="-82064">
                <a:lnSpc>
                  <a:spcPts val="1846"/>
                </a:lnSpc>
                <a:tabLst>
                  <a:tab pos="82064" algn="l"/>
                  <a:tab pos="745900" algn="l"/>
                </a:tabLst>
              </a:pPr>
              <a:r>
                <a:rPr lang="ja-JP" altLang="en-US" sz="1200" dirty="0">
                  <a:latin typeface="メイリオ" panose="020B0604030504040204" pitchFamily="50" charset="-128"/>
                  <a:ea typeface="メイリオ" panose="020B0604030504040204" pitchFamily="50" charset="-128"/>
                  <a:cs typeface="メイリオ" panose="020B0604030504040204" pitchFamily="50" charset="-128"/>
                </a:rPr>
                <a:t>　　（３）「新たな日常」やデジタル化に対応した食育の推進</a:t>
              </a:r>
            </a:p>
          </p:txBody>
        </p:sp>
        <p:sp>
          <p:nvSpPr>
            <p:cNvPr id="15" name="正方形/長方形 14"/>
            <p:cNvSpPr/>
            <p:nvPr/>
          </p:nvSpPr>
          <p:spPr>
            <a:xfrm>
              <a:off x="141841" y="3758474"/>
              <a:ext cx="3560597" cy="326434"/>
            </a:xfrm>
            <a:prstGeom prst="rect">
              <a:avLst/>
            </a:prstGeom>
            <a:solidFill>
              <a:srgbClr val="FFCE84"/>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200" b="1">
                  <a:solidFill>
                    <a:schemeClr val="tx1"/>
                  </a:solidFill>
                  <a:latin typeface="ＭＳ Ｐゴシック" panose="020B0600070205080204" pitchFamily="50" charset="-128"/>
                  <a:ea typeface="ＭＳ Ｐゴシック" panose="020B0600070205080204" pitchFamily="50" charset="-128"/>
                </a:rPr>
                <a:t>○</a:t>
              </a:r>
              <a:r>
                <a:rPr lang="zh-TW" altLang="en-US" sz="1200" b="1">
                  <a:solidFill>
                    <a:schemeClr val="tx1"/>
                  </a:solidFill>
                  <a:latin typeface="ＭＳ Ｐゴシック" panose="020B0600070205080204" pitchFamily="50" charset="-128"/>
                  <a:ea typeface="ＭＳ Ｐゴシック" panose="020B0600070205080204" pitchFamily="50" charset="-128"/>
                </a:rPr>
                <a:t>食育推進基本計画</a:t>
              </a:r>
            </a:p>
          </p:txBody>
        </p:sp>
      </p:grpSp>
      <p:sp>
        <p:nvSpPr>
          <p:cNvPr id="6" name="テキスト ボックス 1">
            <a:extLst>
              <a:ext uri="{FF2B5EF4-FFF2-40B4-BE49-F238E27FC236}">
                <a16:creationId xmlns:a16="http://schemas.microsoft.com/office/drawing/2014/main" id="{E1665F90-6F9D-5C96-6ACB-29DFCBCF57F7}"/>
              </a:ext>
            </a:extLst>
          </p:cNvPr>
          <p:cNvSpPr txBox="1">
            <a:spLocks noChangeArrowheads="1"/>
          </p:cNvSpPr>
          <p:nvPr/>
        </p:nvSpPr>
        <p:spPr bwMode="auto">
          <a:xfrm>
            <a:off x="0" y="725047"/>
            <a:ext cx="9023838" cy="4403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4401" tIns="42200" rIns="84401" bIns="42200">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lang="ja-JP" altLang="en-US" sz="2308">
                <a:solidFill>
                  <a:prstClr val="black"/>
                </a:solidFill>
                <a:latin typeface="HG創英角ｺﾞｼｯｸUB" panose="020B0909000000000000" pitchFamily="49" charset="-128"/>
                <a:ea typeface="HG創英角ｺﾞｼｯｸUB" panose="020B0909000000000000" pitchFamily="49" charset="-128"/>
              </a:rPr>
              <a:t>１．食育推進施策の基本的枠組み</a:t>
            </a:r>
          </a:p>
        </p:txBody>
      </p:sp>
      <p:sp>
        <p:nvSpPr>
          <p:cNvPr id="10" name="角丸四角形 5">
            <a:extLst>
              <a:ext uri="{FF2B5EF4-FFF2-40B4-BE49-F238E27FC236}">
                <a16:creationId xmlns:a16="http://schemas.microsoft.com/office/drawing/2014/main" id="{459C2EC7-3703-4F14-5000-ECF605D594AA}"/>
              </a:ext>
            </a:extLst>
          </p:cNvPr>
          <p:cNvSpPr/>
          <p:nvPr/>
        </p:nvSpPr>
        <p:spPr>
          <a:xfrm>
            <a:off x="0" y="144000"/>
            <a:ext cx="9144000" cy="608400"/>
          </a:xfrm>
          <a:prstGeom prst="roundRect">
            <a:avLst>
              <a:gd name="adj" fmla="val 0"/>
            </a:avLst>
          </a:prstGeom>
          <a:solidFill>
            <a:srgbClr val="FF9900"/>
          </a:solidFill>
          <a:ln w="25400" cap="flat" cmpd="sng" algn="ctr">
            <a:noFill/>
            <a:prstDash val="solid"/>
          </a:ln>
          <a:effectLst/>
        </p:spPr>
        <p:txBody>
          <a:bodyPr lIns="1080000" tIns="108000" bIns="0" rtlCol="0" anchor="ctr"/>
          <a:lstStyle/>
          <a:p>
            <a:pPr defTabSz="458788">
              <a:tabLst>
                <a:tab pos="2160000" algn="l"/>
                <a:tab pos="3769200" algn="l"/>
              </a:tabLst>
              <a:defRPr/>
            </a:pPr>
            <a:r>
              <a:rPr lang="ja-JP" altLang="en-US" b="1" kern="0" spc="-10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食育推進施策の基本的枠組み</a:t>
            </a:r>
          </a:p>
        </p:txBody>
      </p:sp>
      <p:sp>
        <p:nvSpPr>
          <p:cNvPr id="16" name="角丸四角形 3">
            <a:extLst>
              <a:ext uri="{FF2B5EF4-FFF2-40B4-BE49-F238E27FC236}">
                <a16:creationId xmlns:a16="http://schemas.microsoft.com/office/drawing/2014/main" id="{0F867B76-7E53-9B99-7DBA-9B2A90B0A827}"/>
              </a:ext>
            </a:extLst>
          </p:cNvPr>
          <p:cNvSpPr/>
          <p:nvPr/>
        </p:nvSpPr>
        <p:spPr>
          <a:xfrm>
            <a:off x="0" y="223350"/>
            <a:ext cx="1150644" cy="449896"/>
          </a:xfrm>
          <a:prstGeom prst="roundRect">
            <a:avLst/>
          </a:prstGeom>
          <a:noFill/>
          <a:ln w="25400" cap="flat" cmpd="sng" algn="ctr">
            <a:noFill/>
            <a:prstDash val="solid"/>
          </a:ln>
          <a:effectLst/>
        </p:spPr>
        <p:txBody>
          <a:bodyPr lIns="36000" tIns="72000" rIns="36000" bIns="0" rtlCol="0" anchor="ctr"/>
          <a:lstStyle/>
          <a:p>
            <a:pPr algn="ctr">
              <a:defRPr/>
            </a:pPr>
            <a:r>
              <a:rPr lang="ja-JP" altLang="en-US" sz="1200" b="1" kern="0" spc="-90">
                <a:solidFill>
                  <a:prstClr val="white"/>
                </a:solidFill>
                <a:latin typeface="メイリオ" panose="020B0604030504040204" pitchFamily="50" charset="-128"/>
                <a:ea typeface="メイリオ" panose="020B0604030504040204" pitchFamily="50" charset="-128"/>
                <a:cs typeface="メイリオ" panose="020B0604030504040204" pitchFamily="50" charset="-128"/>
              </a:rPr>
              <a:t>はじめに</a:t>
            </a:r>
            <a:endParaRPr lang="en-US" altLang="ja-JP" sz="1200" b="1" kern="0" spc="-90">
              <a:solidFill>
                <a:prstClr val="white"/>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1" name="正方形/長方形 10"/>
          <p:cNvSpPr/>
          <p:nvPr/>
        </p:nvSpPr>
        <p:spPr>
          <a:xfrm>
            <a:off x="143765" y="1494026"/>
            <a:ext cx="3577335" cy="297387"/>
          </a:xfrm>
          <a:prstGeom prst="rect">
            <a:avLst/>
          </a:prstGeom>
          <a:solidFill>
            <a:srgbClr val="FFCE84"/>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200" b="1">
                <a:solidFill>
                  <a:schemeClr val="tx1"/>
                </a:solidFill>
                <a:latin typeface="ＭＳ Ｐゴシック" panose="020B0600070205080204" pitchFamily="50" charset="-128"/>
                <a:ea typeface="ＭＳ Ｐゴシック" panose="020B0600070205080204" pitchFamily="50" charset="-128"/>
              </a:rPr>
              <a:t>○食育基本法（平成</a:t>
            </a:r>
            <a:r>
              <a:rPr lang="en-US" altLang="ja-JP" sz="1200" b="1">
                <a:solidFill>
                  <a:schemeClr val="tx1"/>
                </a:solidFill>
                <a:latin typeface="ＭＳ Ｐゴシック" panose="020B0600070205080204" pitchFamily="50" charset="-128"/>
                <a:ea typeface="ＭＳ Ｐゴシック" panose="020B0600070205080204" pitchFamily="50" charset="-128"/>
              </a:rPr>
              <a:t>17</a:t>
            </a:r>
            <a:r>
              <a:rPr lang="ja-JP" altLang="en-US" sz="1200" b="1">
                <a:solidFill>
                  <a:schemeClr val="tx1"/>
                </a:solidFill>
                <a:latin typeface="ＭＳ Ｐゴシック" panose="020B0600070205080204" pitchFamily="50" charset="-128"/>
                <a:ea typeface="ＭＳ Ｐゴシック" panose="020B0600070205080204" pitchFamily="50" charset="-128"/>
              </a:rPr>
              <a:t>年法律第</a:t>
            </a:r>
            <a:r>
              <a:rPr lang="en-US" altLang="ja-JP" sz="1200" b="1">
                <a:solidFill>
                  <a:schemeClr val="tx1"/>
                </a:solidFill>
                <a:latin typeface="ＭＳ Ｐゴシック" panose="020B0600070205080204" pitchFamily="50" charset="-128"/>
                <a:ea typeface="ＭＳ Ｐゴシック" panose="020B0600070205080204" pitchFamily="50" charset="-128"/>
              </a:rPr>
              <a:t>63</a:t>
            </a:r>
            <a:r>
              <a:rPr lang="ja-JP" altLang="en-US" sz="1200" b="1">
                <a:solidFill>
                  <a:schemeClr val="tx1"/>
                </a:solidFill>
                <a:latin typeface="ＭＳ Ｐゴシック" panose="020B0600070205080204" pitchFamily="50" charset="-128"/>
                <a:ea typeface="ＭＳ Ｐゴシック" panose="020B0600070205080204" pitchFamily="50" charset="-128"/>
              </a:rPr>
              <a:t>号）</a:t>
            </a:r>
            <a:endParaRPr kumimoji="1" lang="ja-JP" altLang="en-US" sz="1200" b="1">
              <a:solidFill>
                <a:schemeClr val="tx1"/>
              </a:solidFill>
              <a:latin typeface="ＭＳ Ｐゴシック" panose="020B0600070205080204" pitchFamily="50" charset="-128"/>
              <a:ea typeface="ＭＳ Ｐゴシック" panose="020B0600070205080204" pitchFamily="50" charset="-128"/>
            </a:endParaRPr>
          </a:p>
        </p:txBody>
      </p:sp>
      <p:sp>
        <p:nvSpPr>
          <p:cNvPr id="2" name="スライド番号プレースホルダー 1">
            <a:extLst>
              <a:ext uri="{FF2B5EF4-FFF2-40B4-BE49-F238E27FC236}">
                <a16:creationId xmlns:a16="http://schemas.microsoft.com/office/drawing/2014/main" id="{639B4446-C155-C5F3-9204-0262A1062AD2}"/>
              </a:ext>
            </a:extLst>
          </p:cNvPr>
          <p:cNvSpPr>
            <a:spLocks noGrp="1"/>
          </p:cNvSpPr>
          <p:nvPr>
            <p:ph type="sldNum" sz="quarter" idx="12"/>
          </p:nvPr>
        </p:nvSpPr>
        <p:spPr>
          <a:xfrm>
            <a:off x="8772792" y="6492875"/>
            <a:ext cx="371208" cy="365125"/>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1</a:t>
            </a:r>
          </a:p>
        </p:txBody>
      </p:sp>
    </p:spTree>
    <p:extLst>
      <p:ext uri="{BB962C8B-B14F-4D97-AF65-F5344CB8AC3E}">
        <p14:creationId xmlns:p14="http://schemas.microsoft.com/office/powerpoint/2010/main" val="25275376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角丸四角形 23">
            <a:extLst>
              <a:ext uri="{FF2B5EF4-FFF2-40B4-BE49-F238E27FC236}">
                <a16:creationId xmlns:a16="http://schemas.microsoft.com/office/drawing/2014/main" id="{936557E6-15C9-4C9B-99E1-293E597B987D}"/>
              </a:ext>
            </a:extLst>
          </p:cNvPr>
          <p:cNvSpPr/>
          <p:nvPr/>
        </p:nvSpPr>
        <p:spPr>
          <a:xfrm>
            <a:off x="122" y="144000"/>
            <a:ext cx="9135000" cy="288000"/>
          </a:xfrm>
          <a:prstGeom prst="roundRect">
            <a:avLst>
              <a:gd name="adj" fmla="val 151"/>
            </a:avLst>
          </a:prstGeom>
          <a:solidFill>
            <a:srgbClr val="DE6F00"/>
          </a:solidFill>
          <a:ln>
            <a:solidFill>
              <a:srgbClr val="DE6F00"/>
            </a:solid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gn="r"/>
            <a:r>
              <a:rPr lang="ja-JP" altLang="en-US" sz="1400">
                <a:solidFill>
                  <a:schemeClr val="bg1"/>
                </a:solidFill>
                <a:latin typeface="メイリオ" panose="020B0604030504040204" pitchFamily="50" charset="-128"/>
                <a:ea typeface="メイリオ" panose="020B0604030504040204" pitchFamily="50" charset="-128"/>
              </a:rPr>
              <a:t>第２章　学校、保育所等における食育の推進</a:t>
            </a:r>
            <a:endParaRPr lang="ja-JP" altLang="en-US" sz="1400" spc="-10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 name="テキスト ボックス 24">
            <a:extLst>
              <a:ext uri="{FF2B5EF4-FFF2-40B4-BE49-F238E27FC236}">
                <a16:creationId xmlns:a16="http://schemas.microsoft.com/office/drawing/2014/main" id="{A9F46CA4-F331-0129-943E-3CE0E46D1AF6}"/>
              </a:ext>
            </a:extLst>
          </p:cNvPr>
          <p:cNvSpPr txBox="1">
            <a:spLocks noChangeArrowheads="1"/>
          </p:cNvSpPr>
          <p:nvPr/>
        </p:nvSpPr>
        <p:spPr bwMode="auto">
          <a:xfrm>
            <a:off x="-248866" y="900887"/>
            <a:ext cx="4291288" cy="4478635"/>
          </a:xfrm>
          <a:prstGeom prst="rect">
            <a:avLst/>
          </a:prstGeom>
          <a:noFill/>
          <a:ln>
            <a:noFill/>
          </a:ln>
        </p:spPr>
        <p:txBody>
          <a:bodyPr wrap="square" lIns="365759" tIns="0" rIns="365760" bIns="0" anchor="ctr" anchorCtr="0">
            <a:noAutofit/>
          </a:bodyPr>
          <a:lstStyle/>
          <a:p>
            <a:pPr marL="154800" indent="-154800" algn="just">
              <a:lnSpc>
                <a:spcPts val="1700"/>
              </a:lnSpc>
              <a:spcBef>
                <a:spcPts val="600"/>
              </a:spcBef>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dirty="0">
                <a:latin typeface="メイリオ"/>
                <a:ea typeface="メイリオ"/>
              </a:rPr>
              <a:t>学校給食は、全小学校数の</a:t>
            </a:r>
            <a:r>
              <a:rPr lang="en-US" altLang="ja-JP" sz="1200" dirty="0">
                <a:latin typeface="メイリオ"/>
                <a:ea typeface="メイリオ"/>
              </a:rPr>
              <a:t>99.1</a:t>
            </a:r>
            <a:r>
              <a:rPr lang="ja-JP" altLang="en-US" sz="1200" dirty="0">
                <a:latin typeface="メイリオ"/>
                <a:ea typeface="メイリオ"/>
              </a:rPr>
              <a:t>％、全中学校数の</a:t>
            </a:r>
            <a:r>
              <a:rPr lang="en-US" altLang="ja-JP" sz="1200" dirty="0">
                <a:latin typeface="メイリオ"/>
                <a:ea typeface="メイリオ"/>
              </a:rPr>
              <a:t>91.5</a:t>
            </a:r>
            <a:r>
              <a:rPr lang="ja-JP" altLang="en-US" sz="1200" dirty="0">
                <a:latin typeface="メイリオ"/>
                <a:ea typeface="メイリオ"/>
              </a:rPr>
              <a:t>％で実施（</a:t>
            </a:r>
            <a:r>
              <a:rPr lang="en-US" altLang="ja-JP" sz="1200" dirty="0">
                <a:latin typeface="メイリオ"/>
                <a:ea typeface="メイリオ"/>
              </a:rPr>
              <a:t>2023</a:t>
            </a:r>
            <a:r>
              <a:rPr lang="ja-JP" altLang="en-US" sz="1200" dirty="0">
                <a:latin typeface="メイリオ"/>
                <a:ea typeface="メイリオ"/>
              </a:rPr>
              <a:t>年５月現在、数値は国公私立の状況）。</a:t>
            </a:r>
          </a:p>
          <a:p>
            <a:pPr marL="154800" indent="-154800" algn="just">
              <a:lnSpc>
                <a:spcPts val="1700"/>
              </a:lnSpc>
              <a:spcBef>
                <a:spcPts val="600"/>
              </a:spcBef>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dirty="0">
                <a:latin typeface="メイリオ"/>
                <a:ea typeface="メイリオ"/>
              </a:rPr>
              <a:t>「第４次食育推進基本計画」において、栄養教諭による地場産物に係る食に関する指導の取組を増やすことを目標とし、達成。</a:t>
            </a:r>
          </a:p>
          <a:p>
            <a:pPr marL="154800" indent="-154800" algn="just">
              <a:lnSpc>
                <a:spcPts val="1700"/>
              </a:lnSpc>
              <a:spcBef>
                <a:spcPts val="600"/>
              </a:spcBef>
            </a:pPr>
            <a:r>
              <a:rPr lang="ja-JP" altLang="en-US" sz="1200" dirty="0">
                <a:solidFill>
                  <a:prstClr val="black"/>
                </a:solidFill>
                <a:latin typeface="メイリオ" panose="020B0604030504040204" pitchFamily="50" charset="-128"/>
                <a:ea typeface="メイリオ" panose="020B0604030504040204" pitchFamily="50" charset="-128"/>
              </a:rPr>
              <a:t>○</a:t>
            </a:r>
            <a:r>
              <a:rPr lang="en-US" altLang="ja-JP" sz="1200" dirty="0">
                <a:latin typeface="メイリオ"/>
                <a:ea typeface="メイリオ"/>
              </a:rPr>
              <a:t>2025</a:t>
            </a:r>
            <a:r>
              <a:rPr lang="ja-JP" altLang="en-US" sz="1200" dirty="0">
                <a:latin typeface="メイリオ"/>
                <a:ea typeface="メイリオ"/>
              </a:rPr>
              <a:t>年度の学校給食における地場産物の使用割合は</a:t>
            </a:r>
            <a:r>
              <a:rPr lang="en-US" altLang="ja-JP" sz="1200" dirty="0">
                <a:latin typeface="メイリオ"/>
                <a:ea typeface="メイリオ"/>
              </a:rPr>
              <a:t>57.2</a:t>
            </a:r>
            <a:r>
              <a:rPr lang="ja-JP" altLang="en-US" sz="1200" dirty="0">
                <a:latin typeface="メイリオ"/>
                <a:ea typeface="メイリオ"/>
              </a:rPr>
              <a:t>％、国産食材の使用割合は</a:t>
            </a:r>
            <a:r>
              <a:rPr lang="en-US" altLang="ja-JP" sz="1200" dirty="0">
                <a:latin typeface="メイリオ"/>
                <a:ea typeface="メイリオ"/>
              </a:rPr>
              <a:t>90.0</a:t>
            </a:r>
            <a:r>
              <a:rPr lang="ja-JP" altLang="en-US" sz="1200" dirty="0">
                <a:latin typeface="メイリオ"/>
                <a:ea typeface="メイリオ"/>
              </a:rPr>
              <a:t>％（全国平均、金額ベース）。</a:t>
            </a:r>
          </a:p>
          <a:p>
            <a:pPr marL="154800" indent="-154800" algn="just">
              <a:lnSpc>
                <a:spcPts val="1700"/>
              </a:lnSpc>
              <a:spcBef>
                <a:spcPts val="600"/>
              </a:spcBef>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dirty="0">
                <a:latin typeface="メイリオ"/>
                <a:ea typeface="メイリオ"/>
              </a:rPr>
              <a:t>文部科学省においては、</a:t>
            </a:r>
            <a:r>
              <a:rPr lang="en-US" altLang="ja-JP" sz="1200" dirty="0">
                <a:latin typeface="メイリオ"/>
                <a:ea typeface="メイリオ"/>
              </a:rPr>
              <a:t>2025</a:t>
            </a:r>
            <a:r>
              <a:rPr lang="ja-JP" altLang="en-US" sz="1200" dirty="0">
                <a:latin typeface="メイリオ"/>
                <a:ea typeface="メイリオ"/>
              </a:rPr>
              <a:t>年度から「学校給食への有機農産物等使用促進による食の指導充実に関する調査研究」を実施し、学校給食における有機農産物等の使用促進及び、それを通じた児童生徒への食育の先進事例を創出。</a:t>
            </a:r>
            <a:endParaRPr lang="en-US" altLang="ja-JP" sz="1200" dirty="0">
              <a:latin typeface="メイリオ"/>
              <a:ea typeface="メイリオ"/>
            </a:endParaRPr>
          </a:p>
          <a:p>
            <a:pPr marL="154800" indent="-154800" algn="just">
              <a:lnSpc>
                <a:spcPts val="1700"/>
              </a:lnSpc>
              <a:spcBef>
                <a:spcPts val="600"/>
              </a:spcBef>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dirty="0">
                <a:latin typeface="メイリオ"/>
                <a:ea typeface="メイリオ"/>
              </a:rPr>
              <a:t>農林水産省と文部科学省では、学校給食における地場産物等活用のための工夫等を整理した「スモールステップからはじめる学校給食での地場産物等活用のためのガイドブック」を公表。</a:t>
            </a:r>
            <a:endParaRPr lang="en-US" altLang="ja-JP" sz="1200" dirty="0">
              <a:latin typeface="メイリオ"/>
              <a:ea typeface="メイリオ"/>
            </a:endParaRPr>
          </a:p>
        </p:txBody>
      </p:sp>
      <p:sp>
        <p:nvSpPr>
          <p:cNvPr id="11" name="正方形/長方形 10">
            <a:extLst>
              <a:ext uri="{FF2B5EF4-FFF2-40B4-BE49-F238E27FC236}">
                <a16:creationId xmlns:a16="http://schemas.microsoft.com/office/drawing/2014/main" id="{1CC3D850-CE87-E5E3-0587-E95A09B80F8B}"/>
              </a:ext>
            </a:extLst>
          </p:cNvPr>
          <p:cNvSpPr/>
          <p:nvPr/>
        </p:nvSpPr>
        <p:spPr>
          <a:xfrm>
            <a:off x="93380" y="540887"/>
            <a:ext cx="8948484" cy="360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000" tIns="90000" rIns="90000" bIns="90000" rtlCol="0" anchor="ctr"/>
          <a:lstStyle/>
          <a:p>
            <a:pPr>
              <a:lnSpc>
                <a:spcPts val="2500"/>
              </a:lnSpc>
            </a:pPr>
            <a:r>
              <a:rPr lang="ja-JP" altLang="en-US" sz="1400" b="1" dirty="0">
                <a:solidFill>
                  <a:schemeClr val="tx1"/>
                </a:solidFill>
                <a:latin typeface="メイリオ" panose="020B0604030504040204" pitchFamily="50" charset="-128"/>
                <a:ea typeface="メイリオ" panose="020B0604030504040204" pitchFamily="50" charset="-128"/>
              </a:rPr>
              <a:t>学校給食の充実</a:t>
            </a:r>
          </a:p>
        </p:txBody>
      </p:sp>
      <p:sp>
        <p:nvSpPr>
          <p:cNvPr id="2" name="テキスト ボックス 24">
            <a:extLst>
              <a:ext uri="{FF2B5EF4-FFF2-40B4-BE49-F238E27FC236}">
                <a16:creationId xmlns:a16="http://schemas.microsoft.com/office/drawing/2014/main" id="{9512816B-DE07-5B7C-EAD0-DD76BC07C2E2}"/>
              </a:ext>
            </a:extLst>
          </p:cNvPr>
          <p:cNvSpPr txBox="1">
            <a:spLocks noChangeArrowheads="1"/>
          </p:cNvSpPr>
          <p:nvPr/>
        </p:nvSpPr>
        <p:spPr bwMode="auto">
          <a:xfrm>
            <a:off x="-262860" y="5137377"/>
            <a:ext cx="9375110" cy="1639471"/>
          </a:xfrm>
          <a:prstGeom prst="rect">
            <a:avLst/>
          </a:prstGeom>
          <a:noFill/>
          <a:ln>
            <a:noFill/>
          </a:ln>
        </p:spPr>
        <p:txBody>
          <a:bodyPr wrap="square" lIns="365759" tIns="0" rIns="365760" bIns="0" anchor="ctr" anchorCtr="0">
            <a:noAutofit/>
          </a:bodyPr>
          <a:lstStyle/>
          <a:p>
            <a:pPr marL="154800" indent="-154800" algn="just">
              <a:lnSpc>
                <a:spcPts val="1700"/>
              </a:lnSpc>
              <a:spcBef>
                <a:spcPts val="600"/>
              </a:spcBef>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dirty="0">
                <a:latin typeface="メイリオ"/>
                <a:ea typeface="メイリオ"/>
              </a:rPr>
              <a:t>物価高騰に対しては、</a:t>
            </a:r>
            <a:r>
              <a:rPr lang="en-US" altLang="ja-JP" sz="1200" dirty="0">
                <a:latin typeface="メイリオ"/>
                <a:ea typeface="メイリオ"/>
              </a:rPr>
              <a:t>2022</a:t>
            </a:r>
            <a:r>
              <a:rPr lang="ja-JP" altLang="en-US" sz="1200" dirty="0">
                <a:latin typeface="メイリオ"/>
                <a:ea typeface="メイリオ"/>
              </a:rPr>
              <a:t>年度以降、各地方公共団体における地方創生臨時交付金を活用した保護者の負担軽減に向けた取組を促進。</a:t>
            </a:r>
            <a:endParaRPr lang="en-US" altLang="ja-JP" sz="1200" dirty="0">
              <a:latin typeface="メイリオ"/>
              <a:ea typeface="メイリオ"/>
            </a:endParaRPr>
          </a:p>
          <a:p>
            <a:pPr marL="154800" indent="-154800" algn="just">
              <a:lnSpc>
                <a:spcPts val="1700"/>
              </a:lnSpc>
              <a:spcBef>
                <a:spcPts val="600"/>
              </a:spcBef>
            </a:pPr>
            <a:r>
              <a:rPr lang="ja-JP" altLang="en-US" sz="1200" dirty="0">
                <a:solidFill>
                  <a:prstClr val="black"/>
                </a:solidFill>
                <a:latin typeface="メイリオ" panose="020B0604030504040204" pitchFamily="50" charset="-128"/>
                <a:ea typeface="メイリオ" panose="020B0604030504040204" pitchFamily="50" charset="-128"/>
              </a:rPr>
              <a:t>○</a:t>
            </a:r>
            <a:r>
              <a:rPr lang="en-US" altLang="ja-JP" sz="1200" dirty="0">
                <a:latin typeface="メイリオ"/>
                <a:ea typeface="メイリオ"/>
              </a:rPr>
              <a:t>2025</a:t>
            </a:r>
            <a:r>
              <a:rPr lang="ja-JP" altLang="en-US" sz="1200" dirty="0">
                <a:latin typeface="メイリオ"/>
                <a:ea typeface="メイリオ"/>
              </a:rPr>
              <a:t>年９月には、給食事業者への業務委託については、契約の途中での物価上昇等の状況変化を踏まえた契約変更や、価格以外の要素も考慮するなど安定的に実施可能な事業者の選定について、改めて適切な対応がなされるよう求める通知を発出。</a:t>
            </a:r>
            <a:endParaRPr lang="en-US" altLang="ja-JP" sz="1200" dirty="0">
              <a:latin typeface="メイリオ"/>
              <a:ea typeface="メイリオ"/>
              <a:cs typeface="Times New Roman"/>
            </a:endParaRPr>
          </a:p>
        </p:txBody>
      </p:sp>
      <p:sp>
        <p:nvSpPr>
          <p:cNvPr id="13" name="スライド番号プレースホルダー 12">
            <a:extLst>
              <a:ext uri="{FF2B5EF4-FFF2-40B4-BE49-F238E27FC236}">
                <a16:creationId xmlns:a16="http://schemas.microsoft.com/office/drawing/2014/main" id="{EE732393-8F9A-E8F6-34B7-D3137C3A07BC}"/>
              </a:ext>
            </a:extLst>
          </p:cNvPr>
          <p:cNvSpPr>
            <a:spLocks noGrp="1"/>
          </p:cNvSpPr>
          <p:nvPr>
            <p:ph type="sldNum" sz="quarter" idx="12"/>
          </p:nvPr>
        </p:nvSpPr>
        <p:spPr/>
        <p:txBody>
          <a:bodyPr/>
          <a:lstStyle/>
          <a:p>
            <a:r>
              <a:rPr kumimoji="1" lang="en-US" altLang="ja-JP"/>
              <a:t>19</a:t>
            </a:r>
            <a:endParaRPr kumimoji="1" lang="ja-JP" altLang="en-US"/>
          </a:p>
        </p:txBody>
      </p:sp>
      <p:sp>
        <p:nvSpPr>
          <p:cNvPr id="4" name="正方形/長方形 3">
            <a:extLst>
              <a:ext uri="{FF2B5EF4-FFF2-40B4-BE49-F238E27FC236}">
                <a16:creationId xmlns:a16="http://schemas.microsoft.com/office/drawing/2014/main" id="{B4E22449-9D11-7972-8DAA-7BB2F9CAC04A}"/>
              </a:ext>
            </a:extLst>
          </p:cNvPr>
          <p:cNvSpPr/>
          <p:nvPr/>
        </p:nvSpPr>
        <p:spPr>
          <a:xfrm>
            <a:off x="3855823" y="4734971"/>
            <a:ext cx="5256427" cy="501177"/>
          </a:xfrm>
          <a:prstGeom prst="rect">
            <a:avLst/>
          </a:prstGeom>
          <a:ln w="12700">
            <a:noFill/>
          </a:ln>
        </p:spPr>
        <p:style>
          <a:lnRef idx="1">
            <a:schemeClr val="accent1"/>
          </a:lnRef>
          <a:fillRef idx="0">
            <a:schemeClr val="accent1"/>
          </a:fillRef>
          <a:effectRef idx="0">
            <a:schemeClr val="accent1"/>
          </a:effectRef>
          <a:fontRef idx="minor">
            <a:schemeClr val="tx1"/>
          </a:fontRef>
        </p:style>
        <p:txBody>
          <a:bodyPr lIns="0" tIns="0" rIns="0" bIns="0" rtlCol="0" anchor="t" anchorCtr="0"/>
          <a:lstStyle/>
          <a:p>
            <a:pPr lvl="0">
              <a:defRPr/>
            </a:pPr>
            <a:r>
              <a:rPr lang="ja-JP" altLang="en-US" sz="850" dirty="0">
                <a:latin typeface="メイリオ" panose="020B0604030504040204" pitchFamily="50" charset="-128"/>
                <a:ea typeface="メイリオ" panose="020B0604030504040204" pitchFamily="50" charset="-128"/>
                <a:cs typeface="メイリオ" panose="020B0604030504040204" pitchFamily="50" charset="-128"/>
              </a:rPr>
              <a:t>資料：</a:t>
            </a:r>
            <a:r>
              <a:rPr lang="en-US" altLang="ja-JP" sz="850" dirty="0">
                <a:latin typeface="メイリオ" panose="020B0604030504040204" pitchFamily="50" charset="-128"/>
                <a:ea typeface="メイリオ" panose="020B0604030504040204" pitchFamily="50" charset="-128"/>
                <a:cs typeface="メイリオ" panose="020B0604030504040204" pitchFamily="50" charset="-128"/>
              </a:rPr>
              <a:t>2019</a:t>
            </a:r>
            <a:r>
              <a:rPr lang="ja-JP" altLang="en-US" sz="850" dirty="0">
                <a:latin typeface="メイリオ" panose="020B0604030504040204" pitchFamily="50" charset="-128"/>
                <a:ea typeface="メイリオ" panose="020B0604030504040204" pitchFamily="50" charset="-128"/>
                <a:cs typeface="メイリオ" panose="020B0604030504040204" pitchFamily="50" charset="-128"/>
              </a:rPr>
              <a:t>年度までは文部科学省「学校給食栄養報告」（食材数ベース）</a:t>
            </a:r>
          </a:p>
          <a:p>
            <a:pPr lvl="0">
              <a:defRPr/>
            </a:pPr>
            <a:r>
              <a:rPr lang="ja-JP" altLang="en-US" sz="850" dirty="0">
                <a:latin typeface="メイリオ" panose="020B0604030504040204" pitchFamily="50" charset="-128"/>
                <a:ea typeface="メイリオ" panose="020B0604030504040204" pitchFamily="50" charset="-128"/>
                <a:cs typeface="メイリオ" panose="020B0604030504040204" pitchFamily="50" charset="-128"/>
              </a:rPr>
              <a:t>　　　</a:t>
            </a:r>
            <a:r>
              <a:rPr lang="en-US" altLang="ja-JP" sz="850" dirty="0">
                <a:latin typeface="メイリオ" panose="020B0604030504040204" pitchFamily="50" charset="-128"/>
                <a:ea typeface="メイリオ" panose="020B0604030504040204" pitchFamily="50" charset="-128"/>
                <a:cs typeface="メイリオ" panose="020B0604030504040204" pitchFamily="50" charset="-128"/>
              </a:rPr>
              <a:t>2019</a:t>
            </a:r>
            <a:r>
              <a:rPr lang="ja-JP" altLang="en-US" sz="850" dirty="0">
                <a:latin typeface="メイリオ" panose="020B0604030504040204" pitchFamily="50" charset="-128"/>
                <a:ea typeface="メイリオ" panose="020B0604030504040204" pitchFamily="50" charset="-128"/>
                <a:cs typeface="メイリオ" panose="020B0604030504040204" pitchFamily="50" charset="-128"/>
              </a:rPr>
              <a:t>年度以降は文部科学省「学校給食における地場産物・国産食材の使用状況調査」（金額ベース）</a:t>
            </a:r>
          </a:p>
          <a:p>
            <a:pPr lvl="0">
              <a:defRPr/>
            </a:pPr>
            <a:r>
              <a:rPr lang="ja-JP" altLang="en-US" sz="850" dirty="0">
                <a:latin typeface="メイリオ" panose="020B0604030504040204" pitchFamily="50" charset="-128"/>
                <a:ea typeface="メイリオ" panose="020B0604030504040204" pitchFamily="50" charset="-128"/>
                <a:cs typeface="メイリオ" panose="020B0604030504040204" pitchFamily="50" charset="-128"/>
              </a:rPr>
              <a:t>　　　</a:t>
            </a:r>
            <a:r>
              <a:rPr lang="en-US" altLang="ja-JP" sz="850" dirty="0">
                <a:latin typeface="メイリオ" panose="020B0604030504040204" pitchFamily="50" charset="-128"/>
                <a:ea typeface="メイリオ" panose="020B0604030504040204" pitchFamily="50" charset="-128"/>
                <a:cs typeface="メイリオ" panose="020B0604030504040204" pitchFamily="50" charset="-128"/>
              </a:rPr>
              <a:t>※2020</a:t>
            </a:r>
            <a:r>
              <a:rPr lang="ja-JP" altLang="en-US" sz="850" dirty="0">
                <a:latin typeface="メイリオ" panose="020B0604030504040204" pitchFamily="50" charset="-128"/>
                <a:ea typeface="メイリオ" panose="020B0604030504040204" pitchFamily="50" charset="-128"/>
                <a:cs typeface="メイリオ" panose="020B0604030504040204" pitchFamily="50" charset="-128"/>
              </a:rPr>
              <a:t>年度は、新型コロナウイルス感染症の影響等により、調査の実施を見送り。</a:t>
            </a:r>
          </a:p>
        </p:txBody>
      </p:sp>
      <p:sp>
        <p:nvSpPr>
          <p:cNvPr id="5" name="テキスト ボックス 4">
            <a:extLst>
              <a:ext uri="{FF2B5EF4-FFF2-40B4-BE49-F238E27FC236}">
                <a16:creationId xmlns:a16="http://schemas.microsoft.com/office/drawing/2014/main" id="{82BEAAE3-ED6C-64E3-183E-ABB32542BACC}"/>
              </a:ext>
            </a:extLst>
          </p:cNvPr>
          <p:cNvSpPr txBox="1"/>
          <p:nvPr/>
        </p:nvSpPr>
        <p:spPr>
          <a:xfrm>
            <a:off x="3782709" y="959936"/>
            <a:ext cx="848413" cy="369332"/>
          </a:xfrm>
          <a:prstGeom prst="rect">
            <a:avLst/>
          </a:prstGeom>
          <a:solidFill>
            <a:schemeClr val="bg1"/>
          </a:solidFill>
          <a:ln>
            <a:solidFill>
              <a:schemeClr val="bg1"/>
            </a:solidFill>
          </a:ln>
        </p:spPr>
        <p:txBody>
          <a:bodyPr wrap="square" rtlCol="0">
            <a:spAutoFit/>
          </a:bodyPr>
          <a:lstStyle/>
          <a:p>
            <a:endParaRPr kumimoji="1" lang="ja-JP" altLang="en-US"/>
          </a:p>
        </p:txBody>
      </p:sp>
      <p:pic>
        <p:nvPicPr>
          <p:cNvPr id="14" name="図 13">
            <a:extLst>
              <a:ext uri="{FF2B5EF4-FFF2-40B4-BE49-F238E27FC236}">
                <a16:creationId xmlns:a16="http://schemas.microsoft.com/office/drawing/2014/main" id="{699C6712-72D3-57C6-AEB1-AB108C78521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855823" y="1494615"/>
            <a:ext cx="5118715" cy="3115610"/>
          </a:xfrm>
          <a:prstGeom prst="rect">
            <a:avLst/>
          </a:prstGeom>
        </p:spPr>
      </p:pic>
      <p:sp>
        <p:nvSpPr>
          <p:cNvPr id="15" name="正方形/長方形 14">
            <a:extLst>
              <a:ext uri="{FF2B5EF4-FFF2-40B4-BE49-F238E27FC236}">
                <a16:creationId xmlns:a16="http://schemas.microsoft.com/office/drawing/2014/main" id="{A7B6CCEC-1CD5-90B0-B755-43AF51B19856}"/>
              </a:ext>
            </a:extLst>
          </p:cNvPr>
          <p:cNvSpPr/>
          <p:nvPr/>
        </p:nvSpPr>
        <p:spPr>
          <a:xfrm>
            <a:off x="5160521" y="1278237"/>
            <a:ext cx="2719168" cy="149802"/>
          </a:xfrm>
          <a:prstGeom prst="rect">
            <a:avLst/>
          </a:prstGeom>
          <a:ln w="12700">
            <a:noFill/>
          </a:ln>
        </p:spPr>
        <p:style>
          <a:lnRef idx="1">
            <a:schemeClr val="accent1"/>
          </a:lnRef>
          <a:fillRef idx="0">
            <a:schemeClr val="accent1"/>
          </a:fillRef>
          <a:effectRef idx="0">
            <a:schemeClr val="accent1"/>
          </a:effectRef>
          <a:fontRef idx="minor">
            <a:schemeClr val="tx1"/>
          </a:fontRef>
        </p:style>
        <p:txBody>
          <a:bodyPr lIns="0" tIns="0" rIns="0" bIns="0" rtlCol="0" anchor="t" anchorCtr="0"/>
          <a:lstStyle/>
          <a:p>
            <a:pPr lvl="0">
              <a:defRPr/>
            </a:pPr>
            <a:r>
              <a:rPr lang="ja-JP" altLang="en-US" sz="85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学校給食における地場産物及び国産食材使用割合の推移</a:t>
            </a:r>
          </a:p>
        </p:txBody>
      </p:sp>
    </p:spTree>
    <p:extLst>
      <p:ext uri="{BB962C8B-B14F-4D97-AF65-F5344CB8AC3E}">
        <p14:creationId xmlns:p14="http://schemas.microsoft.com/office/powerpoint/2010/main" val="29943616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角丸四角形 23">
            <a:extLst>
              <a:ext uri="{FF2B5EF4-FFF2-40B4-BE49-F238E27FC236}">
                <a16:creationId xmlns:a16="http://schemas.microsoft.com/office/drawing/2014/main" id="{936557E6-15C9-4C9B-99E1-293E597B987D}"/>
              </a:ext>
            </a:extLst>
          </p:cNvPr>
          <p:cNvSpPr/>
          <p:nvPr/>
        </p:nvSpPr>
        <p:spPr>
          <a:xfrm>
            <a:off x="0" y="144000"/>
            <a:ext cx="9135000" cy="288000"/>
          </a:xfrm>
          <a:prstGeom prst="roundRect">
            <a:avLst>
              <a:gd name="adj" fmla="val 151"/>
            </a:avLst>
          </a:prstGeom>
          <a:solidFill>
            <a:srgbClr val="DE6F00"/>
          </a:solidFill>
          <a:ln>
            <a:solidFill>
              <a:srgbClr val="DE6F00"/>
            </a:solidFill>
          </a:ln>
        </p:spPr>
        <p:style>
          <a:lnRef idx="2">
            <a:schemeClr val="accent1">
              <a:shade val="50000"/>
            </a:schemeClr>
          </a:lnRef>
          <a:fillRef idx="1">
            <a:schemeClr val="accent1"/>
          </a:fillRef>
          <a:effectRef idx="0">
            <a:schemeClr val="accent1"/>
          </a:effectRef>
          <a:fontRef idx="minor">
            <a:schemeClr val="lt1"/>
          </a:fontRef>
        </p:style>
        <p:txBody>
          <a:bodyPr tIns="46800" bIns="46800" rtlCol="0" anchor="ctr"/>
          <a:lstStyle/>
          <a:p>
            <a:pPr algn="r"/>
            <a:r>
              <a:rPr lang="ja-JP" altLang="en-US" sz="1400">
                <a:solidFill>
                  <a:schemeClr val="bg1"/>
                </a:solidFill>
                <a:latin typeface="メイリオ" panose="020B0604030504040204" pitchFamily="50" charset="-128"/>
                <a:ea typeface="メイリオ" panose="020B0604030504040204" pitchFamily="50" charset="-128"/>
              </a:rPr>
              <a:t>第２章　学校、保育所等における食育の推進</a:t>
            </a:r>
            <a:endParaRPr lang="ja-JP" altLang="en-US" sz="1400" spc="-10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 name="正方形/長方形 1">
            <a:extLst>
              <a:ext uri="{FF2B5EF4-FFF2-40B4-BE49-F238E27FC236}">
                <a16:creationId xmlns:a16="http://schemas.microsoft.com/office/drawing/2014/main" id="{8FC594C1-CF07-EE54-FA52-4BB02C801400}"/>
              </a:ext>
            </a:extLst>
          </p:cNvPr>
          <p:cNvSpPr/>
          <p:nvPr/>
        </p:nvSpPr>
        <p:spPr>
          <a:xfrm>
            <a:off x="100398" y="513690"/>
            <a:ext cx="8948484" cy="360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000" tIns="46800" rIns="90000" bIns="46800" rtlCol="0" anchor="ctr"/>
          <a:lstStyle/>
          <a:p>
            <a:pPr>
              <a:lnSpc>
                <a:spcPts val="2500"/>
              </a:lnSpc>
            </a:pPr>
            <a:r>
              <a:rPr lang="ja-JP" altLang="en-US" sz="1400" b="1" dirty="0">
                <a:solidFill>
                  <a:schemeClr val="tx1"/>
                </a:solidFill>
                <a:latin typeface="メイリオ" panose="020B0604030504040204" pitchFamily="50" charset="-128"/>
                <a:ea typeface="メイリオ" panose="020B0604030504040204" pitchFamily="50" charset="-128"/>
              </a:rPr>
              <a:t>就学前の子供に対する食育の推進</a:t>
            </a:r>
          </a:p>
        </p:txBody>
      </p:sp>
      <p:sp>
        <p:nvSpPr>
          <p:cNvPr id="3" name="テキスト ボックス 24">
            <a:extLst>
              <a:ext uri="{FF2B5EF4-FFF2-40B4-BE49-F238E27FC236}">
                <a16:creationId xmlns:a16="http://schemas.microsoft.com/office/drawing/2014/main" id="{A9F46CA4-F331-0129-943E-3CE0E46D1AF6}"/>
              </a:ext>
            </a:extLst>
          </p:cNvPr>
          <p:cNvSpPr txBox="1">
            <a:spLocks noChangeArrowheads="1"/>
          </p:cNvSpPr>
          <p:nvPr/>
        </p:nvSpPr>
        <p:spPr bwMode="auto">
          <a:xfrm>
            <a:off x="-101023" y="889148"/>
            <a:ext cx="9134999" cy="512667"/>
          </a:xfrm>
          <a:prstGeom prst="rect">
            <a:avLst/>
          </a:prstGeom>
          <a:noFill/>
          <a:ln>
            <a:noFill/>
          </a:ln>
        </p:spPr>
        <p:txBody>
          <a:bodyPr wrap="square" lIns="288000" tIns="0" rIns="288000" bIns="0" anchor="ctr" anchorCtr="0">
            <a:noAutofit/>
          </a:bodyPr>
          <a:lstStyle/>
          <a:p>
            <a:pPr marL="190800" indent="-190800" algn="just">
              <a:lnSpc>
                <a:spcPts val="1700"/>
              </a:lnSpc>
              <a:spcAft>
                <a:spcPts val="600"/>
              </a:spcAft>
            </a:pPr>
            <a:r>
              <a:rPr lang="ja-JP" altLang="en-US" sz="1400" dirty="0">
                <a:solidFill>
                  <a:prstClr val="black"/>
                </a:solidFill>
                <a:latin typeface="メイリオ" panose="020B0604030504040204" pitchFamily="50" charset="-128"/>
                <a:ea typeface="メイリオ" panose="020B0604030504040204" pitchFamily="50" charset="-128"/>
              </a:rPr>
              <a:t>○</a:t>
            </a:r>
            <a:r>
              <a:rPr lang="ja-JP" altLang="en-US" sz="1300" dirty="0">
                <a:latin typeface="メイリオ" panose="020B0604030504040204" pitchFamily="50" charset="-128"/>
                <a:ea typeface="メイリオ" panose="020B0604030504040204" pitchFamily="50" charset="-128"/>
              </a:rPr>
              <a:t>保育所、幼稚園、認定こども園では、「保育所保育指針」、「幼稚園教育要領」、「幼保連携型認定こども園教育・保育要領」に基づき、教育・保育活動の一環として、計画的に食育の取組を実施。</a:t>
            </a:r>
            <a:endParaRPr lang="en-US" altLang="ja-JP" sz="1300" dirty="0">
              <a:highlight>
                <a:srgbClr val="FFFF00"/>
              </a:highlight>
              <a:latin typeface="メイリオ" panose="020B0604030504040204" pitchFamily="50" charset="-128"/>
              <a:ea typeface="メイリオ" panose="020B0604030504040204" pitchFamily="50" charset="-128"/>
            </a:endParaRPr>
          </a:p>
        </p:txBody>
      </p:sp>
      <p:grpSp>
        <p:nvGrpSpPr>
          <p:cNvPr id="11268" name="グループ化 11267">
            <a:extLst>
              <a:ext uri="{FF2B5EF4-FFF2-40B4-BE49-F238E27FC236}">
                <a16:creationId xmlns:a16="http://schemas.microsoft.com/office/drawing/2014/main" id="{D34BC2B3-C141-7106-51DC-CDF90E641DF6}"/>
              </a:ext>
            </a:extLst>
          </p:cNvPr>
          <p:cNvGrpSpPr/>
          <p:nvPr/>
        </p:nvGrpSpPr>
        <p:grpSpPr>
          <a:xfrm>
            <a:off x="-91667" y="3128206"/>
            <a:ext cx="8973913" cy="2034599"/>
            <a:chOff x="-22436" y="1470844"/>
            <a:chExt cx="8973913" cy="2034599"/>
          </a:xfrm>
        </p:grpSpPr>
        <p:grpSp>
          <p:nvGrpSpPr>
            <p:cNvPr id="26" name="グループ化 25">
              <a:extLst>
                <a:ext uri="{FF2B5EF4-FFF2-40B4-BE49-F238E27FC236}">
                  <a16:creationId xmlns:a16="http://schemas.microsoft.com/office/drawing/2014/main" id="{B8B1787F-D8C2-A460-4966-5460E490D058}"/>
                </a:ext>
              </a:extLst>
            </p:cNvPr>
            <p:cNvGrpSpPr/>
            <p:nvPr/>
          </p:nvGrpSpPr>
          <p:grpSpPr>
            <a:xfrm>
              <a:off x="183523" y="1470844"/>
              <a:ext cx="8767954" cy="1785874"/>
              <a:chOff x="118594" y="3150054"/>
              <a:chExt cx="8767954" cy="1588393"/>
            </a:xfrm>
          </p:grpSpPr>
          <p:sp>
            <p:nvSpPr>
              <p:cNvPr id="13" name="角丸四角形 21">
                <a:extLst>
                  <a:ext uri="{FF2B5EF4-FFF2-40B4-BE49-F238E27FC236}">
                    <a16:creationId xmlns:a16="http://schemas.microsoft.com/office/drawing/2014/main" id="{1D083581-9654-EFE1-B1ED-D5EC9881376D}"/>
                  </a:ext>
                </a:extLst>
              </p:cNvPr>
              <p:cNvSpPr/>
              <p:nvPr/>
            </p:nvSpPr>
            <p:spPr>
              <a:xfrm>
                <a:off x="118594" y="3150054"/>
                <a:ext cx="8767954" cy="1588393"/>
              </a:xfrm>
              <a:prstGeom prst="roundRect">
                <a:avLst>
                  <a:gd name="adj" fmla="val 5792"/>
                </a:avLst>
              </a:prstGeom>
              <a:solidFill>
                <a:schemeClr val="bg1"/>
              </a:solidFill>
              <a:ln w="28575">
                <a:solidFill>
                  <a:srgbClr val="FF9999"/>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288000" tIns="288000" rIns="288000" bIns="288000" rtlCol="0" anchor="ctr"/>
              <a:lstStyle/>
              <a:p>
                <a:pPr algn="ctr"/>
                <a:endParaRPr lang="ja-JP" altLang="en-US">
                  <a:solidFill>
                    <a:schemeClr val="tx1"/>
                  </a:solidFill>
                </a:endParaRPr>
              </a:p>
            </p:txBody>
          </p:sp>
          <p:sp>
            <p:nvSpPr>
              <p:cNvPr id="15" name="正方形/長方形 14">
                <a:extLst>
                  <a:ext uri="{FF2B5EF4-FFF2-40B4-BE49-F238E27FC236}">
                    <a16:creationId xmlns:a16="http://schemas.microsoft.com/office/drawing/2014/main" id="{D7BC1734-C7CC-716B-A56E-181F49647C7D}"/>
                  </a:ext>
                </a:extLst>
              </p:cNvPr>
              <p:cNvSpPr/>
              <p:nvPr/>
            </p:nvSpPr>
            <p:spPr>
              <a:xfrm>
                <a:off x="201488" y="3225850"/>
                <a:ext cx="586610" cy="254601"/>
              </a:xfrm>
              <a:prstGeom prst="rec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spAutoFit/>
              </a:bodyPr>
              <a:lstStyle/>
              <a:p>
                <a:pPr algn="ctr"/>
                <a:r>
                  <a:rPr lang="ja-JP" altLang="en-US" sz="1300" b="1" dirty="0">
                    <a:solidFill>
                      <a:schemeClr val="tx1"/>
                    </a:solidFill>
                    <a:latin typeface="HG丸ｺﾞｼｯｸM-PRO" panose="020F0600000000000000" pitchFamily="50" charset="-128"/>
                    <a:ea typeface="HG丸ｺﾞｼｯｸM-PRO" panose="020F0600000000000000" pitchFamily="50" charset="-128"/>
                    <a:cs typeface="メイリオ" panose="020B0604030504040204" pitchFamily="50" charset="-128"/>
                  </a:rPr>
                  <a:t>事 例</a:t>
                </a:r>
              </a:p>
            </p:txBody>
          </p:sp>
          <p:sp>
            <p:nvSpPr>
              <p:cNvPr id="30" name="正方形/長方形 29">
                <a:extLst>
                  <a:ext uri="{FF2B5EF4-FFF2-40B4-BE49-F238E27FC236}">
                    <a16:creationId xmlns:a16="http://schemas.microsoft.com/office/drawing/2014/main" id="{93957C1E-F0C3-1184-7C51-78079E1271F3}"/>
                  </a:ext>
                </a:extLst>
              </p:cNvPr>
              <p:cNvSpPr/>
              <p:nvPr/>
            </p:nvSpPr>
            <p:spPr>
              <a:xfrm>
                <a:off x="7219241" y="4496893"/>
                <a:ext cx="1364881" cy="184468"/>
              </a:xfrm>
              <a:prstGeom prst="rect">
                <a:avLst/>
              </a:prstGeom>
              <a:noFill/>
              <a:ln>
                <a:noFill/>
              </a:ln>
            </p:spPr>
            <p:txBody>
              <a:bodyPr spcFirstLastPara="1" wrap="square" lIns="91425" tIns="45700" rIns="91425" bIns="45700" anchor="t" anchorCtr="0">
                <a:noAutofit/>
              </a:bodyPr>
              <a:lstStyle/>
              <a:p>
                <a:pPr algn="ctr"/>
                <a:r>
                  <a:rPr lang="ja-JP" altLang="en-US" sz="900" kern="100" dirty="0">
                    <a:latin typeface="メイリオ" panose="020B0604030504040204" pitchFamily="50" charset="-128"/>
                    <a:ea typeface="メイリオ" panose="020B0604030504040204" pitchFamily="50" charset="-128"/>
                    <a:cs typeface="Times New Roman" panose="02020603050405020304" pitchFamily="18" charset="0"/>
                  </a:rPr>
                  <a:t>苗に水やりをする様子</a:t>
                </a:r>
                <a:endParaRPr lang="ja-JP" altLang="en-US" sz="1100" kern="100" dirty="0">
                  <a:latin typeface="メイリオ" panose="020B0604030504040204" pitchFamily="50" charset="-128"/>
                  <a:ea typeface="メイリオ" panose="020B0604030504040204" pitchFamily="50" charset="-128"/>
                  <a:cs typeface="Times New Roman" panose="02020603050405020304" pitchFamily="18" charset="0"/>
                </a:endParaRPr>
              </a:p>
            </p:txBody>
          </p:sp>
          <p:sp>
            <p:nvSpPr>
              <p:cNvPr id="19" name="テキスト ボックス 18">
                <a:extLst>
                  <a:ext uri="{FF2B5EF4-FFF2-40B4-BE49-F238E27FC236}">
                    <a16:creationId xmlns:a16="http://schemas.microsoft.com/office/drawing/2014/main" id="{CFA89297-E6DA-5AF8-726E-459ED214C455}"/>
                  </a:ext>
                </a:extLst>
              </p:cNvPr>
              <p:cNvSpPr txBox="1"/>
              <p:nvPr/>
            </p:nvSpPr>
            <p:spPr>
              <a:xfrm>
                <a:off x="6889574" y="3262593"/>
                <a:ext cx="1497154" cy="172373"/>
              </a:xfrm>
              <a:prstGeom prst="rect">
                <a:avLst/>
              </a:prstGeom>
              <a:noFill/>
            </p:spPr>
            <p:txBody>
              <a:bodyPr wrap="square">
                <a:spAutoFit/>
              </a:bodyPr>
              <a:lstStyle/>
              <a:p>
                <a:pPr marR="71755" algn="r"/>
                <a:endParaRPr lang="ja-JP" altLang="ja-JP" sz="600" kern="100">
                  <a:latin typeface="HG丸ｺﾞｼｯｸM-PRO" panose="020F0600000000000000" pitchFamily="50" charset="-128"/>
                  <a:ea typeface="HG丸ｺﾞｼｯｸM-PRO" panose="020F0600000000000000" pitchFamily="50" charset="-128"/>
                  <a:cs typeface="Times New Roman" panose="02020603050405020304" pitchFamily="18" charset="0"/>
                </a:endParaRPr>
              </a:p>
            </p:txBody>
          </p:sp>
        </p:grpSp>
        <p:sp>
          <p:nvSpPr>
            <p:cNvPr id="34" name="テキスト ボックス 33">
              <a:extLst>
                <a:ext uri="{FF2B5EF4-FFF2-40B4-BE49-F238E27FC236}">
                  <a16:creationId xmlns:a16="http://schemas.microsoft.com/office/drawing/2014/main" id="{1261F60C-7BB2-1CE2-EE6A-B4E044EDC777}"/>
                </a:ext>
              </a:extLst>
            </p:cNvPr>
            <p:cNvSpPr txBox="1"/>
            <p:nvPr/>
          </p:nvSpPr>
          <p:spPr>
            <a:xfrm>
              <a:off x="-22436" y="2027770"/>
              <a:ext cx="7304736" cy="1234953"/>
            </a:xfrm>
            <a:prstGeom prst="rect">
              <a:avLst/>
            </a:prstGeom>
            <a:noFill/>
          </p:spPr>
          <p:txBody>
            <a:bodyPr wrap="square" lIns="288000" rIns="288000" rtlCol="0">
              <a:spAutoFit/>
            </a:bodyPr>
            <a:lstStyle/>
            <a:p>
              <a:pPr marL="154800" indent="-154800">
                <a:lnSpc>
                  <a:spcPts val="1800"/>
                </a:lnSpc>
              </a:pPr>
              <a:r>
                <a:rPr lang="ja-JP" altLang="en-US" sz="1200" dirty="0">
                  <a:solidFill>
                    <a:prstClr val="black"/>
                  </a:solidFill>
                  <a:latin typeface="メイリオ" panose="020B0604030504040204" pitchFamily="50" charset="-128"/>
                  <a:ea typeface="メイリオ" panose="020B0604030504040204" pitchFamily="50" charset="-128"/>
                </a:rPr>
                <a:t>○</a:t>
              </a:r>
              <a:r>
                <a:rPr kumimoji="1" lang="ja-JP" altLang="en-US" sz="1200" dirty="0">
                  <a:latin typeface="メイリオ" panose="020B0604030504040204" pitchFamily="50" charset="-128"/>
                  <a:ea typeface="メイリオ" panose="020B0604030504040204" pitchFamily="50" charset="-128"/>
                </a:rPr>
                <a:t>本園では、「食への関心や健康な体への意識をもつ」ことを短期の目標とし、子供たちが栽培物の世話をしながら生長に気付き、収穫する喜び、収穫物を友達と共に食する喜びを感じられるようにしている。</a:t>
              </a:r>
              <a:endParaRPr kumimoji="1" lang="en-US" altLang="ja-JP" sz="1200" dirty="0">
                <a:latin typeface="メイリオ" panose="020B0604030504040204" pitchFamily="50" charset="-128"/>
                <a:ea typeface="メイリオ" panose="020B0604030504040204" pitchFamily="50" charset="-128"/>
              </a:endParaRPr>
            </a:p>
            <a:p>
              <a:pPr marL="154800" indent="-154800">
                <a:lnSpc>
                  <a:spcPts val="1800"/>
                </a:lnSpc>
              </a:pPr>
              <a:r>
                <a:rPr lang="ja-JP" altLang="en-US" sz="1200" dirty="0">
                  <a:solidFill>
                    <a:prstClr val="black"/>
                  </a:solidFill>
                  <a:latin typeface="メイリオ" panose="020B0604030504040204" pitchFamily="50" charset="-128"/>
                  <a:ea typeface="メイリオ" panose="020B0604030504040204" pitchFamily="50" charset="-128"/>
                </a:rPr>
                <a:t>○</a:t>
              </a:r>
              <a:r>
                <a:rPr kumimoji="1" lang="ja-JP" altLang="en-US" sz="1200" dirty="0">
                  <a:latin typeface="メイリオ" panose="020B0604030504040204" pitchFamily="50" charset="-128"/>
                  <a:ea typeface="メイリオ" panose="020B0604030504040204" pitchFamily="50" charset="-128"/>
                </a:rPr>
                <a:t>３歳児では、身近な野菜であるミニトマトやきゅうりについて、栽培、収穫、調理、食べるなどの経験を園生活の自然な流れで積み重ねている。</a:t>
              </a:r>
              <a:endParaRPr kumimoji="1" lang="en-US" altLang="ja-JP" sz="1200" dirty="0">
                <a:latin typeface="メイリオ" panose="020B0604030504040204" pitchFamily="50" charset="-128"/>
                <a:ea typeface="メイリオ" panose="020B0604030504040204" pitchFamily="50" charset="-128"/>
              </a:endParaRPr>
            </a:p>
          </p:txBody>
        </p:sp>
        <p:sp>
          <p:nvSpPr>
            <p:cNvPr id="22" name="テキスト ボックス 21">
              <a:extLst>
                <a:ext uri="{FF2B5EF4-FFF2-40B4-BE49-F238E27FC236}">
                  <a16:creationId xmlns:a16="http://schemas.microsoft.com/office/drawing/2014/main" id="{69385FE9-077C-306B-B3B6-81FEDFA029A7}"/>
                </a:ext>
              </a:extLst>
            </p:cNvPr>
            <p:cNvSpPr txBox="1"/>
            <p:nvPr/>
          </p:nvSpPr>
          <p:spPr>
            <a:xfrm>
              <a:off x="894389" y="1541172"/>
              <a:ext cx="6387910" cy="307777"/>
            </a:xfrm>
            <a:prstGeom prst="rect">
              <a:avLst/>
            </a:prstGeom>
            <a:noFill/>
          </p:spPr>
          <p:txBody>
            <a:bodyPr wrap="square">
              <a:spAutoFit/>
            </a:bodyPr>
            <a:lstStyle/>
            <a:p>
              <a:r>
                <a:rPr lang="ja-JP" altLang="en-US" sz="1400" b="1" dirty="0">
                  <a:latin typeface="HG丸ｺﾞｼｯｸM-PRO" panose="020F0600000000000000" pitchFamily="50" charset="-128"/>
                  <a:ea typeface="HG丸ｺﾞｼｯｸM-PRO" panose="020F0600000000000000" pitchFamily="50" charset="-128"/>
                </a:rPr>
                <a:t>食べる喜びにつながる！３歳児における栽培・収穫・調理の体験</a:t>
              </a:r>
            </a:p>
          </p:txBody>
        </p:sp>
        <p:pic>
          <p:nvPicPr>
            <p:cNvPr id="11266" name="Picture 2" descr="帽子とサングラスをかけた女性&#10;&#10;AI 生成コンテンツは誤りを含む可能性があります。">
              <a:extLst>
                <a:ext uri="{FF2B5EF4-FFF2-40B4-BE49-F238E27FC236}">
                  <a16:creationId xmlns:a16="http://schemas.microsoft.com/office/drawing/2014/main" id="{8D11DB13-85D6-A19D-BCE5-CF32053DE102}"/>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114241" y="1657187"/>
              <a:ext cx="1704740" cy="1273161"/>
            </a:xfrm>
            <a:prstGeom prst="rect">
              <a:avLst/>
            </a:prstGeom>
            <a:noFill/>
            <a:ln>
              <a:noFill/>
            </a:ln>
            <a:extLst>
              <a:ext uri="{909E8E84-426E-40DD-AFC4-6F175D3DCCD1}">
                <a14:hiddenFill xmlns:a14="http://schemas.microsoft.com/office/drawing/2010/main">
                  <a:solidFill>
                    <a:srgbClr val="FFFFFF"/>
                  </a:solidFill>
                </a14:hiddenFill>
              </a:ext>
            </a:extLst>
          </p:spPr>
        </p:pic>
        <p:grpSp>
          <p:nvGrpSpPr>
            <p:cNvPr id="33" name="グループ化 32">
              <a:extLst>
                <a:ext uri="{FF2B5EF4-FFF2-40B4-BE49-F238E27FC236}">
                  <a16:creationId xmlns:a16="http://schemas.microsoft.com/office/drawing/2014/main" id="{24742552-3842-38D2-9653-5B8AB4FF9285}"/>
                </a:ext>
              </a:extLst>
            </p:cNvPr>
            <p:cNvGrpSpPr/>
            <p:nvPr/>
          </p:nvGrpSpPr>
          <p:grpSpPr>
            <a:xfrm>
              <a:off x="4692623" y="1750300"/>
              <a:ext cx="2888659" cy="323170"/>
              <a:chOff x="2992505" y="2091125"/>
              <a:chExt cx="2888659" cy="323170"/>
            </a:xfrm>
          </p:grpSpPr>
          <p:sp>
            <p:nvSpPr>
              <p:cNvPr id="8" name="テキスト ボックス 7">
                <a:extLst>
                  <a:ext uri="{FF2B5EF4-FFF2-40B4-BE49-F238E27FC236}">
                    <a16:creationId xmlns:a16="http://schemas.microsoft.com/office/drawing/2014/main" id="{86368AD3-8413-4D82-B147-11E41C500720}"/>
                  </a:ext>
                </a:extLst>
              </p:cNvPr>
              <p:cNvSpPr txBox="1"/>
              <p:nvPr/>
            </p:nvSpPr>
            <p:spPr>
              <a:xfrm>
                <a:off x="2992505" y="2152685"/>
                <a:ext cx="2888659" cy="261610"/>
              </a:xfrm>
              <a:prstGeom prst="rect">
                <a:avLst/>
              </a:prstGeom>
              <a:noFill/>
            </p:spPr>
            <p:txBody>
              <a:bodyPr wrap="square" lIns="91440" tIns="45720" rIns="91440" bIns="45720" anchor="t">
                <a:spAutoFit/>
              </a:bodyPr>
              <a:lstStyle/>
              <a:p>
                <a:pPr marR="71755" algn="ctr"/>
                <a:r>
                  <a:rPr lang="zh-TW" altLang="en-US" sz="1100" kern="100" dirty="0">
                    <a:latin typeface="HG丸ｺﾞｼｯｸM-PRO"/>
                    <a:ea typeface="HG丸ｺﾞｼｯｸM-PRO"/>
                    <a:cs typeface="Times New Roman"/>
                  </a:rPr>
                  <a:t>江東区立南陽幼稚園（東京都）</a:t>
                </a:r>
                <a:endParaRPr lang="ja-JP" altLang="en-US" sz="1100" kern="100" dirty="0">
                  <a:latin typeface="HG丸ｺﾞｼｯｸM-PRO"/>
                  <a:ea typeface="HG丸ｺﾞｼｯｸM-PRO"/>
                  <a:cs typeface="Times New Roman"/>
                </a:endParaRPr>
              </a:p>
            </p:txBody>
          </p:sp>
          <p:sp>
            <p:nvSpPr>
              <p:cNvPr id="39" name="テキスト ボックス 38">
                <a:extLst>
                  <a:ext uri="{FF2B5EF4-FFF2-40B4-BE49-F238E27FC236}">
                    <a16:creationId xmlns:a16="http://schemas.microsoft.com/office/drawing/2014/main" id="{F220801D-DB2C-A6EA-AA9A-17B7D36BD94F}"/>
                  </a:ext>
                </a:extLst>
              </p:cNvPr>
              <p:cNvSpPr txBox="1"/>
              <p:nvPr/>
            </p:nvSpPr>
            <p:spPr>
              <a:xfrm>
                <a:off x="3878536" y="2091125"/>
                <a:ext cx="797888" cy="184666"/>
              </a:xfrm>
              <a:prstGeom prst="rect">
                <a:avLst/>
              </a:prstGeom>
              <a:noFill/>
            </p:spPr>
            <p:txBody>
              <a:bodyPr wrap="square" rtlCol="0">
                <a:spAutoFit/>
              </a:bodyPr>
              <a:lstStyle/>
              <a:p>
                <a:r>
                  <a:rPr kumimoji="1" lang="ja-JP" altLang="en-US" sz="600" dirty="0"/>
                  <a:t>なんよう</a:t>
                </a:r>
              </a:p>
            </p:txBody>
          </p:sp>
        </p:grpSp>
        <p:sp>
          <p:nvSpPr>
            <p:cNvPr id="47" name="テキスト ボックス 46">
              <a:extLst>
                <a:ext uri="{FF2B5EF4-FFF2-40B4-BE49-F238E27FC236}">
                  <a16:creationId xmlns:a16="http://schemas.microsoft.com/office/drawing/2014/main" id="{BC48E2A7-6998-0638-30B9-AF613ACAFB16}"/>
                </a:ext>
              </a:extLst>
            </p:cNvPr>
            <p:cNvSpPr txBox="1"/>
            <p:nvPr/>
          </p:nvSpPr>
          <p:spPr>
            <a:xfrm>
              <a:off x="6954503" y="3334977"/>
              <a:ext cx="1497154" cy="170466"/>
            </a:xfrm>
            <a:prstGeom prst="rect">
              <a:avLst/>
            </a:prstGeom>
            <a:noFill/>
          </p:spPr>
          <p:txBody>
            <a:bodyPr wrap="square">
              <a:spAutoFit/>
            </a:bodyPr>
            <a:lstStyle/>
            <a:p>
              <a:pPr marR="71755" algn="r"/>
              <a:endParaRPr lang="ja-JP" altLang="ja-JP" sz="600" kern="100">
                <a:latin typeface="HG丸ｺﾞｼｯｸM-PRO" panose="020F0600000000000000" pitchFamily="50" charset="-128"/>
                <a:ea typeface="HG丸ｺﾞｼｯｸM-PRO" panose="020F0600000000000000" pitchFamily="50" charset="-128"/>
                <a:cs typeface="Times New Roman" panose="02020603050405020304" pitchFamily="18" charset="0"/>
              </a:endParaRPr>
            </a:p>
          </p:txBody>
        </p:sp>
      </p:grpSp>
      <p:grpSp>
        <p:nvGrpSpPr>
          <p:cNvPr id="11267" name="グループ化 11266">
            <a:extLst>
              <a:ext uri="{FF2B5EF4-FFF2-40B4-BE49-F238E27FC236}">
                <a16:creationId xmlns:a16="http://schemas.microsoft.com/office/drawing/2014/main" id="{28508802-6DB4-011A-6CE4-F91618EBC17C}"/>
              </a:ext>
            </a:extLst>
          </p:cNvPr>
          <p:cNvGrpSpPr/>
          <p:nvPr/>
        </p:nvGrpSpPr>
        <p:grpSpPr>
          <a:xfrm>
            <a:off x="-72617" y="1401815"/>
            <a:ext cx="8951479" cy="1667292"/>
            <a:chOff x="-2" y="3385210"/>
            <a:chExt cx="8951479" cy="1667292"/>
          </a:xfrm>
        </p:grpSpPr>
        <p:sp>
          <p:nvSpPr>
            <p:cNvPr id="42" name="テキスト ボックス 41">
              <a:extLst>
                <a:ext uri="{FF2B5EF4-FFF2-40B4-BE49-F238E27FC236}">
                  <a16:creationId xmlns:a16="http://schemas.microsoft.com/office/drawing/2014/main" id="{72898DB1-20A4-5004-533C-25FB529ED925}"/>
                </a:ext>
              </a:extLst>
            </p:cNvPr>
            <p:cNvSpPr txBox="1"/>
            <p:nvPr/>
          </p:nvSpPr>
          <p:spPr>
            <a:xfrm>
              <a:off x="5602826" y="3424924"/>
              <a:ext cx="749697" cy="184666"/>
            </a:xfrm>
            <a:prstGeom prst="rect">
              <a:avLst/>
            </a:prstGeom>
            <a:noFill/>
          </p:spPr>
          <p:txBody>
            <a:bodyPr wrap="square" rtlCol="0">
              <a:spAutoFit/>
            </a:bodyPr>
            <a:lstStyle/>
            <a:p>
              <a:endParaRPr kumimoji="1" lang="ja-JP" altLang="en-US" sz="600" kern="1400"/>
            </a:p>
          </p:txBody>
        </p:sp>
        <p:sp>
          <p:nvSpPr>
            <p:cNvPr id="43" name="角丸四角形 21">
              <a:extLst>
                <a:ext uri="{FF2B5EF4-FFF2-40B4-BE49-F238E27FC236}">
                  <a16:creationId xmlns:a16="http://schemas.microsoft.com/office/drawing/2014/main" id="{ABA3C432-ABF6-699F-FBD7-6A4645DB8EA0}"/>
                </a:ext>
              </a:extLst>
            </p:cNvPr>
            <p:cNvSpPr/>
            <p:nvPr/>
          </p:nvSpPr>
          <p:spPr>
            <a:xfrm>
              <a:off x="183523" y="3385210"/>
              <a:ext cx="8767954" cy="1664757"/>
            </a:xfrm>
            <a:prstGeom prst="roundRect">
              <a:avLst>
                <a:gd name="adj" fmla="val 5792"/>
              </a:avLst>
            </a:prstGeom>
            <a:solidFill>
              <a:schemeClr val="bg1"/>
            </a:solidFill>
            <a:ln w="28575">
              <a:solidFill>
                <a:srgbClr val="FF9999"/>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288000" tIns="288000" rIns="288000" bIns="288000" rtlCol="0" anchor="ctr"/>
            <a:lstStyle/>
            <a:p>
              <a:pPr algn="ctr"/>
              <a:endParaRPr lang="ja-JP" altLang="en-US">
                <a:solidFill>
                  <a:schemeClr val="tx1"/>
                </a:solidFill>
              </a:endParaRPr>
            </a:p>
          </p:txBody>
        </p:sp>
        <p:sp>
          <p:nvSpPr>
            <p:cNvPr id="44" name="正方形/長方形 43">
              <a:extLst>
                <a:ext uri="{FF2B5EF4-FFF2-40B4-BE49-F238E27FC236}">
                  <a16:creationId xmlns:a16="http://schemas.microsoft.com/office/drawing/2014/main" id="{3F8B9449-E14D-49A0-5668-D7ED71603D25}"/>
                </a:ext>
              </a:extLst>
            </p:cNvPr>
            <p:cNvSpPr/>
            <p:nvPr/>
          </p:nvSpPr>
          <p:spPr>
            <a:xfrm>
              <a:off x="278794" y="3496764"/>
              <a:ext cx="586610" cy="251784"/>
            </a:xfrm>
            <a:prstGeom prst="rec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spAutoFit/>
            </a:bodyPr>
            <a:lstStyle/>
            <a:p>
              <a:pPr algn="ctr"/>
              <a:r>
                <a:rPr lang="ja-JP" altLang="en-US" sz="1300" b="1" dirty="0">
                  <a:solidFill>
                    <a:schemeClr val="tx1"/>
                  </a:solidFill>
                  <a:latin typeface="HG丸ｺﾞｼｯｸM-PRO" panose="020F0600000000000000" pitchFamily="50" charset="-128"/>
                  <a:ea typeface="HG丸ｺﾞｼｯｸM-PRO" panose="020F0600000000000000" pitchFamily="50" charset="-128"/>
                  <a:cs typeface="メイリオ" panose="020B0604030504040204" pitchFamily="50" charset="-128"/>
                </a:rPr>
                <a:t>事 例</a:t>
              </a:r>
            </a:p>
          </p:txBody>
        </p:sp>
        <p:sp>
          <p:nvSpPr>
            <p:cNvPr id="46" name="正方形/長方形 45">
              <a:extLst>
                <a:ext uri="{FF2B5EF4-FFF2-40B4-BE49-F238E27FC236}">
                  <a16:creationId xmlns:a16="http://schemas.microsoft.com/office/drawing/2014/main" id="{6BC8B626-B432-2261-E959-FF99A3C577CD}"/>
                </a:ext>
              </a:extLst>
            </p:cNvPr>
            <p:cNvSpPr/>
            <p:nvPr/>
          </p:nvSpPr>
          <p:spPr>
            <a:xfrm>
              <a:off x="7242892" y="4834300"/>
              <a:ext cx="1651506" cy="218202"/>
            </a:xfrm>
            <a:prstGeom prst="rect">
              <a:avLst/>
            </a:prstGeom>
            <a:noFill/>
            <a:ln>
              <a:noFill/>
            </a:ln>
          </p:spPr>
          <p:txBody>
            <a:bodyPr spcFirstLastPara="1" wrap="square" lIns="91425" tIns="45700" rIns="91425" bIns="45700" anchor="t" anchorCtr="0">
              <a:noAutofit/>
            </a:bodyPr>
            <a:lstStyle/>
            <a:p>
              <a:pPr algn="ctr"/>
              <a:r>
                <a:rPr lang="ja-JP" altLang="en-US" sz="900" kern="100" dirty="0">
                  <a:latin typeface="メイリオ" panose="020B0604030504040204" pitchFamily="50" charset="-128"/>
                  <a:ea typeface="メイリオ" panose="020B0604030504040204" pitchFamily="50" charset="-128"/>
                  <a:cs typeface="Times New Roman" panose="02020603050405020304" pitchFamily="18" charset="0"/>
                </a:rPr>
                <a:t>大豆の種の観察</a:t>
              </a:r>
              <a:endParaRPr lang="ja-JP" altLang="en-US" sz="1100" kern="100" dirty="0">
                <a:latin typeface="メイリオ" panose="020B0604030504040204" pitchFamily="50" charset="-128"/>
                <a:ea typeface="メイリオ" panose="020B0604030504040204" pitchFamily="50" charset="-128"/>
                <a:cs typeface="Times New Roman" panose="02020603050405020304" pitchFamily="18" charset="0"/>
              </a:endParaRPr>
            </a:p>
          </p:txBody>
        </p:sp>
        <p:sp>
          <p:nvSpPr>
            <p:cNvPr id="29" name="テキスト ボックス 28">
              <a:extLst>
                <a:ext uri="{FF2B5EF4-FFF2-40B4-BE49-F238E27FC236}">
                  <a16:creationId xmlns:a16="http://schemas.microsoft.com/office/drawing/2014/main" id="{32201E9D-1657-C659-426F-FC4506550EBE}"/>
                </a:ext>
              </a:extLst>
            </p:cNvPr>
            <p:cNvSpPr txBox="1"/>
            <p:nvPr/>
          </p:nvSpPr>
          <p:spPr>
            <a:xfrm>
              <a:off x="-2" y="4001495"/>
              <a:ext cx="7304736" cy="1004121"/>
            </a:xfrm>
            <a:prstGeom prst="rect">
              <a:avLst/>
            </a:prstGeom>
            <a:noFill/>
          </p:spPr>
          <p:txBody>
            <a:bodyPr wrap="square" lIns="288000" rIns="288000" rtlCol="0">
              <a:spAutoFit/>
            </a:bodyPr>
            <a:lstStyle/>
            <a:p>
              <a:pPr marL="154800" indent="-154800">
                <a:lnSpc>
                  <a:spcPts val="1800"/>
                </a:lnSpc>
              </a:pPr>
              <a:r>
                <a:rPr lang="ja-JP" altLang="en-US" sz="1200" dirty="0">
                  <a:solidFill>
                    <a:prstClr val="black"/>
                  </a:solidFill>
                  <a:latin typeface="メイリオ" panose="020B0604030504040204" pitchFamily="50" charset="-128"/>
                  <a:ea typeface="メイリオ" panose="020B0604030504040204" pitchFamily="50" charset="-128"/>
                </a:rPr>
                <a:t>○</a:t>
              </a:r>
              <a:r>
                <a:rPr kumimoji="1" lang="ja-JP" altLang="en-US" sz="1200" dirty="0">
                  <a:latin typeface="メイリオ" panose="020B0604030504040204" pitchFamily="50" charset="-128"/>
                  <a:ea typeface="メイリオ" panose="020B0604030504040204" pitchFamily="50" charset="-128"/>
                </a:rPr>
                <a:t>子供たちが地域の住民や小学生と共に、野菜の栽培から収穫、調理、そして味わうという一連のプロセスを体験することで、地域への愛着や生産者への感謝の心を育む機会となっている。</a:t>
              </a:r>
              <a:endParaRPr kumimoji="1" lang="en-US" altLang="ja-JP" sz="1200" dirty="0">
                <a:latin typeface="メイリオ" panose="020B0604030504040204" pitchFamily="50" charset="-128"/>
                <a:ea typeface="メイリオ" panose="020B0604030504040204" pitchFamily="50" charset="-128"/>
              </a:endParaRPr>
            </a:p>
            <a:p>
              <a:pPr marL="154800" indent="-154800">
                <a:lnSpc>
                  <a:spcPts val="1800"/>
                </a:lnSpc>
              </a:pPr>
              <a:r>
                <a:rPr lang="ja-JP" altLang="en-US" sz="1200" dirty="0">
                  <a:solidFill>
                    <a:prstClr val="black"/>
                  </a:solidFill>
                  <a:latin typeface="メイリオ" panose="020B0604030504040204" pitchFamily="50" charset="-128"/>
                  <a:ea typeface="メイリオ" panose="020B0604030504040204" pitchFamily="50" charset="-128"/>
                </a:rPr>
                <a:t>○</a:t>
              </a:r>
              <a:r>
                <a:rPr kumimoji="1" lang="ja-JP" altLang="en-US" sz="1200" dirty="0">
                  <a:latin typeface="メイリオ" panose="020B0604030504040204" pitchFamily="50" charset="-128"/>
                  <a:ea typeface="メイリオ" panose="020B0604030504040204" pitchFamily="50" charset="-128"/>
                </a:rPr>
                <a:t>また、海外の保育園とオンライン交流し、自分たちの身近な食を紹介するとともに、海外の食文化に触れ、共通点や違いを互いに発見し合い、食を通じた異文化交流をしている。</a:t>
              </a:r>
              <a:endParaRPr kumimoji="1" lang="en-US" altLang="ja-JP" sz="1200" dirty="0">
                <a:latin typeface="メイリオ" panose="020B0604030504040204" pitchFamily="50" charset="-128"/>
                <a:ea typeface="メイリオ" panose="020B0604030504040204" pitchFamily="50" charset="-128"/>
              </a:endParaRPr>
            </a:p>
          </p:txBody>
        </p:sp>
        <p:sp>
          <p:nvSpPr>
            <p:cNvPr id="31" name="テキスト ボックス 30">
              <a:extLst>
                <a:ext uri="{FF2B5EF4-FFF2-40B4-BE49-F238E27FC236}">
                  <a16:creationId xmlns:a16="http://schemas.microsoft.com/office/drawing/2014/main" id="{178B5338-D736-DD09-E7C5-57B459257785}"/>
                </a:ext>
              </a:extLst>
            </p:cNvPr>
            <p:cNvSpPr txBox="1"/>
            <p:nvPr/>
          </p:nvSpPr>
          <p:spPr>
            <a:xfrm>
              <a:off x="832548" y="3479429"/>
              <a:ext cx="6387910" cy="307777"/>
            </a:xfrm>
            <a:prstGeom prst="rect">
              <a:avLst/>
            </a:prstGeom>
            <a:noFill/>
          </p:spPr>
          <p:txBody>
            <a:bodyPr wrap="square">
              <a:spAutoFit/>
            </a:bodyPr>
            <a:lstStyle/>
            <a:p>
              <a:r>
                <a:rPr lang="ja-JP" altLang="en-US" sz="1400" b="1" dirty="0">
                  <a:latin typeface="HG丸ｺﾞｼｯｸM-PRO" panose="020F0600000000000000" pitchFamily="50" charset="-128"/>
                  <a:ea typeface="HG丸ｺﾞｼｯｸM-PRO" panose="020F0600000000000000" pitchFamily="50" charset="-128"/>
                </a:rPr>
                <a:t>「やってみたい」がつながりを生み、地域・世界に広がる食育の実践</a:t>
              </a:r>
              <a:endParaRPr lang="en-US" altLang="ja-JP" sz="1400" b="1" dirty="0">
                <a:latin typeface="HG丸ｺﾞｼｯｸM-PRO" panose="020F0600000000000000" pitchFamily="50" charset="-128"/>
                <a:ea typeface="HG丸ｺﾞｼｯｸM-PRO" panose="020F0600000000000000" pitchFamily="50" charset="-128"/>
              </a:endParaRPr>
            </a:p>
          </p:txBody>
        </p:sp>
        <p:sp>
          <p:nvSpPr>
            <p:cNvPr id="38" name="テキスト ボックス 37">
              <a:extLst>
                <a:ext uri="{FF2B5EF4-FFF2-40B4-BE49-F238E27FC236}">
                  <a16:creationId xmlns:a16="http://schemas.microsoft.com/office/drawing/2014/main" id="{9B5C838A-BB6B-DCB6-F077-B0825C59C581}"/>
                </a:ext>
              </a:extLst>
            </p:cNvPr>
            <p:cNvSpPr txBox="1"/>
            <p:nvPr/>
          </p:nvSpPr>
          <p:spPr>
            <a:xfrm>
              <a:off x="4095588" y="3763626"/>
              <a:ext cx="3108905" cy="261610"/>
            </a:xfrm>
            <a:prstGeom prst="rect">
              <a:avLst/>
            </a:prstGeom>
            <a:noFill/>
          </p:spPr>
          <p:txBody>
            <a:bodyPr wrap="square" lIns="91440" tIns="45720" rIns="91440" bIns="45720" anchor="t">
              <a:spAutoFit/>
            </a:bodyPr>
            <a:lstStyle/>
            <a:p>
              <a:pPr marR="71755" algn="ctr"/>
              <a:r>
                <a:rPr lang="zh-CN" altLang="en-US" sz="1100" kern="100" dirty="0">
                  <a:latin typeface="HG丸ｺﾞｼｯｸM-PRO"/>
                  <a:ea typeface="HG丸ｺﾞｼｯｸM-PRO"/>
                  <a:cs typeface="Times New Roman"/>
                </a:rPr>
                <a:t>社会福祉法人喜慈会　子中保育園（神奈川県）</a:t>
              </a:r>
              <a:endParaRPr lang="ja-JP" altLang="en-US" sz="1100" kern="100" dirty="0">
                <a:latin typeface="HG丸ｺﾞｼｯｸM-PRO"/>
                <a:ea typeface="HG丸ｺﾞｼｯｸM-PRO"/>
                <a:cs typeface="Times New Roman"/>
              </a:endParaRPr>
            </a:p>
          </p:txBody>
        </p:sp>
        <p:pic>
          <p:nvPicPr>
            <p:cNvPr id="1026" name="Picture 2" descr="草, 屋外, 人, 男 が含まれている画像&#10;&#10;AI 生成コンテンツは誤りを含む可能性があります。">
              <a:extLst>
                <a:ext uri="{FF2B5EF4-FFF2-40B4-BE49-F238E27FC236}">
                  <a16:creationId xmlns:a16="http://schemas.microsoft.com/office/drawing/2014/main" id="{1EDD8C17-08D7-51A0-60E0-D172835853D4}"/>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184356" y="3585683"/>
              <a:ext cx="1609381" cy="1210154"/>
            </a:xfrm>
            <a:prstGeom prst="rect">
              <a:avLst/>
            </a:prstGeom>
            <a:noFill/>
            <a:extLst>
              <a:ext uri="{909E8E84-426E-40DD-AFC4-6F175D3DCCD1}">
                <a14:hiddenFill xmlns:a14="http://schemas.microsoft.com/office/drawing/2010/main">
                  <a:solidFill>
                    <a:srgbClr val="FFFFFF"/>
                  </a:solidFill>
                </a14:hiddenFill>
              </a:ext>
            </a:extLst>
          </p:spPr>
        </p:pic>
        <p:sp>
          <p:nvSpPr>
            <p:cNvPr id="63" name="テキスト ボックス 62">
              <a:extLst>
                <a:ext uri="{FF2B5EF4-FFF2-40B4-BE49-F238E27FC236}">
                  <a16:creationId xmlns:a16="http://schemas.microsoft.com/office/drawing/2014/main" id="{B65BD585-1B1A-67A3-7EC3-C66405610246}"/>
                </a:ext>
              </a:extLst>
            </p:cNvPr>
            <p:cNvSpPr txBox="1"/>
            <p:nvPr/>
          </p:nvSpPr>
          <p:spPr>
            <a:xfrm>
              <a:off x="5487987" y="3692944"/>
              <a:ext cx="411832" cy="184666"/>
            </a:xfrm>
            <a:prstGeom prst="rect">
              <a:avLst/>
            </a:prstGeom>
            <a:noFill/>
          </p:spPr>
          <p:txBody>
            <a:bodyPr wrap="square" rtlCol="0">
              <a:spAutoFit/>
            </a:bodyPr>
            <a:lstStyle/>
            <a:p>
              <a:r>
                <a:rPr kumimoji="1" lang="ja-JP" altLang="en-US" sz="600" dirty="0"/>
                <a:t>こなか</a:t>
              </a:r>
            </a:p>
          </p:txBody>
        </p:sp>
      </p:grpSp>
      <p:sp>
        <p:nvSpPr>
          <p:cNvPr id="11269" name="テキスト ボックス 11268">
            <a:extLst>
              <a:ext uri="{FF2B5EF4-FFF2-40B4-BE49-F238E27FC236}">
                <a16:creationId xmlns:a16="http://schemas.microsoft.com/office/drawing/2014/main" id="{B3BB1966-6C7F-E05A-AE10-4BF138831A21}"/>
              </a:ext>
            </a:extLst>
          </p:cNvPr>
          <p:cNvSpPr txBox="1"/>
          <p:nvPr/>
        </p:nvSpPr>
        <p:spPr>
          <a:xfrm>
            <a:off x="4896273" y="1717355"/>
            <a:ext cx="568237" cy="184666"/>
          </a:xfrm>
          <a:prstGeom prst="rect">
            <a:avLst/>
          </a:prstGeom>
          <a:noFill/>
        </p:spPr>
        <p:txBody>
          <a:bodyPr wrap="square" rtlCol="0">
            <a:spAutoFit/>
          </a:bodyPr>
          <a:lstStyle/>
          <a:p>
            <a:r>
              <a:rPr kumimoji="1" lang="ja-JP" altLang="en-US" sz="600" dirty="0"/>
              <a:t>きじかい</a:t>
            </a:r>
          </a:p>
        </p:txBody>
      </p:sp>
      <p:grpSp>
        <p:nvGrpSpPr>
          <p:cNvPr id="9" name="グループ化 8">
            <a:extLst>
              <a:ext uri="{FF2B5EF4-FFF2-40B4-BE49-F238E27FC236}">
                <a16:creationId xmlns:a16="http://schemas.microsoft.com/office/drawing/2014/main" id="{129BC063-E8CA-484C-66B3-9BD7950FBAC9}"/>
              </a:ext>
            </a:extLst>
          </p:cNvPr>
          <p:cNvGrpSpPr/>
          <p:nvPr/>
        </p:nvGrpSpPr>
        <p:grpSpPr>
          <a:xfrm>
            <a:off x="-72617" y="4999288"/>
            <a:ext cx="8951180" cy="1597521"/>
            <a:chOff x="-18811" y="5053447"/>
            <a:chExt cx="8951180" cy="1597521"/>
          </a:xfrm>
        </p:grpSpPr>
        <p:sp>
          <p:nvSpPr>
            <p:cNvPr id="58" name="角丸四角形 21">
              <a:extLst>
                <a:ext uri="{FF2B5EF4-FFF2-40B4-BE49-F238E27FC236}">
                  <a16:creationId xmlns:a16="http://schemas.microsoft.com/office/drawing/2014/main" id="{C16C8C8B-D9AE-229B-80D6-8F113D481778}"/>
                </a:ext>
              </a:extLst>
            </p:cNvPr>
            <p:cNvSpPr/>
            <p:nvPr/>
          </p:nvSpPr>
          <p:spPr>
            <a:xfrm>
              <a:off x="164415" y="5053447"/>
              <a:ext cx="8767954" cy="1597521"/>
            </a:xfrm>
            <a:prstGeom prst="roundRect">
              <a:avLst>
                <a:gd name="adj" fmla="val 5792"/>
              </a:avLst>
            </a:prstGeom>
            <a:solidFill>
              <a:schemeClr val="bg1"/>
            </a:solidFill>
            <a:ln w="28575">
              <a:solidFill>
                <a:srgbClr val="FF9999"/>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288000" tIns="288000" rIns="288000" bIns="288000" rtlCol="0" anchor="ctr"/>
            <a:lstStyle/>
            <a:p>
              <a:pPr algn="ctr"/>
              <a:endParaRPr lang="ja-JP" altLang="en-US">
                <a:solidFill>
                  <a:schemeClr val="tx1"/>
                </a:solidFill>
              </a:endParaRPr>
            </a:p>
          </p:txBody>
        </p:sp>
        <p:grpSp>
          <p:nvGrpSpPr>
            <p:cNvPr id="6" name="グループ化 5">
              <a:extLst>
                <a:ext uri="{FF2B5EF4-FFF2-40B4-BE49-F238E27FC236}">
                  <a16:creationId xmlns:a16="http://schemas.microsoft.com/office/drawing/2014/main" id="{1BAD9ABD-862B-1D47-9A3A-7F4A2BB45C02}"/>
                </a:ext>
              </a:extLst>
            </p:cNvPr>
            <p:cNvGrpSpPr/>
            <p:nvPr/>
          </p:nvGrpSpPr>
          <p:grpSpPr>
            <a:xfrm>
              <a:off x="-18811" y="5123403"/>
              <a:ext cx="8865994" cy="1511868"/>
              <a:chOff x="-18811" y="5123403"/>
              <a:chExt cx="8865994" cy="1511868"/>
            </a:xfrm>
          </p:grpSpPr>
          <p:sp>
            <p:nvSpPr>
              <p:cNvPr id="35" name="テキスト ボックス 34">
                <a:extLst>
                  <a:ext uri="{FF2B5EF4-FFF2-40B4-BE49-F238E27FC236}">
                    <a16:creationId xmlns:a16="http://schemas.microsoft.com/office/drawing/2014/main" id="{26956357-9C12-CA17-7930-CAE37B0171E6}"/>
                  </a:ext>
                </a:extLst>
              </p:cNvPr>
              <p:cNvSpPr txBox="1"/>
              <p:nvPr/>
            </p:nvSpPr>
            <p:spPr>
              <a:xfrm>
                <a:off x="5602826" y="5320637"/>
                <a:ext cx="749697" cy="184666"/>
              </a:xfrm>
              <a:prstGeom prst="rect">
                <a:avLst/>
              </a:prstGeom>
              <a:noFill/>
            </p:spPr>
            <p:txBody>
              <a:bodyPr wrap="square" rtlCol="0">
                <a:spAutoFit/>
              </a:bodyPr>
              <a:lstStyle/>
              <a:p>
                <a:endParaRPr kumimoji="1" lang="ja-JP" altLang="en-US" sz="600" kern="1400"/>
              </a:p>
            </p:txBody>
          </p:sp>
          <p:sp>
            <p:nvSpPr>
              <p:cNvPr id="59" name="正方形/長方形 58">
                <a:extLst>
                  <a:ext uri="{FF2B5EF4-FFF2-40B4-BE49-F238E27FC236}">
                    <a16:creationId xmlns:a16="http://schemas.microsoft.com/office/drawing/2014/main" id="{C9EB1112-5AD6-19C0-5ADF-60311D561351}"/>
                  </a:ext>
                </a:extLst>
              </p:cNvPr>
              <p:cNvSpPr/>
              <p:nvPr/>
            </p:nvSpPr>
            <p:spPr>
              <a:xfrm>
                <a:off x="257933" y="5159432"/>
                <a:ext cx="586610" cy="230133"/>
              </a:xfrm>
              <a:prstGeom prst="rec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spAutoFit/>
              </a:bodyPr>
              <a:lstStyle/>
              <a:p>
                <a:pPr algn="ctr"/>
                <a:r>
                  <a:rPr lang="ja-JP" altLang="en-US" sz="1300" b="1">
                    <a:solidFill>
                      <a:schemeClr val="tx1"/>
                    </a:solidFill>
                    <a:latin typeface="HG丸ｺﾞｼｯｸM-PRO" panose="020F0600000000000000" pitchFamily="50" charset="-128"/>
                    <a:ea typeface="HG丸ｺﾞｼｯｸM-PRO" panose="020F0600000000000000" pitchFamily="50" charset="-128"/>
                    <a:cs typeface="メイリオ" panose="020B0604030504040204" pitchFamily="50" charset="-128"/>
                  </a:rPr>
                  <a:t>事 例</a:t>
                </a:r>
              </a:p>
            </p:txBody>
          </p:sp>
          <p:sp>
            <p:nvSpPr>
              <p:cNvPr id="60" name="テキスト ボックス 59">
                <a:extLst>
                  <a:ext uri="{FF2B5EF4-FFF2-40B4-BE49-F238E27FC236}">
                    <a16:creationId xmlns:a16="http://schemas.microsoft.com/office/drawing/2014/main" id="{38BF179E-9B1E-8349-82DD-7996184E2487}"/>
                  </a:ext>
                </a:extLst>
              </p:cNvPr>
              <p:cNvSpPr txBox="1"/>
              <p:nvPr/>
            </p:nvSpPr>
            <p:spPr>
              <a:xfrm>
                <a:off x="916831" y="5402883"/>
                <a:ext cx="6794645" cy="272662"/>
              </a:xfrm>
              <a:prstGeom prst="rect">
                <a:avLst/>
              </a:prstGeom>
              <a:noFill/>
            </p:spPr>
            <p:txBody>
              <a:bodyPr wrap="square" rtlCol="0">
                <a:spAutoFit/>
              </a:bodyPr>
              <a:lstStyle/>
              <a:p>
                <a:endParaRPr lang="en-US" altLang="ja-JP" sz="1500" b="1">
                  <a:highlight>
                    <a:srgbClr val="FFFF00"/>
                  </a:highlight>
                  <a:latin typeface="HG丸ｺﾞｼｯｸM-PRO" panose="020F0600000000000000" pitchFamily="50" charset="-128"/>
                  <a:ea typeface="HG丸ｺﾞｼｯｸM-PRO" panose="020F0600000000000000" pitchFamily="50" charset="-128"/>
                  <a:cs typeface="Times New Roman" panose="02020603050405020304" pitchFamily="18" charset="0"/>
                </a:endParaRPr>
              </a:p>
            </p:txBody>
          </p:sp>
          <p:sp>
            <p:nvSpPr>
              <p:cNvPr id="50" name="テキスト ボックス 49">
                <a:extLst>
                  <a:ext uri="{FF2B5EF4-FFF2-40B4-BE49-F238E27FC236}">
                    <a16:creationId xmlns:a16="http://schemas.microsoft.com/office/drawing/2014/main" id="{E8EE2A24-328E-A856-CF89-0219979F37A3}"/>
                  </a:ext>
                </a:extLst>
              </p:cNvPr>
              <p:cNvSpPr txBox="1"/>
              <p:nvPr/>
            </p:nvSpPr>
            <p:spPr>
              <a:xfrm>
                <a:off x="-18811" y="5631150"/>
                <a:ext cx="7452745" cy="1004121"/>
              </a:xfrm>
              <a:prstGeom prst="rect">
                <a:avLst/>
              </a:prstGeom>
              <a:noFill/>
            </p:spPr>
            <p:txBody>
              <a:bodyPr wrap="square" lIns="288000" rIns="288000" rtlCol="0">
                <a:spAutoFit/>
              </a:bodyPr>
              <a:lstStyle/>
              <a:p>
                <a:pPr marL="154800" indent="-154800">
                  <a:lnSpc>
                    <a:spcPts val="1800"/>
                  </a:lnSpc>
                </a:pPr>
                <a:r>
                  <a:rPr lang="ja-JP" altLang="en-US" sz="1200" dirty="0">
                    <a:solidFill>
                      <a:prstClr val="black"/>
                    </a:solidFill>
                    <a:latin typeface="メイリオ" panose="020B0604030504040204" pitchFamily="50" charset="-128"/>
                    <a:ea typeface="メイリオ" panose="020B0604030504040204" pitchFamily="50" charset="-128"/>
                  </a:rPr>
                  <a:t>○</a:t>
                </a:r>
                <a:r>
                  <a:rPr kumimoji="1" lang="ja-JP" altLang="en-US" sz="1200" dirty="0">
                    <a:latin typeface="メイリオ" panose="020B0604030504040204" pitchFamily="50" charset="-128"/>
                    <a:ea typeface="メイリオ" panose="020B0604030504040204" pitchFamily="50" charset="-128"/>
                  </a:rPr>
                  <a:t>子供たちが食への興味を深め、主体的に学ぶ力を育むことを目的に、年間を通した「おこめプロジェクト」に取り組んでいる。</a:t>
                </a:r>
                <a:endParaRPr kumimoji="1" lang="en-US" altLang="ja-JP" sz="1200" dirty="0">
                  <a:latin typeface="メイリオ" panose="020B0604030504040204" pitchFamily="50" charset="-128"/>
                  <a:ea typeface="メイリオ" panose="020B0604030504040204" pitchFamily="50" charset="-128"/>
                </a:endParaRPr>
              </a:p>
              <a:p>
                <a:pPr marL="154800" indent="-154800">
                  <a:lnSpc>
                    <a:spcPts val="1800"/>
                  </a:lnSpc>
                </a:pPr>
                <a:r>
                  <a:rPr lang="ja-JP" altLang="en-US" sz="1200" dirty="0">
                    <a:solidFill>
                      <a:prstClr val="black"/>
                    </a:solidFill>
                    <a:latin typeface="メイリオ" panose="020B0604030504040204" pitchFamily="50" charset="-128"/>
                    <a:ea typeface="メイリオ" panose="020B0604030504040204" pitchFamily="50" charset="-128"/>
                  </a:rPr>
                  <a:t>○</a:t>
                </a:r>
                <a:r>
                  <a:rPr kumimoji="1" lang="ja-JP" altLang="en-US" sz="1200" dirty="0">
                    <a:latin typeface="メイリオ" panose="020B0604030504040204" pitchFamily="50" charset="-128"/>
                    <a:ea typeface="メイリオ" panose="020B0604030504040204" pitchFamily="50" charset="-128"/>
                  </a:rPr>
                  <a:t>生産者の方から教わり、赤玉土・黒土・鹿沼土を混ぜて田んぼ用の土を作り、バケツ栽培に挑戦。</a:t>
                </a:r>
                <a:endParaRPr kumimoji="1" lang="en-US" altLang="ja-JP" sz="1200" dirty="0">
                  <a:latin typeface="メイリオ" panose="020B0604030504040204" pitchFamily="50" charset="-128"/>
                  <a:ea typeface="メイリオ" panose="020B0604030504040204" pitchFamily="50" charset="-128"/>
                </a:endParaRPr>
              </a:p>
              <a:p>
                <a:pPr marL="154800" indent="-154800">
                  <a:lnSpc>
                    <a:spcPts val="1800"/>
                  </a:lnSpc>
                </a:pPr>
                <a:r>
                  <a:rPr lang="ja-JP" altLang="en-US" sz="1200" dirty="0">
                    <a:solidFill>
                      <a:prstClr val="black"/>
                    </a:solidFill>
                    <a:latin typeface="メイリオ" panose="020B0604030504040204" pitchFamily="50" charset="-128"/>
                    <a:ea typeface="メイリオ" panose="020B0604030504040204" pitchFamily="50" charset="-128"/>
                  </a:rPr>
                  <a:t>○</a:t>
                </a:r>
                <a:r>
                  <a:rPr kumimoji="1" lang="ja-JP" altLang="en-US" sz="1200" dirty="0">
                    <a:latin typeface="メイリオ" panose="020B0604030504040204" pitchFamily="50" charset="-128"/>
                    <a:ea typeface="メイリオ" panose="020B0604030504040204" pitchFamily="50" charset="-128"/>
                  </a:rPr>
                  <a:t>子供たちが自らの力で育てたお米を味わい、さらに他者へ届けたいと思う気持ちが育まれている。</a:t>
                </a:r>
                <a:endParaRPr kumimoji="1" lang="en-US" altLang="ja-JP" sz="1200" dirty="0">
                  <a:latin typeface="メイリオ" panose="020B0604030504040204" pitchFamily="50" charset="-128"/>
                  <a:ea typeface="メイリオ" panose="020B0604030504040204" pitchFamily="50" charset="-128"/>
                </a:endParaRPr>
              </a:p>
            </p:txBody>
          </p:sp>
          <p:sp>
            <p:nvSpPr>
              <p:cNvPr id="51" name="テキスト ボックス 50">
                <a:extLst>
                  <a:ext uri="{FF2B5EF4-FFF2-40B4-BE49-F238E27FC236}">
                    <a16:creationId xmlns:a16="http://schemas.microsoft.com/office/drawing/2014/main" id="{3E85D0BC-53FA-FC70-743C-F61CFD96DFD5}"/>
                  </a:ext>
                </a:extLst>
              </p:cNvPr>
              <p:cNvSpPr txBox="1"/>
              <p:nvPr/>
            </p:nvSpPr>
            <p:spPr>
              <a:xfrm>
                <a:off x="818189" y="5123403"/>
                <a:ext cx="6387910" cy="307777"/>
              </a:xfrm>
              <a:prstGeom prst="rect">
                <a:avLst/>
              </a:prstGeom>
              <a:noFill/>
            </p:spPr>
            <p:txBody>
              <a:bodyPr wrap="square">
                <a:spAutoFit/>
              </a:bodyPr>
              <a:lstStyle/>
              <a:p>
                <a:r>
                  <a:rPr lang="ja-JP" altLang="en-US" sz="1400" b="1" dirty="0">
                    <a:latin typeface="HG丸ｺﾞｼｯｸM-PRO" panose="020F0600000000000000" pitchFamily="50" charset="-128"/>
                    <a:ea typeface="HG丸ｺﾞｼｯｸM-PRO" panose="020F0600000000000000" pitchFamily="50" charset="-128"/>
                  </a:rPr>
                  <a:t>「食」を通じてつながる輪　～地域の中で育む「生きるからだとこころ」～</a:t>
                </a:r>
              </a:p>
            </p:txBody>
          </p:sp>
          <p:sp>
            <p:nvSpPr>
              <p:cNvPr id="11264" name="テキスト ボックス 11263">
                <a:extLst>
                  <a:ext uri="{FF2B5EF4-FFF2-40B4-BE49-F238E27FC236}">
                    <a16:creationId xmlns:a16="http://schemas.microsoft.com/office/drawing/2014/main" id="{1B60DBD1-5C41-6D1F-FFFC-0A3B22F71393}"/>
                  </a:ext>
                </a:extLst>
              </p:cNvPr>
              <p:cNvSpPr txBox="1"/>
              <p:nvPr/>
            </p:nvSpPr>
            <p:spPr>
              <a:xfrm>
                <a:off x="3651417" y="5404465"/>
                <a:ext cx="3754111" cy="261610"/>
              </a:xfrm>
              <a:prstGeom prst="rect">
                <a:avLst/>
              </a:prstGeom>
              <a:noFill/>
            </p:spPr>
            <p:txBody>
              <a:bodyPr wrap="square" lIns="91440" tIns="45720" rIns="91440" bIns="45720" anchor="t">
                <a:spAutoFit/>
              </a:bodyPr>
              <a:lstStyle/>
              <a:p>
                <a:pPr marR="71755" algn="ctr"/>
                <a:r>
                  <a:rPr lang="ja-JP" altLang="en-US" sz="1100" kern="100" dirty="0">
                    <a:latin typeface="HG丸ｺﾞｼｯｸM-PRO"/>
                    <a:ea typeface="HG丸ｺﾞｼｯｸM-PRO"/>
                    <a:cs typeface="Times New Roman"/>
                  </a:rPr>
                  <a:t>社会福祉法人遊亀会　エミー認定こども園（長崎県）</a:t>
                </a:r>
              </a:p>
            </p:txBody>
          </p:sp>
          <p:sp>
            <p:nvSpPr>
              <p:cNvPr id="11265" name="正方形/長方形 11264">
                <a:extLst>
                  <a:ext uri="{FF2B5EF4-FFF2-40B4-BE49-F238E27FC236}">
                    <a16:creationId xmlns:a16="http://schemas.microsoft.com/office/drawing/2014/main" id="{06EA22C6-EED0-5C1B-AF39-7B1B5F64FA4E}"/>
                  </a:ext>
                </a:extLst>
              </p:cNvPr>
              <p:cNvSpPr/>
              <p:nvPr/>
            </p:nvSpPr>
            <p:spPr>
              <a:xfrm>
                <a:off x="7361217" y="6388325"/>
                <a:ext cx="1413711" cy="190500"/>
              </a:xfrm>
              <a:prstGeom prst="rect">
                <a:avLst/>
              </a:prstGeom>
              <a:noFill/>
              <a:ln>
                <a:noFill/>
              </a:ln>
            </p:spPr>
            <p:txBody>
              <a:bodyPr spcFirstLastPara="1" wrap="square" lIns="91425" tIns="45700" rIns="91425" bIns="45700" anchor="t" anchorCtr="0">
                <a:noAutofit/>
              </a:bodyPr>
              <a:lstStyle/>
              <a:p>
                <a:pPr algn="ctr"/>
                <a:r>
                  <a:rPr lang="ja-JP" altLang="en-US" sz="900" kern="100" dirty="0">
                    <a:latin typeface="メイリオ" panose="020B0604030504040204" pitchFamily="50" charset="-128"/>
                    <a:ea typeface="メイリオ" panose="020B0604030504040204" pitchFamily="50" charset="-128"/>
                    <a:cs typeface="Times New Roman" panose="02020603050405020304" pitchFamily="18" charset="0"/>
                  </a:rPr>
                  <a:t>試食の様子</a:t>
                </a:r>
                <a:endParaRPr lang="en-US" altLang="ja-JP" sz="900" kern="100" dirty="0">
                  <a:latin typeface="メイリオ" panose="020B0604030504040204" pitchFamily="50" charset="-128"/>
                  <a:ea typeface="メイリオ" panose="020B0604030504040204" pitchFamily="50" charset="-128"/>
                  <a:cs typeface="Times New Roman" panose="02020603050405020304" pitchFamily="18" charset="0"/>
                </a:endParaRPr>
              </a:p>
            </p:txBody>
          </p:sp>
          <p:sp>
            <p:nvSpPr>
              <p:cNvPr id="11270" name="テキスト ボックス 11269">
                <a:extLst>
                  <a:ext uri="{FF2B5EF4-FFF2-40B4-BE49-F238E27FC236}">
                    <a16:creationId xmlns:a16="http://schemas.microsoft.com/office/drawing/2014/main" id="{D7D00597-1775-5996-E796-121E87109326}"/>
                  </a:ext>
                </a:extLst>
              </p:cNvPr>
              <p:cNvSpPr txBox="1"/>
              <p:nvPr/>
            </p:nvSpPr>
            <p:spPr>
              <a:xfrm>
                <a:off x="4587284" y="5342678"/>
                <a:ext cx="635422" cy="184666"/>
              </a:xfrm>
              <a:prstGeom prst="rect">
                <a:avLst/>
              </a:prstGeom>
              <a:noFill/>
            </p:spPr>
            <p:txBody>
              <a:bodyPr wrap="square" rtlCol="0">
                <a:spAutoFit/>
              </a:bodyPr>
              <a:lstStyle/>
              <a:p>
                <a:r>
                  <a:rPr kumimoji="1" lang="ja-JP" altLang="en-US" sz="600" dirty="0"/>
                  <a:t>ゆうきかい</a:t>
                </a:r>
              </a:p>
            </p:txBody>
          </p:sp>
          <p:pic>
            <p:nvPicPr>
              <p:cNvPr id="5" name="図 4">
                <a:extLst>
                  <a:ext uri="{FF2B5EF4-FFF2-40B4-BE49-F238E27FC236}">
                    <a16:creationId xmlns:a16="http://schemas.microsoft.com/office/drawing/2014/main" id="{D60A4C20-ACAD-7630-2B5C-7BDB9FC7DB6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258010" y="5335797"/>
                <a:ext cx="1589173" cy="1017163"/>
              </a:xfrm>
              <a:prstGeom prst="rect">
                <a:avLst/>
              </a:prstGeom>
            </p:spPr>
          </p:pic>
        </p:grpSp>
      </p:grpSp>
      <p:sp>
        <p:nvSpPr>
          <p:cNvPr id="12" name="スライド番号プレースホルダー 11">
            <a:extLst>
              <a:ext uri="{FF2B5EF4-FFF2-40B4-BE49-F238E27FC236}">
                <a16:creationId xmlns:a16="http://schemas.microsoft.com/office/drawing/2014/main" id="{6E2D0609-88F2-6B28-CF65-8ACD7442B4E1}"/>
              </a:ext>
            </a:extLst>
          </p:cNvPr>
          <p:cNvSpPr>
            <a:spLocks noGrp="1"/>
          </p:cNvSpPr>
          <p:nvPr>
            <p:ph type="sldNum" sz="quarter" idx="12"/>
          </p:nvPr>
        </p:nvSpPr>
        <p:spPr>
          <a:xfrm>
            <a:off x="8772792" y="6560031"/>
            <a:ext cx="371208" cy="365125"/>
          </a:xfrm>
        </p:spPr>
        <p:txBody>
          <a:bodyPr/>
          <a:lstStyle/>
          <a:p>
            <a:r>
              <a:rPr kumimoji="1" lang="en-US" altLang="ja-JP" dirty="0"/>
              <a:t>20</a:t>
            </a:r>
            <a:endParaRPr kumimoji="1" lang="ja-JP" altLang="en-US" dirty="0"/>
          </a:p>
        </p:txBody>
      </p:sp>
      <p:sp>
        <p:nvSpPr>
          <p:cNvPr id="4" name="テキスト ボックス 3">
            <a:extLst>
              <a:ext uri="{FF2B5EF4-FFF2-40B4-BE49-F238E27FC236}">
                <a16:creationId xmlns:a16="http://schemas.microsoft.com/office/drawing/2014/main" id="{105478C0-8046-AC7A-EEE3-1240975E7C0C}"/>
              </a:ext>
            </a:extLst>
          </p:cNvPr>
          <p:cNvSpPr txBox="1"/>
          <p:nvPr/>
        </p:nvSpPr>
        <p:spPr>
          <a:xfrm>
            <a:off x="4950450" y="3407662"/>
            <a:ext cx="876754" cy="18466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6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こうとう</a:t>
            </a:r>
          </a:p>
        </p:txBody>
      </p:sp>
    </p:spTree>
    <p:extLst>
      <p:ext uri="{BB962C8B-B14F-4D97-AF65-F5344CB8AC3E}">
        <p14:creationId xmlns:p14="http://schemas.microsoft.com/office/powerpoint/2010/main" val="23405541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テキスト ボックス 24">
            <a:extLst>
              <a:ext uri="{FF2B5EF4-FFF2-40B4-BE49-F238E27FC236}">
                <a16:creationId xmlns:a16="http://schemas.microsoft.com/office/drawing/2014/main" id="{6138059D-E63E-43C8-9A58-2A9397BB639B}"/>
              </a:ext>
            </a:extLst>
          </p:cNvPr>
          <p:cNvSpPr txBox="1">
            <a:spLocks noChangeArrowheads="1"/>
          </p:cNvSpPr>
          <p:nvPr/>
        </p:nvSpPr>
        <p:spPr bwMode="auto">
          <a:xfrm>
            <a:off x="-93325" y="1292519"/>
            <a:ext cx="6996028" cy="2758781"/>
          </a:xfrm>
          <a:prstGeom prst="rect">
            <a:avLst/>
          </a:prstGeom>
          <a:noFill/>
          <a:ln>
            <a:noFill/>
          </a:ln>
        </p:spPr>
        <p:txBody>
          <a:bodyPr wrap="square" lIns="288000" tIns="46800" rIns="90000" bIns="46800" anchor="t" anchorCtr="0">
            <a:noAutofit/>
          </a:bodyPr>
          <a:lstStyle/>
          <a:p>
            <a:pPr marL="154800" indent="-154800" algn="just">
              <a:lnSpc>
                <a:spcPts val="1800"/>
              </a:lnSpc>
              <a:spcAft>
                <a:spcPts val="300"/>
              </a:spcAft>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dirty="0">
                <a:latin typeface="メイリオ"/>
                <a:ea typeface="メイリオ"/>
              </a:rPr>
              <a:t>国民一人一人の健康の増進等を図るための「食生活指針」と当該指針を具体的な行動に結び付けるために策定された「食事バランスガイド」等の普及啓発を図っている。</a:t>
            </a:r>
            <a:endParaRPr lang="en-US" altLang="ja-JP" sz="1200" dirty="0">
              <a:latin typeface="メイリオ"/>
              <a:ea typeface="メイリオ"/>
            </a:endParaRPr>
          </a:p>
          <a:p>
            <a:pPr marL="154800" indent="-154800" algn="just">
              <a:lnSpc>
                <a:spcPts val="1800"/>
              </a:lnSpc>
              <a:spcAft>
                <a:spcPts val="300"/>
              </a:spcAft>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農林水産省では、栄養バランスに優れた「日本型食生活」の実践を推進し、中心となるごはん（主食）について、米に含まれる炭水化物やたんぱく質がエネルギー源やたんぱく源として重要な役割を果たしていることを特設ウェブサイト等で紹介。</a:t>
            </a:r>
            <a:endParaRPr lang="en-US" altLang="ja-JP" sz="1200" dirty="0">
              <a:latin typeface="メイリオ" panose="020B0604030504040204" pitchFamily="50" charset="-128"/>
              <a:ea typeface="メイリオ" panose="020B0604030504040204" pitchFamily="50" charset="-128"/>
            </a:endParaRPr>
          </a:p>
          <a:p>
            <a:pPr marL="154800" indent="-154800" algn="just">
              <a:lnSpc>
                <a:spcPts val="1800"/>
              </a:lnSpc>
              <a:spcAft>
                <a:spcPts val="300"/>
              </a:spcAft>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dirty="0">
                <a:latin typeface="メイリオ"/>
                <a:ea typeface="メイリオ"/>
                <a:cs typeface="Times New Roman"/>
              </a:rPr>
              <a:t>各種</a:t>
            </a:r>
            <a:r>
              <a:rPr lang="en-US" altLang="ja-JP" sz="1200" dirty="0">
                <a:latin typeface="メイリオ"/>
                <a:ea typeface="メイリオ"/>
                <a:cs typeface="Times New Roman"/>
              </a:rPr>
              <a:t>SNS</a:t>
            </a:r>
            <a:r>
              <a:rPr lang="ja-JP" altLang="en-US" sz="1200" dirty="0">
                <a:latin typeface="メイリオ"/>
                <a:ea typeface="メイリオ"/>
                <a:cs typeface="Times New Roman"/>
              </a:rPr>
              <a:t>を活用した「やっぱりごはんでしょ！」運動や農林水産省の職員が</a:t>
            </a:r>
            <a:r>
              <a:rPr lang="en-US" altLang="ja-JP" sz="1200" dirty="0">
                <a:latin typeface="メイリオ"/>
                <a:ea typeface="メイリオ"/>
                <a:cs typeface="Times New Roman"/>
              </a:rPr>
              <a:t>YouTuber</a:t>
            </a:r>
            <a:r>
              <a:rPr lang="ja-JP" altLang="en-US" sz="1200" dirty="0">
                <a:latin typeface="メイリオ"/>
                <a:ea typeface="メイリオ"/>
                <a:cs typeface="Times New Roman"/>
              </a:rPr>
              <a:t>として情報発信する「</a:t>
            </a:r>
            <a:r>
              <a:rPr lang="en-US" altLang="ja-JP" sz="1200" dirty="0">
                <a:latin typeface="メイリオ"/>
                <a:ea typeface="メイリオ"/>
                <a:cs typeface="Times New Roman"/>
              </a:rPr>
              <a:t>BUZZ MAFF</a:t>
            </a:r>
            <a:r>
              <a:rPr lang="ja-JP" altLang="en-US" sz="1200" dirty="0">
                <a:latin typeface="メイリオ"/>
                <a:ea typeface="メイリオ"/>
                <a:cs typeface="Times New Roman"/>
              </a:rPr>
              <a:t>」における動画の投稿等を通じて、米や米を原料とする米粉等の魅力を紹介する取組を実施。</a:t>
            </a:r>
            <a:endParaRPr lang="en-US" altLang="ja-JP" sz="1200" kern="100" dirty="0">
              <a:latin typeface="メイリオ"/>
              <a:ea typeface="メイリオ"/>
              <a:cs typeface="Times New Roman"/>
            </a:endParaRPr>
          </a:p>
          <a:p>
            <a:pPr marL="154800" indent="-154800" algn="just">
              <a:lnSpc>
                <a:spcPts val="1800"/>
              </a:lnSpc>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kern="100" dirty="0">
                <a:latin typeface="メイリオ"/>
                <a:ea typeface="メイリオ"/>
                <a:cs typeface="Times New Roman"/>
              </a:rPr>
              <a:t>学校栄養職員や管理栄養士等のネットワークを活用した情報発信として米と健康に着目したセミナーが</a:t>
            </a:r>
            <a:r>
              <a:rPr lang="en-US" altLang="ja-JP" sz="1200" kern="100" dirty="0">
                <a:latin typeface="メイリオ"/>
                <a:ea typeface="メイリオ"/>
                <a:cs typeface="Times New Roman"/>
              </a:rPr>
              <a:t>2026</a:t>
            </a:r>
            <a:r>
              <a:rPr lang="ja-JP" altLang="en-US" sz="1200" kern="100" dirty="0">
                <a:latin typeface="メイリオ"/>
                <a:ea typeface="メイリオ"/>
                <a:cs typeface="Times New Roman"/>
              </a:rPr>
              <a:t>年１月に開催され、米と健康についての最新の知見を有識者が発表するとともに、日頃の取組事例等を紹介。</a:t>
            </a:r>
            <a:endParaRPr lang="en-US" altLang="ja-JP" sz="500" strike="sngStrike" dirty="0">
              <a:latin typeface="メイリオ"/>
              <a:ea typeface="メイリオ"/>
              <a:cs typeface="Times New Roman"/>
            </a:endParaRPr>
          </a:p>
        </p:txBody>
      </p:sp>
      <p:sp>
        <p:nvSpPr>
          <p:cNvPr id="5" name="AutoShape 4">
            <a:extLst>
              <a:ext uri="{FF2B5EF4-FFF2-40B4-BE49-F238E27FC236}">
                <a16:creationId xmlns:a16="http://schemas.microsoft.com/office/drawing/2014/main" id="{F276E7CA-B909-4A14-860D-81554BFDB146}"/>
              </a:ext>
            </a:extLst>
          </p:cNvPr>
          <p:cNvSpPr>
            <a:spLocks noChangeArrowheads="1"/>
          </p:cNvSpPr>
          <p:nvPr/>
        </p:nvSpPr>
        <p:spPr bwMode="auto">
          <a:xfrm>
            <a:off x="0" y="144000"/>
            <a:ext cx="9136400" cy="608400"/>
          </a:xfrm>
          <a:prstGeom prst="rect">
            <a:avLst/>
          </a:prstGeom>
          <a:solidFill>
            <a:schemeClr val="accent2"/>
          </a:solidFill>
          <a:ln>
            <a:solidFill>
              <a:srgbClr val="ED7D31"/>
            </a:solidFill>
            <a:headEnd/>
            <a:tailEnd/>
          </a:ln>
        </p:spPr>
        <p:style>
          <a:lnRef idx="2">
            <a:schemeClr val="accent2">
              <a:shade val="50000"/>
            </a:schemeClr>
          </a:lnRef>
          <a:fillRef idx="1">
            <a:schemeClr val="accent2"/>
          </a:fillRef>
          <a:effectRef idx="0">
            <a:schemeClr val="accent2"/>
          </a:effectRef>
          <a:fontRef idx="minor">
            <a:schemeClr val="lt1"/>
          </a:fontRef>
        </p:style>
        <p:txBody>
          <a:bodyPr wrap="none" lIns="1080000" tIns="72000" rIns="0" bIns="0" anchor="ctr"/>
          <a:lstStyle>
            <a:lvl1pPr eaLnBrk="0" hangingPunct="0">
              <a:spcBef>
                <a:spcPct val="20000"/>
              </a:spcBef>
              <a:buChar char="•"/>
              <a:defRPr kumimoji="1" sz="3200">
                <a:solidFill>
                  <a:schemeClr val="tx1"/>
                </a:solidFill>
                <a:latin typeface="Arial" charset="0"/>
                <a:ea typeface="ＭＳ Ｐゴシック" pitchFamily="50" charset="-128"/>
              </a:defRPr>
            </a:lvl1pPr>
            <a:lvl2pPr marL="742950" indent="-285750" eaLnBrk="0" hangingPunct="0">
              <a:spcBef>
                <a:spcPct val="20000"/>
              </a:spcBef>
              <a:buChar char="–"/>
              <a:defRPr kumimoji="1" sz="2800">
                <a:solidFill>
                  <a:schemeClr val="tx1"/>
                </a:solidFill>
                <a:latin typeface="Arial" charset="0"/>
                <a:ea typeface="ＭＳ Ｐゴシック" pitchFamily="50" charset="-128"/>
              </a:defRPr>
            </a:lvl2pPr>
            <a:lvl3pPr marL="1143000" indent="-228600" eaLnBrk="0" hangingPunct="0">
              <a:spcBef>
                <a:spcPct val="20000"/>
              </a:spcBef>
              <a:buChar char="•"/>
              <a:defRPr kumimoji="1" sz="2400">
                <a:solidFill>
                  <a:schemeClr val="tx1"/>
                </a:solidFill>
                <a:latin typeface="Arial" charset="0"/>
                <a:ea typeface="ＭＳ Ｐゴシック" pitchFamily="50" charset="-128"/>
              </a:defRPr>
            </a:lvl3pPr>
            <a:lvl4pPr marL="1600200" indent="-228600" eaLnBrk="0" hangingPunct="0">
              <a:spcBef>
                <a:spcPct val="20000"/>
              </a:spcBef>
              <a:buChar char="–"/>
              <a:defRPr kumimoji="1" sz="2000">
                <a:solidFill>
                  <a:schemeClr val="tx1"/>
                </a:solidFill>
                <a:latin typeface="Arial" charset="0"/>
                <a:ea typeface="ＭＳ Ｐゴシック" pitchFamily="50" charset="-128"/>
              </a:defRPr>
            </a:lvl4pPr>
            <a:lvl5pPr marL="2057400" indent="-228600" eaLnBrk="0" hangingPunct="0">
              <a:spcBef>
                <a:spcPct val="20000"/>
              </a:spcBef>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9pPr>
          </a:lstStyle>
          <a:p>
            <a:pPr>
              <a:spcBef>
                <a:spcPts val="0"/>
              </a:spcBef>
              <a:buNone/>
              <a:defRPr/>
            </a:pPr>
            <a:r>
              <a:rPr lang="ja-JP" altLang="en-US" sz="1800" b="1" spc="-100">
                <a:solidFill>
                  <a:schemeClr val="bg1"/>
                </a:solidFill>
                <a:latin typeface="メイリオ" panose="020B0604030504040204" pitchFamily="50" charset="-128"/>
                <a:ea typeface="メイリオ" panose="020B0604030504040204" pitchFamily="50" charset="-128"/>
              </a:rPr>
              <a:t>地域における食育の推進</a:t>
            </a:r>
          </a:p>
        </p:txBody>
      </p:sp>
      <p:sp>
        <p:nvSpPr>
          <p:cNvPr id="60" name="正方形/長方形 59">
            <a:extLst>
              <a:ext uri="{FF2B5EF4-FFF2-40B4-BE49-F238E27FC236}">
                <a16:creationId xmlns:a16="http://schemas.microsoft.com/office/drawing/2014/main" id="{80C91E6E-F500-4F89-BDC5-4D6D9F6F3EDC}"/>
              </a:ext>
            </a:extLst>
          </p:cNvPr>
          <p:cNvSpPr/>
          <p:nvPr/>
        </p:nvSpPr>
        <p:spPr>
          <a:xfrm>
            <a:off x="101887" y="868695"/>
            <a:ext cx="8925026" cy="360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000" tIns="46800" rIns="90000" bIns="46800" rtlCol="0" anchor="ctr"/>
          <a:lstStyle/>
          <a:p>
            <a:pPr>
              <a:lnSpc>
                <a:spcPts val="2500"/>
              </a:lnSpc>
            </a:pPr>
            <a:r>
              <a:rPr lang="ja-JP" altLang="en-US" sz="1400" b="1" dirty="0">
                <a:solidFill>
                  <a:schemeClr val="tx1"/>
                </a:solidFill>
                <a:latin typeface="メイリオ" panose="020B0604030504040204" pitchFamily="50" charset="-128"/>
                <a:ea typeface="メイリオ" panose="020B0604030504040204" pitchFamily="50" charset="-128"/>
              </a:rPr>
              <a:t>健全な食生活の実践を促す食育の推進</a:t>
            </a:r>
          </a:p>
        </p:txBody>
      </p:sp>
      <p:sp>
        <p:nvSpPr>
          <p:cNvPr id="97" name="正方形/長方形 96">
            <a:extLst>
              <a:ext uri="{FF2B5EF4-FFF2-40B4-BE49-F238E27FC236}">
                <a16:creationId xmlns:a16="http://schemas.microsoft.com/office/drawing/2014/main" id="{042F14DB-D4C3-43AC-B035-E25F96886D6D}"/>
              </a:ext>
            </a:extLst>
          </p:cNvPr>
          <p:cNvSpPr/>
          <p:nvPr/>
        </p:nvSpPr>
        <p:spPr>
          <a:xfrm>
            <a:off x="5316126" y="1471770"/>
            <a:ext cx="3060391" cy="243536"/>
          </a:xfrm>
          <a:prstGeom prst="rect">
            <a:avLst/>
          </a:prstGeom>
          <a:ln w="12700">
            <a:noFill/>
          </a:ln>
        </p:spPr>
        <p:style>
          <a:lnRef idx="1">
            <a:schemeClr val="accent1"/>
          </a:lnRef>
          <a:fillRef idx="0">
            <a:schemeClr val="accent1"/>
          </a:fillRef>
          <a:effectRef idx="0">
            <a:schemeClr val="accent1"/>
          </a:effectRef>
          <a:fontRef idx="minor">
            <a:schemeClr val="tx1"/>
          </a:fontRef>
        </p:style>
        <p:txBody>
          <a:bodyPr lIns="0" tIns="0" rIns="0" bIns="0" rtlCol="0" anchor="ctr"/>
          <a:lstStyle/>
          <a:p>
            <a:pPr lvl="0" algn="ctr">
              <a:defRPr/>
            </a:pPr>
            <a:endParaRPr lang="ja-JP" altLang="en-US" sz="1050" b="1">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 name="角丸四角形 3">
            <a:extLst>
              <a:ext uri="{FF2B5EF4-FFF2-40B4-BE49-F238E27FC236}">
                <a16:creationId xmlns:a16="http://schemas.microsoft.com/office/drawing/2014/main" id="{35FEB0DA-721C-D2C7-8671-CC65B9A056E5}"/>
              </a:ext>
            </a:extLst>
          </p:cNvPr>
          <p:cNvSpPr/>
          <p:nvPr/>
        </p:nvSpPr>
        <p:spPr>
          <a:xfrm>
            <a:off x="0" y="216000"/>
            <a:ext cx="1150644" cy="449896"/>
          </a:xfrm>
          <a:prstGeom prst="roundRect">
            <a:avLst/>
          </a:prstGeom>
          <a:noFill/>
          <a:ln w="25400" cap="flat" cmpd="sng" algn="ctr">
            <a:noFill/>
            <a:prstDash val="solid"/>
          </a:ln>
          <a:effectLst/>
        </p:spPr>
        <p:txBody>
          <a:bodyPr lIns="36000" tIns="72000" rIns="36000" bIns="0" rtlCol="0" anchor="ctr"/>
          <a:lstStyle/>
          <a:p>
            <a:pPr algn="ctr">
              <a:defRPr/>
            </a:pPr>
            <a:r>
              <a:rPr lang="ja-JP" altLang="en-US" sz="1200" b="1" kern="0" spc="-9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第３章</a:t>
            </a:r>
            <a:endParaRPr lang="en-US" altLang="ja-JP" sz="1200" b="1" kern="0" spc="-9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6" name="正方形/長方形 5">
            <a:extLst>
              <a:ext uri="{FF2B5EF4-FFF2-40B4-BE49-F238E27FC236}">
                <a16:creationId xmlns:a16="http://schemas.microsoft.com/office/drawing/2014/main" id="{6E0C6586-F9DE-BE79-3C26-9A8574EF3D70}"/>
              </a:ext>
            </a:extLst>
          </p:cNvPr>
          <p:cNvSpPr/>
          <p:nvPr/>
        </p:nvSpPr>
        <p:spPr>
          <a:xfrm>
            <a:off x="6846321" y="3048152"/>
            <a:ext cx="2022039" cy="498614"/>
          </a:xfrm>
          <a:prstGeom prst="rect">
            <a:avLst/>
          </a:prstGeom>
        </p:spPr>
        <p:txBody>
          <a:bodyPr wrap="square" lIns="288000" tIns="0" rIns="288000" bIns="0" anchor="ctr">
            <a:noAutofit/>
          </a:bodyPr>
          <a:lstStyle/>
          <a:p>
            <a:pPr algn="ctr" fontAlgn="base">
              <a:lnSpc>
                <a:spcPts val="1200"/>
              </a:lnSpc>
            </a:pPr>
            <a:r>
              <a:rPr lang="ja-JP" altLang="en-US" sz="1000" kern="100" dirty="0">
                <a:latin typeface="メイリオ" panose="020B0604030504040204" pitchFamily="50" charset="-128"/>
                <a:ea typeface="メイリオ" panose="020B0604030504040204" pitchFamily="50" charset="-128"/>
                <a:cs typeface="Times New Roman" panose="02020603050405020304" pitchFamily="18" charset="0"/>
              </a:rPr>
              <a:t>米と健康に着目した</a:t>
            </a:r>
            <a:endParaRPr lang="en-US" altLang="ja-JP" sz="1000" kern="100" dirty="0">
              <a:latin typeface="メイリオ" panose="020B0604030504040204" pitchFamily="50" charset="-128"/>
              <a:ea typeface="メイリオ" panose="020B0604030504040204" pitchFamily="50" charset="-128"/>
              <a:cs typeface="Times New Roman" panose="02020603050405020304" pitchFamily="18" charset="0"/>
            </a:endParaRPr>
          </a:p>
          <a:p>
            <a:pPr algn="ctr" fontAlgn="base">
              <a:lnSpc>
                <a:spcPts val="1200"/>
              </a:lnSpc>
            </a:pPr>
            <a:r>
              <a:rPr lang="ja-JP" altLang="en-US" sz="1000" kern="100" dirty="0">
                <a:latin typeface="メイリオ" panose="020B0604030504040204" pitchFamily="50" charset="-128"/>
                <a:ea typeface="メイリオ" panose="020B0604030504040204" pitchFamily="50" charset="-128"/>
                <a:cs typeface="Times New Roman" panose="02020603050405020304" pitchFamily="18" charset="0"/>
              </a:rPr>
              <a:t>セミナーの様子</a:t>
            </a:r>
            <a:endParaRPr lang="ja-JP" altLang="en-US" sz="1200" kern="100" dirty="0">
              <a:latin typeface="メイリオ" panose="020B0604030504040204" pitchFamily="50" charset="-128"/>
              <a:ea typeface="メイリオ" panose="020B0604030504040204" pitchFamily="50" charset="-128"/>
              <a:cs typeface="Times New Roman" panose="02020603050405020304" pitchFamily="18" charset="0"/>
            </a:endParaRPr>
          </a:p>
        </p:txBody>
      </p:sp>
      <p:sp>
        <p:nvSpPr>
          <p:cNvPr id="7" name="正方形/長方形 6">
            <a:extLst>
              <a:ext uri="{FF2B5EF4-FFF2-40B4-BE49-F238E27FC236}">
                <a16:creationId xmlns:a16="http://schemas.microsoft.com/office/drawing/2014/main" id="{07109BA1-1F26-40B8-4A9A-42EC60F6B6E1}"/>
              </a:ext>
            </a:extLst>
          </p:cNvPr>
          <p:cNvSpPr/>
          <p:nvPr/>
        </p:nvSpPr>
        <p:spPr>
          <a:xfrm>
            <a:off x="132793" y="4356492"/>
            <a:ext cx="8925026" cy="360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000" tIns="46800" rIns="90000" bIns="46800" rtlCol="0" anchor="ctr"/>
          <a:lstStyle/>
          <a:p>
            <a:pPr>
              <a:lnSpc>
                <a:spcPts val="2500"/>
              </a:lnSpc>
            </a:pPr>
            <a:r>
              <a:rPr lang="ja-JP" altLang="en-US" sz="1400" b="1" dirty="0">
                <a:solidFill>
                  <a:schemeClr val="tx1"/>
                </a:solidFill>
                <a:latin typeface="メイリオ" panose="020B0604030504040204" pitchFamily="50" charset="-128"/>
                <a:ea typeface="メイリオ" panose="020B0604030504040204" pitchFamily="50" charset="-128"/>
              </a:rPr>
              <a:t>健康寿命の延伸につながる食育の推進</a:t>
            </a:r>
          </a:p>
        </p:txBody>
      </p:sp>
      <p:sp>
        <p:nvSpPr>
          <p:cNvPr id="19" name="テキスト ボックス 24">
            <a:extLst>
              <a:ext uri="{FF2B5EF4-FFF2-40B4-BE49-F238E27FC236}">
                <a16:creationId xmlns:a16="http://schemas.microsoft.com/office/drawing/2014/main" id="{A38101AB-FDA0-D0BF-5B7F-3AB62C957F40}"/>
              </a:ext>
            </a:extLst>
          </p:cNvPr>
          <p:cNvSpPr txBox="1">
            <a:spLocks noChangeArrowheads="1"/>
          </p:cNvSpPr>
          <p:nvPr/>
        </p:nvSpPr>
        <p:spPr bwMode="auto">
          <a:xfrm>
            <a:off x="-77128" y="4691092"/>
            <a:ext cx="9137328" cy="2125889"/>
          </a:xfrm>
          <a:prstGeom prst="rect">
            <a:avLst/>
          </a:prstGeom>
          <a:noFill/>
          <a:ln>
            <a:noFill/>
          </a:ln>
        </p:spPr>
        <p:txBody>
          <a:bodyPr wrap="square" lIns="288000" tIns="0" rIns="288000" bIns="0" anchor="ctr" anchorCtr="0">
            <a:noAutofit/>
          </a:bodyPr>
          <a:lstStyle/>
          <a:p>
            <a:pPr marL="154800" indent="-154800" algn="just">
              <a:lnSpc>
                <a:spcPts val="1800"/>
              </a:lnSpc>
              <a:spcAft>
                <a:spcPts val="300"/>
              </a:spcAft>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dirty="0">
                <a:latin typeface="メイリオ"/>
                <a:ea typeface="メイリオ"/>
              </a:rPr>
              <a:t>厚生労働省では、「健康日本</a:t>
            </a:r>
            <a:r>
              <a:rPr lang="en-US" altLang="ja-JP" sz="1200" dirty="0">
                <a:latin typeface="メイリオ"/>
                <a:ea typeface="メイリオ"/>
              </a:rPr>
              <a:t>21</a:t>
            </a:r>
            <a:r>
              <a:rPr lang="ja-JP" altLang="en-US" sz="1200" dirty="0">
                <a:latin typeface="メイリオ"/>
                <a:ea typeface="メイリオ"/>
              </a:rPr>
              <a:t>（第三次）」において、健康寿命の延伸等を目指し、栄養・食生活等に関する目標を設定。「健康日本</a:t>
            </a:r>
            <a:r>
              <a:rPr lang="en-US" altLang="ja-JP" sz="1200" dirty="0">
                <a:latin typeface="メイリオ"/>
                <a:ea typeface="メイリオ"/>
              </a:rPr>
              <a:t>21</a:t>
            </a:r>
            <a:r>
              <a:rPr lang="ja-JP" altLang="en-US" sz="1200" dirty="0">
                <a:latin typeface="メイリオ"/>
                <a:ea typeface="メイリオ"/>
              </a:rPr>
              <a:t>（第三次）」の運動を更に普及、発展させるため、企業・団体・地方公共団体と協力・連携した取組として「スマート・ライフ・プロジェクト」を推進し、参画企業等による様々な取組を促している。</a:t>
            </a:r>
            <a:endParaRPr lang="en-US" altLang="ja-JP" sz="1200" dirty="0">
              <a:latin typeface="メイリオ" panose="020B0604030504040204" pitchFamily="50" charset="-128"/>
              <a:ea typeface="メイリオ" panose="020B0604030504040204" pitchFamily="50" charset="-128"/>
            </a:endParaRPr>
          </a:p>
          <a:p>
            <a:pPr marL="154800" indent="-154800" algn="just">
              <a:lnSpc>
                <a:spcPts val="1800"/>
              </a:lnSpc>
            </a:pPr>
            <a:r>
              <a:rPr lang="ja-JP" altLang="en-US" sz="1200" dirty="0">
                <a:solidFill>
                  <a:prstClr val="black"/>
                </a:solidFill>
                <a:latin typeface="メイリオ" panose="020B0604030504040204" pitchFamily="50" charset="-128"/>
                <a:ea typeface="メイリオ" panose="020B0604030504040204" pitchFamily="50" charset="-128"/>
              </a:rPr>
              <a:t>○</a:t>
            </a:r>
            <a:r>
              <a:rPr lang="en-US" altLang="ja-JP" sz="1200" dirty="0">
                <a:latin typeface="メイリオ"/>
                <a:ea typeface="メイリオ"/>
              </a:rPr>
              <a:t>2022</a:t>
            </a:r>
            <a:r>
              <a:rPr lang="ja-JP" altLang="en-US" sz="1200" dirty="0">
                <a:latin typeface="メイリオ"/>
                <a:ea typeface="メイリオ"/>
              </a:rPr>
              <a:t>年３月に「健康的で持続可能な食環境づくりのための戦略的イニシアチブ」を立ち上げ、「食塩の過剰摂取」、「若年女性のやせ」、「経済格差に伴う栄養格差」等の栄養課題等の解決に向けた参画事業者の行動目標の設定及び遂行について、事業者の環境・社会・企業統治（</a:t>
            </a:r>
            <a:r>
              <a:rPr lang="en-US" altLang="ja-JP" sz="1200" dirty="0">
                <a:latin typeface="メイリオ"/>
                <a:ea typeface="メイリオ"/>
              </a:rPr>
              <a:t>ESG</a:t>
            </a:r>
            <a:r>
              <a:rPr lang="ja-JP" altLang="en-US" sz="1200" dirty="0">
                <a:latin typeface="メイリオ"/>
                <a:ea typeface="メイリオ"/>
              </a:rPr>
              <a:t>）評価向上の視点も踏まえた支援を行いながら、食環境づくりを推進。</a:t>
            </a:r>
            <a:endParaRPr lang="en-US" altLang="ja-JP" sz="1200" dirty="0">
              <a:latin typeface="メイリオ"/>
              <a:ea typeface="メイリオ"/>
            </a:endParaRPr>
          </a:p>
          <a:p>
            <a:pPr marL="154800" indent="-154800" algn="just">
              <a:lnSpc>
                <a:spcPts val="1800"/>
              </a:lnSpc>
            </a:pPr>
            <a:r>
              <a:rPr lang="ja-JP" altLang="en-US" sz="1200" dirty="0">
                <a:solidFill>
                  <a:prstClr val="black"/>
                </a:solidFill>
                <a:latin typeface="メイリオ" panose="020B0604030504040204" pitchFamily="50" charset="-128"/>
                <a:ea typeface="メイリオ" panose="020B0604030504040204" pitchFamily="50" charset="-128"/>
              </a:rPr>
              <a:t>○</a:t>
            </a:r>
            <a:r>
              <a:rPr lang="en-US" altLang="ja-JP" sz="1200" dirty="0">
                <a:latin typeface="メイリオ"/>
                <a:ea typeface="メイリオ"/>
              </a:rPr>
              <a:t>2024</a:t>
            </a:r>
            <a:r>
              <a:rPr lang="ja-JP" altLang="en-US" sz="1200" dirty="0">
                <a:latin typeface="メイリオ"/>
                <a:ea typeface="メイリオ"/>
              </a:rPr>
              <a:t>年６月に「健康的で持続可能な食環境づくりのための国・都道府県等アライアンス」を立ち上げ、都道府県等での新たな食環境づくりを支援。</a:t>
            </a:r>
            <a:endParaRPr lang="en-US" altLang="ja-JP" sz="1200" dirty="0">
              <a:latin typeface="メイリオ"/>
              <a:ea typeface="メイリオ"/>
            </a:endParaRPr>
          </a:p>
        </p:txBody>
      </p:sp>
      <p:sp>
        <p:nvSpPr>
          <p:cNvPr id="8" name="テキスト ボックス 7">
            <a:extLst>
              <a:ext uri="{FF2B5EF4-FFF2-40B4-BE49-F238E27FC236}">
                <a16:creationId xmlns:a16="http://schemas.microsoft.com/office/drawing/2014/main" id="{DBB30F2A-DE22-D41F-0BCF-7949427CE1EC}"/>
              </a:ext>
            </a:extLst>
          </p:cNvPr>
          <p:cNvSpPr txBox="1"/>
          <p:nvPr/>
        </p:nvSpPr>
        <p:spPr>
          <a:xfrm>
            <a:off x="1384129" y="2695255"/>
            <a:ext cx="1072457" cy="169277"/>
          </a:xfrm>
          <a:prstGeom prst="rect">
            <a:avLst/>
          </a:prstGeom>
          <a:noFill/>
        </p:spPr>
        <p:txBody>
          <a:bodyPr wrap="square">
            <a:spAutoFit/>
          </a:bodyPr>
          <a:lstStyle/>
          <a:p>
            <a:pPr marR="71755" algn="dist"/>
            <a:r>
              <a:rPr lang="ja-JP" altLang="en-US" sz="500" kern="100" dirty="0">
                <a:latin typeface="HG丸ｺﾞｼｯｸM-PRO" panose="020F0600000000000000" pitchFamily="50" charset="-128"/>
                <a:ea typeface="HG丸ｺﾞｼｯｸM-PRO" panose="020F0600000000000000" pitchFamily="50" charset="-128"/>
                <a:cs typeface="Times New Roman" panose="02020603050405020304" pitchFamily="18" charset="0"/>
              </a:rPr>
              <a:t>ばずまふ</a:t>
            </a:r>
            <a:endParaRPr lang="ja-JP" altLang="ja-JP" sz="500" kern="100" dirty="0">
              <a:latin typeface="HG丸ｺﾞｼｯｸM-PRO" panose="020F0600000000000000" pitchFamily="50" charset="-128"/>
              <a:ea typeface="HG丸ｺﾞｼｯｸM-PRO" panose="020F0600000000000000" pitchFamily="50" charset="-128"/>
              <a:cs typeface="Times New Roman" panose="02020603050405020304" pitchFamily="18" charset="0"/>
            </a:endParaRPr>
          </a:p>
        </p:txBody>
      </p:sp>
      <p:sp>
        <p:nvSpPr>
          <p:cNvPr id="13" name="スライド番号プレースホルダー 12">
            <a:extLst>
              <a:ext uri="{FF2B5EF4-FFF2-40B4-BE49-F238E27FC236}">
                <a16:creationId xmlns:a16="http://schemas.microsoft.com/office/drawing/2014/main" id="{26069883-70A5-6BA8-4EBA-ABB0F1F8F508}"/>
              </a:ext>
            </a:extLst>
          </p:cNvPr>
          <p:cNvSpPr>
            <a:spLocks noGrp="1"/>
          </p:cNvSpPr>
          <p:nvPr>
            <p:ph type="sldNum" sz="quarter" idx="12"/>
          </p:nvPr>
        </p:nvSpPr>
        <p:spPr/>
        <p:txBody>
          <a:bodyPr/>
          <a:lstStyle/>
          <a:p>
            <a:r>
              <a:rPr kumimoji="1" lang="en-US" altLang="ja-JP"/>
              <a:t>21</a:t>
            </a:r>
            <a:endParaRPr kumimoji="1" lang="ja-JP" altLang="en-US"/>
          </a:p>
        </p:txBody>
      </p:sp>
      <p:pic>
        <p:nvPicPr>
          <p:cNvPr id="14" name="図 13" descr="会議室に集まる人々">
            <a:extLst>
              <a:ext uri="{FF2B5EF4-FFF2-40B4-BE49-F238E27FC236}">
                <a16:creationId xmlns:a16="http://schemas.microsoft.com/office/drawing/2014/main" id="{DECD55AC-73BA-2537-B21C-B38D84F687E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991423" y="1674735"/>
            <a:ext cx="1876937" cy="1407703"/>
          </a:xfrm>
          <a:prstGeom prst="rect">
            <a:avLst/>
          </a:prstGeom>
          <a:ln>
            <a:noFill/>
          </a:ln>
        </p:spPr>
      </p:pic>
    </p:spTree>
    <p:extLst>
      <p:ext uri="{BB962C8B-B14F-4D97-AF65-F5344CB8AC3E}">
        <p14:creationId xmlns:p14="http://schemas.microsoft.com/office/powerpoint/2010/main" val="35881487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角丸四角形 23">
            <a:extLst>
              <a:ext uri="{FF2B5EF4-FFF2-40B4-BE49-F238E27FC236}">
                <a16:creationId xmlns:a16="http://schemas.microsoft.com/office/drawing/2014/main" id="{936557E6-15C9-4C9B-99E1-293E597B987D}"/>
              </a:ext>
            </a:extLst>
          </p:cNvPr>
          <p:cNvSpPr/>
          <p:nvPr/>
        </p:nvSpPr>
        <p:spPr>
          <a:xfrm>
            <a:off x="0" y="223513"/>
            <a:ext cx="9135000" cy="288000"/>
          </a:xfrm>
          <a:prstGeom prst="roundRect">
            <a:avLst>
              <a:gd name="adj" fmla="val 151"/>
            </a:avLst>
          </a:prstGeom>
          <a:solidFill>
            <a:srgbClr val="DE6F00"/>
          </a:solidFill>
          <a:ln>
            <a:solidFill>
              <a:srgbClr val="DE6F00"/>
            </a:solid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gn="r">
              <a:lnSpc>
                <a:spcPts val="2000"/>
              </a:lnSpc>
            </a:pPr>
            <a:r>
              <a:rPr lang="ja-JP" altLang="en-US" sz="1400">
                <a:solidFill>
                  <a:schemeClr val="bg1"/>
                </a:solidFill>
                <a:latin typeface="メイリオ" panose="020B0604030504040204" pitchFamily="50" charset="-128"/>
                <a:ea typeface="メイリオ" panose="020B0604030504040204" pitchFamily="50" charset="-128"/>
              </a:rPr>
              <a:t>第３章　地域における食育の推進</a:t>
            </a:r>
            <a:endParaRPr lang="ja-JP" altLang="en-US" sz="1400" spc="-10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pic>
        <p:nvPicPr>
          <p:cNvPr id="18" name="図 17">
            <a:extLst>
              <a:ext uri="{FF2B5EF4-FFF2-40B4-BE49-F238E27FC236}">
                <a16:creationId xmlns:a16="http://schemas.microsoft.com/office/drawing/2014/main" id="{C7835739-1217-9F16-8624-258D2CEF7DF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bwMode="auto">
          <a:xfrm>
            <a:off x="7334708" y="2054393"/>
            <a:ext cx="1563083" cy="1563083"/>
          </a:xfrm>
          <a:prstGeom prst="rect">
            <a:avLst/>
          </a:prstGeom>
          <a:noFill/>
          <a:ln>
            <a:noFill/>
          </a:ln>
        </p:spPr>
      </p:pic>
      <p:sp>
        <p:nvSpPr>
          <p:cNvPr id="19" name="テキスト ボックス 37">
            <a:extLst>
              <a:ext uri="{FF2B5EF4-FFF2-40B4-BE49-F238E27FC236}">
                <a16:creationId xmlns:a16="http://schemas.microsoft.com/office/drawing/2014/main" id="{F75CAF5B-525E-6757-17D4-D9173C3E8802}"/>
              </a:ext>
            </a:extLst>
          </p:cNvPr>
          <p:cNvSpPr txBox="1"/>
          <p:nvPr/>
        </p:nvSpPr>
        <p:spPr>
          <a:xfrm>
            <a:off x="6860172" y="3670811"/>
            <a:ext cx="2599987" cy="514821"/>
          </a:xfrm>
          <a:prstGeom prst="rect">
            <a:avLst/>
          </a:prstGeom>
          <a:noFill/>
          <a:ln w="6350">
            <a:noFill/>
          </a:ln>
        </p:spPr>
        <p:txBody>
          <a:bodyPr rot="0" spcFirstLastPara="0" vert="horz" wrap="square" lIns="288000" tIns="0" rIns="288000" bIns="0" numCol="1" spcCol="0" rtlCol="0" fromWordArt="0" anchor="t" anchorCtr="0" forceAA="0" compatLnSpc="1">
            <a:prstTxWarp prst="textNoShape">
              <a:avLst/>
            </a:prstTxWarp>
            <a:noAutofit/>
          </a:bodyPr>
          <a:lstStyle/>
          <a:p>
            <a:pPr algn="ctr">
              <a:lnSpc>
                <a:spcPts val="1200"/>
              </a:lnSpc>
            </a:pPr>
            <a:r>
              <a:rPr lang="ja-JP" altLang="en-US" sz="900" kern="100" dirty="0">
                <a:latin typeface="メイリオ"/>
                <a:ea typeface="メイリオ"/>
                <a:cs typeface="Arial"/>
              </a:rPr>
              <a:t>「１日</a:t>
            </a:r>
            <a:r>
              <a:rPr lang="en-US" altLang="ja-JP" sz="900" kern="100" dirty="0">
                <a:latin typeface="メイリオ"/>
                <a:ea typeface="メイリオ"/>
                <a:cs typeface="Arial"/>
              </a:rPr>
              <a:t>350g</a:t>
            </a:r>
            <a:r>
              <a:rPr lang="ja-JP" altLang="en-US" sz="900" kern="100" dirty="0">
                <a:latin typeface="メイリオ"/>
                <a:ea typeface="メイリオ"/>
                <a:cs typeface="Arial"/>
              </a:rPr>
              <a:t>」の目安を表した</a:t>
            </a:r>
            <a:endParaRPr lang="en-US" altLang="ja-JP" sz="900" kern="100" dirty="0">
              <a:latin typeface="メイリオ"/>
              <a:ea typeface="メイリオ"/>
              <a:cs typeface="Arial"/>
            </a:endParaRPr>
          </a:p>
          <a:p>
            <a:pPr algn="ctr">
              <a:lnSpc>
                <a:spcPts val="1200"/>
              </a:lnSpc>
            </a:pPr>
            <a:r>
              <a:rPr lang="ja-JP" altLang="en-US" sz="900" kern="100" dirty="0">
                <a:latin typeface="メイリオ"/>
                <a:ea typeface="メイリオ"/>
                <a:cs typeface="Arial"/>
              </a:rPr>
              <a:t>「野菜を食べようプロジェクト」</a:t>
            </a:r>
            <a:endParaRPr lang="en-US" altLang="ja-JP" sz="900" kern="100" dirty="0">
              <a:latin typeface="メイリオ"/>
              <a:ea typeface="メイリオ"/>
              <a:cs typeface="Arial"/>
            </a:endParaRPr>
          </a:p>
          <a:p>
            <a:pPr algn="ctr">
              <a:lnSpc>
                <a:spcPts val="1200"/>
              </a:lnSpc>
            </a:pPr>
            <a:r>
              <a:rPr lang="ja-JP" altLang="en-US" sz="900" kern="100" dirty="0">
                <a:latin typeface="メイリオ"/>
                <a:ea typeface="メイリオ"/>
                <a:cs typeface="Arial"/>
              </a:rPr>
              <a:t>ロゴマーク</a:t>
            </a:r>
            <a:endParaRPr lang="ja-JP" sz="900" kern="100" dirty="0">
              <a:effectLst/>
              <a:latin typeface="メイリオ"/>
              <a:ea typeface="メイリオ"/>
              <a:cs typeface="Arial"/>
            </a:endParaRPr>
          </a:p>
        </p:txBody>
      </p:sp>
      <p:sp>
        <p:nvSpPr>
          <p:cNvPr id="21" name="テキスト ボックス 24">
            <a:extLst>
              <a:ext uri="{FF2B5EF4-FFF2-40B4-BE49-F238E27FC236}">
                <a16:creationId xmlns:a16="http://schemas.microsoft.com/office/drawing/2014/main" id="{1A3A4412-AE82-778C-C218-9240EA679C46}"/>
              </a:ext>
            </a:extLst>
          </p:cNvPr>
          <p:cNvSpPr txBox="1">
            <a:spLocks noChangeArrowheads="1"/>
          </p:cNvSpPr>
          <p:nvPr/>
        </p:nvSpPr>
        <p:spPr bwMode="auto">
          <a:xfrm>
            <a:off x="-184530" y="535736"/>
            <a:ext cx="9256772" cy="1167643"/>
          </a:xfrm>
          <a:prstGeom prst="rect">
            <a:avLst/>
          </a:prstGeom>
          <a:noFill/>
          <a:ln>
            <a:noFill/>
          </a:ln>
        </p:spPr>
        <p:txBody>
          <a:bodyPr wrap="square" lIns="288000" tIns="0" rIns="288000" bIns="0" anchor="ctr" anchorCtr="0">
            <a:noAutofit/>
          </a:bodyPr>
          <a:lstStyle/>
          <a:p>
            <a:pPr marL="154800" indent="-154800" algn="just">
              <a:lnSpc>
                <a:spcPts val="1800"/>
              </a:lnSpc>
              <a:spcAft>
                <a:spcPts val="600"/>
              </a:spcAft>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dirty="0">
                <a:latin typeface="メイリオ"/>
                <a:ea typeface="メイリオ"/>
              </a:rPr>
              <a:t>第４次食育推進基本計画では、</a:t>
            </a:r>
            <a:r>
              <a:rPr lang="en-US" altLang="ja-JP" sz="1200" dirty="0">
                <a:latin typeface="メイリオ"/>
                <a:ea typeface="メイリオ"/>
              </a:rPr>
              <a:t>2025</a:t>
            </a:r>
            <a:r>
              <a:rPr lang="ja-JP" altLang="en-US" sz="1200" dirty="0">
                <a:latin typeface="メイリオ"/>
                <a:ea typeface="メイリオ"/>
              </a:rPr>
              <a:t>年度までに、１日当たりの野菜摂取量の平均値を</a:t>
            </a:r>
            <a:r>
              <a:rPr lang="en-US" altLang="ja-JP" sz="1200" dirty="0">
                <a:latin typeface="メイリオ"/>
                <a:ea typeface="メイリオ"/>
              </a:rPr>
              <a:t>350g</a:t>
            </a:r>
            <a:r>
              <a:rPr lang="ja-JP" altLang="en-US" sz="1200" dirty="0">
                <a:latin typeface="メイリオ"/>
                <a:ea typeface="メイリオ"/>
              </a:rPr>
              <a:t>以上、果物摂取量</a:t>
            </a:r>
            <a:r>
              <a:rPr lang="en-US" altLang="ja-JP" sz="1200" dirty="0">
                <a:latin typeface="メイリオ"/>
                <a:ea typeface="メイリオ"/>
              </a:rPr>
              <a:t>100g</a:t>
            </a:r>
            <a:r>
              <a:rPr lang="ja-JP" altLang="en-US" sz="1200" dirty="0">
                <a:latin typeface="メイリオ"/>
                <a:ea typeface="メイリオ"/>
              </a:rPr>
              <a:t>未満の者の割合を</a:t>
            </a:r>
            <a:r>
              <a:rPr lang="en-US" altLang="ja-JP" sz="1200" dirty="0">
                <a:latin typeface="メイリオ"/>
                <a:ea typeface="メイリオ"/>
              </a:rPr>
              <a:t>30</a:t>
            </a:r>
            <a:r>
              <a:rPr lang="ja-JP" altLang="en-US" sz="1200" dirty="0">
                <a:latin typeface="メイリオ"/>
                <a:ea typeface="メイリオ"/>
              </a:rPr>
              <a:t>％以下とすることを目標として取組を推進。</a:t>
            </a:r>
            <a:endParaRPr lang="en-US" altLang="ja-JP" sz="1200" dirty="0">
              <a:latin typeface="メイリオ"/>
              <a:ea typeface="メイリオ"/>
            </a:endParaRPr>
          </a:p>
          <a:p>
            <a:pPr marL="154800" indent="-154800" algn="just">
              <a:lnSpc>
                <a:spcPts val="1800"/>
              </a:lnSpc>
              <a:spcAft>
                <a:spcPts val="600"/>
              </a:spcAft>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dirty="0">
                <a:latin typeface="メイリオ"/>
                <a:ea typeface="メイリオ"/>
              </a:rPr>
              <a:t>農林水産省では、企業・団体等の「野菜サポーター」と共に「野菜を食べようプロジェクト」を実施するとともに、生産者団体等と協力して「毎日くだもの</a:t>
            </a:r>
            <a:r>
              <a:rPr lang="en-US" altLang="ja-JP" sz="1200" dirty="0">
                <a:latin typeface="メイリオ"/>
                <a:ea typeface="メイリオ"/>
              </a:rPr>
              <a:t>200</a:t>
            </a:r>
            <a:r>
              <a:rPr lang="ja-JP" altLang="en-US" sz="1200" dirty="0">
                <a:latin typeface="メイリオ"/>
                <a:ea typeface="メイリオ"/>
              </a:rPr>
              <a:t>グラム運動」を実施するなど、野菜や果実の消費拡大に向けた取組を推進。</a:t>
            </a:r>
            <a:endParaRPr lang="en-US" altLang="ja-JP" sz="1200" dirty="0">
              <a:latin typeface="メイリオ"/>
              <a:ea typeface="メイリオ"/>
              <a:cs typeface="Times New Roman"/>
            </a:endParaRPr>
          </a:p>
        </p:txBody>
      </p:sp>
      <p:sp>
        <p:nvSpPr>
          <p:cNvPr id="22" name="正方形/長方形 21">
            <a:extLst>
              <a:ext uri="{FF2B5EF4-FFF2-40B4-BE49-F238E27FC236}">
                <a16:creationId xmlns:a16="http://schemas.microsoft.com/office/drawing/2014/main" id="{EED339D3-2E26-2601-8DD4-FE9583AEDEB4}"/>
              </a:ext>
            </a:extLst>
          </p:cNvPr>
          <p:cNvSpPr/>
          <p:nvPr/>
        </p:nvSpPr>
        <p:spPr>
          <a:xfrm>
            <a:off x="291361" y="1804257"/>
            <a:ext cx="3328566" cy="278449"/>
          </a:xfrm>
          <a:prstGeom prst="rect">
            <a:avLst/>
          </a:prstGeom>
        </p:spPr>
        <p:txBody>
          <a:bodyPr wrap="square" lIns="0" tIns="0" rIns="0" bIns="0" anchor="ctr">
            <a:noAutofit/>
          </a:bodyPr>
          <a:lstStyle/>
          <a:p>
            <a:pPr fontAlgn="base">
              <a:lnSpc>
                <a:spcPts val="1200"/>
              </a:lnSpc>
            </a:pPr>
            <a:r>
              <a:rPr lang="ja-JP" altLang="en-US" sz="850" kern="100" dirty="0">
                <a:latin typeface="メイリオ"/>
                <a:ea typeface="メイリオ"/>
                <a:cs typeface="Times New Roman"/>
              </a:rPr>
              <a:t>野菜類摂取量の平均値（性・年齢階級別、</a:t>
            </a:r>
            <a:r>
              <a:rPr lang="en-US" altLang="ja-JP" sz="850" kern="100" dirty="0">
                <a:latin typeface="メイリオ"/>
                <a:ea typeface="メイリオ"/>
                <a:cs typeface="Times New Roman"/>
              </a:rPr>
              <a:t>20</a:t>
            </a:r>
            <a:r>
              <a:rPr lang="ja-JP" altLang="en-US" sz="850" kern="100" dirty="0">
                <a:latin typeface="メイリオ"/>
                <a:ea typeface="メイリオ"/>
                <a:cs typeface="Times New Roman"/>
              </a:rPr>
              <a:t>歳以上）</a:t>
            </a:r>
          </a:p>
        </p:txBody>
      </p:sp>
      <p:sp>
        <p:nvSpPr>
          <p:cNvPr id="24" name="正方形/長方形 23">
            <a:extLst>
              <a:ext uri="{FF2B5EF4-FFF2-40B4-BE49-F238E27FC236}">
                <a16:creationId xmlns:a16="http://schemas.microsoft.com/office/drawing/2014/main" id="{0889FC8F-7C14-2615-BABE-03B9A393D750}"/>
              </a:ext>
            </a:extLst>
          </p:cNvPr>
          <p:cNvSpPr/>
          <p:nvPr/>
        </p:nvSpPr>
        <p:spPr>
          <a:xfrm>
            <a:off x="3813034" y="1822373"/>
            <a:ext cx="3328567" cy="278449"/>
          </a:xfrm>
          <a:prstGeom prst="rect">
            <a:avLst/>
          </a:prstGeom>
        </p:spPr>
        <p:txBody>
          <a:bodyPr wrap="square" lIns="0" tIns="0" rIns="0" bIns="0" anchor="ctr">
            <a:noAutofit/>
          </a:bodyPr>
          <a:lstStyle/>
          <a:p>
            <a:pPr fontAlgn="base">
              <a:lnSpc>
                <a:spcPts val="1200"/>
              </a:lnSpc>
            </a:pPr>
            <a:r>
              <a:rPr lang="ja-JP" altLang="en-US" sz="850" kern="100" dirty="0">
                <a:latin typeface="メイリオ"/>
                <a:ea typeface="メイリオ"/>
                <a:cs typeface="Times New Roman"/>
              </a:rPr>
              <a:t>果実類摂取量の平均値（性・年齢階級別、</a:t>
            </a:r>
            <a:r>
              <a:rPr lang="en-US" altLang="ja-JP" sz="850" kern="100" dirty="0">
                <a:latin typeface="メイリオ"/>
                <a:ea typeface="メイリオ"/>
                <a:cs typeface="Times New Roman"/>
              </a:rPr>
              <a:t>20</a:t>
            </a:r>
            <a:r>
              <a:rPr lang="ja-JP" altLang="en-US" sz="850" kern="100" dirty="0">
                <a:latin typeface="メイリオ"/>
                <a:ea typeface="メイリオ"/>
                <a:cs typeface="Times New Roman"/>
              </a:rPr>
              <a:t>歳以上）</a:t>
            </a:r>
          </a:p>
        </p:txBody>
      </p:sp>
      <p:sp>
        <p:nvSpPr>
          <p:cNvPr id="25" name="正方形/長方形 24">
            <a:extLst>
              <a:ext uri="{FF2B5EF4-FFF2-40B4-BE49-F238E27FC236}">
                <a16:creationId xmlns:a16="http://schemas.microsoft.com/office/drawing/2014/main" id="{972130EE-8B9E-A5D4-1F93-FCD5001FF152}"/>
              </a:ext>
            </a:extLst>
          </p:cNvPr>
          <p:cNvSpPr/>
          <p:nvPr/>
        </p:nvSpPr>
        <p:spPr>
          <a:xfrm>
            <a:off x="295894" y="3795779"/>
            <a:ext cx="3778649" cy="262087"/>
          </a:xfrm>
          <a:prstGeom prst="rect">
            <a:avLst/>
          </a:prstGeom>
        </p:spPr>
        <p:txBody>
          <a:bodyPr wrap="square" lIns="0" tIns="0" rIns="0" bIns="0" anchor="ctr">
            <a:noAutofit/>
          </a:bodyPr>
          <a:lstStyle/>
          <a:p>
            <a:pPr fontAlgn="base">
              <a:lnSpc>
                <a:spcPts val="1200"/>
              </a:lnSpc>
            </a:pPr>
            <a:r>
              <a:rPr lang="ja-JP" altLang="en-US" sz="850" kern="100" dirty="0">
                <a:latin typeface="メイリオ"/>
                <a:ea typeface="メイリオ"/>
                <a:cs typeface="Times New Roman"/>
              </a:rPr>
              <a:t>資料：厚生労働省「令和６年国民健康・栄養調査」</a:t>
            </a:r>
          </a:p>
          <a:p>
            <a:pPr fontAlgn="base">
              <a:lnSpc>
                <a:spcPts val="1200"/>
              </a:lnSpc>
            </a:pPr>
            <a:r>
              <a:rPr lang="ja-JP" altLang="en-US" sz="850" kern="100" dirty="0">
                <a:latin typeface="メイリオ"/>
                <a:ea typeface="メイリオ"/>
                <a:cs typeface="Times New Roman"/>
              </a:rPr>
              <a:t>注：野菜類とは、緑黄色野菜、その他の野菜、野菜ジュース、漬け物。</a:t>
            </a:r>
          </a:p>
        </p:txBody>
      </p:sp>
      <p:sp>
        <p:nvSpPr>
          <p:cNvPr id="26" name="正方形/長方形 25">
            <a:extLst>
              <a:ext uri="{FF2B5EF4-FFF2-40B4-BE49-F238E27FC236}">
                <a16:creationId xmlns:a16="http://schemas.microsoft.com/office/drawing/2014/main" id="{1406701F-3EFB-1A8D-EC74-7060B7F01715}"/>
              </a:ext>
            </a:extLst>
          </p:cNvPr>
          <p:cNvSpPr/>
          <p:nvPr/>
        </p:nvSpPr>
        <p:spPr>
          <a:xfrm>
            <a:off x="3942918" y="3785496"/>
            <a:ext cx="3089242" cy="278449"/>
          </a:xfrm>
          <a:prstGeom prst="rect">
            <a:avLst/>
          </a:prstGeom>
        </p:spPr>
        <p:txBody>
          <a:bodyPr wrap="square" lIns="0" tIns="0" rIns="0" bIns="0" anchor="ctr">
            <a:noAutofit/>
          </a:bodyPr>
          <a:lstStyle/>
          <a:p>
            <a:pPr fontAlgn="base">
              <a:lnSpc>
                <a:spcPts val="1200"/>
              </a:lnSpc>
            </a:pPr>
            <a:r>
              <a:rPr lang="ja-JP" altLang="en-US" sz="850" kern="100" dirty="0">
                <a:latin typeface="メイリオ"/>
                <a:ea typeface="メイリオ"/>
                <a:cs typeface="Times New Roman"/>
              </a:rPr>
              <a:t>資料：厚生労働省「令和６年国民健康・栄養調査」</a:t>
            </a:r>
          </a:p>
          <a:p>
            <a:pPr fontAlgn="base">
              <a:lnSpc>
                <a:spcPts val="1200"/>
              </a:lnSpc>
            </a:pPr>
            <a:r>
              <a:rPr lang="ja-JP" altLang="en-US" sz="850" kern="100" dirty="0">
                <a:latin typeface="メイリオ"/>
                <a:ea typeface="メイリオ"/>
                <a:cs typeface="Times New Roman"/>
              </a:rPr>
              <a:t>注：果実類とは、生果、ジャム、果汁・果汁飲料。</a:t>
            </a:r>
          </a:p>
        </p:txBody>
      </p:sp>
      <p:grpSp>
        <p:nvGrpSpPr>
          <p:cNvPr id="8" name="グループ化 7">
            <a:extLst>
              <a:ext uri="{FF2B5EF4-FFF2-40B4-BE49-F238E27FC236}">
                <a16:creationId xmlns:a16="http://schemas.microsoft.com/office/drawing/2014/main" id="{C5E9A529-7637-B3C7-4DB6-EC8DFE13FC5E}"/>
              </a:ext>
            </a:extLst>
          </p:cNvPr>
          <p:cNvGrpSpPr/>
          <p:nvPr/>
        </p:nvGrpSpPr>
        <p:grpSpPr>
          <a:xfrm>
            <a:off x="136141" y="4271612"/>
            <a:ext cx="9034699" cy="2313255"/>
            <a:chOff x="215626" y="3339088"/>
            <a:chExt cx="8864697" cy="1737115"/>
          </a:xfrm>
        </p:grpSpPr>
        <p:sp>
          <p:nvSpPr>
            <p:cNvPr id="9" name="角丸四角形 21">
              <a:extLst>
                <a:ext uri="{FF2B5EF4-FFF2-40B4-BE49-F238E27FC236}">
                  <a16:creationId xmlns:a16="http://schemas.microsoft.com/office/drawing/2014/main" id="{13834578-AA7F-AD6A-7C57-6013EE244711}"/>
                </a:ext>
              </a:extLst>
            </p:cNvPr>
            <p:cNvSpPr/>
            <p:nvPr/>
          </p:nvSpPr>
          <p:spPr>
            <a:xfrm>
              <a:off x="215626" y="3339088"/>
              <a:ext cx="8767954" cy="1737115"/>
            </a:xfrm>
            <a:prstGeom prst="roundRect">
              <a:avLst>
                <a:gd name="adj" fmla="val 5792"/>
              </a:avLst>
            </a:prstGeom>
            <a:solidFill>
              <a:schemeClr val="bg1"/>
            </a:solidFill>
            <a:ln w="28575">
              <a:solidFill>
                <a:srgbClr val="FF9999"/>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288000" tIns="288000" rIns="288000" bIns="288000" rtlCol="0" anchor="ctr"/>
            <a:lstStyle/>
            <a:p>
              <a:pPr algn="ctr"/>
              <a:endParaRPr lang="ja-JP" altLang="en-US">
                <a:solidFill>
                  <a:schemeClr val="tx1"/>
                </a:solidFill>
              </a:endParaRPr>
            </a:p>
          </p:txBody>
        </p:sp>
        <p:sp>
          <p:nvSpPr>
            <p:cNvPr id="10" name="正方形/長方形 9">
              <a:extLst>
                <a:ext uri="{FF2B5EF4-FFF2-40B4-BE49-F238E27FC236}">
                  <a16:creationId xmlns:a16="http://schemas.microsoft.com/office/drawing/2014/main" id="{8E228432-8247-F02A-8B7E-8BD3A27DC6FD}"/>
                </a:ext>
              </a:extLst>
            </p:cNvPr>
            <p:cNvSpPr/>
            <p:nvPr/>
          </p:nvSpPr>
          <p:spPr>
            <a:xfrm>
              <a:off x="372373" y="3468271"/>
              <a:ext cx="586610" cy="204825"/>
            </a:xfrm>
            <a:prstGeom prst="rec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spAutoFit/>
            </a:bodyPr>
            <a:lstStyle/>
            <a:p>
              <a:pPr algn="ctr"/>
              <a:r>
                <a:rPr lang="ja-JP" altLang="en-US" sz="1300" b="1">
                  <a:solidFill>
                    <a:schemeClr val="tx1"/>
                  </a:solidFill>
                  <a:latin typeface="HG丸ｺﾞｼｯｸM-PRO" panose="020F0600000000000000" pitchFamily="50" charset="-128"/>
                  <a:ea typeface="HG丸ｺﾞｼｯｸM-PRO" panose="020F0600000000000000" pitchFamily="50" charset="-128"/>
                  <a:cs typeface="メイリオ" panose="020B0604030504040204" pitchFamily="50" charset="-128"/>
                </a:rPr>
                <a:t>事 例</a:t>
              </a:r>
            </a:p>
          </p:txBody>
        </p:sp>
        <p:sp>
          <p:nvSpPr>
            <p:cNvPr id="14" name="テキスト ボックス 13">
              <a:extLst>
                <a:ext uri="{FF2B5EF4-FFF2-40B4-BE49-F238E27FC236}">
                  <a16:creationId xmlns:a16="http://schemas.microsoft.com/office/drawing/2014/main" id="{BCD686DD-5D5D-49A5-20C5-9E66613F6844}"/>
                </a:ext>
              </a:extLst>
            </p:cNvPr>
            <p:cNvSpPr txBox="1"/>
            <p:nvPr/>
          </p:nvSpPr>
          <p:spPr>
            <a:xfrm>
              <a:off x="958983" y="3419191"/>
              <a:ext cx="6794645" cy="392907"/>
            </a:xfrm>
            <a:prstGeom prst="rect">
              <a:avLst/>
            </a:prstGeom>
            <a:noFill/>
          </p:spPr>
          <p:txBody>
            <a:bodyPr wrap="square" rtlCol="0">
              <a:spAutoFit/>
            </a:bodyPr>
            <a:lstStyle/>
            <a:p>
              <a:r>
                <a:rPr lang="ja-JP" altLang="en-US" sz="1400" b="1" dirty="0">
                  <a:latin typeface="HG丸ｺﾞｼｯｸM-PRO" panose="020F0600000000000000" pitchFamily="50" charset="-128"/>
                  <a:ea typeface="HG丸ｺﾞｼｯｸM-PRO" panose="020F0600000000000000" pitchFamily="50" charset="-128"/>
                  <a:cs typeface="Times New Roman" panose="02020603050405020304" pitchFamily="18" charset="0"/>
                </a:rPr>
                <a:t>食生活改善推進員会によるレシピ集を活用した食育活動の推進</a:t>
              </a:r>
            </a:p>
            <a:p>
              <a:r>
                <a:rPr lang="ja-JP" altLang="en-US" sz="1400" b="1" dirty="0">
                  <a:latin typeface="HG丸ｺﾞｼｯｸM-PRO" panose="020F0600000000000000" pitchFamily="50" charset="-128"/>
                  <a:ea typeface="HG丸ｺﾞｼｯｸM-PRO" panose="020F0600000000000000" pitchFamily="50" charset="-128"/>
                  <a:cs typeface="Times New Roman" panose="02020603050405020304" pitchFamily="18" charset="0"/>
                </a:rPr>
                <a:t>（第９回食育活動表彰　審査委員特別賞受賞）</a:t>
              </a:r>
              <a:endParaRPr lang="en-US" altLang="ja-JP" sz="1400" b="1" dirty="0">
                <a:latin typeface="HG丸ｺﾞｼｯｸM-PRO" panose="020F0600000000000000" pitchFamily="50" charset="-128"/>
                <a:ea typeface="HG丸ｺﾞｼｯｸM-PRO" panose="020F0600000000000000" pitchFamily="50" charset="-128"/>
                <a:cs typeface="Times New Roman" panose="02020603050405020304" pitchFamily="18" charset="0"/>
              </a:endParaRPr>
            </a:p>
          </p:txBody>
        </p:sp>
        <p:sp>
          <p:nvSpPr>
            <p:cNvPr id="17" name="正方形/長方形 16">
              <a:extLst>
                <a:ext uri="{FF2B5EF4-FFF2-40B4-BE49-F238E27FC236}">
                  <a16:creationId xmlns:a16="http://schemas.microsoft.com/office/drawing/2014/main" id="{2BF7C9DA-C196-70C0-42C0-303DA3DEAC01}"/>
                </a:ext>
              </a:extLst>
            </p:cNvPr>
            <p:cNvSpPr/>
            <p:nvPr/>
          </p:nvSpPr>
          <p:spPr>
            <a:xfrm>
              <a:off x="7036143" y="4838860"/>
              <a:ext cx="1912620" cy="187600"/>
            </a:xfrm>
            <a:prstGeom prst="rect">
              <a:avLst/>
            </a:prstGeom>
            <a:noFill/>
            <a:ln>
              <a:noFill/>
            </a:ln>
          </p:spPr>
          <p:txBody>
            <a:bodyPr spcFirstLastPara="1" wrap="square" lIns="91425" tIns="45700" rIns="91425" bIns="45700" anchor="t" anchorCtr="0">
              <a:noAutofit/>
            </a:bodyPr>
            <a:lstStyle/>
            <a:p>
              <a:pPr algn="ctr"/>
              <a:r>
                <a:rPr lang="ja-JP" altLang="en-US" sz="900" kern="100" dirty="0">
                  <a:latin typeface="メイリオ" panose="020B0604030504040204" pitchFamily="50" charset="-128"/>
                  <a:ea typeface="メイリオ" panose="020B0604030504040204" pitchFamily="50" charset="-128"/>
                  <a:cs typeface="Times New Roman" panose="02020603050405020304" pitchFamily="18" charset="0"/>
                </a:rPr>
                <a:t>食改さんおすすめレシピ集</a:t>
              </a:r>
            </a:p>
          </p:txBody>
        </p:sp>
        <p:sp>
          <p:nvSpPr>
            <p:cNvPr id="23" name="テキスト ボックス 22">
              <a:extLst>
                <a:ext uri="{FF2B5EF4-FFF2-40B4-BE49-F238E27FC236}">
                  <a16:creationId xmlns:a16="http://schemas.microsoft.com/office/drawing/2014/main" id="{3D23D473-870C-AC1A-C713-9789FABC2131}"/>
                </a:ext>
              </a:extLst>
            </p:cNvPr>
            <p:cNvSpPr txBox="1"/>
            <p:nvPr/>
          </p:nvSpPr>
          <p:spPr>
            <a:xfrm>
              <a:off x="6424157" y="3454414"/>
              <a:ext cx="2656166" cy="196453"/>
            </a:xfrm>
            <a:prstGeom prst="rect">
              <a:avLst/>
            </a:prstGeom>
            <a:noFill/>
          </p:spPr>
          <p:txBody>
            <a:bodyPr wrap="square">
              <a:spAutoFit/>
            </a:bodyPr>
            <a:lstStyle/>
            <a:p>
              <a:pPr marR="71755" algn="ctr"/>
              <a:r>
                <a:rPr lang="zh-TW" altLang="en-US" sz="1100" kern="100" dirty="0">
                  <a:latin typeface="HG丸ｺﾞｼｯｸM-PRO" panose="020F0600000000000000" pitchFamily="50" charset="-128"/>
                  <a:ea typeface="HG丸ｺﾞｼｯｸM-PRO" panose="020F0600000000000000" pitchFamily="50" charset="-128"/>
                  <a:cs typeface="Times New Roman" panose="02020603050405020304" pitchFamily="18" charset="0"/>
                </a:rPr>
                <a:t>弘前市食生活改善推進員会（青森県）</a:t>
              </a:r>
              <a:endParaRPr lang="ja-JP" altLang="en-US" sz="1200" kern="100" dirty="0">
                <a:latin typeface="HG丸ｺﾞｼｯｸM-PRO" panose="020F0600000000000000" pitchFamily="50" charset="-128"/>
                <a:ea typeface="HG丸ｺﾞｼｯｸM-PRO" panose="020F0600000000000000" pitchFamily="50" charset="-128"/>
                <a:cs typeface="Times New Roman" panose="02020603050405020304" pitchFamily="18" charset="0"/>
              </a:endParaRPr>
            </a:p>
          </p:txBody>
        </p:sp>
      </p:grpSp>
      <p:sp>
        <p:nvSpPr>
          <p:cNvPr id="29" name="テキスト ボックス 28">
            <a:extLst>
              <a:ext uri="{FF2B5EF4-FFF2-40B4-BE49-F238E27FC236}">
                <a16:creationId xmlns:a16="http://schemas.microsoft.com/office/drawing/2014/main" id="{9FFB3058-58D2-C468-7403-19470E2D1558}"/>
              </a:ext>
            </a:extLst>
          </p:cNvPr>
          <p:cNvSpPr txBox="1"/>
          <p:nvPr/>
        </p:nvSpPr>
        <p:spPr>
          <a:xfrm>
            <a:off x="-8351" y="4966859"/>
            <a:ext cx="7478044" cy="1465786"/>
          </a:xfrm>
          <a:prstGeom prst="rect">
            <a:avLst/>
          </a:prstGeom>
          <a:noFill/>
        </p:spPr>
        <p:txBody>
          <a:bodyPr wrap="square" lIns="288000" rIns="288000" rtlCol="0">
            <a:spAutoFit/>
          </a:bodyPr>
          <a:lstStyle/>
          <a:p>
            <a:pPr marL="154800" indent="-154800">
              <a:lnSpc>
                <a:spcPts val="1800"/>
              </a:lnSpc>
            </a:pPr>
            <a:r>
              <a:rPr lang="ja-JP" altLang="en-US" sz="1200" dirty="0">
                <a:solidFill>
                  <a:prstClr val="black"/>
                </a:solidFill>
                <a:latin typeface="メイリオ" panose="020B0604030504040204" pitchFamily="50" charset="-128"/>
                <a:ea typeface="メイリオ" panose="020B0604030504040204" pitchFamily="50" charset="-128"/>
              </a:rPr>
              <a:t>○</a:t>
            </a:r>
            <a:r>
              <a:rPr kumimoji="1" lang="ja-JP" altLang="en-US" sz="1200" dirty="0">
                <a:latin typeface="メイリオ" panose="020B0604030504040204" pitchFamily="50" charset="-128"/>
                <a:ea typeface="メイリオ" panose="020B0604030504040204" pitchFamily="50" charset="-128"/>
              </a:rPr>
              <a:t>弘前市食生活改善推進員会は、</a:t>
            </a:r>
            <a:r>
              <a:rPr kumimoji="1" lang="en-US" altLang="ja-JP" sz="1200" dirty="0">
                <a:latin typeface="メイリオ" panose="020B0604030504040204" pitchFamily="50" charset="-128"/>
                <a:ea typeface="メイリオ" panose="020B0604030504040204" pitchFamily="50" charset="-128"/>
              </a:rPr>
              <a:t>50</a:t>
            </a:r>
            <a:r>
              <a:rPr kumimoji="1" lang="ja-JP" altLang="en-US" sz="1200" dirty="0">
                <a:latin typeface="メイリオ" panose="020B0604030504040204" pitchFamily="50" charset="-128"/>
                <a:ea typeface="メイリオ" panose="020B0604030504040204" pitchFamily="50" charset="-128"/>
              </a:rPr>
              <a:t>年以上にわたり、地域で「食」を通じた健康づくり活動を続けてきた。</a:t>
            </a:r>
            <a:endParaRPr kumimoji="1" lang="en-US" altLang="ja-JP" sz="1200" dirty="0">
              <a:latin typeface="メイリオ" panose="020B0604030504040204" pitchFamily="50" charset="-128"/>
              <a:ea typeface="メイリオ" panose="020B0604030504040204" pitchFamily="50" charset="-128"/>
            </a:endParaRPr>
          </a:p>
          <a:p>
            <a:pPr marL="154800" indent="-154800">
              <a:lnSpc>
                <a:spcPts val="1800"/>
              </a:lnSpc>
            </a:pPr>
            <a:r>
              <a:rPr lang="ja-JP" altLang="en-US" sz="1200" dirty="0">
                <a:solidFill>
                  <a:prstClr val="black"/>
                </a:solidFill>
                <a:latin typeface="メイリオ" panose="020B0604030504040204" pitchFamily="50" charset="-128"/>
                <a:ea typeface="メイリオ" panose="020B0604030504040204" pitchFamily="50" charset="-128"/>
              </a:rPr>
              <a:t>○</a:t>
            </a:r>
            <a:r>
              <a:rPr kumimoji="1" lang="ja-JP" altLang="en-US" sz="1200" dirty="0">
                <a:latin typeface="メイリオ" panose="020B0604030504040204" pitchFamily="50" charset="-128"/>
                <a:ea typeface="メイリオ" panose="020B0604030504040204" pitchFamily="50" charset="-128"/>
              </a:rPr>
              <a:t>創立</a:t>
            </a:r>
            <a:r>
              <a:rPr kumimoji="1" lang="en-US" altLang="ja-JP" sz="1200" dirty="0">
                <a:latin typeface="メイリオ" panose="020B0604030504040204" pitchFamily="50" charset="-128"/>
                <a:ea typeface="メイリオ" panose="020B0604030504040204" pitchFamily="50" charset="-128"/>
              </a:rPr>
              <a:t>50</a:t>
            </a:r>
            <a:r>
              <a:rPr kumimoji="1" lang="ja-JP" altLang="en-US" sz="1200" dirty="0">
                <a:latin typeface="メイリオ" panose="020B0604030504040204" pitchFamily="50" charset="-128"/>
                <a:ea typeface="メイリオ" panose="020B0604030504040204" pitchFamily="50" charset="-128"/>
              </a:rPr>
              <a:t>周年を記念して作成した「食改さんおすすめレシピ集」は、弘前市の特産品や郷土料理のほか、簡単作り置きレシピやフレイル予防のためのレシピ等、市の健康課題や現状を踏まえた構成となっている。</a:t>
            </a:r>
            <a:endParaRPr kumimoji="1" lang="en-US" altLang="ja-JP" sz="1200" dirty="0">
              <a:latin typeface="メイリオ" panose="020B0604030504040204" pitchFamily="50" charset="-128"/>
              <a:ea typeface="メイリオ" panose="020B0604030504040204" pitchFamily="50" charset="-128"/>
            </a:endParaRPr>
          </a:p>
          <a:p>
            <a:pPr marL="154800" indent="-154800">
              <a:lnSpc>
                <a:spcPts val="1800"/>
              </a:lnSpc>
            </a:pPr>
            <a:r>
              <a:rPr lang="ja-JP" altLang="en-US" sz="1200" dirty="0">
                <a:solidFill>
                  <a:prstClr val="black"/>
                </a:solidFill>
                <a:latin typeface="メイリオ" panose="020B0604030504040204" pitchFamily="50" charset="-128"/>
                <a:ea typeface="メイリオ" panose="020B0604030504040204" pitchFamily="50" charset="-128"/>
              </a:rPr>
              <a:t>○</a:t>
            </a:r>
            <a:r>
              <a:rPr kumimoji="1" lang="ja-JP" altLang="en-US" sz="1200" dirty="0">
                <a:latin typeface="メイリオ" panose="020B0604030504040204" pitchFamily="50" charset="-128"/>
                <a:ea typeface="メイリオ" panose="020B0604030504040204" pitchFamily="50" charset="-128"/>
              </a:rPr>
              <a:t>多くのメディアで</a:t>
            </a:r>
            <a:r>
              <a:rPr kumimoji="1" lang="en-US" altLang="ja-JP" sz="1200" dirty="0">
                <a:latin typeface="メイリオ" panose="020B0604030504040204" pitchFamily="50" charset="-128"/>
                <a:ea typeface="メイリオ" panose="020B0604030504040204" pitchFamily="50" charset="-128"/>
              </a:rPr>
              <a:t>PR</a:t>
            </a:r>
            <a:r>
              <a:rPr kumimoji="1" lang="ja-JP" altLang="en-US" sz="1200" dirty="0">
                <a:latin typeface="メイリオ" panose="020B0604030504040204" pitchFamily="50" charset="-128"/>
                <a:ea typeface="メイリオ" panose="020B0604030504040204" pitchFamily="50" charset="-128"/>
              </a:rPr>
              <a:t>活動を展開することで、レシピ集を広く市民に周知することができている。</a:t>
            </a:r>
            <a:endParaRPr kumimoji="1" lang="en-US" altLang="ja-JP" sz="1200" dirty="0">
              <a:latin typeface="メイリオ" panose="020B0604030504040204" pitchFamily="50" charset="-128"/>
              <a:ea typeface="メイリオ" panose="020B0604030504040204" pitchFamily="50" charset="-128"/>
            </a:endParaRPr>
          </a:p>
        </p:txBody>
      </p:sp>
      <p:pic>
        <p:nvPicPr>
          <p:cNvPr id="1027" name="Picture 3">
            <a:extLst>
              <a:ext uri="{FF2B5EF4-FFF2-40B4-BE49-F238E27FC236}">
                <a16:creationId xmlns:a16="http://schemas.microsoft.com/office/drawing/2014/main" id="{736922F0-D70F-1C9C-5492-C5BD1953E1EF}"/>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p:blipFill>
        <p:spPr bwMode="auto">
          <a:xfrm>
            <a:off x="7547900" y="4772776"/>
            <a:ext cx="1028416" cy="1455716"/>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12" name="スライド番号プレースホルダー 11">
            <a:extLst>
              <a:ext uri="{FF2B5EF4-FFF2-40B4-BE49-F238E27FC236}">
                <a16:creationId xmlns:a16="http://schemas.microsoft.com/office/drawing/2014/main" id="{63D24281-B4D6-A528-E3EE-87A0C85DB4AD}"/>
              </a:ext>
            </a:extLst>
          </p:cNvPr>
          <p:cNvSpPr>
            <a:spLocks noGrp="1"/>
          </p:cNvSpPr>
          <p:nvPr>
            <p:ph type="sldNum" sz="quarter" idx="12"/>
          </p:nvPr>
        </p:nvSpPr>
        <p:spPr>
          <a:xfrm>
            <a:off x="8752914" y="6492875"/>
            <a:ext cx="371208" cy="365125"/>
          </a:xfrm>
        </p:spPr>
        <p:txBody>
          <a:bodyPr/>
          <a:lstStyle/>
          <a:p>
            <a:r>
              <a:rPr kumimoji="1" lang="en-US" altLang="ja-JP"/>
              <a:t>22</a:t>
            </a:r>
            <a:endParaRPr kumimoji="1" lang="ja-JP" altLang="en-US"/>
          </a:p>
        </p:txBody>
      </p:sp>
      <p:sp>
        <p:nvSpPr>
          <p:cNvPr id="11" name="テキスト ボックス 10">
            <a:extLst>
              <a:ext uri="{FF2B5EF4-FFF2-40B4-BE49-F238E27FC236}">
                <a16:creationId xmlns:a16="http://schemas.microsoft.com/office/drawing/2014/main" id="{FE98BA97-B824-D721-4863-12B984E1AE07}"/>
              </a:ext>
            </a:extLst>
          </p:cNvPr>
          <p:cNvSpPr txBox="1"/>
          <p:nvPr/>
        </p:nvSpPr>
        <p:spPr>
          <a:xfrm>
            <a:off x="6463736" y="4348689"/>
            <a:ext cx="753406" cy="200055"/>
          </a:xfrm>
          <a:prstGeom prst="rect">
            <a:avLst/>
          </a:prstGeom>
          <a:noFill/>
        </p:spPr>
        <p:txBody>
          <a:bodyPr wrap="square" rtlCol="0">
            <a:spAutoFit/>
          </a:bodyPr>
          <a:lstStyle/>
          <a:p>
            <a:r>
              <a:rPr kumimoji="1" lang="ja-JP" altLang="en-US" sz="700" dirty="0"/>
              <a:t>ひろさき</a:t>
            </a:r>
          </a:p>
        </p:txBody>
      </p:sp>
      <p:pic>
        <p:nvPicPr>
          <p:cNvPr id="5" name="図 4">
            <a:extLst>
              <a:ext uri="{FF2B5EF4-FFF2-40B4-BE49-F238E27FC236}">
                <a16:creationId xmlns:a16="http://schemas.microsoft.com/office/drawing/2014/main" id="{8F9948F4-86A3-5E10-D9F8-A1D92CC0F6A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654046" y="2183584"/>
            <a:ext cx="3613812" cy="1519562"/>
          </a:xfrm>
          <a:prstGeom prst="rect">
            <a:avLst/>
          </a:prstGeom>
        </p:spPr>
      </p:pic>
      <p:pic>
        <p:nvPicPr>
          <p:cNvPr id="13" name="図 12">
            <a:extLst>
              <a:ext uri="{FF2B5EF4-FFF2-40B4-BE49-F238E27FC236}">
                <a16:creationId xmlns:a16="http://schemas.microsoft.com/office/drawing/2014/main" id="{8572B94C-D35E-31C7-6D4B-9D951D07A4B3}"/>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9236" y="2106315"/>
            <a:ext cx="3613812" cy="1519562"/>
          </a:xfrm>
          <a:prstGeom prst="rect">
            <a:avLst/>
          </a:prstGeom>
        </p:spPr>
      </p:pic>
    </p:spTree>
    <p:extLst>
      <p:ext uri="{BB962C8B-B14F-4D97-AF65-F5344CB8AC3E}">
        <p14:creationId xmlns:p14="http://schemas.microsoft.com/office/powerpoint/2010/main" val="33179756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角丸四角形 23">
            <a:extLst>
              <a:ext uri="{FF2B5EF4-FFF2-40B4-BE49-F238E27FC236}">
                <a16:creationId xmlns:a16="http://schemas.microsoft.com/office/drawing/2014/main" id="{936557E6-15C9-4C9B-99E1-293E597B987D}"/>
              </a:ext>
            </a:extLst>
          </p:cNvPr>
          <p:cNvSpPr/>
          <p:nvPr/>
        </p:nvSpPr>
        <p:spPr>
          <a:xfrm>
            <a:off x="0" y="144000"/>
            <a:ext cx="9135000" cy="288000"/>
          </a:xfrm>
          <a:prstGeom prst="roundRect">
            <a:avLst>
              <a:gd name="adj" fmla="val 151"/>
            </a:avLst>
          </a:prstGeom>
          <a:solidFill>
            <a:srgbClr val="DE6F00"/>
          </a:solidFill>
          <a:ln>
            <a:solidFill>
              <a:srgbClr val="DE6F00"/>
            </a:solid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gn="r">
              <a:lnSpc>
                <a:spcPts val="2000"/>
              </a:lnSpc>
            </a:pPr>
            <a:r>
              <a:rPr lang="ja-JP" altLang="en-US" sz="1400">
                <a:solidFill>
                  <a:schemeClr val="bg1"/>
                </a:solidFill>
                <a:latin typeface="メイリオ" panose="020B0604030504040204" pitchFamily="50" charset="-128"/>
                <a:ea typeface="メイリオ" panose="020B0604030504040204" pitchFamily="50" charset="-128"/>
              </a:rPr>
              <a:t>第３章　地域における食育の推進</a:t>
            </a:r>
            <a:endParaRPr lang="ja-JP" altLang="en-US" sz="1400" spc="-10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 name="正方形/長方形 1">
            <a:extLst>
              <a:ext uri="{FF2B5EF4-FFF2-40B4-BE49-F238E27FC236}">
                <a16:creationId xmlns:a16="http://schemas.microsoft.com/office/drawing/2014/main" id="{8FC594C1-CF07-EE54-FA52-4BB02C801400}"/>
              </a:ext>
            </a:extLst>
          </p:cNvPr>
          <p:cNvSpPr/>
          <p:nvPr/>
        </p:nvSpPr>
        <p:spPr>
          <a:xfrm>
            <a:off x="129287" y="536329"/>
            <a:ext cx="8948484" cy="360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000" tIns="46800" rIns="90000" bIns="46800" rtlCol="0" anchor="ctr"/>
          <a:lstStyle/>
          <a:p>
            <a:pPr>
              <a:lnSpc>
                <a:spcPts val="2500"/>
              </a:lnSpc>
            </a:pPr>
            <a:r>
              <a:rPr lang="ja-JP" altLang="en-US" sz="1400" b="1" spc="-100" dirty="0">
                <a:solidFill>
                  <a:schemeClr val="tx1"/>
                </a:solidFill>
                <a:latin typeface="メイリオ"/>
                <a:ea typeface="メイリオ"/>
                <a:cs typeface="メイリオ" panose="020B0604030504040204" pitchFamily="50" charset="-128"/>
              </a:rPr>
              <a:t>貧困等の状況にある子供に対する食育の推進</a:t>
            </a:r>
            <a:endParaRPr lang="ja-JP" altLang="en-US" sz="1400" b="1" dirty="0">
              <a:solidFill>
                <a:schemeClr val="tx1"/>
              </a:solidFill>
              <a:latin typeface="ＭＳ ゴシック"/>
              <a:ea typeface="ＭＳ ゴシック"/>
            </a:endParaRPr>
          </a:p>
        </p:txBody>
      </p:sp>
      <p:sp>
        <p:nvSpPr>
          <p:cNvPr id="3" name="テキスト ボックス 24">
            <a:extLst>
              <a:ext uri="{FF2B5EF4-FFF2-40B4-BE49-F238E27FC236}">
                <a16:creationId xmlns:a16="http://schemas.microsoft.com/office/drawing/2014/main" id="{A9F46CA4-F331-0129-943E-3CE0E46D1AF6}"/>
              </a:ext>
            </a:extLst>
          </p:cNvPr>
          <p:cNvSpPr txBox="1">
            <a:spLocks noChangeArrowheads="1"/>
          </p:cNvSpPr>
          <p:nvPr/>
        </p:nvSpPr>
        <p:spPr bwMode="auto">
          <a:xfrm>
            <a:off x="-102704" y="1051459"/>
            <a:ext cx="9144446" cy="2981762"/>
          </a:xfrm>
          <a:prstGeom prst="rect">
            <a:avLst/>
          </a:prstGeom>
          <a:noFill/>
          <a:ln>
            <a:noFill/>
          </a:ln>
        </p:spPr>
        <p:txBody>
          <a:bodyPr wrap="square" lIns="288000" tIns="0" rIns="288000" bIns="0" anchor="t" anchorCtr="0">
            <a:noAutofit/>
          </a:bodyPr>
          <a:lstStyle/>
          <a:p>
            <a:pPr marL="154800" indent="-154800" algn="just">
              <a:lnSpc>
                <a:spcPts val="1800"/>
              </a:lnSpc>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dirty="0">
                <a:latin typeface="メイリオ"/>
                <a:ea typeface="メイリオ"/>
              </a:rPr>
              <a:t>子供のいる世帯の</a:t>
            </a:r>
            <a:r>
              <a:rPr lang="en-US" altLang="ja-JP" sz="1200" dirty="0">
                <a:latin typeface="メイリオ"/>
                <a:ea typeface="メイリオ"/>
              </a:rPr>
              <a:t>12.1</a:t>
            </a:r>
            <a:r>
              <a:rPr lang="ja-JP" altLang="en-US" sz="1200" dirty="0">
                <a:latin typeface="メイリオ"/>
                <a:ea typeface="メイリオ"/>
              </a:rPr>
              <a:t>％が食料を買えない経験をしているという調査結果もある中、地域住民等による自主的な取組として、こども食堂等の活動が広まっている。</a:t>
            </a:r>
            <a:endParaRPr lang="en-US" altLang="ja-JP" sz="1200" dirty="0">
              <a:latin typeface="メイリオ"/>
              <a:ea typeface="メイリオ"/>
            </a:endParaRPr>
          </a:p>
          <a:p>
            <a:pPr marL="154800" indent="-154800" algn="just">
              <a:lnSpc>
                <a:spcPts val="1800"/>
              </a:lnSpc>
              <a:spcBef>
                <a:spcPts val="600"/>
              </a:spcBef>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dirty="0">
                <a:latin typeface="メイリオ"/>
                <a:ea typeface="メイリオ"/>
              </a:rPr>
              <a:t>政府では、貧困の連鎖の解消につながるこども食堂等の活動への支援を含む官公民の連携・協働プロジェクトとして、「こどもの未来応援国民運動」を推進。</a:t>
            </a:r>
            <a:endParaRPr lang="en-US" altLang="ja-JP" sz="1200" dirty="0">
              <a:latin typeface="メイリオ"/>
              <a:ea typeface="メイリオ"/>
            </a:endParaRPr>
          </a:p>
          <a:p>
            <a:pPr marL="154800" indent="-154800" algn="just">
              <a:lnSpc>
                <a:spcPts val="1800"/>
              </a:lnSpc>
              <a:spcBef>
                <a:spcPts val="600"/>
              </a:spcBef>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dirty="0">
                <a:latin typeface="メイリオ"/>
                <a:ea typeface="メイリオ"/>
              </a:rPr>
              <a:t>こども家庭庁では、多様かつ複合的な困難に直面する子供たちに対し、安心・安全で気軽に立ち寄ることのできる食事等の提供場所を設けるなど、地域における支援体制の強化を目的とした「地域こどもの生活支援強化事業」を実施しており、こども食堂、こども宅食、フードパントリー等の食事提供を伴う地方公共団体に対する支援を行っている。</a:t>
            </a:r>
            <a:endParaRPr lang="en-US" altLang="ja-JP" sz="1200" dirty="0">
              <a:latin typeface="メイリオ"/>
              <a:ea typeface="メイリオ"/>
            </a:endParaRPr>
          </a:p>
          <a:p>
            <a:pPr marL="154800" indent="-154800" algn="just">
              <a:lnSpc>
                <a:spcPts val="1800"/>
              </a:lnSpc>
              <a:spcBef>
                <a:spcPts val="600"/>
              </a:spcBef>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dirty="0">
                <a:latin typeface="メイリオ"/>
                <a:ea typeface="メイリオ"/>
              </a:rPr>
              <a:t>農林水産省では、こども食堂等と連携した地域における食育の推進のため、ウェブサイトでの関連情報の紹介や、子供たちが健全な食生活を実践できるよう、こども食堂等で共食の場を提供している地域における食育活動の支援を行っている。くわえて、円滑な食品アクセスを確保する観点から、こども食堂等への多様な食料の提供に向けて、地域の関係者が連携する体制づくりの支援を行っている。</a:t>
            </a:r>
            <a:endParaRPr lang="ja-JP" altLang="en-US" sz="1200" dirty="0">
              <a:latin typeface="メイリオ" panose="020B0604030504040204" pitchFamily="50" charset="-128"/>
              <a:ea typeface="メイリオ" panose="020B0604030504040204" pitchFamily="50" charset="-128"/>
            </a:endParaRPr>
          </a:p>
        </p:txBody>
      </p:sp>
      <p:sp>
        <p:nvSpPr>
          <p:cNvPr id="15" name="AutoShape 2">
            <a:extLst>
              <a:ext uri="{FF2B5EF4-FFF2-40B4-BE49-F238E27FC236}">
                <a16:creationId xmlns:a16="http://schemas.microsoft.com/office/drawing/2014/main" id="{61D15EDA-DB9E-3FB8-E0C0-D0D35752EBD8}"/>
              </a:ext>
            </a:extLst>
          </p:cNvPr>
          <p:cNvSpPr>
            <a:spLocks noChangeAspect="1" noChangeArrowheads="1"/>
          </p:cNvSpPr>
          <p:nvPr/>
        </p:nvSpPr>
        <p:spPr bwMode="auto">
          <a:xfrm>
            <a:off x="4705111" y="538011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9" name="正方形/長方形 8">
            <a:extLst>
              <a:ext uri="{FF2B5EF4-FFF2-40B4-BE49-F238E27FC236}">
                <a16:creationId xmlns:a16="http://schemas.microsoft.com/office/drawing/2014/main" id="{1CD5B324-0A54-522F-38D0-B660CBF0EB3D}"/>
              </a:ext>
            </a:extLst>
          </p:cNvPr>
          <p:cNvSpPr/>
          <p:nvPr/>
        </p:nvSpPr>
        <p:spPr>
          <a:xfrm>
            <a:off x="93258" y="4033220"/>
            <a:ext cx="8948484" cy="360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000" tIns="46800" rIns="90000" bIns="46800" rtlCol="0" anchor="ctr"/>
          <a:lstStyle/>
          <a:p>
            <a:pPr>
              <a:lnSpc>
                <a:spcPts val="2500"/>
              </a:lnSpc>
            </a:pPr>
            <a:r>
              <a:rPr lang="ja-JP" altLang="en-US" sz="1400" b="1" spc="-100" dirty="0">
                <a:solidFill>
                  <a:schemeClr val="tx1"/>
                </a:solidFill>
                <a:latin typeface="メイリオ"/>
                <a:ea typeface="メイリオ"/>
              </a:rPr>
              <a:t>若い世代・高齢者に関わる食育の推進</a:t>
            </a:r>
          </a:p>
        </p:txBody>
      </p:sp>
      <p:sp>
        <p:nvSpPr>
          <p:cNvPr id="10" name="テキスト ボックス 24">
            <a:extLst>
              <a:ext uri="{FF2B5EF4-FFF2-40B4-BE49-F238E27FC236}">
                <a16:creationId xmlns:a16="http://schemas.microsoft.com/office/drawing/2014/main" id="{78FC1ADB-4E2C-A424-B40D-E95AA7A1AFA1}"/>
              </a:ext>
            </a:extLst>
          </p:cNvPr>
          <p:cNvSpPr txBox="1">
            <a:spLocks noChangeArrowheads="1"/>
          </p:cNvSpPr>
          <p:nvPr/>
        </p:nvSpPr>
        <p:spPr bwMode="auto">
          <a:xfrm>
            <a:off x="-102704" y="4564425"/>
            <a:ext cx="9161358" cy="2198325"/>
          </a:xfrm>
          <a:prstGeom prst="rect">
            <a:avLst/>
          </a:prstGeom>
          <a:noFill/>
          <a:ln>
            <a:noFill/>
          </a:ln>
        </p:spPr>
        <p:txBody>
          <a:bodyPr wrap="square" lIns="288000" tIns="0" rIns="288000" bIns="0" anchor="t" anchorCtr="0">
            <a:noAutofit/>
          </a:bodyPr>
          <a:lstStyle/>
          <a:p>
            <a:pPr marL="154800" indent="-154800" algn="just">
              <a:lnSpc>
                <a:spcPts val="1800"/>
              </a:lnSpc>
              <a:spcAft>
                <a:spcPts val="600"/>
              </a:spcAft>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農林水産省では、全国食育推進ネットワークの取組の中で、学生と企業とで食育の実践課題やそれを踏まえた企画について考えるオンラインワークショップを実施し、その成果を「第</a:t>
            </a:r>
            <a:r>
              <a:rPr lang="en-US" altLang="ja-JP" sz="1200" dirty="0">
                <a:latin typeface="メイリオ" panose="020B0604030504040204" pitchFamily="50" charset="-128"/>
                <a:ea typeface="メイリオ" panose="020B0604030504040204" pitchFamily="50" charset="-128"/>
              </a:rPr>
              <a:t>20</a:t>
            </a:r>
            <a:r>
              <a:rPr lang="ja-JP" altLang="en-US" sz="1200" dirty="0">
                <a:latin typeface="メイリオ" panose="020B0604030504040204" pitchFamily="50" charset="-128"/>
                <a:ea typeface="メイリオ" panose="020B0604030504040204" pitchFamily="50" charset="-128"/>
              </a:rPr>
              <a:t>回食育推進全国大会 </a:t>
            </a:r>
            <a:r>
              <a:rPr lang="en-US" altLang="ja-JP" sz="1200" dirty="0">
                <a:latin typeface="メイリオ" panose="020B0604030504040204" pitchFamily="50" charset="-128"/>
                <a:ea typeface="メイリオ" panose="020B0604030504040204" pitchFamily="50" charset="-128"/>
              </a:rPr>
              <a:t>in TOKUSHIMA</a:t>
            </a:r>
            <a:r>
              <a:rPr lang="ja-JP" altLang="en-US" sz="1200" dirty="0">
                <a:latin typeface="メイリオ" panose="020B0604030504040204" pitchFamily="50" charset="-128"/>
                <a:ea typeface="メイリオ" panose="020B0604030504040204" pitchFamily="50" charset="-128"/>
              </a:rPr>
              <a:t>」で紹介するなど、若い世代が主体となった食育の取組を推進。</a:t>
            </a:r>
          </a:p>
          <a:p>
            <a:pPr marL="154800" indent="-154800" algn="just">
              <a:lnSpc>
                <a:spcPts val="1800"/>
              </a:lnSpc>
              <a:spcAft>
                <a:spcPts val="600"/>
              </a:spcAft>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高齢者については、健康寿命の延伸に向け、個々の特性に応じて</a:t>
            </a:r>
            <a:r>
              <a:rPr lang="en-US" altLang="ja-JP" sz="1200" dirty="0">
                <a:latin typeface="メイリオ" panose="020B0604030504040204" pitchFamily="50" charset="-128"/>
                <a:ea typeface="メイリオ" panose="020B0604030504040204" pitchFamily="50" charset="-128"/>
              </a:rPr>
              <a:t>QOL</a:t>
            </a:r>
            <a:r>
              <a:rPr lang="ja-JP" altLang="en-US" sz="1200" dirty="0">
                <a:latin typeface="メイリオ" panose="020B0604030504040204" pitchFamily="50" charset="-128"/>
                <a:ea typeface="メイリオ" panose="020B0604030504040204" pitchFamily="50" charset="-128"/>
              </a:rPr>
              <a:t>（生活の質）の向上を図る食育を推進する必要。</a:t>
            </a:r>
          </a:p>
          <a:p>
            <a:pPr marL="154800" indent="-154800" algn="just">
              <a:lnSpc>
                <a:spcPts val="1800"/>
              </a:lnSpc>
              <a:spcAft>
                <a:spcPts val="600"/>
              </a:spcAft>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厚生労働省では、地域の在宅高齢者等の食環境の整備に向けて、配食事業者と配食利用者のそれぞれに向けた普及啓発用パンフレットを作成。また、事業者及び地方公共団体の好事例を取りまとめている。</a:t>
            </a:r>
            <a:endParaRPr lang="en-US" altLang="ja-JP" sz="1200" dirty="0">
              <a:latin typeface="メイリオ" panose="020B0604030504040204" pitchFamily="50" charset="-128"/>
              <a:ea typeface="メイリオ" panose="020B0604030504040204" pitchFamily="50" charset="-128"/>
            </a:endParaRPr>
          </a:p>
          <a:p>
            <a:pPr marL="154800" indent="-154800" algn="just">
              <a:lnSpc>
                <a:spcPts val="1800"/>
              </a:lnSpc>
              <a:spcAft>
                <a:spcPts val="600"/>
              </a:spcAft>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フレイル予防のための食事のとり方等に関する普及啓発ツールを作成し、高齢者等向け特設ウェブサイト「地域がいきいき　集まろう！通いの場」でも紹介。</a:t>
            </a:r>
            <a:endParaRPr lang="en-US" altLang="ja-JP" sz="1200" dirty="0">
              <a:latin typeface="メイリオ" panose="020B0604030504040204" pitchFamily="50" charset="-128"/>
              <a:ea typeface="メイリオ" panose="020B0604030504040204" pitchFamily="50" charset="-128"/>
            </a:endParaRPr>
          </a:p>
        </p:txBody>
      </p:sp>
      <p:sp>
        <p:nvSpPr>
          <p:cNvPr id="12" name="スライド番号プレースホルダー 11">
            <a:extLst>
              <a:ext uri="{FF2B5EF4-FFF2-40B4-BE49-F238E27FC236}">
                <a16:creationId xmlns:a16="http://schemas.microsoft.com/office/drawing/2014/main" id="{4A9CB7C6-F615-C69A-F2F2-49FB617C8C3E}"/>
              </a:ext>
            </a:extLst>
          </p:cNvPr>
          <p:cNvSpPr>
            <a:spLocks noGrp="1"/>
          </p:cNvSpPr>
          <p:nvPr>
            <p:ph type="sldNum" sz="quarter" idx="12"/>
          </p:nvPr>
        </p:nvSpPr>
        <p:spPr/>
        <p:txBody>
          <a:bodyPr/>
          <a:lstStyle/>
          <a:p>
            <a:r>
              <a:rPr kumimoji="1" lang="en-US" altLang="ja-JP"/>
              <a:t>23</a:t>
            </a:r>
            <a:endParaRPr kumimoji="1" lang="ja-JP" altLang="en-US"/>
          </a:p>
        </p:txBody>
      </p:sp>
    </p:spTree>
    <p:extLst>
      <p:ext uri="{BB962C8B-B14F-4D97-AF65-F5344CB8AC3E}">
        <p14:creationId xmlns:p14="http://schemas.microsoft.com/office/powerpoint/2010/main" val="28877640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角丸四角形 23">
            <a:extLst>
              <a:ext uri="{FF2B5EF4-FFF2-40B4-BE49-F238E27FC236}">
                <a16:creationId xmlns:a16="http://schemas.microsoft.com/office/drawing/2014/main" id="{936557E6-15C9-4C9B-99E1-293E597B987D}"/>
              </a:ext>
            </a:extLst>
          </p:cNvPr>
          <p:cNvSpPr/>
          <p:nvPr/>
        </p:nvSpPr>
        <p:spPr>
          <a:xfrm>
            <a:off x="291" y="144000"/>
            <a:ext cx="9135000" cy="288000"/>
          </a:xfrm>
          <a:prstGeom prst="roundRect">
            <a:avLst>
              <a:gd name="adj" fmla="val 151"/>
            </a:avLst>
          </a:prstGeom>
          <a:solidFill>
            <a:srgbClr val="DE6F00"/>
          </a:solidFill>
          <a:ln>
            <a:solidFill>
              <a:srgbClr val="DE6F00"/>
            </a:solid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gn="r">
              <a:lnSpc>
                <a:spcPts val="2000"/>
              </a:lnSpc>
            </a:pPr>
            <a:r>
              <a:rPr lang="ja-JP" altLang="en-US" sz="1400">
                <a:solidFill>
                  <a:schemeClr val="bg1"/>
                </a:solidFill>
                <a:latin typeface="メイリオ" panose="020B0604030504040204" pitchFamily="50" charset="-128"/>
                <a:ea typeface="メイリオ" panose="020B0604030504040204" pitchFamily="50" charset="-128"/>
              </a:rPr>
              <a:t>第３章　地域における食育の推進</a:t>
            </a:r>
            <a:endParaRPr lang="ja-JP" altLang="en-US" sz="1400" spc="-10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 name="正方形/長方形 1">
            <a:extLst>
              <a:ext uri="{FF2B5EF4-FFF2-40B4-BE49-F238E27FC236}">
                <a16:creationId xmlns:a16="http://schemas.microsoft.com/office/drawing/2014/main" id="{8FC594C1-CF07-EE54-FA52-4BB02C801400}"/>
              </a:ext>
            </a:extLst>
          </p:cNvPr>
          <p:cNvSpPr/>
          <p:nvPr/>
        </p:nvSpPr>
        <p:spPr>
          <a:xfrm>
            <a:off x="93403" y="2639302"/>
            <a:ext cx="8948484" cy="314223"/>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2500"/>
              </a:lnSpc>
            </a:pPr>
            <a:r>
              <a:rPr lang="ja-JP" altLang="en-US" sz="1400" b="1" spc="-100" dirty="0">
                <a:solidFill>
                  <a:schemeClr val="tx1"/>
                </a:solidFill>
                <a:latin typeface="メイリオ"/>
                <a:ea typeface="メイリオ"/>
              </a:rPr>
              <a:t>職場における従業員等の健康に配慮した食育の推進</a:t>
            </a:r>
          </a:p>
        </p:txBody>
      </p:sp>
      <p:sp>
        <p:nvSpPr>
          <p:cNvPr id="3" name="テキスト ボックス 24">
            <a:extLst>
              <a:ext uri="{FF2B5EF4-FFF2-40B4-BE49-F238E27FC236}">
                <a16:creationId xmlns:a16="http://schemas.microsoft.com/office/drawing/2014/main" id="{A9F46CA4-F331-0129-943E-3CE0E46D1AF6}"/>
              </a:ext>
            </a:extLst>
          </p:cNvPr>
          <p:cNvSpPr txBox="1">
            <a:spLocks noChangeArrowheads="1"/>
          </p:cNvSpPr>
          <p:nvPr/>
        </p:nvSpPr>
        <p:spPr bwMode="auto">
          <a:xfrm>
            <a:off x="-97757" y="3026923"/>
            <a:ext cx="9233049" cy="2477115"/>
          </a:xfrm>
          <a:prstGeom prst="rect">
            <a:avLst/>
          </a:prstGeom>
          <a:noFill/>
          <a:ln>
            <a:noFill/>
          </a:ln>
        </p:spPr>
        <p:txBody>
          <a:bodyPr wrap="square" lIns="288000" tIns="0" rIns="288000" bIns="0" anchor="t" anchorCtr="0">
            <a:noAutofit/>
          </a:bodyPr>
          <a:lstStyle/>
          <a:p>
            <a:pPr marL="154800" indent="-154800" algn="just">
              <a:lnSpc>
                <a:spcPts val="1700"/>
              </a:lnSpc>
              <a:spcAft>
                <a:spcPts val="100"/>
              </a:spcAft>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従業員等が健康であることは組織の活性化をもたらし、結果的に企業の業績向上につながることが期待される。</a:t>
            </a:r>
          </a:p>
          <a:p>
            <a:pPr marL="154800" indent="-154800" algn="just">
              <a:lnSpc>
                <a:spcPts val="1700"/>
              </a:lnSpc>
              <a:spcAft>
                <a:spcPts val="100"/>
              </a:spcAft>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厚生労働省では、健康寿命の延伸に向けて、企業・団体・地方公共団体と協力・連携した「スマート・ライフ・プロジェクト」の一環として、社員食堂のメニューの見直しを行い、従業員に対して企業内で健康情報を掲示するなどの好事例を「スマートミール探訪」としてウェブサイトで公表。</a:t>
            </a:r>
            <a:endParaRPr lang="en-US" altLang="ja-JP" sz="1200" dirty="0">
              <a:latin typeface="メイリオ" panose="020B0604030504040204" pitchFamily="50" charset="-128"/>
              <a:ea typeface="メイリオ" panose="020B0604030504040204" pitchFamily="50" charset="-128"/>
            </a:endParaRPr>
          </a:p>
          <a:p>
            <a:pPr marL="154800" indent="-154800" algn="just">
              <a:lnSpc>
                <a:spcPts val="1700"/>
              </a:lnSpc>
              <a:spcAft>
                <a:spcPts val="100"/>
              </a:spcAft>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経済産業省では、従業員の健康保持・増進の取組が、将来的に収益性等を高める投資であるとの考えの下、健康管理を経営的視点から考え、戦略的に実践する健康経営を推進。</a:t>
            </a:r>
            <a:endParaRPr lang="en-US" altLang="ja-JP" sz="1200" dirty="0">
              <a:latin typeface="メイリオ" panose="020B0604030504040204" pitchFamily="50" charset="-128"/>
              <a:ea typeface="メイリオ" panose="020B0604030504040204" pitchFamily="50" charset="-128"/>
            </a:endParaRPr>
          </a:p>
          <a:p>
            <a:pPr marL="154800" indent="-154800" algn="just">
              <a:lnSpc>
                <a:spcPts val="1700"/>
              </a:lnSpc>
              <a:spcAft>
                <a:spcPts val="100"/>
              </a:spcAft>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健康経営に取り組む企業では、社員への栄養や食生活改善に関するセミナーの開催、社員食堂における健康に配慮した食事の提供等の取組を実施。</a:t>
            </a:r>
            <a:endParaRPr lang="en-US" altLang="ja-JP" sz="1200" dirty="0">
              <a:latin typeface="メイリオ" panose="020B0604030504040204" pitchFamily="50" charset="-128"/>
              <a:ea typeface="メイリオ" panose="020B0604030504040204" pitchFamily="50" charset="-128"/>
            </a:endParaRPr>
          </a:p>
          <a:p>
            <a:pPr marL="154800" indent="-154800" algn="just">
              <a:lnSpc>
                <a:spcPts val="1700"/>
              </a:lnSpc>
              <a:spcAft>
                <a:spcPts val="100"/>
              </a:spcAft>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農林水産省では、</a:t>
            </a:r>
            <a:r>
              <a:rPr lang="en-US" altLang="ja-JP" sz="1200" dirty="0">
                <a:latin typeface="メイリオ" panose="020B0604030504040204" pitchFamily="50" charset="-128"/>
                <a:ea typeface="メイリオ" panose="020B0604030504040204" pitchFamily="50" charset="-128"/>
              </a:rPr>
              <a:t>2025</a:t>
            </a:r>
            <a:r>
              <a:rPr lang="ja-JP" altLang="en-US" sz="1200" dirty="0">
                <a:latin typeface="メイリオ" panose="020B0604030504040204" pitchFamily="50" charset="-128"/>
                <a:ea typeface="メイリオ" panose="020B0604030504040204" pitchFamily="50" charset="-128"/>
              </a:rPr>
              <a:t>年度に、大人の消費者の食や農への理解醸成と行動変容を目指す「大人の食育」の推進に向けた「官民連携食育プラットフォーム」を設立。また、法人内の活力向上及び優良な取組の横展開を図ることを目的として「食育実践優良法人顕彰制度」を創設。</a:t>
            </a:r>
            <a:endParaRPr lang="en-US" altLang="ja-JP" sz="1200" dirty="0">
              <a:latin typeface="メイリオ" panose="020B0604030504040204" pitchFamily="50" charset="-128"/>
              <a:ea typeface="メイリオ" panose="020B0604030504040204" pitchFamily="50" charset="-128"/>
            </a:endParaRPr>
          </a:p>
          <a:p>
            <a:pPr marL="154800" indent="-154800" algn="just">
              <a:lnSpc>
                <a:spcPts val="1700"/>
              </a:lnSpc>
              <a:spcAft>
                <a:spcPts val="100"/>
              </a:spcAft>
            </a:pPr>
            <a:endParaRPr lang="ja-JP" altLang="en-US" sz="1200" dirty="0">
              <a:latin typeface="メイリオ" panose="020B0604030504040204" pitchFamily="50" charset="-128"/>
              <a:ea typeface="メイリオ" panose="020B0604030504040204" pitchFamily="50" charset="-128"/>
            </a:endParaRPr>
          </a:p>
        </p:txBody>
      </p:sp>
      <p:sp>
        <p:nvSpPr>
          <p:cNvPr id="9" name="正方形/長方形 8">
            <a:extLst>
              <a:ext uri="{FF2B5EF4-FFF2-40B4-BE49-F238E27FC236}">
                <a16:creationId xmlns:a16="http://schemas.microsoft.com/office/drawing/2014/main" id="{52752955-59C0-00C4-0C2D-31044A13B0B1}"/>
              </a:ext>
            </a:extLst>
          </p:cNvPr>
          <p:cNvSpPr/>
          <p:nvPr/>
        </p:nvSpPr>
        <p:spPr>
          <a:xfrm>
            <a:off x="93403" y="5548448"/>
            <a:ext cx="8948484" cy="28097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2500"/>
              </a:lnSpc>
            </a:pPr>
            <a:r>
              <a:rPr lang="ja-JP" altLang="en-US" sz="1400" b="1" spc="-100" dirty="0">
                <a:solidFill>
                  <a:schemeClr val="tx1"/>
                </a:solidFill>
                <a:latin typeface="メイリオ"/>
                <a:ea typeface="メイリオ"/>
              </a:rPr>
              <a:t>地域における共食の推進</a:t>
            </a:r>
          </a:p>
        </p:txBody>
      </p:sp>
      <p:sp>
        <p:nvSpPr>
          <p:cNvPr id="8" name="テキスト ボックス 24">
            <a:extLst>
              <a:ext uri="{FF2B5EF4-FFF2-40B4-BE49-F238E27FC236}">
                <a16:creationId xmlns:a16="http://schemas.microsoft.com/office/drawing/2014/main" id="{4330352C-0BFB-46AF-23E3-447AC37CA074}"/>
              </a:ext>
            </a:extLst>
          </p:cNvPr>
          <p:cNvSpPr txBox="1">
            <a:spLocks noChangeArrowheads="1"/>
          </p:cNvSpPr>
          <p:nvPr/>
        </p:nvSpPr>
        <p:spPr bwMode="auto">
          <a:xfrm>
            <a:off x="-97757" y="5876223"/>
            <a:ext cx="9233048" cy="919273"/>
          </a:xfrm>
          <a:prstGeom prst="rect">
            <a:avLst/>
          </a:prstGeom>
          <a:noFill/>
          <a:ln>
            <a:noFill/>
          </a:ln>
        </p:spPr>
        <p:txBody>
          <a:bodyPr wrap="square" lIns="288000" tIns="0" rIns="288000" bIns="0" anchor="t" anchorCtr="0">
            <a:noAutofit/>
          </a:bodyPr>
          <a:lstStyle/>
          <a:p>
            <a:pPr marL="154800" indent="-154800" algn="just">
              <a:lnSpc>
                <a:spcPts val="1700"/>
              </a:lnSpc>
              <a:spcAft>
                <a:spcPts val="100"/>
              </a:spcAft>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kern="100" dirty="0">
                <a:latin typeface="メイリオ" panose="020B0604030504040204" pitchFamily="50" charset="-128"/>
                <a:ea typeface="メイリオ" panose="020B0604030504040204" pitchFamily="50" charset="-128"/>
                <a:cs typeface="Times New Roman" panose="02020603050405020304" pitchFamily="18" charset="0"/>
              </a:rPr>
              <a:t>近年、ひとり親世帯、貧困の状況にある世帯、高齢者の一人暮らし等が増え、家族との共食や健全な食生活を実践していくことが困難な状況も見受けられる。</a:t>
            </a:r>
          </a:p>
          <a:p>
            <a:pPr marL="154800" indent="-154800" algn="just">
              <a:lnSpc>
                <a:spcPts val="1700"/>
              </a:lnSpc>
              <a:spcAft>
                <a:spcPts val="100"/>
              </a:spcAft>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kern="100" dirty="0">
                <a:latin typeface="メイリオ" panose="020B0604030504040204" pitchFamily="50" charset="-128"/>
                <a:ea typeface="メイリオ" panose="020B0604030504040204" pitchFamily="50" charset="-128"/>
                <a:cs typeface="Times New Roman" panose="02020603050405020304" pitchFamily="18" charset="0"/>
              </a:rPr>
              <a:t>農林水産省では、こども食堂や多世代交流等の「共食の場」の開設、健全な食生活に関するテーマの講話や農林漁業体験の場の提供等、地域における食育活動を支援。</a:t>
            </a:r>
          </a:p>
        </p:txBody>
      </p:sp>
      <p:sp>
        <p:nvSpPr>
          <p:cNvPr id="11" name="テキスト ボックス 10">
            <a:extLst>
              <a:ext uri="{FF2B5EF4-FFF2-40B4-BE49-F238E27FC236}">
                <a16:creationId xmlns:a16="http://schemas.microsoft.com/office/drawing/2014/main" id="{E0D21729-341B-3D61-D746-1ED46FD3A218}"/>
              </a:ext>
            </a:extLst>
          </p:cNvPr>
          <p:cNvSpPr txBox="1"/>
          <p:nvPr/>
        </p:nvSpPr>
        <p:spPr>
          <a:xfrm>
            <a:off x="21569" y="1213638"/>
            <a:ext cx="9144000" cy="211596"/>
          </a:xfrm>
          <a:prstGeom prst="rect">
            <a:avLst/>
          </a:prstGeom>
          <a:noFill/>
        </p:spPr>
        <p:txBody>
          <a:bodyPr wrap="square" lIns="288000" tIns="0" rIns="288000" bIns="0" anchor="t">
            <a:spAutoFit/>
          </a:bodyPr>
          <a:lstStyle/>
          <a:p>
            <a:pPr algn="just">
              <a:lnSpc>
                <a:spcPts val="1800"/>
              </a:lnSpc>
              <a:spcAft>
                <a:spcPts val="800"/>
              </a:spcAft>
            </a:pPr>
            <a:endParaRPr lang="ja-JP" altLang="en-US" sz="1000">
              <a:latin typeface="メイリオ" panose="020B0604030504040204" pitchFamily="50" charset="-128"/>
              <a:ea typeface="メイリオ" panose="020B0604030504040204" pitchFamily="50" charset="-128"/>
            </a:endParaRPr>
          </a:p>
        </p:txBody>
      </p:sp>
      <p:grpSp>
        <p:nvGrpSpPr>
          <p:cNvPr id="13" name="グループ化 12">
            <a:extLst>
              <a:ext uri="{FF2B5EF4-FFF2-40B4-BE49-F238E27FC236}">
                <a16:creationId xmlns:a16="http://schemas.microsoft.com/office/drawing/2014/main" id="{CED9AA09-4191-7490-7741-8E5C3A477035}"/>
              </a:ext>
            </a:extLst>
          </p:cNvPr>
          <p:cNvGrpSpPr/>
          <p:nvPr/>
        </p:nvGrpSpPr>
        <p:grpSpPr>
          <a:xfrm>
            <a:off x="93403" y="534920"/>
            <a:ext cx="8767954" cy="2002902"/>
            <a:chOff x="215626" y="3339089"/>
            <a:chExt cx="8767954" cy="1610007"/>
          </a:xfrm>
        </p:grpSpPr>
        <p:sp>
          <p:nvSpPr>
            <p:cNvPr id="14" name="角丸四角形 21">
              <a:extLst>
                <a:ext uri="{FF2B5EF4-FFF2-40B4-BE49-F238E27FC236}">
                  <a16:creationId xmlns:a16="http://schemas.microsoft.com/office/drawing/2014/main" id="{5CF447F9-B462-2883-AC14-27B4FCB8FF6D}"/>
                </a:ext>
              </a:extLst>
            </p:cNvPr>
            <p:cNvSpPr/>
            <p:nvPr/>
          </p:nvSpPr>
          <p:spPr>
            <a:xfrm>
              <a:off x="215626" y="3339089"/>
              <a:ext cx="8767954" cy="1610007"/>
            </a:xfrm>
            <a:prstGeom prst="roundRect">
              <a:avLst>
                <a:gd name="adj" fmla="val 5792"/>
              </a:avLst>
            </a:prstGeom>
            <a:solidFill>
              <a:schemeClr val="bg1"/>
            </a:solidFill>
            <a:ln w="28575">
              <a:solidFill>
                <a:srgbClr val="FF9999"/>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288000" tIns="288000" rIns="288000" bIns="288000" rtlCol="0" anchor="ctr"/>
            <a:lstStyle/>
            <a:p>
              <a:pPr algn="ctr"/>
              <a:endParaRPr lang="ja-JP" altLang="en-US">
                <a:solidFill>
                  <a:schemeClr val="tx1"/>
                </a:solidFill>
              </a:endParaRPr>
            </a:p>
          </p:txBody>
        </p:sp>
        <p:sp>
          <p:nvSpPr>
            <p:cNvPr id="16" name="正方形/長方形 15">
              <a:extLst>
                <a:ext uri="{FF2B5EF4-FFF2-40B4-BE49-F238E27FC236}">
                  <a16:creationId xmlns:a16="http://schemas.microsoft.com/office/drawing/2014/main" id="{0C89794F-629B-A772-C634-7AA7E1009BCB}"/>
                </a:ext>
              </a:extLst>
            </p:cNvPr>
            <p:cNvSpPr/>
            <p:nvPr/>
          </p:nvSpPr>
          <p:spPr>
            <a:xfrm>
              <a:off x="372373" y="3403836"/>
              <a:ext cx="586610" cy="219253"/>
            </a:xfrm>
            <a:prstGeom prst="rec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spAutoFit/>
            </a:bodyPr>
            <a:lstStyle/>
            <a:p>
              <a:pPr algn="ctr"/>
              <a:r>
                <a:rPr lang="ja-JP" altLang="en-US" sz="1300" b="1">
                  <a:solidFill>
                    <a:schemeClr val="tx1"/>
                  </a:solidFill>
                  <a:latin typeface="HG丸ｺﾞｼｯｸM-PRO" panose="020F0600000000000000" pitchFamily="50" charset="-128"/>
                  <a:ea typeface="HG丸ｺﾞｼｯｸM-PRO" panose="020F0600000000000000" pitchFamily="50" charset="-128"/>
                  <a:cs typeface="メイリオ" panose="020B0604030504040204" pitchFamily="50" charset="-128"/>
                </a:rPr>
                <a:t>事 例</a:t>
              </a:r>
            </a:p>
          </p:txBody>
        </p:sp>
        <p:sp>
          <p:nvSpPr>
            <p:cNvPr id="17" name="テキスト ボックス 16">
              <a:extLst>
                <a:ext uri="{FF2B5EF4-FFF2-40B4-BE49-F238E27FC236}">
                  <a16:creationId xmlns:a16="http://schemas.microsoft.com/office/drawing/2014/main" id="{635817C7-9664-0801-B4C4-144A5ED9EB77}"/>
                </a:ext>
              </a:extLst>
            </p:cNvPr>
            <p:cNvSpPr txBox="1"/>
            <p:nvPr/>
          </p:nvSpPr>
          <p:spPr>
            <a:xfrm>
              <a:off x="1001813" y="3370595"/>
              <a:ext cx="7893202" cy="432954"/>
            </a:xfrm>
            <a:prstGeom prst="rect">
              <a:avLst/>
            </a:prstGeom>
            <a:noFill/>
          </p:spPr>
          <p:txBody>
            <a:bodyPr wrap="square" rtlCol="0">
              <a:spAutoFit/>
            </a:bodyPr>
            <a:lstStyle/>
            <a:p>
              <a:r>
                <a:rPr lang="ja-JP" altLang="en-US" sz="1400" b="1" dirty="0">
                  <a:latin typeface="HG丸ｺﾞｼｯｸM-PRO" panose="020F0600000000000000" pitchFamily="50" charset="-128"/>
                  <a:ea typeface="HG丸ｺﾞｼｯｸM-PRO" panose="020F0600000000000000" pitchFamily="50" charset="-128"/>
                  <a:cs typeface="Times New Roman" panose="02020603050405020304" pitchFamily="18" charset="0"/>
                </a:rPr>
                <a:t>大学生と小学生の持続可能な食育の発展につなげる</a:t>
              </a:r>
              <a:r>
                <a:rPr lang="en-US" altLang="ja-JP" sz="1400" b="1" dirty="0">
                  <a:latin typeface="HG丸ｺﾞｼｯｸM-PRO" panose="020F0600000000000000" pitchFamily="50" charset="-128"/>
                  <a:ea typeface="HG丸ｺﾞｼｯｸM-PRO" panose="020F0600000000000000" pitchFamily="50" charset="-128"/>
                  <a:cs typeface="Times New Roman" panose="02020603050405020304" pitchFamily="18" charset="0"/>
                </a:rPr>
                <a:t>Z</a:t>
              </a:r>
              <a:r>
                <a:rPr lang="ja-JP" altLang="en-US" sz="1400" b="1" dirty="0">
                  <a:latin typeface="HG丸ｺﾞｼｯｸM-PRO" panose="020F0600000000000000" pitchFamily="50" charset="-128"/>
                  <a:ea typeface="HG丸ｺﾞｼｯｸM-PRO" panose="020F0600000000000000" pitchFamily="50" charset="-128"/>
                  <a:cs typeface="Times New Roman" panose="02020603050405020304" pitchFamily="18" charset="0"/>
                </a:rPr>
                <a:t>世代の「食と農」教育プロジェクト</a:t>
              </a:r>
              <a:endParaRPr lang="en-US" altLang="ja-JP" sz="1400" b="1" dirty="0">
                <a:latin typeface="HG丸ｺﾞｼｯｸM-PRO" panose="020F0600000000000000" pitchFamily="50" charset="-128"/>
                <a:ea typeface="HG丸ｺﾞｼｯｸM-PRO" panose="020F0600000000000000" pitchFamily="50" charset="-128"/>
                <a:cs typeface="Times New Roman" panose="02020603050405020304" pitchFamily="18" charset="0"/>
              </a:endParaRPr>
            </a:p>
            <a:p>
              <a:r>
                <a:rPr lang="ja-JP" altLang="en-US" sz="1500" b="1" dirty="0">
                  <a:latin typeface="HG丸ｺﾞｼｯｸM-PRO" panose="020F0600000000000000" pitchFamily="50" charset="-128"/>
                  <a:ea typeface="HG丸ｺﾞｼｯｸM-PRO" panose="020F0600000000000000" pitchFamily="50" charset="-128"/>
                  <a:cs typeface="Times New Roman" panose="02020603050405020304" pitchFamily="18" charset="0"/>
                </a:rPr>
                <a:t>（第９回食育活動表彰　消費・安全局長賞受賞）</a:t>
              </a:r>
              <a:endParaRPr lang="en-US" altLang="ja-JP" sz="1500" b="1" dirty="0">
                <a:latin typeface="HG丸ｺﾞｼｯｸM-PRO" panose="020F0600000000000000" pitchFamily="50" charset="-128"/>
                <a:ea typeface="HG丸ｺﾞｼｯｸM-PRO" panose="020F0600000000000000" pitchFamily="50" charset="-128"/>
                <a:cs typeface="Times New Roman" panose="02020603050405020304" pitchFamily="18" charset="0"/>
              </a:endParaRPr>
            </a:p>
          </p:txBody>
        </p:sp>
        <p:sp>
          <p:nvSpPr>
            <p:cNvPr id="18" name="正方形/長方形 17">
              <a:extLst>
                <a:ext uri="{FF2B5EF4-FFF2-40B4-BE49-F238E27FC236}">
                  <a16:creationId xmlns:a16="http://schemas.microsoft.com/office/drawing/2014/main" id="{6F488AEF-B0C0-4211-64FC-7998FE7CBACE}"/>
                </a:ext>
              </a:extLst>
            </p:cNvPr>
            <p:cNvSpPr/>
            <p:nvPr/>
          </p:nvSpPr>
          <p:spPr>
            <a:xfrm>
              <a:off x="7278830" y="4690581"/>
              <a:ext cx="1637395" cy="132936"/>
            </a:xfrm>
            <a:prstGeom prst="rect">
              <a:avLst/>
            </a:prstGeom>
            <a:noFill/>
            <a:ln>
              <a:noFill/>
            </a:ln>
          </p:spPr>
          <p:txBody>
            <a:bodyPr spcFirstLastPara="1" wrap="square" lIns="91425" tIns="45700" rIns="91425" bIns="45700" anchor="t" anchorCtr="0">
              <a:noAutofit/>
            </a:bodyPr>
            <a:lstStyle/>
            <a:p>
              <a:pPr algn="ctr"/>
              <a:r>
                <a:rPr lang="ja-JP" altLang="en-US" sz="900" kern="100" dirty="0">
                  <a:latin typeface="メイリオ" panose="020B0604030504040204" pitchFamily="50" charset="-128"/>
                  <a:ea typeface="メイリオ" panose="020B0604030504040204" pitchFamily="50" charset="-128"/>
                  <a:cs typeface="Times New Roman" panose="02020603050405020304" pitchFamily="18" charset="0"/>
                </a:rPr>
                <a:t>大学生による授業の様子</a:t>
              </a:r>
            </a:p>
          </p:txBody>
        </p:sp>
        <p:sp>
          <p:nvSpPr>
            <p:cNvPr id="19" name="テキスト ボックス 18">
              <a:extLst>
                <a:ext uri="{FF2B5EF4-FFF2-40B4-BE49-F238E27FC236}">
                  <a16:creationId xmlns:a16="http://schemas.microsoft.com/office/drawing/2014/main" id="{D2765278-4625-D7F5-79CD-5AFFF0F48C08}"/>
                </a:ext>
              </a:extLst>
            </p:cNvPr>
            <p:cNvSpPr txBox="1"/>
            <p:nvPr/>
          </p:nvSpPr>
          <p:spPr>
            <a:xfrm>
              <a:off x="2083067" y="3789063"/>
              <a:ext cx="5391041" cy="210292"/>
            </a:xfrm>
            <a:prstGeom prst="rect">
              <a:avLst/>
            </a:prstGeom>
            <a:noFill/>
          </p:spPr>
          <p:txBody>
            <a:bodyPr wrap="square" lIns="91440" tIns="45720" rIns="91440" bIns="45720" anchor="t">
              <a:spAutoFit/>
            </a:bodyPr>
            <a:lstStyle/>
            <a:p>
              <a:pPr marR="71755" algn="ctr"/>
              <a:r>
                <a:rPr lang="en-US" altLang="ja-JP" sz="1100" kern="100" dirty="0">
                  <a:latin typeface="HG丸ｺﾞｼｯｸM-PRO" panose="020F0600000000000000" pitchFamily="50" charset="-128"/>
                  <a:ea typeface="HG丸ｺﾞｼｯｸM-PRO" panose="020F0600000000000000" pitchFamily="50" charset="-128"/>
                  <a:cs typeface="Times New Roman" panose="02020603050405020304" pitchFamily="18" charset="0"/>
                </a:rPr>
                <a:t>NES</a:t>
              </a:r>
              <a:r>
                <a:rPr lang="ja-JP" altLang="en-US" sz="1100" kern="100" dirty="0">
                  <a:latin typeface="HG丸ｺﾞｼｯｸM-PRO" panose="020F0600000000000000" pitchFamily="50" charset="-128"/>
                  <a:ea typeface="HG丸ｺﾞｼｯｸM-PRO" panose="020F0600000000000000" pitchFamily="50" charset="-128"/>
                  <a:cs typeface="Times New Roman" panose="02020603050405020304" pitchFamily="18" charset="0"/>
                </a:rPr>
                <a:t>ラボステーション（立正大学法学部社会学・教育学ゼミナール）（東京都）</a:t>
              </a:r>
              <a:endParaRPr lang="ja-JP" dirty="0">
                <a:latin typeface="HG丸ｺﾞｼｯｸM-PRO"/>
                <a:ea typeface="HG丸ｺﾞｼｯｸM-PRO"/>
                <a:cs typeface="Times New Roman"/>
              </a:endParaRPr>
            </a:p>
          </p:txBody>
        </p:sp>
      </p:grpSp>
      <p:sp>
        <p:nvSpPr>
          <p:cNvPr id="24" name="テキスト ボックス 23">
            <a:extLst>
              <a:ext uri="{FF2B5EF4-FFF2-40B4-BE49-F238E27FC236}">
                <a16:creationId xmlns:a16="http://schemas.microsoft.com/office/drawing/2014/main" id="{04860B94-DD01-2A9D-C3DA-36E6615B8813}"/>
              </a:ext>
            </a:extLst>
          </p:cNvPr>
          <p:cNvSpPr txBox="1"/>
          <p:nvPr/>
        </p:nvSpPr>
        <p:spPr>
          <a:xfrm>
            <a:off x="1" y="1342707"/>
            <a:ext cx="7416800" cy="1174039"/>
          </a:xfrm>
          <a:prstGeom prst="rect">
            <a:avLst/>
          </a:prstGeom>
          <a:noFill/>
        </p:spPr>
        <p:txBody>
          <a:bodyPr wrap="square" lIns="288000" rIns="288000" rtlCol="0">
            <a:spAutoFit/>
          </a:bodyPr>
          <a:lstStyle/>
          <a:p>
            <a:pPr marL="154800" indent="-154800">
              <a:lnSpc>
                <a:spcPts val="1700"/>
              </a:lnSpc>
            </a:pPr>
            <a:r>
              <a:rPr lang="ja-JP" altLang="en-US" sz="1200" dirty="0">
                <a:solidFill>
                  <a:prstClr val="black"/>
                </a:solidFill>
                <a:latin typeface="メイリオ" panose="020B0604030504040204" pitchFamily="50" charset="-128"/>
                <a:ea typeface="メイリオ" panose="020B0604030504040204" pitchFamily="50" charset="-128"/>
              </a:rPr>
              <a:t>○</a:t>
            </a:r>
            <a:r>
              <a:rPr kumimoji="1" lang="ja-JP" altLang="en-US" sz="1200" dirty="0">
                <a:latin typeface="メイリオ" panose="020B0604030504040204" pitchFamily="50" charset="-128"/>
                <a:ea typeface="メイリオ" panose="020B0604030504040204" pitchFamily="50" charset="-128"/>
              </a:rPr>
              <a:t>立正大学法学部社会学・教育学ゼミナールの</a:t>
            </a:r>
            <a:r>
              <a:rPr kumimoji="1" lang="en-US" altLang="ja-JP" sz="1200" dirty="0">
                <a:latin typeface="メイリオ" panose="020B0604030504040204" pitchFamily="50" charset="-128"/>
                <a:ea typeface="メイリオ" panose="020B0604030504040204" pitchFamily="50" charset="-128"/>
              </a:rPr>
              <a:t>NES</a:t>
            </a:r>
            <a:r>
              <a:rPr kumimoji="1" lang="ja-JP" altLang="en-US" sz="1200" dirty="0">
                <a:latin typeface="メイリオ" panose="020B0604030504040204" pitchFamily="50" charset="-128"/>
                <a:ea typeface="メイリオ" panose="020B0604030504040204" pitchFamily="50" charset="-128"/>
              </a:rPr>
              <a:t>ラボステーションでは、持続可能な食育の発展を目指して、</a:t>
            </a:r>
            <a:r>
              <a:rPr kumimoji="1" lang="en-US" altLang="ja-JP" sz="1200" dirty="0">
                <a:latin typeface="メイリオ" panose="020B0604030504040204" pitchFamily="50" charset="-128"/>
                <a:ea typeface="メイリオ" panose="020B0604030504040204" pitchFamily="50" charset="-128"/>
              </a:rPr>
              <a:t>Z</a:t>
            </a:r>
            <a:r>
              <a:rPr kumimoji="1" lang="ja-JP" altLang="en-US" sz="1200" dirty="0">
                <a:latin typeface="メイリオ" panose="020B0604030504040204" pitchFamily="50" charset="-128"/>
                <a:ea typeface="メイリオ" panose="020B0604030504040204" pitchFamily="50" charset="-128"/>
              </a:rPr>
              <a:t>世代による「食と農」に関する知識や問題意識を「教える・考え合う」活動を行っている。</a:t>
            </a:r>
          </a:p>
          <a:p>
            <a:pPr marL="154800" indent="-154800">
              <a:lnSpc>
                <a:spcPts val="1700"/>
              </a:lnSpc>
            </a:pPr>
            <a:r>
              <a:rPr lang="ja-JP" altLang="en-US" sz="1200" dirty="0">
                <a:solidFill>
                  <a:prstClr val="black"/>
                </a:solidFill>
                <a:latin typeface="メイリオ" panose="020B0604030504040204" pitchFamily="50" charset="-128"/>
                <a:ea typeface="メイリオ" panose="020B0604030504040204" pitchFamily="50" charset="-128"/>
              </a:rPr>
              <a:t>○</a:t>
            </a:r>
            <a:r>
              <a:rPr kumimoji="1" lang="ja-JP" altLang="en-US" sz="1200" dirty="0">
                <a:latin typeface="メイリオ" panose="020B0604030504040204" pitchFamily="50" charset="-128"/>
                <a:ea typeface="メイリオ" panose="020B0604030504040204" pitchFamily="50" charset="-128"/>
              </a:rPr>
              <a:t>大学生が考案した「食と農」に関する教育内容を、授業やイベントを通して小学生に提供しているほか、小学生と共に農家・農業関係者と意見交換等を行っている。</a:t>
            </a:r>
          </a:p>
        </p:txBody>
      </p:sp>
      <p:sp>
        <p:nvSpPr>
          <p:cNvPr id="22" name="テキスト ボックス 21">
            <a:extLst>
              <a:ext uri="{FF2B5EF4-FFF2-40B4-BE49-F238E27FC236}">
                <a16:creationId xmlns:a16="http://schemas.microsoft.com/office/drawing/2014/main" id="{7F3D93EB-0A76-A4E5-9D52-6B2FDA4EC3BB}"/>
              </a:ext>
            </a:extLst>
          </p:cNvPr>
          <p:cNvSpPr txBox="1"/>
          <p:nvPr/>
        </p:nvSpPr>
        <p:spPr>
          <a:xfrm>
            <a:off x="2087376" y="1016558"/>
            <a:ext cx="519706" cy="200055"/>
          </a:xfrm>
          <a:prstGeom prst="rect">
            <a:avLst/>
          </a:prstGeom>
          <a:noFill/>
        </p:spPr>
        <p:txBody>
          <a:bodyPr wrap="square" rtlCol="0">
            <a:spAutoFit/>
          </a:bodyPr>
          <a:lstStyle/>
          <a:p>
            <a:r>
              <a:rPr kumimoji="1" lang="ja-JP" altLang="en-US" sz="700" dirty="0"/>
              <a:t>ネス</a:t>
            </a:r>
          </a:p>
        </p:txBody>
      </p:sp>
      <p:pic>
        <p:nvPicPr>
          <p:cNvPr id="2051" name="Picture 3">
            <a:extLst>
              <a:ext uri="{FF2B5EF4-FFF2-40B4-BE49-F238E27FC236}">
                <a16:creationId xmlns:a16="http://schemas.microsoft.com/office/drawing/2014/main" id="{BEDB56C5-2973-EE44-EE88-09523CB7AB2D}"/>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224275" y="1185846"/>
            <a:ext cx="1502060" cy="1009684"/>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15" name="スライド番号プレースホルダー 14">
            <a:extLst>
              <a:ext uri="{FF2B5EF4-FFF2-40B4-BE49-F238E27FC236}">
                <a16:creationId xmlns:a16="http://schemas.microsoft.com/office/drawing/2014/main" id="{60215F53-B223-80D9-1284-62F6A9732552}"/>
              </a:ext>
            </a:extLst>
          </p:cNvPr>
          <p:cNvSpPr>
            <a:spLocks noGrp="1"/>
          </p:cNvSpPr>
          <p:nvPr>
            <p:ph type="sldNum" sz="quarter" idx="12"/>
          </p:nvPr>
        </p:nvSpPr>
        <p:spPr/>
        <p:txBody>
          <a:bodyPr/>
          <a:lstStyle/>
          <a:p>
            <a:r>
              <a:rPr kumimoji="1" lang="en-US" altLang="ja-JP"/>
              <a:t>24</a:t>
            </a:r>
            <a:endParaRPr kumimoji="1" lang="ja-JP" altLang="en-US"/>
          </a:p>
        </p:txBody>
      </p:sp>
    </p:spTree>
    <p:extLst>
      <p:ext uri="{BB962C8B-B14F-4D97-AF65-F5344CB8AC3E}">
        <p14:creationId xmlns:p14="http://schemas.microsoft.com/office/powerpoint/2010/main" val="18380115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角丸四角形 23">
            <a:extLst>
              <a:ext uri="{FF2B5EF4-FFF2-40B4-BE49-F238E27FC236}">
                <a16:creationId xmlns:a16="http://schemas.microsoft.com/office/drawing/2014/main" id="{936557E6-15C9-4C9B-99E1-293E597B987D}"/>
              </a:ext>
            </a:extLst>
          </p:cNvPr>
          <p:cNvSpPr/>
          <p:nvPr/>
        </p:nvSpPr>
        <p:spPr>
          <a:xfrm>
            <a:off x="0" y="144000"/>
            <a:ext cx="9135000" cy="288000"/>
          </a:xfrm>
          <a:prstGeom prst="roundRect">
            <a:avLst>
              <a:gd name="adj" fmla="val 151"/>
            </a:avLst>
          </a:prstGeom>
          <a:solidFill>
            <a:srgbClr val="DE6F00"/>
          </a:solidFill>
          <a:ln>
            <a:solidFill>
              <a:srgbClr val="DE6F00"/>
            </a:solidFill>
          </a:ln>
        </p:spPr>
        <p:style>
          <a:lnRef idx="2">
            <a:schemeClr val="accent1">
              <a:shade val="50000"/>
            </a:schemeClr>
          </a:lnRef>
          <a:fillRef idx="1">
            <a:schemeClr val="accent1"/>
          </a:fillRef>
          <a:effectRef idx="0">
            <a:schemeClr val="accent1"/>
          </a:effectRef>
          <a:fontRef idx="minor">
            <a:schemeClr val="lt1"/>
          </a:fontRef>
        </p:style>
        <p:txBody>
          <a:bodyPr lIns="0" tIns="0" rIns="90000" bIns="0" rtlCol="0" anchor="ctr"/>
          <a:lstStyle/>
          <a:p>
            <a:pPr algn="r">
              <a:lnSpc>
                <a:spcPts val="2000"/>
              </a:lnSpc>
            </a:pPr>
            <a:r>
              <a:rPr lang="ja-JP" altLang="en-US" sz="1400">
                <a:solidFill>
                  <a:schemeClr val="bg1"/>
                </a:solidFill>
                <a:latin typeface="メイリオ" panose="020B0604030504040204" pitchFamily="50" charset="-128"/>
                <a:ea typeface="メイリオ" panose="020B0604030504040204" pitchFamily="50" charset="-128"/>
              </a:rPr>
              <a:t>第３章　地域における食育の推進</a:t>
            </a:r>
            <a:endParaRPr lang="ja-JP" altLang="en-US" sz="1400" spc="-10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 name="正方形/長方形 1">
            <a:extLst>
              <a:ext uri="{FF2B5EF4-FFF2-40B4-BE49-F238E27FC236}">
                <a16:creationId xmlns:a16="http://schemas.microsoft.com/office/drawing/2014/main" id="{8FC594C1-CF07-EE54-FA52-4BB02C801400}"/>
              </a:ext>
            </a:extLst>
          </p:cNvPr>
          <p:cNvSpPr/>
          <p:nvPr/>
        </p:nvSpPr>
        <p:spPr>
          <a:xfrm>
            <a:off x="97199" y="5261019"/>
            <a:ext cx="8930259" cy="29527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2500"/>
              </a:lnSpc>
            </a:pPr>
            <a:r>
              <a:rPr lang="ja-JP" altLang="en-US" sz="1400" b="1" spc="-100" dirty="0">
                <a:solidFill>
                  <a:schemeClr val="tx1"/>
                </a:solidFill>
                <a:latin typeface="メイリオ"/>
                <a:ea typeface="メイリオ"/>
              </a:rPr>
              <a:t>歯科保健活動における食育の推進</a:t>
            </a:r>
          </a:p>
        </p:txBody>
      </p:sp>
      <p:sp>
        <p:nvSpPr>
          <p:cNvPr id="3" name="テキスト ボックス 24">
            <a:extLst>
              <a:ext uri="{FF2B5EF4-FFF2-40B4-BE49-F238E27FC236}">
                <a16:creationId xmlns:a16="http://schemas.microsoft.com/office/drawing/2014/main" id="{A9F46CA4-F331-0129-943E-3CE0E46D1AF6}"/>
              </a:ext>
            </a:extLst>
          </p:cNvPr>
          <p:cNvSpPr txBox="1">
            <a:spLocks noChangeArrowheads="1"/>
          </p:cNvSpPr>
          <p:nvPr/>
        </p:nvSpPr>
        <p:spPr bwMode="auto">
          <a:xfrm>
            <a:off x="-132985" y="5523760"/>
            <a:ext cx="9135000" cy="1334240"/>
          </a:xfrm>
          <a:prstGeom prst="rect">
            <a:avLst/>
          </a:prstGeom>
          <a:noFill/>
          <a:ln>
            <a:noFill/>
          </a:ln>
        </p:spPr>
        <p:txBody>
          <a:bodyPr wrap="square" lIns="288000" tIns="0" rIns="288000" bIns="0" anchor="ctr" anchorCtr="0">
            <a:noAutofit/>
          </a:bodyPr>
          <a:lstStyle/>
          <a:p>
            <a:pPr marL="154800" indent="-154800" algn="just">
              <a:lnSpc>
                <a:spcPts val="1700"/>
              </a:lnSpc>
              <a:spcAft>
                <a:spcPts val="600"/>
              </a:spcAft>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食を通して健康寿命を延伸するためには、乳幼児期から高齢期に至るまで、噛む・飲み込むなどの機能を担う歯や口の健康が重要。このため、定期的な歯科検診の受診に関する取組等、歯科口腔保健における食育を推進。</a:t>
            </a:r>
            <a:endParaRPr lang="en-US" altLang="ja-JP" sz="1200" dirty="0">
              <a:latin typeface="メイリオ" panose="020B0604030504040204" pitchFamily="50" charset="-128"/>
              <a:ea typeface="メイリオ" panose="020B0604030504040204" pitchFamily="50" charset="-128"/>
            </a:endParaRPr>
          </a:p>
          <a:p>
            <a:pPr marL="154800" indent="-154800" algn="just">
              <a:lnSpc>
                <a:spcPts val="1700"/>
              </a:lnSpc>
              <a:spcAft>
                <a:spcPts val="600"/>
              </a:spcAft>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kern="100" dirty="0">
                <a:latin typeface="メイリオ" panose="020B0604030504040204" pitchFamily="50" charset="-128"/>
                <a:ea typeface="メイリオ" panose="020B0604030504040204" pitchFamily="50" charset="-128"/>
                <a:cs typeface="Times New Roman" panose="02020603050405020304" pitchFamily="18" charset="0"/>
              </a:rPr>
              <a:t>厚生労働省、島根県、松江市、公益社団法人日本歯科医師会、一般社団法人島根県歯科医師会が協同し、</a:t>
            </a:r>
            <a:r>
              <a:rPr lang="en-US" altLang="ja-JP" sz="1200" kern="100" dirty="0">
                <a:latin typeface="メイリオ" panose="020B0604030504040204" pitchFamily="50" charset="-128"/>
                <a:ea typeface="メイリオ" panose="020B0604030504040204" pitchFamily="50" charset="-128"/>
                <a:cs typeface="Times New Roman" panose="02020603050405020304" pitchFamily="18" charset="0"/>
              </a:rPr>
              <a:t>2025</a:t>
            </a:r>
            <a:r>
              <a:rPr lang="ja-JP" altLang="en-US" sz="1200" kern="100" dirty="0">
                <a:latin typeface="メイリオ" panose="020B0604030504040204" pitchFamily="50" charset="-128"/>
                <a:ea typeface="メイリオ" panose="020B0604030504040204" pitchFamily="50" charset="-128"/>
                <a:cs typeface="Times New Roman" panose="02020603050405020304" pitchFamily="18" charset="0"/>
              </a:rPr>
              <a:t>年</a:t>
            </a:r>
            <a:r>
              <a:rPr lang="en-US" altLang="ja-JP" sz="1200" kern="100" dirty="0">
                <a:latin typeface="メイリオ" panose="020B0604030504040204" pitchFamily="50" charset="-128"/>
                <a:ea typeface="メイリオ" panose="020B0604030504040204" pitchFamily="50" charset="-128"/>
                <a:cs typeface="Times New Roman" panose="02020603050405020304" pitchFamily="18" charset="0"/>
              </a:rPr>
              <a:t>11</a:t>
            </a:r>
            <a:r>
              <a:rPr lang="ja-JP" altLang="en-US" sz="1200" kern="100" dirty="0">
                <a:latin typeface="メイリオ" panose="020B0604030504040204" pitchFamily="50" charset="-128"/>
                <a:ea typeface="メイリオ" panose="020B0604030504040204" pitchFamily="50" charset="-128"/>
                <a:cs typeface="Times New Roman" panose="02020603050405020304" pitchFamily="18" charset="0"/>
              </a:rPr>
              <a:t>月に島根県において「支える健口　つながる地域　～ご縁の国しまねから　広がる笑顔～」をテーマに「第</a:t>
            </a:r>
            <a:r>
              <a:rPr lang="en-US" altLang="ja-JP" sz="1200" kern="100" dirty="0">
                <a:latin typeface="メイリオ" panose="020B0604030504040204" pitchFamily="50" charset="-128"/>
                <a:ea typeface="メイリオ" panose="020B0604030504040204" pitchFamily="50" charset="-128"/>
                <a:cs typeface="Times New Roman" panose="02020603050405020304" pitchFamily="18" charset="0"/>
              </a:rPr>
              <a:t>46</a:t>
            </a:r>
            <a:r>
              <a:rPr lang="ja-JP" altLang="en-US" sz="1200" kern="100" dirty="0">
                <a:latin typeface="メイリオ" panose="020B0604030504040204" pitchFamily="50" charset="-128"/>
                <a:ea typeface="メイリオ" panose="020B0604030504040204" pitchFamily="50" charset="-128"/>
                <a:cs typeface="Times New Roman" panose="02020603050405020304" pitchFamily="18" charset="0"/>
              </a:rPr>
              <a:t>回全国歯科保健大会」を開催。</a:t>
            </a:r>
            <a:endParaRPr lang="en-US" altLang="ja-JP" sz="1200" dirty="0">
              <a:latin typeface="メイリオ" panose="020B0604030504040204" pitchFamily="50" charset="-128"/>
              <a:ea typeface="メイリオ" panose="020B0604030504040204" pitchFamily="50" charset="-128"/>
            </a:endParaRPr>
          </a:p>
        </p:txBody>
      </p:sp>
      <p:sp>
        <p:nvSpPr>
          <p:cNvPr id="20" name="正方形/長方形 19">
            <a:extLst>
              <a:ext uri="{FF2B5EF4-FFF2-40B4-BE49-F238E27FC236}">
                <a16:creationId xmlns:a16="http://schemas.microsoft.com/office/drawing/2014/main" id="{891482B6-0325-49E1-8748-19EBC188E03C}"/>
              </a:ext>
            </a:extLst>
          </p:cNvPr>
          <p:cNvSpPr/>
          <p:nvPr/>
        </p:nvSpPr>
        <p:spPr>
          <a:xfrm>
            <a:off x="84713" y="489225"/>
            <a:ext cx="8930259" cy="29788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2500"/>
              </a:lnSpc>
            </a:pPr>
            <a:r>
              <a:rPr lang="ja-JP" altLang="en-US" sz="1400" b="1" spc="-100" dirty="0">
                <a:solidFill>
                  <a:schemeClr val="tx1"/>
                </a:solidFill>
                <a:latin typeface="メイリオ"/>
                <a:ea typeface="メイリオ"/>
              </a:rPr>
              <a:t>災害時に備えた食育の推進</a:t>
            </a:r>
          </a:p>
        </p:txBody>
      </p:sp>
      <p:sp>
        <p:nvSpPr>
          <p:cNvPr id="21" name="テキスト ボックス 24">
            <a:extLst>
              <a:ext uri="{FF2B5EF4-FFF2-40B4-BE49-F238E27FC236}">
                <a16:creationId xmlns:a16="http://schemas.microsoft.com/office/drawing/2014/main" id="{89B528CE-FD63-EEB7-C930-8A87C5473A3E}"/>
              </a:ext>
            </a:extLst>
          </p:cNvPr>
          <p:cNvSpPr txBox="1">
            <a:spLocks noChangeArrowheads="1"/>
          </p:cNvSpPr>
          <p:nvPr/>
        </p:nvSpPr>
        <p:spPr bwMode="auto">
          <a:xfrm>
            <a:off x="-104410" y="868351"/>
            <a:ext cx="7756849" cy="2121892"/>
          </a:xfrm>
          <a:prstGeom prst="rect">
            <a:avLst/>
          </a:prstGeom>
          <a:noFill/>
          <a:ln>
            <a:noFill/>
          </a:ln>
        </p:spPr>
        <p:txBody>
          <a:bodyPr wrap="square" lIns="288000" tIns="0" rIns="288000" bIns="0" anchor="t" anchorCtr="0">
            <a:noAutofit/>
          </a:bodyPr>
          <a:lstStyle/>
          <a:p>
            <a:pPr marL="154800" indent="-154800" algn="just">
              <a:lnSpc>
                <a:spcPts val="1700"/>
              </a:lnSpc>
              <a:spcAft>
                <a:spcPts val="600"/>
              </a:spcAft>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大規模な自然災害等の発生に備え、地方公共団体、民間団体等における食料の備蓄に加え、各家庭で食品を備蓄しておくことが重要。</a:t>
            </a:r>
            <a:endParaRPr lang="en-US" altLang="ja-JP" sz="1200" dirty="0">
              <a:latin typeface="メイリオ" panose="020B0604030504040204" pitchFamily="50" charset="-128"/>
              <a:ea typeface="メイリオ" panose="020B0604030504040204" pitchFamily="50" charset="-128"/>
            </a:endParaRPr>
          </a:p>
          <a:p>
            <a:pPr marL="154800" indent="-154800" algn="just">
              <a:lnSpc>
                <a:spcPts val="1700"/>
              </a:lnSpc>
              <a:spcAft>
                <a:spcPts val="600"/>
              </a:spcAft>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農林水産省では、災害時に備え、日頃からの家庭での食品の備蓄を実践しやすくなる方法等をまとめた「災害時に備えた食品ストックガイド」や、乳幼児や高齢者、食物アレルギー等を有する人等、災害時に特別な配慮が必要となる人がいる家庭での備蓄のポイントをまとめた「要配慮者のための災害時に備えた食品ストックガイド」、単身者向けに「災害時にそなえる食品ストックガイド」を公表。</a:t>
            </a:r>
            <a:endParaRPr lang="en-US" altLang="ja-JP" sz="1200" kern="100" dirty="0">
              <a:latin typeface="メイリオ" panose="020B0604030504040204" pitchFamily="50" charset="-128"/>
              <a:ea typeface="メイリオ" panose="020B0604030504040204" pitchFamily="50" charset="-128"/>
              <a:cs typeface="Times New Roman" panose="02020603050405020304" pitchFamily="18" charset="0"/>
            </a:endParaRPr>
          </a:p>
          <a:p>
            <a:pPr marL="154800" indent="-154800" algn="just">
              <a:lnSpc>
                <a:spcPts val="1700"/>
              </a:lnSpc>
              <a:spcAft>
                <a:spcPts val="600"/>
              </a:spcAft>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kern="100" dirty="0">
                <a:latin typeface="メイリオ" panose="020B0604030504040204" pitchFamily="50" charset="-128"/>
                <a:ea typeface="メイリオ" panose="020B0604030504040204" pitchFamily="50" charset="-128"/>
                <a:cs typeface="Times New Roman" panose="02020603050405020304" pitchFamily="18" charset="0"/>
              </a:rPr>
              <a:t>引き続き、これらのガイドブックを学校教育現場や地方公共団体、自治会組織等で活用してもらうとともに、民間団体が主催する防災関連のイベントで講演を行い、家庭での食品の備蓄について普及啓発を推進。</a:t>
            </a:r>
            <a:endParaRPr lang="en-US" altLang="ja-JP" sz="1200" kern="100" dirty="0">
              <a:latin typeface="メイリオ" panose="020B0604030504040204" pitchFamily="50" charset="-128"/>
              <a:ea typeface="メイリオ" panose="020B0604030504040204" pitchFamily="50" charset="-128"/>
              <a:cs typeface="Times New Roman" panose="02020603050405020304" pitchFamily="18" charset="0"/>
            </a:endParaRPr>
          </a:p>
        </p:txBody>
      </p:sp>
      <p:pic>
        <p:nvPicPr>
          <p:cNvPr id="28" name="図 27">
            <a:extLst>
              <a:ext uri="{FF2B5EF4-FFF2-40B4-BE49-F238E27FC236}">
                <a16:creationId xmlns:a16="http://schemas.microsoft.com/office/drawing/2014/main" id="{6C9B1F41-F29A-5DBC-BACB-8D5586EA08A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7669022" y="843267"/>
            <a:ext cx="1281116" cy="1813837"/>
          </a:xfrm>
          <a:prstGeom prst="rect">
            <a:avLst/>
          </a:prstGeom>
          <a:ln>
            <a:noFill/>
          </a:ln>
        </p:spPr>
      </p:pic>
      <p:sp>
        <p:nvSpPr>
          <p:cNvPr id="29" name="正方形/長方形 28">
            <a:extLst>
              <a:ext uri="{FF2B5EF4-FFF2-40B4-BE49-F238E27FC236}">
                <a16:creationId xmlns:a16="http://schemas.microsoft.com/office/drawing/2014/main" id="{E1D40F10-9068-1818-9972-943FC45CA1A8}"/>
              </a:ext>
            </a:extLst>
          </p:cNvPr>
          <p:cNvSpPr/>
          <p:nvPr/>
        </p:nvSpPr>
        <p:spPr>
          <a:xfrm>
            <a:off x="7652439" y="2657104"/>
            <a:ext cx="1375019" cy="359685"/>
          </a:xfrm>
          <a:prstGeom prst="rect">
            <a:avLst/>
          </a:prstGeom>
          <a:noFill/>
          <a:ln>
            <a:noFill/>
          </a:ln>
        </p:spPr>
        <p:txBody>
          <a:bodyPr spcFirstLastPara="1" wrap="square" lIns="91425" tIns="45700" rIns="91425" bIns="45700" anchor="t" anchorCtr="0">
            <a:noAutofit/>
          </a:bodyPr>
          <a:lstStyle/>
          <a:p>
            <a:pPr algn="ctr"/>
            <a:r>
              <a:rPr lang="ja-JP" altLang="en-US" sz="900" kern="100" dirty="0">
                <a:latin typeface="メイリオ" panose="020B0604030504040204" pitchFamily="50" charset="-128"/>
                <a:ea typeface="メイリオ" panose="020B0604030504040204" pitchFamily="50" charset="-128"/>
                <a:cs typeface="Times New Roman" panose="02020603050405020304" pitchFamily="18" charset="0"/>
              </a:rPr>
              <a:t>災害時に備えた</a:t>
            </a:r>
          </a:p>
          <a:p>
            <a:pPr algn="ctr"/>
            <a:r>
              <a:rPr lang="ja-JP" altLang="en-US" sz="900" kern="100" dirty="0">
                <a:latin typeface="メイリオ" panose="020B0604030504040204" pitchFamily="50" charset="-128"/>
                <a:ea typeface="メイリオ" panose="020B0604030504040204" pitchFamily="50" charset="-128"/>
                <a:cs typeface="Times New Roman" panose="02020603050405020304" pitchFamily="18" charset="0"/>
              </a:rPr>
              <a:t>食品ストックガイド</a:t>
            </a:r>
            <a:endParaRPr lang="ja-JP" altLang="en-US" sz="1100" kern="100" dirty="0">
              <a:latin typeface="メイリオ" panose="020B0604030504040204" pitchFamily="50" charset="-128"/>
              <a:ea typeface="メイリオ" panose="020B0604030504040204" pitchFamily="50" charset="-128"/>
              <a:cs typeface="Times New Roman" panose="02020603050405020304" pitchFamily="18" charset="0"/>
            </a:endParaRPr>
          </a:p>
        </p:txBody>
      </p:sp>
      <p:grpSp>
        <p:nvGrpSpPr>
          <p:cNvPr id="4" name="グループ化 3">
            <a:extLst>
              <a:ext uri="{FF2B5EF4-FFF2-40B4-BE49-F238E27FC236}">
                <a16:creationId xmlns:a16="http://schemas.microsoft.com/office/drawing/2014/main" id="{DC3AB1B9-E393-9764-8A31-5FB7B27AD619}"/>
              </a:ext>
            </a:extLst>
          </p:cNvPr>
          <p:cNvGrpSpPr/>
          <p:nvPr/>
        </p:nvGrpSpPr>
        <p:grpSpPr>
          <a:xfrm>
            <a:off x="-89495" y="3049709"/>
            <a:ext cx="9332782" cy="2121892"/>
            <a:chOff x="-89495" y="3211632"/>
            <a:chExt cx="9332782" cy="2121892"/>
          </a:xfrm>
        </p:grpSpPr>
        <p:sp>
          <p:nvSpPr>
            <p:cNvPr id="8" name="角丸四角形 27">
              <a:extLst>
                <a:ext uri="{FF2B5EF4-FFF2-40B4-BE49-F238E27FC236}">
                  <a16:creationId xmlns:a16="http://schemas.microsoft.com/office/drawing/2014/main" id="{0941792B-7C60-9AEA-4146-C17E71C3D448}"/>
                </a:ext>
              </a:extLst>
            </p:cNvPr>
            <p:cNvSpPr/>
            <p:nvPr/>
          </p:nvSpPr>
          <p:spPr>
            <a:xfrm>
              <a:off x="84713" y="3211632"/>
              <a:ext cx="8974574" cy="2121892"/>
            </a:xfrm>
            <a:prstGeom prst="roundRect">
              <a:avLst>
                <a:gd name="adj" fmla="val 5792"/>
              </a:avLst>
            </a:prstGeom>
            <a:noFill/>
            <a:ln w="28575">
              <a:solidFill>
                <a:srgbClr val="FF9999"/>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chemeClr val="tx1"/>
                </a:solidFill>
              </a:endParaRPr>
            </a:p>
          </p:txBody>
        </p:sp>
        <p:sp>
          <p:nvSpPr>
            <p:cNvPr id="11" name="正方形/長方形 10">
              <a:extLst>
                <a:ext uri="{FF2B5EF4-FFF2-40B4-BE49-F238E27FC236}">
                  <a16:creationId xmlns:a16="http://schemas.microsoft.com/office/drawing/2014/main" id="{DE40C3A7-26D2-B488-975F-6FBEA4D7A3C9}"/>
                </a:ext>
              </a:extLst>
            </p:cNvPr>
            <p:cNvSpPr/>
            <p:nvPr/>
          </p:nvSpPr>
          <p:spPr>
            <a:xfrm>
              <a:off x="221896" y="3316198"/>
              <a:ext cx="586610" cy="272758"/>
            </a:xfrm>
            <a:prstGeom prst="rec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spAutoFit/>
            </a:bodyPr>
            <a:lstStyle/>
            <a:p>
              <a:pPr algn="ctr"/>
              <a:r>
                <a:rPr lang="ja-JP" altLang="en-US" sz="1300" b="1">
                  <a:solidFill>
                    <a:schemeClr val="tx1"/>
                  </a:solidFill>
                  <a:latin typeface="HG丸ｺﾞｼｯｸM-PRO" panose="020F0600000000000000" pitchFamily="50" charset="-128"/>
                  <a:ea typeface="HG丸ｺﾞｼｯｸM-PRO" panose="020F0600000000000000" pitchFamily="50" charset="-128"/>
                  <a:cs typeface="メイリオ" panose="020B0604030504040204" pitchFamily="50" charset="-128"/>
                </a:rPr>
                <a:t>事 例</a:t>
              </a:r>
            </a:p>
          </p:txBody>
        </p:sp>
        <p:sp>
          <p:nvSpPr>
            <p:cNvPr id="12" name="テキスト ボックス 11">
              <a:extLst>
                <a:ext uri="{FF2B5EF4-FFF2-40B4-BE49-F238E27FC236}">
                  <a16:creationId xmlns:a16="http://schemas.microsoft.com/office/drawing/2014/main" id="{910C7709-2E3D-8AC4-802E-F2311F5FCD55}"/>
                </a:ext>
              </a:extLst>
            </p:cNvPr>
            <p:cNvSpPr txBox="1"/>
            <p:nvPr/>
          </p:nvSpPr>
          <p:spPr>
            <a:xfrm>
              <a:off x="751356" y="3276399"/>
              <a:ext cx="6377842" cy="307777"/>
            </a:xfrm>
            <a:prstGeom prst="rect">
              <a:avLst/>
            </a:prstGeom>
            <a:noFill/>
          </p:spPr>
          <p:txBody>
            <a:bodyPr wrap="square" lIns="91440" tIns="45720" rIns="91440" bIns="45720" anchor="t">
              <a:spAutoFit/>
            </a:bodyPr>
            <a:lstStyle/>
            <a:p>
              <a:pPr eaLnBrk="0" fontAlgn="base" hangingPunct="0">
                <a:spcBef>
                  <a:spcPct val="0"/>
                </a:spcBef>
                <a:spcAft>
                  <a:spcPct val="0"/>
                </a:spcAft>
              </a:pPr>
              <a:r>
                <a:rPr lang="ja-JP" altLang="en-US" sz="1400" b="1" kern="100" dirty="0">
                  <a:latin typeface="HG丸ｺﾞｼｯｸM-PRO"/>
                  <a:ea typeface="HG丸ｺﾞｼｯｸM-PRO"/>
                  <a:cs typeface="Times New Roman"/>
                </a:rPr>
                <a:t>「ソナエノゴハン</a:t>
              </a:r>
              <a:r>
                <a:rPr lang="en-US" altLang="ja-JP" sz="1400" b="1" kern="100" baseline="30000" dirty="0">
                  <a:latin typeface="HG丸ｺﾞｼｯｸM-PRO"/>
                  <a:ea typeface="HG丸ｺﾞｼｯｸM-PRO"/>
                  <a:cs typeface="Times New Roman"/>
                </a:rPr>
                <a:t>®</a:t>
              </a:r>
              <a:r>
                <a:rPr lang="ja-JP" altLang="en-US" sz="1400" b="1" kern="100" dirty="0">
                  <a:latin typeface="HG丸ｺﾞｼｯｸM-PRO"/>
                  <a:ea typeface="HG丸ｺﾞｼｯｸM-PRO"/>
                  <a:cs typeface="Times New Roman"/>
                </a:rPr>
                <a:t>」で「生きる力」を育む食育の実践</a:t>
              </a:r>
              <a:endParaRPr lang="ja-JP" altLang="ja-JP" sz="1400" b="1" kern="100" dirty="0">
                <a:latin typeface="HG丸ｺﾞｼｯｸM-PRO"/>
                <a:ea typeface="HG丸ｺﾞｼｯｸM-PRO"/>
                <a:cs typeface="Times New Roman"/>
              </a:endParaRPr>
            </a:p>
          </p:txBody>
        </p:sp>
        <p:sp>
          <p:nvSpPr>
            <p:cNvPr id="23" name="正方形/長方形 22">
              <a:extLst>
                <a:ext uri="{FF2B5EF4-FFF2-40B4-BE49-F238E27FC236}">
                  <a16:creationId xmlns:a16="http://schemas.microsoft.com/office/drawing/2014/main" id="{9338A2C0-BC6F-EA2B-AD59-5C87609CBB5B}"/>
                </a:ext>
              </a:extLst>
            </p:cNvPr>
            <p:cNvSpPr/>
            <p:nvPr/>
          </p:nvSpPr>
          <p:spPr>
            <a:xfrm>
              <a:off x="7178474" y="4857429"/>
              <a:ext cx="2064813" cy="246221"/>
            </a:xfrm>
            <a:prstGeom prst="rect">
              <a:avLst/>
            </a:prstGeom>
            <a:noFill/>
            <a:ln>
              <a:noFill/>
            </a:ln>
          </p:spPr>
          <p:txBody>
            <a:bodyPr spcFirstLastPara="1" wrap="square" lIns="91425" tIns="45700" rIns="91425" bIns="45700" anchor="t" anchorCtr="0">
              <a:noAutofit/>
            </a:bodyPr>
            <a:lstStyle/>
            <a:p>
              <a:pPr algn="ctr"/>
              <a:r>
                <a:rPr lang="ja-JP" altLang="en-US" sz="900" kern="100" dirty="0">
                  <a:latin typeface="メイリオ" panose="020B0604030504040204" pitchFamily="50" charset="-128"/>
                  <a:ea typeface="メイリオ" panose="020B0604030504040204" pitchFamily="50" charset="-128"/>
                  <a:cs typeface="Times New Roman" panose="02020603050405020304" pitchFamily="18" charset="0"/>
                </a:rPr>
                <a:t>ソナエノゴハン</a:t>
              </a:r>
              <a:r>
                <a:rPr lang="en-US" altLang="ja-JP" sz="900" kern="100" baseline="30000" dirty="0">
                  <a:latin typeface="メイリオ" panose="020B0604030504040204" pitchFamily="50" charset="-128"/>
                  <a:ea typeface="メイリオ" panose="020B0604030504040204" pitchFamily="50" charset="-128"/>
                  <a:cs typeface="Times New Roman" panose="02020603050405020304" pitchFamily="18" charset="0"/>
                </a:rPr>
                <a:t>®</a:t>
              </a:r>
              <a:r>
                <a:rPr lang="ja-JP" altLang="en-US" sz="900" kern="100" dirty="0">
                  <a:latin typeface="メイリオ" panose="020B0604030504040204" pitchFamily="50" charset="-128"/>
                  <a:ea typeface="メイリオ" panose="020B0604030504040204" pitchFamily="50" charset="-128"/>
                  <a:cs typeface="Times New Roman" panose="02020603050405020304" pitchFamily="18" charset="0"/>
                </a:rPr>
                <a:t>の様子</a:t>
              </a:r>
              <a:endParaRPr lang="ja-JP" altLang="en-US" sz="1100" kern="100" dirty="0">
                <a:latin typeface="メイリオ" panose="020B0604030504040204" pitchFamily="50" charset="-128"/>
                <a:ea typeface="メイリオ" panose="020B0604030504040204" pitchFamily="50" charset="-128"/>
                <a:cs typeface="Times New Roman" panose="02020603050405020304" pitchFamily="18" charset="0"/>
              </a:endParaRPr>
            </a:p>
          </p:txBody>
        </p:sp>
        <p:sp>
          <p:nvSpPr>
            <p:cNvPr id="10" name="テキスト ボックス 9">
              <a:extLst>
                <a:ext uri="{FF2B5EF4-FFF2-40B4-BE49-F238E27FC236}">
                  <a16:creationId xmlns:a16="http://schemas.microsoft.com/office/drawing/2014/main" id="{CBE532DA-B809-A888-E6C3-76573D4924AA}"/>
                </a:ext>
              </a:extLst>
            </p:cNvPr>
            <p:cNvSpPr txBox="1"/>
            <p:nvPr/>
          </p:nvSpPr>
          <p:spPr>
            <a:xfrm>
              <a:off x="-89495" y="3655432"/>
              <a:ext cx="7671395" cy="1661352"/>
            </a:xfrm>
            <a:prstGeom prst="rect">
              <a:avLst/>
            </a:prstGeom>
            <a:noFill/>
          </p:spPr>
          <p:txBody>
            <a:bodyPr wrap="square" lIns="288000" tIns="45720" rIns="288000" bIns="45720" rtlCol="0" anchor="t">
              <a:spAutoFit/>
            </a:bodyPr>
            <a:lstStyle/>
            <a:p>
              <a:pPr marL="154800" indent="-154800">
                <a:lnSpc>
                  <a:spcPts val="1700"/>
                </a:lnSpc>
                <a:spcBef>
                  <a:spcPts val="200"/>
                </a:spcBef>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kern="100" dirty="0">
                  <a:latin typeface="メイリオ" panose="020B0604030504040204" pitchFamily="50" charset="-128"/>
                  <a:ea typeface="メイリオ" panose="020B0604030504040204" pitchFamily="50" charset="-128"/>
                  <a:cs typeface="+mn-lt"/>
                </a:rPr>
                <a:t>災害の多い日本。災害にあっても乗り越えた先にあるのは笑顔であってほしい。その想いから、学校や地域での防災教育、子供料理教室等での食育を通じて、災害時にも役立つ「根っこ（土台）」を育てている。</a:t>
              </a:r>
              <a:endParaRPr lang="en-US" altLang="ja-JP" sz="1200" kern="100" dirty="0">
                <a:effectLst/>
                <a:latin typeface="メイリオ" panose="020B0604030504040204" pitchFamily="50" charset="-128"/>
                <a:ea typeface="メイリオ" panose="020B0604030504040204" pitchFamily="50" charset="-128"/>
                <a:cs typeface="+mn-lt"/>
              </a:endParaRPr>
            </a:p>
            <a:p>
              <a:pPr marL="154800" indent="-154800">
                <a:lnSpc>
                  <a:spcPts val="1700"/>
                </a:lnSpc>
                <a:spcBef>
                  <a:spcPts val="200"/>
                </a:spcBef>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kern="100" dirty="0">
                  <a:latin typeface="メイリオ" panose="020B0604030504040204" pitchFamily="50" charset="-128"/>
                  <a:ea typeface="メイリオ" panose="020B0604030504040204" pitchFamily="50" charset="-128"/>
                  <a:cs typeface="+mn-lt"/>
                </a:rPr>
                <a:t>大人を対象とした「ソナエノゴハン</a:t>
              </a:r>
              <a:r>
                <a:rPr lang="en-US" altLang="ja-JP" sz="1200" kern="100" baseline="30000" dirty="0">
                  <a:latin typeface="メイリオ" panose="020B0604030504040204" pitchFamily="50" charset="-128"/>
                  <a:ea typeface="メイリオ" panose="020B0604030504040204" pitchFamily="50" charset="-128"/>
                  <a:cs typeface="+mn-lt"/>
                </a:rPr>
                <a:t>®</a:t>
              </a:r>
              <a:r>
                <a:rPr lang="ja-JP" altLang="en-US" sz="1200" kern="100" dirty="0">
                  <a:latin typeface="メイリオ" panose="020B0604030504040204" pitchFamily="50" charset="-128"/>
                  <a:ea typeface="メイリオ" panose="020B0604030504040204" pitchFamily="50" charset="-128"/>
                  <a:cs typeface="+mn-lt"/>
                </a:rPr>
                <a:t>」（防災食ワークショップ）では、災害時にできるポリ袋調理や、限られた水や火力でできる調理法を紹介し、防災が当たり前の文化になることを目指している。</a:t>
              </a:r>
              <a:endParaRPr lang="en-US" altLang="ja-JP" sz="1200" kern="100" dirty="0">
                <a:effectLst/>
                <a:latin typeface="メイリオ" panose="020B0604030504040204" pitchFamily="50" charset="-128"/>
                <a:ea typeface="メイリオ" panose="020B0604030504040204" pitchFamily="50" charset="-128"/>
                <a:cs typeface="+mn-lt"/>
              </a:endParaRPr>
            </a:p>
            <a:p>
              <a:pPr marL="154800" indent="-154800">
                <a:lnSpc>
                  <a:spcPts val="1700"/>
                </a:lnSpc>
                <a:spcBef>
                  <a:spcPts val="200"/>
                </a:spcBef>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kern="100" dirty="0">
                  <a:latin typeface="メイリオ" panose="020B0604030504040204" pitchFamily="50" charset="-128"/>
                  <a:ea typeface="メイリオ" panose="020B0604030504040204" pitchFamily="50" charset="-128"/>
                  <a:cs typeface="+mn-lt"/>
                </a:rPr>
                <a:t>地域の防災イベントや地方公共団体向け研修での講師を務めることで、地域防災の一つの形としてほかの市町村にも展開している。</a:t>
              </a:r>
              <a:endParaRPr lang="en-US" altLang="ja-JP" sz="1200" kern="100" dirty="0">
                <a:effectLst/>
                <a:latin typeface="メイリオ" panose="020B0604030504040204" pitchFamily="50" charset="-128"/>
                <a:ea typeface="メイリオ" panose="020B0604030504040204" pitchFamily="50" charset="-128"/>
                <a:cs typeface="+mn-lt"/>
              </a:endParaRPr>
            </a:p>
          </p:txBody>
        </p:sp>
        <p:sp>
          <p:nvSpPr>
            <p:cNvPr id="13" name="テキスト ボックス 12">
              <a:extLst>
                <a:ext uri="{FF2B5EF4-FFF2-40B4-BE49-F238E27FC236}">
                  <a16:creationId xmlns:a16="http://schemas.microsoft.com/office/drawing/2014/main" id="{58029E0D-ED72-0199-1231-C0D1C4D580AA}"/>
                </a:ext>
              </a:extLst>
            </p:cNvPr>
            <p:cNvSpPr txBox="1"/>
            <p:nvPr/>
          </p:nvSpPr>
          <p:spPr>
            <a:xfrm>
              <a:off x="5733688" y="3320278"/>
              <a:ext cx="1757336" cy="253916"/>
            </a:xfrm>
            <a:prstGeom prst="rect">
              <a:avLst/>
            </a:prstGeom>
            <a:noFill/>
          </p:spPr>
          <p:txBody>
            <a:bodyPr wrap="square">
              <a:spAutoFit/>
            </a:bodyPr>
            <a:lstStyle/>
            <a:p>
              <a:pPr marR="71755" algn="ctr"/>
              <a:r>
                <a:rPr lang="ja-JP" altLang="en-US" sz="1050" kern="100" dirty="0">
                  <a:latin typeface="HG丸ｺﾞｼｯｸM-PRO" panose="020F0600000000000000" pitchFamily="50" charset="-128"/>
                  <a:ea typeface="HG丸ｺﾞｼｯｸM-PRO" panose="020F0600000000000000" pitchFamily="50" charset="-128"/>
                  <a:cs typeface="Times New Roman" panose="02020603050405020304" pitchFamily="18" charset="0"/>
                </a:rPr>
                <a:t>根っこラボ（三重県）</a:t>
              </a:r>
            </a:p>
          </p:txBody>
        </p:sp>
      </p:grpSp>
      <p:sp>
        <p:nvSpPr>
          <p:cNvPr id="9" name="スライド番号プレースホルダー 8">
            <a:extLst>
              <a:ext uri="{FF2B5EF4-FFF2-40B4-BE49-F238E27FC236}">
                <a16:creationId xmlns:a16="http://schemas.microsoft.com/office/drawing/2014/main" id="{814BD841-F5FC-C691-C807-0773400F73C6}"/>
              </a:ext>
            </a:extLst>
          </p:cNvPr>
          <p:cNvSpPr>
            <a:spLocks noGrp="1"/>
          </p:cNvSpPr>
          <p:nvPr>
            <p:ph type="sldNum" sz="quarter" idx="12"/>
          </p:nvPr>
        </p:nvSpPr>
        <p:spPr/>
        <p:txBody>
          <a:bodyPr/>
          <a:lstStyle/>
          <a:p>
            <a:r>
              <a:rPr kumimoji="1" lang="en-US" altLang="ja-JP"/>
              <a:t>25</a:t>
            </a:r>
            <a:endParaRPr kumimoji="1" lang="ja-JP" altLang="en-US"/>
          </a:p>
        </p:txBody>
      </p:sp>
      <p:sp>
        <p:nvSpPr>
          <p:cNvPr id="6" name="テキスト ボックス 5">
            <a:extLst>
              <a:ext uri="{FF2B5EF4-FFF2-40B4-BE49-F238E27FC236}">
                <a16:creationId xmlns:a16="http://schemas.microsoft.com/office/drawing/2014/main" id="{58A06E4B-9ED4-F0E6-6FB3-8E1A2568BCC9}"/>
              </a:ext>
            </a:extLst>
          </p:cNvPr>
          <p:cNvSpPr txBox="1"/>
          <p:nvPr/>
        </p:nvSpPr>
        <p:spPr>
          <a:xfrm>
            <a:off x="1798523" y="6243317"/>
            <a:ext cx="549874" cy="169277"/>
          </a:xfrm>
          <a:prstGeom prst="rect">
            <a:avLst/>
          </a:prstGeom>
          <a:noFill/>
        </p:spPr>
        <p:txBody>
          <a:bodyPr wrap="square">
            <a:spAutoFit/>
          </a:bodyPr>
          <a:lstStyle/>
          <a:p>
            <a:pPr marR="71755"/>
            <a:r>
              <a:rPr lang="ja-JP" altLang="en-US" sz="500" kern="100" dirty="0">
                <a:latin typeface="HG丸ｺﾞｼｯｸM-PRO" panose="020F0600000000000000" pitchFamily="50" charset="-128"/>
                <a:ea typeface="HG丸ｺﾞｼｯｸM-PRO" panose="020F0600000000000000" pitchFamily="50" charset="-128"/>
                <a:cs typeface="Times New Roman" panose="02020603050405020304" pitchFamily="18" charset="0"/>
              </a:rPr>
              <a:t>けんこう</a:t>
            </a:r>
            <a:endParaRPr lang="ja-JP" altLang="ja-JP" sz="500" kern="100" dirty="0">
              <a:latin typeface="HG丸ｺﾞｼｯｸM-PRO" panose="020F0600000000000000" pitchFamily="50" charset="-128"/>
              <a:ea typeface="HG丸ｺﾞｼｯｸM-PRO" panose="020F0600000000000000" pitchFamily="50" charset="-128"/>
              <a:cs typeface="Times New Roman" panose="02020603050405020304" pitchFamily="18" charset="0"/>
            </a:endParaRPr>
          </a:p>
        </p:txBody>
      </p:sp>
      <p:pic>
        <p:nvPicPr>
          <p:cNvPr id="14" name="図 13">
            <a:extLst>
              <a:ext uri="{FF2B5EF4-FFF2-40B4-BE49-F238E27FC236}">
                <a16:creationId xmlns:a16="http://schemas.microsoft.com/office/drawing/2014/main" id="{211821A4-938E-2930-F889-27186A9BB66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427798" y="3412271"/>
            <a:ext cx="1494306" cy="1199348"/>
          </a:xfrm>
          <a:prstGeom prst="rect">
            <a:avLst/>
          </a:prstGeom>
        </p:spPr>
      </p:pic>
    </p:spTree>
    <p:extLst>
      <p:ext uri="{BB962C8B-B14F-4D97-AF65-F5344CB8AC3E}">
        <p14:creationId xmlns:p14="http://schemas.microsoft.com/office/powerpoint/2010/main" val="27801852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角丸四角形 23">
            <a:extLst>
              <a:ext uri="{FF2B5EF4-FFF2-40B4-BE49-F238E27FC236}">
                <a16:creationId xmlns:a16="http://schemas.microsoft.com/office/drawing/2014/main" id="{936557E6-15C9-4C9B-99E1-293E597B987D}"/>
              </a:ext>
            </a:extLst>
          </p:cNvPr>
          <p:cNvSpPr/>
          <p:nvPr/>
        </p:nvSpPr>
        <p:spPr>
          <a:xfrm>
            <a:off x="0" y="144000"/>
            <a:ext cx="9135000" cy="288000"/>
          </a:xfrm>
          <a:prstGeom prst="roundRect">
            <a:avLst>
              <a:gd name="adj" fmla="val 151"/>
            </a:avLst>
          </a:prstGeom>
          <a:solidFill>
            <a:srgbClr val="DE6F00"/>
          </a:solidFill>
          <a:ln>
            <a:solidFill>
              <a:srgbClr val="DE6F00"/>
            </a:solid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gn="r">
              <a:lnSpc>
                <a:spcPts val="2000"/>
              </a:lnSpc>
            </a:pPr>
            <a:r>
              <a:rPr lang="ja-JP" altLang="en-US" sz="1400">
                <a:solidFill>
                  <a:schemeClr val="bg1"/>
                </a:solidFill>
                <a:latin typeface="メイリオ" panose="020B0604030504040204" pitchFamily="50" charset="-128"/>
                <a:ea typeface="メイリオ" panose="020B0604030504040204" pitchFamily="50" charset="-128"/>
              </a:rPr>
              <a:t>第３章　地域における食育の推進</a:t>
            </a:r>
            <a:endParaRPr lang="ja-JP" altLang="en-US" sz="1400" spc="-10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40" name="正方形/長方形 39">
            <a:extLst>
              <a:ext uri="{FF2B5EF4-FFF2-40B4-BE49-F238E27FC236}">
                <a16:creationId xmlns:a16="http://schemas.microsoft.com/office/drawing/2014/main" id="{0EB3D693-FF23-2CDE-3768-A2C4535BBCD4}"/>
              </a:ext>
            </a:extLst>
          </p:cNvPr>
          <p:cNvSpPr/>
          <p:nvPr/>
        </p:nvSpPr>
        <p:spPr>
          <a:xfrm>
            <a:off x="97199" y="5306690"/>
            <a:ext cx="8919104" cy="266916"/>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2500"/>
              </a:lnSpc>
            </a:pPr>
            <a:r>
              <a:rPr lang="ja-JP" altLang="en-US" sz="1400" b="1" spc="-100" dirty="0">
                <a:solidFill>
                  <a:schemeClr val="tx1"/>
                </a:solidFill>
                <a:latin typeface="メイリオ"/>
                <a:ea typeface="メイリオ"/>
              </a:rPr>
              <a:t>専門的知識を有する人材の養成・活用</a:t>
            </a:r>
          </a:p>
        </p:txBody>
      </p:sp>
      <p:sp>
        <p:nvSpPr>
          <p:cNvPr id="41" name="テキスト ボックス 24">
            <a:extLst>
              <a:ext uri="{FF2B5EF4-FFF2-40B4-BE49-F238E27FC236}">
                <a16:creationId xmlns:a16="http://schemas.microsoft.com/office/drawing/2014/main" id="{E5758BC2-CFC0-0092-C323-5C9F605D9D31}"/>
              </a:ext>
            </a:extLst>
          </p:cNvPr>
          <p:cNvSpPr txBox="1">
            <a:spLocks noChangeArrowheads="1"/>
          </p:cNvSpPr>
          <p:nvPr/>
        </p:nvSpPr>
        <p:spPr bwMode="auto">
          <a:xfrm>
            <a:off x="-130173" y="5668105"/>
            <a:ext cx="9176973" cy="1247111"/>
          </a:xfrm>
          <a:prstGeom prst="rect">
            <a:avLst/>
          </a:prstGeom>
          <a:noFill/>
          <a:ln>
            <a:noFill/>
          </a:ln>
        </p:spPr>
        <p:txBody>
          <a:bodyPr wrap="square" lIns="288000" tIns="0" rIns="288000" bIns="0" anchor="t" anchorCtr="0">
            <a:noAutofit/>
          </a:bodyPr>
          <a:lstStyle/>
          <a:p>
            <a:pPr marL="154800" indent="-154800" algn="just">
              <a:lnSpc>
                <a:spcPts val="1800"/>
              </a:lnSpc>
              <a:spcAft>
                <a:spcPts val="300"/>
              </a:spcAft>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管理栄養士・栄養士、専門調理師・調理師等の人材を養成し、その専門性を生かした食育活動を実践。</a:t>
            </a:r>
            <a:endParaRPr lang="en-US" altLang="ja-JP" sz="1200" dirty="0">
              <a:latin typeface="メイリオ" panose="020B0604030504040204" pitchFamily="50" charset="-128"/>
              <a:ea typeface="メイリオ" panose="020B0604030504040204" pitchFamily="50" charset="-128"/>
            </a:endParaRPr>
          </a:p>
          <a:p>
            <a:pPr marL="154800" indent="-154800" algn="just">
              <a:lnSpc>
                <a:spcPts val="1800"/>
              </a:lnSpc>
              <a:spcAft>
                <a:spcPts val="300"/>
              </a:spcAft>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kern="100" dirty="0">
                <a:latin typeface="メイリオ" panose="020B0604030504040204" pitchFamily="50" charset="-128"/>
                <a:ea typeface="メイリオ" panose="020B0604030504040204" pitchFamily="50" charset="-128"/>
                <a:cs typeface="Times New Roman" panose="02020603050405020304" pitchFamily="18" charset="0"/>
              </a:rPr>
              <a:t>公益社団法人日本栄養士会では、住民が身近な地域で管理栄養士等による栄養ケアの支援と指導を受けることができる活動拠点として、全国で「栄養ケア・ステーション」の設置を推進しており、誰一人取り残さず、生涯にわたり健やかな生活を維持することのできる地域社会づくりを目指して取組を進めている。</a:t>
            </a:r>
          </a:p>
        </p:txBody>
      </p:sp>
      <p:sp>
        <p:nvSpPr>
          <p:cNvPr id="3" name="正方形/長方形 2">
            <a:extLst>
              <a:ext uri="{FF2B5EF4-FFF2-40B4-BE49-F238E27FC236}">
                <a16:creationId xmlns:a16="http://schemas.microsoft.com/office/drawing/2014/main" id="{DC5E4604-9942-97D7-8597-503FE3B5EED6}"/>
              </a:ext>
            </a:extLst>
          </p:cNvPr>
          <p:cNvSpPr/>
          <p:nvPr/>
        </p:nvSpPr>
        <p:spPr>
          <a:xfrm>
            <a:off x="112448" y="527840"/>
            <a:ext cx="8934352" cy="287757"/>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2500"/>
              </a:lnSpc>
            </a:pPr>
            <a:r>
              <a:rPr lang="ja-JP" altLang="en-US" sz="1400" b="1" spc="-100" dirty="0">
                <a:solidFill>
                  <a:schemeClr val="tx1"/>
                </a:solidFill>
                <a:latin typeface="メイリオ"/>
                <a:ea typeface="メイリオ"/>
              </a:rPr>
              <a:t>食品関連事業者等による食育の推進</a:t>
            </a:r>
          </a:p>
        </p:txBody>
      </p:sp>
      <p:sp>
        <p:nvSpPr>
          <p:cNvPr id="9" name="テキスト ボックス 24">
            <a:extLst>
              <a:ext uri="{FF2B5EF4-FFF2-40B4-BE49-F238E27FC236}">
                <a16:creationId xmlns:a16="http://schemas.microsoft.com/office/drawing/2014/main" id="{81E8A8F0-984B-A79F-2E48-B62CB4000399}"/>
              </a:ext>
            </a:extLst>
          </p:cNvPr>
          <p:cNvSpPr txBox="1">
            <a:spLocks noChangeArrowheads="1"/>
          </p:cNvSpPr>
          <p:nvPr/>
        </p:nvSpPr>
        <p:spPr bwMode="auto">
          <a:xfrm>
            <a:off x="-87504" y="879334"/>
            <a:ext cx="9298179" cy="866900"/>
          </a:xfrm>
          <a:prstGeom prst="rect">
            <a:avLst/>
          </a:prstGeom>
          <a:noFill/>
          <a:ln>
            <a:noFill/>
          </a:ln>
        </p:spPr>
        <p:txBody>
          <a:bodyPr wrap="square" lIns="288000" tIns="0" rIns="288000" bIns="0" anchor="t" anchorCtr="0">
            <a:noAutofit/>
          </a:bodyPr>
          <a:lstStyle/>
          <a:p>
            <a:pPr marL="154800" indent="-154800" algn="just">
              <a:lnSpc>
                <a:spcPts val="1700"/>
              </a:lnSpc>
              <a:spcAft>
                <a:spcPts val="300"/>
              </a:spcAft>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dirty="0">
                <a:latin typeface="メイリオ"/>
                <a:ea typeface="メイリオ"/>
              </a:rPr>
              <a:t>食品関連事業者等による食育は</a:t>
            </a:r>
            <a:r>
              <a:rPr lang="en-US" altLang="ja-JP" sz="1200" dirty="0">
                <a:latin typeface="メイリオ"/>
                <a:ea typeface="メイリオ"/>
              </a:rPr>
              <a:t>CSR</a:t>
            </a:r>
            <a:r>
              <a:rPr lang="ja-JP" altLang="en-US" sz="1200" dirty="0">
                <a:latin typeface="メイリオ"/>
                <a:ea typeface="メイリオ"/>
              </a:rPr>
              <a:t>（企業の社会的責任）活動の一環として取り組まれているほか、</a:t>
            </a:r>
            <a:r>
              <a:rPr lang="en-US" altLang="ja-JP" sz="1200" dirty="0">
                <a:latin typeface="メイリオ"/>
                <a:ea typeface="メイリオ"/>
              </a:rPr>
              <a:t>CSV</a:t>
            </a:r>
            <a:r>
              <a:rPr lang="ja-JP" altLang="en-US" sz="1200" dirty="0">
                <a:latin typeface="メイリオ"/>
                <a:ea typeface="メイリオ"/>
              </a:rPr>
              <a:t>（共通価値の創造）による取組も広がっている。また、</a:t>
            </a:r>
            <a:r>
              <a:rPr lang="en-US" altLang="ja-JP" sz="1200" dirty="0">
                <a:latin typeface="メイリオ"/>
                <a:ea typeface="メイリオ"/>
              </a:rPr>
              <a:t>SDGs</a:t>
            </a:r>
            <a:r>
              <a:rPr lang="ja-JP" altLang="en-US" sz="1200" dirty="0">
                <a:latin typeface="メイリオ"/>
                <a:ea typeface="メイリオ"/>
              </a:rPr>
              <a:t>の視点で食育に取り組む企業も増加。</a:t>
            </a:r>
          </a:p>
          <a:p>
            <a:pPr marL="154800" indent="-154800" algn="just">
              <a:lnSpc>
                <a:spcPts val="1700"/>
              </a:lnSpc>
              <a:spcAft>
                <a:spcPts val="300"/>
              </a:spcAft>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dirty="0">
                <a:latin typeface="メイリオ"/>
                <a:ea typeface="メイリオ"/>
              </a:rPr>
              <a:t>農林水産省では、食品関連事業者等に対して、地産地消の取組や地域の生産者、消費者等と交流するイベント等の食育の取組を支援。</a:t>
            </a:r>
            <a:endParaRPr lang="en-US" altLang="ja-JP" sz="1200" dirty="0">
              <a:latin typeface="メイリオ" panose="020B0604030504040204" pitchFamily="50" charset="-128"/>
              <a:ea typeface="メイリオ" panose="020B0604030504040204" pitchFamily="50" charset="-128"/>
            </a:endParaRPr>
          </a:p>
        </p:txBody>
      </p:sp>
      <p:sp>
        <p:nvSpPr>
          <p:cNvPr id="2" name="正方形/長方形 1">
            <a:extLst>
              <a:ext uri="{FF2B5EF4-FFF2-40B4-BE49-F238E27FC236}">
                <a16:creationId xmlns:a16="http://schemas.microsoft.com/office/drawing/2014/main" id="{09EB6237-A8BC-DADB-7552-AC23F6E4924C}"/>
              </a:ext>
            </a:extLst>
          </p:cNvPr>
          <p:cNvSpPr/>
          <p:nvPr/>
        </p:nvSpPr>
        <p:spPr>
          <a:xfrm>
            <a:off x="125774" y="3917459"/>
            <a:ext cx="8919104" cy="27506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2500"/>
              </a:lnSpc>
            </a:pPr>
            <a:r>
              <a:rPr lang="ja-JP" altLang="en-US" sz="1400" b="1" spc="-100" dirty="0">
                <a:solidFill>
                  <a:schemeClr val="tx1"/>
                </a:solidFill>
                <a:latin typeface="メイリオ"/>
                <a:ea typeface="メイリオ"/>
              </a:rPr>
              <a:t>ボランティア活動による食育の推進</a:t>
            </a:r>
          </a:p>
        </p:txBody>
      </p:sp>
      <p:sp>
        <p:nvSpPr>
          <p:cNvPr id="8" name="テキスト ボックス 24">
            <a:extLst>
              <a:ext uri="{FF2B5EF4-FFF2-40B4-BE49-F238E27FC236}">
                <a16:creationId xmlns:a16="http://schemas.microsoft.com/office/drawing/2014/main" id="{27C1E289-6FB0-6063-0F89-5AAA9C2A1B16}"/>
              </a:ext>
            </a:extLst>
          </p:cNvPr>
          <p:cNvSpPr txBox="1">
            <a:spLocks noChangeArrowheads="1"/>
          </p:cNvSpPr>
          <p:nvPr/>
        </p:nvSpPr>
        <p:spPr bwMode="auto">
          <a:xfrm>
            <a:off x="-131498" y="4236485"/>
            <a:ext cx="9144000" cy="1000286"/>
          </a:xfrm>
          <a:prstGeom prst="rect">
            <a:avLst/>
          </a:prstGeom>
          <a:noFill/>
          <a:ln>
            <a:noFill/>
          </a:ln>
        </p:spPr>
        <p:txBody>
          <a:bodyPr wrap="square" lIns="288000" tIns="0" rIns="288000" bIns="0" anchor="t" anchorCtr="0">
            <a:noAutofit/>
          </a:bodyPr>
          <a:lstStyle/>
          <a:p>
            <a:pPr marL="154800" indent="-154800" algn="just">
              <a:lnSpc>
                <a:spcPts val="1800"/>
              </a:lnSpc>
              <a:spcAft>
                <a:spcPts val="300"/>
              </a:spcAft>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食生活改善推進員等の食育ボランティアが、地域の健康課題、食習慣、食文化等を理解し、地域に密着した食育活動を幅広く実施。</a:t>
            </a:r>
            <a:endParaRPr lang="en-US" altLang="ja-JP" sz="1200" dirty="0">
              <a:latin typeface="メイリオ" panose="020B0604030504040204" pitchFamily="50" charset="-128"/>
              <a:ea typeface="メイリオ" panose="020B0604030504040204" pitchFamily="50" charset="-128"/>
            </a:endParaRPr>
          </a:p>
          <a:p>
            <a:pPr marL="154800" indent="-154800" algn="just">
              <a:lnSpc>
                <a:spcPts val="1800"/>
              </a:lnSpc>
              <a:spcAft>
                <a:spcPts val="300"/>
              </a:spcAft>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一般財団法人日本食生活協会は、「私達の健康は、私達の手で　～のばそう健康寿命　つなごう郷土の食～」をスローガンに、時代に即した健康づくりのための食育活動を推進。</a:t>
            </a:r>
            <a:endParaRPr lang="en-US" altLang="ja-JP" sz="1200" dirty="0">
              <a:latin typeface="メイリオ" panose="020B0604030504040204" pitchFamily="50" charset="-128"/>
              <a:ea typeface="メイリオ" panose="020B0604030504040204" pitchFamily="50" charset="-128"/>
            </a:endParaRPr>
          </a:p>
        </p:txBody>
      </p:sp>
      <p:grpSp>
        <p:nvGrpSpPr>
          <p:cNvPr id="5" name="グループ化 4">
            <a:extLst>
              <a:ext uri="{FF2B5EF4-FFF2-40B4-BE49-F238E27FC236}">
                <a16:creationId xmlns:a16="http://schemas.microsoft.com/office/drawing/2014/main" id="{EEFB0DA7-0FD1-F0BE-DC29-203F36E71EBF}"/>
              </a:ext>
            </a:extLst>
          </p:cNvPr>
          <p:cNvGrpSpPr/>
          <p:nvPr/>
        </p:nvGrpSpPr>
        <p:grpSpPr>
          <a:xfrm>
            <a:off x="-87504" y="1822917"/>
            <a:ext cx="9181350" cy="1964806"/>
            <a:chOff x="-87504" y="1879471"/>
            <a:chExt cx="9181350" cy="1964806"/>
          </a:xfrm>
        </p:grpSpPr>
        <p:sp>
          <p:nvSpPr>
            <p:cNvPr id="17" name="テキスト ボックス 24">
              <a:extLst>
                <a:ext uri="{FF2B5EF4-FFF2-40B4-BE49-F238E27FC236}">
                  <a16:creationId xmlns:a16="http://schemas.microsoft.com/office/drawing/2014/main" id="{43E47EE6-AA40-A55F-294F-AFCA54AC5FDC}"/>
                </a:ext>
              </a:extLst>
            </p:cNvPr>
            <p:cNvSpPr txBox="1">
              <a:spLocks noChangeArrowheads="1"/>
            </p:cNvSpPr>
            <p:nvPr/>
          </p:nvSpPr>
          <p:spPr bwMode="auto">
            <a:xfrm>
              <a:off x="-87504" y="2539849"/>
              <a:ext cx="7424011" cy="1175635"/>
            </a:xfrm>
            <a:prstGeom prst="rect">
              <a:avLst/>
            </a:prstGeom>
            <a:noFill/>
            <a:ln>
              <a:noFill/>
            </a:ln>
          </p:spPr>
          <p:txBody>
            <a:bodyPr wrap="square" lIns="288000" tIns="0" rIns="288000" bIns="0" anchor="t" anchorCtr="0">
              <a:noAutofit/>
            </a:bodyPr>
            <a:lstStyle/>
            <a:p>
              <a:pPr marL="154800" indent="-154800" algn="just">
                <a:lnSpc>
                  <a:spcPts val="1700"/>
                </a:lnSpc>
                <a:spcAft>
                  <a:spcPts val="600"/>
                </a:spcAft>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「食べること、楽しもう！」という食育スローガンの下、食育活動を行っている。</a:t>
              </a:r>
              <a:endParaRPr lang="en-US" altLang="ja-JP" sz="1200" dirty="0">
                <a:latin typeface="メイリオ" panose="020B0604030504040204" pitchFamily="50" charset="-128"/>
                <a:ea typeface="メイリオ" panose="020B0604030504040204" pitchFamily="50" charset="-128"/>
              </a:endParaRPr>
            </a:p>
            <a:p>
              <a:pPr marL="154800" indent="-154800" algn="just">
                <a:lnSpc>
                  <a:spcPts val="1700"/>
                </a:lnSpc>
                <a:spcAft>
                  <a:spcPts val="600"/>
                </a:spcAft>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子供・壮年世代を対象に、ウインナーの飾り切り等の出前授業を行い、たんぱく質の摂取の大切さや食品ロス削減、食物アレルギーへの配慮について伝えている。</a:t>
              </a:r>
              <a:endParaRPr lang="en-US" altLang="ja-JP" sz="1200" dirty="0">
                <a:latin typeface="メイリオ" panose="020B0604030504040204" pitchFamily="50" charset="-128"/>
                <a:ea typeface="メイリオ" panose="020B0604030504040204" pitchFamily="50" charset="-128"/>
              </a:endParaRPr>
            </a:p>
            <a:p>
              <a:pPr marL="154800" indent="-154800" algn="just">
                <a:lnSpc>
                  <a:spcPts val="1700"/>
                </a:lnSpc>
                <a:spcAft>
                  <a:spcPts val="600"/>
                </a:spcAft>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高齢者を対象に、フレイル予防の出前授業や、企業・大学と連携した社会講座等を実施するなど、ライフステージごとの食育活動を実施。</a:t>
              </a:r>
              <a:endParaRPr lang="en-US" altLang="ja-JP" sz="1200" dirty="0">
                <a:latin typeface="メイリオ" panose="020B0604030504040204" pitchFamily="50" charset="-128"/>
                <a:ea typeface="メイリオ" panose="020B0604030504040204" pitchFamily="50" charset="-128"/>
              </a:endParaRPr>
            </a:p>
            <a:p>
              <a:pPr marL="154800" indent="-154800" algn="just">
                <a:lnSpc>
                  <a:spcPts val="1700"/>
                </a:lnSpc>
                <a:spcAft>
                  <a:spcPts val="600"/>
                </a:spcAft>
              </a:pPr>
              <a:endParaRPr lang="en-US" altLang="ja-JP" sz="1200" dirty="0">
                <a:latin typeface="メイリオ" panose="020B0604030504040204" pitchFamily="50" charset="-128"/>
                <a:ea typeface="メイリオ" panose="020B0604030504040204" pitchFamily="50" charset="-128"/>
              </a:endParaRPr>
            </a:p>
          </p:txBody>
        </p:sp>
        <p:sp>
          <p:nvSpPr>
            <p:cNvPr id="25" name="角丸四角形 27">
              <a:extLst>
                <a:ext uri="{FF2B5EF4-FFF2-40B4-BE49-F238E27FC236}">
                  <a16:creationId xmlns:a16="http://schemas.microsoft.com/office/drawing/2014/main" id="{E0AF8872-7F16-62FE-1290-4CD5F96E9025}"/>
                </a:ext>
              </a:extLst>
            </p:cNvPr>
            <p:cNvSpPr/>
            <p:nvPr/>
          </p:nvSpPr>
          <p:spPr>
            <a:xfrm>
              <a:off x="112448" y="1879471"/>
              <a:ext cx="8919104" cy="1964806"/>
            </a:xfrm>
            <a:prstGeom prst="roundRect">
              <a:avLst>
                <a:gd name="adj" fmla="val 5792"/>
              </a:avLst>
            </a:prstGeom>
            <a:noFill/>
            <a:ln w="28575">
              <a:solidFill>
                <a:srgbClr val="FF9999"/>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chemeClr val="tx1"/>
                </a:solidFill>
              </a:endParaRPr>
            </a:p>
          </p:txBody>
        </p:sp>
        <p:sp>
          <p:nvSpPr>
            <p:cNvPr id="26" name="正方形/長方形 25">
              <a:extLst>
                <a:ext uri="{FF2B5EF4-FFF2-40B4-BE49-F238E27FC236}">
                  <a16:creationId xmlns:a16="http://schemas.microsoft.com/office/drawing/2014/main" id="{AECF2AA8-7475-EF0E-8397-61670182CFD0}"/>
                </a:ext>
              </a:extLst>
            </p:cNvPr>
            <p:cNvSpPr/>
            <p:nvPr/>
          </p:nvSpPr>
          <p:spPr>
            <a:xfrm>
              <a:off x="211552" y="1969884"/>
              <a:ext cx="586610" cy="272758"/>
            </a:xfrm>
            <a:prstGeom prst="rec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spAutoFit/>
            </a:bodyPr>
            <a:lstStyle/>
            <a:p>
              <a:pPr algn="ctr"/>
              <a:r>
                <a:rPr lang="ja-JP" altLang="en-US" sz="1300" b="1">
                  <a:solidFill>
                    <a:schemeClr val="tx1"/>
                  </a:solidFill>
                  <a:latin typeface="HG丸ｺﾞｼｯｸM-PRO" panose="020F0600000000000000" pitchFamily="50" charset="-128"/>
                  <a:ea typeface="HG丸ｺﾞｼｯｸM-PRO" panose="020F0600000000000000" pitchFamily="50" charset="-128"/>
                  <a:cs typeface="メイリオ" panose="020B0604030504040204" pitchFamily="50" charset="-128"/>
                </a:rPr>
                <a:t>事 例</a:t>
              </a:r>
            </a:p>
          </p:txBody>
        </p:sp>
        <p:sp>
          <p:nvSpPr>
            <p:cNvPr id="29" name="テキスト ボックス 28">
              <a:extLst>
                <a:ext uri="{FF2B5EF4-FFF2-40B4-BE49-F238E27FC236}">
                  <a16:creationId xmlns:a16="http://schemas.microsoft.com/office/drawing/2014/main" id="{0CB9A0CE-DBF3-C33B-6EAD-A3DC9F2A23FE}"/>
                </a:ext>
              </a:extLst>
            </p:cNvPr>
            <p:cNvSpPr txBox="1"/>
            <p:nvPr/>
          </p:nvSpPr>
          <p:spPr>
            <a:xfrm>
              <a:off x="679837" y="1882461"/>
              <a:ext cx="6680711" cy="571503"/>
            </a:xfrm>
            <a:prstGeom prst="rect">
              <a:avLst/>
            </a:prstGeom>
            <a:noFill/>
          </p:spPr>
          <p:txBody>
            <a:bodyPr wrap="square">
              <a:spAutoFit/>
            </a:bodyPr>
            <a:lstStyle/>
            <a:p>
              <a:pPr algn="just">
                <a:lnSpc>
                  <a:spcPts val="2000"/>
                </a:lnSpc>
              </a:pPr>
              <a:r>
                <a:rPr lang="ja-JP" altLang="en-US" sz="1400" b="1" kern="100" dirty="0">
                  <a:latin typeface="HG丸ｺﾞｼｯｸM-PRO" panose="020F0600000000000000" pitchFamily="50" charset="-128"/>
                  <a:ea typeface="HG丸ｺﾞｼｯｸM-PRO" panose="020F0600000000000000" pitchFamily="50" charset="-128"/>
                  <a:cs typeface="Times New Roman" panose="02020603050405020304" pitchFamily="18" charset="0"/>
                </a:rPr>
                <a:t>「生命（いのち）の恵み」に感謝し、食べ物を大切にする機会を提供する</a:t>
              </a:r>
            </a:p>
            <a:p>
              <a:pPr algn="just">
                <a:lnSpc>
                  <a:spcPts val="2000"/>
                </a:lnSpc>
              </a:pPr>
              <a:r>
                <a:rPr lang="ja-JP" altLang="en-US" sz="1400" b="1" kern="100" dirty="0">
                  <a:latin typeface="HG丸ｺﾞｼｯｸM-PRO" panose="020F0600000000000000" pitchFamily="50" charset="-128"/>
                  <a:ea typeface="HG丸ｺﾞｼｯｸM-PRO" panose="020F0600000000000000" pitchFamily="50" charset="-128"/>
                  <a:cs typeface="Times New Roman" panose="02020603050405020304" pitchFamily="18" charset="0"/>
                </a:rPr>
                <a:t>（第９回食育活動表彰　農林水産大臣賞受賞）</a:t>
              </a:r>
            </a:p>
          </p:txBody>
        </p:sp>
        <p:sp>
          <p:nvSpPr>
            <p:cNvPr id="12" name="正方形/長方形 11">
              <a:extLst>
                <a:ext uri="{FF2B5EF4-FFF2-40B4-BE49-F238E27FC236}">
                  <a16:creationId xmlns:a16="http://schemas.microsoft.com/office/drawing/2014/main" id="{303A00B1-A749-A349-49CE-FBC36D445F72}"/>
                </a:ext>
              </a:extLst>
            </p:cNvPr>
            <p:cNvSpPr/>
            <p:nvPr/>
          </p:nvSpPr>
          <p:spPr>
            <a:xfrm>
              <a:off x="5001968" y="2148289"/>
              <a:ext cx="2737025" cy="258323"/>
            </a:xfrm>
            <a:prstGeom prst="rect">
              <a:avLst/>
            </a:prstGeom>
            <a:noFill/>
            <a:ln>
              <a:noFill/>
            </a:ln>
          </p:spPr>
          <p:txBody>
            <a:bodyPr spcFirstLastPara="1" wrap="square" lIns="91425" tIns="45700" rIns="91425" bIns="45700" anchor="t" anchorCtr="0">
              <a:noAutofit/>
            </a:bodyPr>
            <a:lstStyle/>
            <a:p>
              <a:pPr algn="ctr"/>
              <a:r>
                <a:rPr lang="ja-JP" altLang="en-US" sz="1050" kern="100" dirty="0">
                  <a:latin typeface="HG丸ｺﾞｼｯｸM-PRO" panose="020F0600000000000000" pitchFamily="50" charset="-128"/>
                  <a:ea typeface="HG丸ｺﾞｼｯｸM-PRO" panose="020F0600000000000000" pitchFamily="50" charset="-128"/>
                  <a:cs typeface="Times New Roman" panose="02020603050405020304" pitchFamily="18" charset="0"/>
                </a:rPr>
                <a:t>日本ハム株式会社（大阪府）</a:t>
              </a:r>
              <a:endParaRPr lang="ja-JP" altLang="en-US" sz="1400" kern="100" dirty="0">
                <a:latin typeface="HG丸ｺﾞｼｯｸM-PRO" panose="020F0600000000000000" pitchFamily="50" charset="-128"/>
                <a:ea typeface="HG丸ｺﾞｼｯｸM-PRO" panose="020F0600000000000000" pitchFamily="50" charset="-128"/>
                <a:cs typeface="Times New Roman" panose="02020603050405020304" pitchFamily="18" charset="0"/>
              </a:endParaRPr>
            </a:p>
          </p:txBody>
        </p:sp>
        <p:sp>
          <p:nvSpPr>
            <p:cNvPr id="16" name="正方形/長方形 15">
              <a:extLst>
                <a:ext uri="{FF2B5EF4-FFF2-40B4-BE49-F238E27FC236}">
                  <a16:creationId xmlns:a16="http://schemas.microsoft.com/office/drawing/2014/main" id="{2404BC88-F488-66DB-B528-D5B82B8AE226}"/>
                </a:ext>
              </a:extLst>
            </p:cNvPr>
            <p:cNvSpPr/>
            <p:nvPr/>
          </p:nvSpPr>
          <p:spPr>
            <a:xfrm>
              <a:off x="7119025" y="3527231"/>
              <a:ext cx="1974821" cy="236045"/>
            </a:xfrm>
            <a:prstGeom prst="rect">
              <a:avLst/>
            </a:prstGeom>
            <a:noFill/>
            <a:ln>
              <a:noFill/>
            </a:ln>
          </p:spPr>
          <p:txBody>
            <a:bodyPr spcFirstLastPara="1" wrap="square" lIns="91425" tIns="45700" rIns="91425" bIns="45700" anchor="t" anchorCtr="0">
              <a:noAutofit/>
            </a:bodyPr>
            <a:lstStyle/>
            <a:p>
              <a:pPr algn="ctr"/>
              <a:r>
                <a:rPr lang="ja-JP" altLang="en-US" sz="900" kern="100" dirty="0">
                  <a:latin typeface="メイリオ"/>
                  <a:ea typeface="メイリオ"/>
                  <a:cs typeface="Times New Roman"/>
                </a:rPr>
                <a:t>食育出前授業の様子</a:t>
              </a:r>
            </a:p>
          </p:txBody>
        </p:sp>
        <p:pic>
          <p:nvPicPr>
            <p:cNvPr id="1028" name="Picture 4" descr="テーブルで食事をしている人達">
              <a:extLst>
                <a:ext uri="{FF2B5EF4-FFF2-40B4-BE49-F238E27FC236}">
                  <a16:creationId xmlns:a16="http://schemas.microsoft.com/office/drawing/2014/main" id="{A363FEEF-7958-317C-C33B-CF0B5496E1F3}"/>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336507" y="2099159"/>
              <a:ext cx="1539856" cy="1412858"/>
            </a:xfrm>
            <a:prstGeom prst="rect">
              <a:avLst/>
            </a:prstGeom>
            <a:noFill/>
            <a:ln>
              <a:noFill/>
            </a:ln>
            <a:extLst>
              <a:ext uri="{909E8E84-426E-40DD-AFC4-6F175D3DCCD1}">
                <a14:hiddenFill xmlns:a14="http://schemas.microsoft.com/office/drawing/2010/main">
                  <a:solidFill>
                    <a:srgbClr val="FFFFFF"/>
                  </a:solidFill>
                </a14:hiddenFill>
              </a:ext>
            </a:extLst>
          </p:spPr>
        </p:pic>
      </p:grpSp>
      <p:sp>
        <p:nvSpPr>
          <p:cNvPr id="13" name="スライド番号プレースホルダー 12">
            <a:extLst>
              <a:ext uri="{FF2B5EF4-FFF2-40B4-BE49-F238E27FC236}">
                <a16:creationId xmlns:a16="http://schemas.microsoft.com/office/drawing/2014/main" id="{824C8BE9-6FAC-15E6-FB75-BFCF692E4508}"/>
              </a:ext>
            </a:extLst>
          </p:cNvPr>
          <p:cNvSpPr>
            <a:spLocks noGrp="1"/>
          </p:cNvSpPr>
          <p:nvPr>
            <p:ph type="sldNum" sz="quarter" idx="12"/>
          </p:nvPr>
        </p:nvSpPr>
        <p:spPr/>
        <p:txBody>
          <a:bodyPr/>
          <a:lstStyle/>
          <a:p>
            <a:r>
              <a:rPr kumimoji="1" lang="en-US" altLang="ja-JP"/>
              <a:t>26</a:t>
            </a:r>
            <a:endParaRPr kumimoji="1" lang="ja-JP" altLang="en-US"/>
          </a:p>
        </p:txBody>
      </p:sp>
    </p:spTree>
    <p:extLst>
      <p:ext uri="{BB962C8B-B14F-4D97-AF65-F5344CB8AC3E}">
        <p14:creationId xmlns:p14="http://schemas.microsoft.com/office/powerpoint/2010/main" val="32668260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4">
            <a:extLst>
              <a:ext uri="{FF2B5EF4-FFF2-40B4-BE49-F238E27FC236}">
                <a16:creationId xmlns:a16="http://schemas.microsoft.com/office/drawing/2014/main" id="{F276E7CA-B909-4A14-860D-81554BFDB146}"/>
              </a:ext>
            </a:extLst>
          </p:cNvPr>
          <p:cNvSpPr>
            <a:spLocks noChangeArrowheads="1"/>
          </p:cNvSpPr>
          <p:nvPr/>
        </p:nvSpPr>
        <p:spPr bwMode="auto">
          <a:xfrm>
            <a:off x="0" y="144000"/>
            <a:ext cx="9136400" cy="608400"/>
          </a:xfrm>
          <a:prstGeom prst="rect">
            <a:avLst/>
          </a:prstGeom>
          <a:solidFill>
            <a:schemeClr val="accent2"/>
          </a:solidFill>
          <a:ln>
            <a:solidFill>
              <a:schemeClr val="accent2"/>
            </a:solidFill>
            <a:headEnd/>
            <a:tailEnd/>
          </a:ln>
        </p:spPr>
        <p:style>
          <a:lnRef idx="2">
            <a:schemeClr val="accent2">
              <a:shade val="50000"/>
            </a:schemeClr>
          </a:lnRef>
          <a:fillRef idx="1">
            <a:schemeClr val="accent2"/>
          </a:fillRef>
          <a:effectRef idx="0">
            <a:schemeClr val="accent2"/>
          </a:effectRef>
          <a:fontRef idx="minor">
            <a:schemeClr val="lt1"/>
          </a:fontRef>
        </p:style>
        <p:txBody>
          <a:bodyPr wrap="none" lIns="1080000" tIns="72000" rIns="0" bIns="0" anchor="ctr"/>
          <a:lstStyle>
            <a:lvl1pPr eaLnBrk="0" hangingPunct="0">
              <a:spcBef>
                <a:spcPct val="20000"/>
              </a:spcBef>
              <a:buChar char="•"/>
              <a:defRPr kumimoji="1" sz="3200">
                <a:solidFill>
                  <a:schemeClr val="tx1"/>
                </a:solidFill>
                <a:latin typeface="Arial" charset="0"/>
                <a:ea typeface="ＭＳ Ｐゴシック" pitchFamily="50" charset="-128"/>
              </a:defRPr>
            </a:lvl1pPr>
            <a:lvl2pPr marL="742950" indent="-285750" eaLnBrk="0" hangingPunct="0">
              <a:spcBef>
                <a:spcPct val="20000"/>
              </a:spcBef>
              <a:buChar char="–"/>
              <a:defRPr kumimoji="1" sz="2800">
                <a:solidFill>
                  <a:schemeClr val="tx1"/>
                </a:solidFill>
                <a:latin typeface="Arial" charset="0"/>
                <a:ea typeface="ＭＳ Ｐゴシック" pitchFamily="50" charset="-128"/>
              </a:defRPr>
            </a:lvl2pPr>
            <a:lvl3pPr marL="1143000" indent="-228600" eaLnBrk="0" hangingPunct="0">
              <a:spcBef>
                <a:spcPct val="20000"/>
              </a:spcBef>
              <a:buChar char="•"/>
              <a:defRPr kumimoji="1" sz="2400">
                <a:solidFill>
                  <a:schemeClr val="tx1"/>
                </a:solidFill>
                <a:latin typeface="Arial" charset="0"/>
                <a:ea typeface="ＭＳ Ｐゴシック" pitchFamily="50" charset="-128"/>
              </a:defRPr>
            </a:lvl3pPr>
            <a:lvl4pPr marL="1600200" indent="-228600" eaLnBrk="0" hangingPunct="0">
              <a:spcBef>
                <a:spcPct val="20000"/>
              </a:spcBef>
              <a:buChar char="–"/>
              <a:defRPr kumimoji="1" sz="2000">
                <a:solidFill>
                  <a:schemeClr val="tx1"/>
                </a:solidFill>
                <a:latin typeface="Arial" charset="0"/>
                <a:ea typeface="ＭＳ Ｐゴシック" pitchFamily="50" charset="-128"/>
              </a:defRPr>
            </a:lvl4pPr>
            <a:lvl5pPr marL="2057400" indent="-228600" eaLnBrk="0" hangingPunct="0">
              <a:spcBef>
                <a:spcPct val="20000"/>
              </a:spcBef>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9pPr>
          </a:lstStyle>
          <a:p>
            <a:pPr>
              <a:buNone/>
              <a:defRPr/>
            </a:pPr>
            <a:r>
              <a:rPr lang="ja-JP" altLang="en-US" sz="1800" b="1" spc="-100">
                <a:solidFill>
                  <a:schemeClr val="bg1"/>
                </a:solidFill>
                <a:latin typeface="メイリオ" panose="020B0604030504040204" pitchFamily="50" charset="-128"/>
                <a:ea typeface="メイリオ" panose="020B0604030504040204" pitchFamily="50" charset="-128"/>
              </a:rPr>
              <a:t>食育推進運動の展開</a:t>
            </a:r>
            <a:endParaRPr lang="en-US" altLang="ja-JP" sz="1800" b="1" spc="-100">
              <a:solidFill>
                <a:schemeClr val="bg1"/>
              </a:solidFill>
              <a:latin typeface="メイリオ" panose="020B0604030504040204" pitchFamily="50" charset="-128"/>
              <a:ea typeface="メイリオ" panose="020B0604030504040204" pitchFamily="50" charset="-128"/>
            </a:endParaRPr>
          </a:p>
        </p:txBody>
      </p:sp>
      <p:sp>
        <p:nvSpPr>
          <p:cNvPr id="60" name="正方形/長方形 59">
            <a:extLst>
              <a:ext uri="{FF2B5EF4-FFF2-40B4-BE49-F238E27FC236}">
                <a16:creationId xmlns:a16="http://schemas.microsoft.com/office/drawing/2014/main" id="{80C91E6E-F500-4F89-BDC5-4D6D9F6F3EDC}"/>
              </a:ext>
            </a:extLst>
          </p:cNvPr>
          <p:cNvSpPr/>
          <p:nvPr/>
        </p:nvSpPr>
        <p:spPr>
          <a:xfrm>
            <a:off x="102593" y="850778"/>
            <a:ext cx="3971661" cy="360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2500"/>
              </a:lnSpc>
            </a:pPr>
            <a:r>
              <a:rPr lang="ja-JP" altLang="en-US" sz="1400" b="1" dirty="0">
                <a:solidFill>
                  <a:schemeClr val="tx1"/>
                </a:solidFill>
                <a:latin typeface="メイリオ" panose="020B0604030504040204" pitchFamily="50" charset="-128"/>
                <a:ea typeface="メイリオ" panose="020B0604030504040204" pitchFamily="50" charset="-128"/>
              </a:rPr>
              <a:t>「食育月間」の取組</a:t>
            </a:r>
            <a:endParaRPr lang="en-US" altLang="ja-JP" sz="1400" b="1" spc="-100" dirty="0">
              <a:solidFill>
                <a:schemeClr val="tx1"/>
              </a:solidFill>
              <a:latin typeface="メイリオ"/>
              <a:ea typeface="メイリオ"/>
            </a:endParaRPr>
          </a:p>
        </p:txBody>
      </p:sp>
      <p:sp>
        <p:nvSpPr>
          <p:cNvPr id="97" name="正方形/長方形 96">
            <a:extLst>
              <a:ext uri="{FF2B5EF4-FFF2-40B4-BE49-F238E27FC236}">
                <a16:creationId xmlns:a16="http://schemas.microsoft.com/office/drawing/2014/main" id="{042F14DB-D4C3-43AC-B035-E25F96886D6D}"/>
              </a:ext>
            </a:extLst>
          </p:cNvPr>
          <p:cNvSpPr/>
          <p:nvPr/>
        </p:nvSpPr>
        <p:spPr>
          <a:xfrm>
            <a:off x="5316126" y="1411263"/>
            <a:ext cx="3060391" cy="243536"/>
          </a:xfrm>
          <a:prstGeom prst="rect">
            <a:avLst/>
          </a:prstGeom>
          <a:ln w="12700">
            <a:noFill/>
          </a:ln>
        </p:spPr>
        <p:style>
          <a:lnRef idx="1">
            <a:schemeClr val="accent1"/>
          </a:lnRef>
          <a:fillRef idx="0">
            <a:schemeClr val="accent1"/>
          </a:fillRef>
          <a:effectRef idx="0">
            <a:schemeClr val="accent1"/>
          </a:effectRef>
          <a:fontRef idx="minor">
            <a:schemeClr val="tx1"/>
          </a:fontRef>
        </p:style>
        <p:txBody>
          <a:bodyPr lIns="0" tIns="0" rIns="0" bIns="0" rtlCol="0" anchor="ctr"/>
          <a:lstStyle/>
          <a:p>
            <a:pPr lvl="0" algn="ctr">
              <a:defRPr/>
            </a:pPr>
            <a:endParaRPr lang="ja-JP" altLang="en-US" sz="1050" b="1">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 name="テキスト ボックス 2">
            <a:extLst>
              <a:ext uri="{FF2B5EF4-FFF2-40B4-BE49-F238E27FC236}">
                <a16:creationId xmlns:a16="http://schemas.microsoft.com/office/drawing/2014/main" id="{8046E86D-7214-D41A-37AF-440A94FEA28F}"/>
              </a:ext>
            </a:extLst>
          </p:cNvPr>
          <p:cNvSpPr txBox="1"/>
          <p:nvPr/>
        </p:nvSpPr>
        <p:spPr>
          <a:xfrm>
            <a:off x="-59793" y="1357352"/>
            <a:ext cx="4134047" cy="2264081"/>
          </a:xfrm>
          <a:prstGeom prst="rect">
            <a:avLst/>
          </a:prstGeom>
          <a:noFill/>
          <a:ln w="3175">
            <a:noFill/>
          </a:ln>
        </p:spPr>
        <p:txBody>
          <a:bodyPr wrap="square" lIns="288000" rtlCol="0">
            <a:spAutoFit/>
          </a:bodyPr>
          <a:lstStyle/>
          <a:p>
            <a:pPr marL="154800" indent="-154800">
              <a:lnSpc>
                <a:spcPts val="1700"/>
              </a:lnSpc>
              <a:tabLst>
                <a:tab pos="88900" algn="l"/>
                <a:tab pos="808038" algn="l"/>
              </a:tabLst>
            </a:pPr>
            <a:r>
              <a:rPr lang="ja-JP" altLang="en-US" sz="1200" dirty="0">
                <a:solidFill>
                  <a:prstClr val="black"/>
                </a:solidFill>
                <a:latin typeface="メイリオ" panose="020B0604030504040204" pitchFamily="50" charset="-128"/>
                <a:ea typeface="メイリオ" panose="020B0604030504040204" pitchFamily="50" charset="-128"/>
              </a:rPr>
              <a:t>○</a:t>
            </a:r>
            <a:r>
              <a:rPr lang="en-US" altLang="ja-JP" sz="1200" dirty="0">
                <a:latin typeface="メイリオ" panose="020B0604030504040204" pitchFamily="50" charset="-128"/>
                <a:ea typeface="メイリオ" panose="020B0604030504040204" pitchFamily="50" charset="-128"/>
              </a:rPr>
              <a:t>2025</a:t>
            </a:r>
            <a:r>
              <a:rPr lang="ja-JP" altLang="en-US" sz="1200" dirty="0">
                <a:latin typeface="メイリオ" panose="020B0604030504040204" pitchFamily="50" charset="-128"/>
                <a:ea typeface="メイリオ" panose="020B0604030504040204" pitchFamily="50" charset="-128"/>
              </a:rPr>
              <a:t>年６月に「第</a:t>
            </a:r>
            <a:r>
              <a:rPr lang="en-US" altLang="ja-JP" sz="1200" dirty="0">
                <a:latin typeface="メイリオ" panose="020B0604030504040204" pitchFamily="50" charset="-128"/>
                <a:ea typeface="メイリオ" panose="020B0604030504040204" pitchFamily="50" charset="-128"/>
              </a:rPr>
              <a:t>20</a:t>
            </a:r>
            <a:r>
              <a:rPr lang="ja-JP" altLang="en-US" sz="1200" dirty="0">
                <a:latin typeface="メイリオ" panose="020B0604030504040204" pitchFamily="50" charset="-128"/>
                <a:ea typeface="メイリオ" panose="020B0604030504040204" pitchFamily="50" charset="-128"/>
              </a:rPr>
              <a:t>回食育推進全国大会 </a:t>
            </a:r>
            <a:r>
              <a:rPr lang="en-US" altLang="ja-JP" sz="1200" dirty="0">
                <a:latin typeface="メイリオ" panose="020B0604030504040204" pitchFamily="50" charset="-128"/>
                <a:ea typeface="メイリオ" panose="020B0604030504040204" pitchFamily="50" charset="-128"/>
              </a:rPr>
              <a:t>in TOKUSHIMA</a:t>
            </a:r>
            <a:r>
              <a:rPr lang="ja-JP" altLang="en-US" sz="1200" dirty="0">
                <a:latin typeface="メイリオ" panose="020B0604030504040204" pitchFamily="50" charset="-128"/>
                <a:ea typeface="メイリオ" panose="020B0604030504040204" pitchFamily="50" charset="-128"/>
              </a:rPr>
              <a:t>」を開催。</a:t>
            </a:r>
            <a:endParaRPr lang="en-US" altLang="ja-JP" sz="1200" dirty="0">
              <a:latin typeface="メイリオ" panose="020B0604030504040204" pitchFamily="50" charset="-128"/>
              <a:ea typeface="メイリオ" panose="020B0604030504040204" pitchFamily="50" charset="-128"/>
            </a:endParaRPr>
          </a:p>
          <a:p>
            <a:pPr marL="154800" indent="-154800" algn="just">
              <a:lnSpc>
                <a:spcPts val="1700"/>
              </a:lnSpc>
              <a:tabLst>
                <a:tab pos="88900" algn="l"/>
                <a:tab pos="808038" algn="l"/>
              </a:tabLst>
            </a:pPr>
            <a:endParaRPr lang="en-US" altLang="ja-JP" sz="1200" dirty="0">
              <a:latin typeface="メイリオ" panose="020B0604030504040204" pitchFamily="50" charset="-128"/>
              <a:ea typeface="メイリオ" panose="020B0604030504040204" pitchFamily="50" charset="-128"/>
            </a:endParaRPr>
          </a:p>
          <a:p>
            <a:pPr marL="154800" indent="-154800" algn="just">
              <a:lnSpc>
                <a:spcPts val="1700"/>
              </a:lnSpc>
              <a:tabLst>
                <a:tab pos="88900" algn="l"/>
                <a:tab pos="808038" algn="l"/>
              </a:tabLst>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食育に関連した各種の表彰を実施。「第９回食育活動表彰」については、受賞団体の活動紹介動画を作成。</a:t>
            </a:r>
            <a:endParaRPr lang="en-US" altLang="ja-JP" sz="1200" dirty="0">
              <a:latin typeface="メイリオ" panose="020B0604030504040204" pitchFamily="50" charset="-128"/>
              <a:ea typeface="メイリオ" panose="020B0604030504040204" pitchFamily="50" charset="-128"/>
            </a:endParaRPr>
          </a:p>
          <a:p>
            <a:pPr marL="154800" indent="-154800" algn="just">
              <a:lnSpc>
                <a:spcPts val="1700"/>
              </a:lnSpc>
              <a:tabLst>
                <a:tab pos="88900" algn="l"/>
                <a:tab pos="808038" algn="l"/>
              </a:tabLst>
            </a:pPr>
            <a:endParaRPr lang="en-US" altLang="ja-JP" sz="1200" dirty="0">
              <a:latin typeface="メイリオ" panose="020B0604030504040204" pitchFamily="50" charset="-128"/>
              <a:ea typeface="メイリオ" panose="020B0604030504040204" pitchFamily="50" charset="-128"/>
            </a:endParaRPr>
          </a:p>
          <a:p>
            <a:pPr marL="154800" indent="-154800" algn="just">
              <a:lnSpc>
                <a:spcPts val="1700"/>
              </a:lnSpc>
              <a:tabLst>
                <a:tab pos="88900" algn="l"/>
                <a:tab pos="808038" algn="l"/>
              </a:tabLst>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都道府県の食育推進計画の作成割合は</a:t>
            </a:r>
            <a:r>
              <a:rPr lang="en-US" altLang="ja-JP" sz="1200" dirty="0">
                <a:latin typeface="メイリオ" panose="020B0604030504040204" pitchFamily="50" charset="-128"/>
                <a:ea typeface="メイリオ" panose="020B0604030504040204" pitchFamily="50" charset="-128"/>
              </a:rPr>
              <a:t>100</a:t>
            </a:r>
            <a:r>
              <a:rPr lang="ja-JP" altLang="en-US" sz="1200" dirty="0">
                <a:latin typeface="メイリオ" panose="020B0604030504040204" pitchFamily="50" charset="-128"/>
                <a:ea typeface="メイリオ" panose="020B0604030504040204" pitchFamily="50" charset="-128"/>
              </a:rPr>
              <a:t>％。市町村の食育推進計画の作成割合は</a:t>
            </a:r>
            <a:r>
              <a:rPr lang="en-US" altLang="ja-JP" sz="1200" dirty="0">
                <a:latin typeface="メイリオ" panose="020B0604030504040204" pitchFamily="50" charset="-128"/>
                <a:ea typeface="メイリオ" panose="020B0604030504040204" pitchFamily="50" charset="-128"/>
              </a:rPr>
              <a:t>92.8</a:t>
            </a:r>
            <a:r>
              <a:rPr lang="ja-JP" altLang="en-US" sz="1200" dirty="0">
                <a:latin typeface="メイリオ" panose="020B0604030504040204" pitchFamily="50" charset="-128"/>
                <a:ea typeface="メイリオ" panose="020B0604030504040204" pitchFamily="50" charset="-128"/>
              </a:rPr>
              <a:t>％。</a:t>
            </a:r>
          </a:p>
          <a:p>
            <a:pPr marL="154800" indent="-154800" algn="just">
              <a:lnSpc>
                <a:spcPts val="1700"/>
              </a:lnSpc>
              <a:tabLst>
                <a:tab pos="88900" algn="l"/>
                <a:tab pos="808038" algn="l"/>
              </a:tabLst>
            </a:pPr>
            <a:endParaRPr lang="en-US" altLang="ja-JP" sz="1200" dirty="0">
              <a:latin typeface="メイリオ" panose="020B0604030504040204" pitchFamily="50" charset="-128"/>
              <a:ea typeface="メイリオ" panose="020B0604030504040204" pitchFamily="50" charset="-128"/>
            </a:endParaRPr>
          </a:p>
        </p:txBody>
      </p:sp>
      <p:sp>
        <p:nvSpPr>
          <p:cNvPr id="9" name="角丸四角形 3">
            <a:extLst>
              <a:ext uri="{FF2B5EF4-FFF2-40B4-BE49-F238E27FC236}">
                <a16:creationId xmlns:a16="http://schemas.microsoft.com/office/drawing/2014/main" id="{1680B369-6794-8956-BDBB-5702FFF602B0}"/>
              </a:ext>
            </a:extLst>
          </p:cNvPr>
          <p:cNvSpPr/>
          <p:nvPr/>
        </p:nvSpPr>
        <p:spPr>
          <a:xfrm>
            <a:off x="0" y="216000"/>
            <a:ext cx="1150644" cy="449896"/>
          </a:xfrm>
          <a:prstGeom prst="roundRect">
            <a:avLst/>
          </a:prstGeom>
          <a:noFill/>
          <a:ln w="25400" cap="flat" cmpd="sng" algn="ctr">
            <a:noFill/>
            <a:prstDash val="solid"/>
          </a:ln>
          <a:effectLst/>
        </p:spPr>
        <p:txBody>
          <a:bodyPr lIns="36000" tIns="72000" rIns="3600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1" kern="0" spc="-9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第４章</a:t>
            </a:r>
            <a:endParaRPr kumimoji="1" lang="en-US" altLang="ja-JP" sz="1200" b="1" i="0" u="none" strike="noStrike" kern="0" cap="none" spc="-90" normalizeH="0" baseline="0" noProof="0">
              <a:ln>
                <a:noFill/>
              </a:ln>
              <a:solidFill>
                <a:schemeClr val="bg1"/>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0" name="テキスト ボックス 26">
            <a:extLst>
              <a:ext uri="{FF2B5EF4-FFF2-40B4-BE49-F238E27FC236}">
                <a16:creationId xmlns:a16="http://schemas.microsoft.com/office/drawing/2014/main" id="{E0BEDD3F-66BF-F95F-CD16-30E187C1046D}"/>
              </a:ext>
            </a:extLst>
          </p:cNvPr>
          <p:cNvSpPr txBox="1"/>
          <p:nvPr/>
        </p:nvSpPr>
        <p:spPr>
          <a:xfrm>
            <a:off x="4542808" y="1445135"/>
            <a:ext cx="3747631" cy="195782"/>
          </a:xfrm>
          <a:prstGeom prst="rect">
            <a:avLst/>
          </a:prstGeom>
          <a:noFill/>
        </p:spPr>
        <p:txBody>
          <a:bodyPr rot="0" spcFirstLastPara="0" vert="horz" wrap="square" lIns="0" tIns="0" rIns="0" bIns="0" numCol="1" spcCol="0" rtlCol="0" fromWordArt="0" anchor="t" anchorCtr="0" forceAA="0" compatLnSpc="1">
            <a:prstTxWarp prst="textNoShape">
              <a:avLst/>
            </a:prstTxWarp>
            <a:noAutofit/>
          </a:bodyPr>
          <a:lstStyle/>
          <a:p>
            <a:r>
              <a:rPr lang="ja-JP" altLang="en-US" sz="1000" kern="100" dirty="0">
                <a:latin typeface="メイリオ" panose="020B0604030504040204" pitchFamily="50" charset="-128"/>
                <a:ea typeface="メイリオ" panose="020B0604030504040204" pitchFamily="50" charset="-128"/>
                <a:cs typeface="Arial" panose="020B0604020202020204" pitchFamily="34" charset="0"/>
              </a:rPr>
              <a:t>都道府県及び市町村の食育推進計画の作成割合の推移</a:t>
            </a:r>
            <a:endParaRPr lang="ja-JP" sz="1000" kern="100" dirty="0">
              <a:effectLst/>
              <a:latin typeface="メイリオ" panose="020B0604030504040204" pitchFamily="50" charset="-128"/>
              <a:ea typeface="メイリオ" panose="020B0604030504040204" pitchFamily="50" charset="-128"/>
              <a:cs typeface="Arial" panose="020B0604020202020204" pitchFamily="34" charset="0"/>
            </a:endParaRPr>
          </a:p>
        </p:txBody>
      </p:sp>
      <p:sp>
        <p:nvSpPr>
          <p:cNvPr id="13" name="テキスト ボックス 26">
            <a:extLst>
              <a:ext uri="{FF2B5EF4-FFF2-40B4-BE49-F238E27FC236}">
                <a16:creationId xmlns:a16="http://schemas.microsoft.com/office/drawing/2014/main" id="{86D556CC-D990-8B25-8F1D-8477572931E7}"/>
              </a:ext>
            </a:extLst>
          </p:cNvPr>
          <p:cNvSpPr txBox="1"/>
          <p:nvPr/>
        </p:nvSpPr>
        <p:spPr>
          <a:xfrm>
            <a:off x="4572000" y="3193207"/>
            <a:ext cx="4322409" cy="295910"/>
          </a:xfrm>
          <a:prstGeom prst="rect">
            <a:avLst/>
          </a:prstGeom>
          <a:noFill/>
        </p:spPr>
        <p:txBody>
          <a:bodyPr rot="0" spcFirstLastPara="0" vert="horz" wrap="square" lIns="0" tIns="0" rIns="0" bIns="0" numCol="1" spcCol="0" rtlCol="0" fromWordArt="0" anchor="t" anchorCtr="0" forceAA="0" compatLnSpc="1">
            <a:prstTxWarp prst="textNoShape">
              <a:avLst/>
            </a:prstTxWarp>
            <a:noAutofit/>
          </a:bodyPr>
          <a:lstStyle/>
          <a:p>
            <a:pPr marL="378000" indent="-378000"/>
            <a:r>
              <a:rPr lang="ja-JP" altLang="en-US" sz="850" kern="100" dirty="0">
                <a:latin typeface="メイリオ" panose="020B0604030504040204" pitchFamily="50" charset="-128"/>
                <a:ea typeface="メイリオ" panose="020B0604030504040204" pitchFamily="50" charset="-128"/>
                <a:cs typeface="Arial" panose="020B0604020202020204" pitchFamily="34" charset="0"/>
              </a:rPr>
              <a:t>資料：農林水産省（</a:t>
            </a:r>
            <a:r>
              <a:rPr lang="en-US" altLang="ja-JP" sz="850" kern="100" dirty="0">
                <a:latin typeface="メイリオ" panose="020B0604030504040204" pitchFamily="50" charset="-128"/>
                <a:ea typeface="メイリオ" panose="020B0604030504040204" pitchFamily="50" charset="-128"/>
                <a:cs typeface="Arial" panose="020B0604020202020204" pitchFamily="34" charset="0"/>
              </a:rPr>
              <a:t>2015</a:t>
            </a:r>
            <a:r>
              <a:rPr lang="ja-JP" altLang="en-US" sz="850" kern="100" dirty="0">
                <a:latin typeface="メイリオ" panose="020B0604030504040204" pitchFamily="50" charset="-128"/>
                <a:ea typeface="メイリオ" panose="020B0604030504040204" pitchFamily="50" charset="-128"/>
                <a:cs typeface="Arial" panose="020B0604020202020204" pitchFamily="34" charset="0"/>
              </a:rPr>
              <a:t>年度までは内閣府）調べ</a:t>
            </a:r>
            <a:endParaRPr lang="ja-JP" sz="850" kern="100" dirty="0">
              <a:effectLst/>
              <a:latin typeface="メイリオ" panose="020B0604030504040204" pitchFamily="50" charset="-128"/>
              <a:ea typeface="メイリオ" panose="020B0604030504040204" pitchFamily="50" charset="-128"/>
              <a:cs typeface="Arial" panose="020B0604020202020204" pitchFamily="34" charset="0"/>
            </a:endParaRPr>
          </a:p>
        </p:txBody>
      </p:sp>
      <p:grpSp>
        <p:nvGrpSpPr>
          <p:cNvPr id="6" name="グループ化 5">
            <a:extLst>
              <a:ext uri="{FF2B5EF4-FFF2-40B4-BE49-F238E27FC236}">
                <a16:creationId xmlns:a16="http://schemas.microsoft.com/office/drawing/2014/main" id="{95254AE6-4E81-5DFC-652B-C32BAD178306}"/>
              </a:ext>
            </a:extLst>
          </p:cNvPr>
          <p:cNvGrpSpPr/>
          <p:nvPr/>
        </p:nvGrpSpPr>
        <p:grpSpPr>
          <a:xfrm>
            <a:off x="-40743" y="3554997"/>
            <a:ext cx="9196194" cy="2858824"/>
            <a:chOff x="-59793" y="3881021"/>
            <a:chExt cx="9196194" cy="2858824"/>
          </a:xfrm>
        </p:grpSpPr>
        <p:sp>
          <p:nvSpPr>
            <p:cNvPr id="23" name="角丸四角形 27">
              <a:extLst>
                <a:ext uri="{FF2B5EF4-FFF2-40B4-BE49-F238E27FC236}">
                  <a16:creationId xmlns:a16="http://schemas.microsoft.com/office/drawing/2014/main" id="{DAF4D4D4-4F3F-33C6-ADA9-6A864CFAABF6}"/>
                </a:ext>
              </a:extLst>
            </p:cNvPr>
            <p:cNvSpPr/>
            <p:nvPr/>
          </p:nvSpPr>
          <p:spPr>
            <a:xfrm>
              <a:off x="77201" y="3881021"/>
              <a:ext cx="8931214" cy="2858824"/>
            </a:xfrm>
            <a:prstGeom prst="roundRect">
              <a:avLst>
                <a:gd name="adj" fmla="val 5792"/>
              </a:avLst>
            </a:prstGeom>
            <a:noFill/>
            <a:ln w="28575">
              <a:solidFill>
                <a:srgbClr val="FFCE84"/>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chemeClr val="tx1"/>
                </a:solidFill>
              </a:endParaRPr>
            </a:p>
          </p:txBody>
        </p:sp>
        <p:sp>
          <p:nvSpPr>
            <p:cNvPr id="24" name="正方形/長方形 23">
              <a:extLst>
                <a:ext uri="{FF2B5EF4-FFF2-40B4-BE49-F238E27FC236}">
                  <a16:creationId xmlns:a16="http://schemas.microsoft.com/office/drawing/2014/main" id="{E9DD09AC-25E0-5A95-DDF3-EC5A5661D869}"/>
                </a:ext>
              </a:extLst>
            </p:cNvPr>
            <p:cNvSpPr/>
            <p:nvPr/>
          </p:nvSpPr>
          <p:spPr>
            <a:xfrm>
              <a:off x="200159" y="4014463"/>
              <a:ext cx="586610" cy="272758"/>
            </a:xfrm>
            <a:prstGeom prst="rect">
              <a:avLst/>
            </a:prstGeom>
            <a:solidFill>
              <a:srgbClr val="D9AD6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spAutoFit/>
            </a:bodyPr>
            <a:lstStyle/>
            <a:p>
              <a:pPr algn="ctr"/>
              <a:r>
                <a:rPr lang="ja-JP" altLang="en-US" sz="1300" b="1">
                  <a:solidFill>
                    <a:schemeClr val="tx1"/>
                  </a:solidFill>
                  <a:latin typeface="HG丸ｺﾞｼｯｸM-PRO" panose="020F0600000000000000" pitchFamily="50" charset="-128"/>
                  <a:ea typeface="HG丸ｺﾞｼｯｸM-PRO" panose="020F0600000000000000" pitchFamily="50" charset="-128"/>
                  <a:cs typeface="メイリオ" panose="020B0604030504040204" pitchFamily="50" charset="-128"/>
                </a:rPr>
                <a:t>コラム</a:t>
              </a:r>
            </a:p>
          </p:txBody>
        </p:sp>
        <p:sp>
          <p:nvSpPr>
            <p:cNvPr id="25" name="テキスト ボックス 54">
              <a:extLst>
                <a:ext uri="{FF2B5EF4-FFF2-40B4-BE49-F238E27FC236}">
                  <a16:creationId xmlns:a16="http://schemas.microsoft.com/office/drawing/2014/main" id="{3264B023-67CC-8399-61D3-4B30CF9214A1}"/>
                </a:ext>
              </a:extLst>
            </p:cNvPr>
            <p:cNvSpPr txBox="1"/>
            <p:nvPr/>
          </p:nvSpPr>
          <p:spPr>
            <a:xfrm>
              <a:off x="786769" y="3934405"/>
              <a:ext cx="8156139" cy="553998"/>
            </a:xfrm>
            <a:prstGeom prst="rect">
              <a:avLst/>
            </a:prstGeom>
            <a:noFill/>
          </p:spPr>
          <p:txBody>
            <a:bodyPr wrap="square" lIns="91440" tIns="45720" rIns="91440" bIns="45720" anchor="t">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ja-JP" altLang="en-US" sz="1500" b="1" dirty="0">
                  <a:latin typeface="HG丸ｺﾞｼｯｸM-PRO" panose="020F0600000000000000" pitchFamily="50" charset="-128"/>
                  <a:ea typeface="HG丸ｺﾞｼｯｸM-PRO" panose="020F0600000000000000" pitchFamily="50" charset="-128"/>
                </a:rPr>
                <a:t>「食育月間」の取組「第</a:t>
              </a:r>
              <a:r>
                <a:rPr lang="en-US" altLang="ja-JP" sz="1500" b="1" dirty="0">
                  <a:latin typeface="HG丸ｺﾞｼｯｸM-PRO" panose="020F0600000000000000" pitchFamily="50" charset="-128"/>
                  <a:ea typeface="HG丸ｺﾞｼｯｸM-PRO" panose="020F0600000000000000" pitchFamily="50" charset="-128"/>
                </a:rPr>
                <a:t>20</a:t>
              </a:r>
              <a:r>
                <a:rPr lang="ja-JP" altLang="en-US" sz="1500" b="1" dirty="0">
                  <a:latin typeface="HG丸ｺﾞｼｯｸM-PRO" panose="020F0600000000000000" pitchFamily="50" charset="-128"/>
                  <a:ea typeface="HG丸ｺﾞｼｯｸM-PRO" panose="020F0600000000000000" pitchFamily="50" charset="-128"/>
                </a:rPr>
                <a:t>回食育推進全国大会 </a:t>
              </a:r>
              <a:r>
                <a:rPr lang="en-US" altLang="ja-JP" sz="1500" b="1" dirty="0">
                  <a:latin typeface="HG丸ｺﾞｼｯｸM-PRO" panose="020F0600000000000000" pitchFamily="50" charset="-128"/>
                  <a:ea typeface="HG丸ｺﾞｼｯｸM-PRO" panose="020F0600000000000000" pitchFamily="50" charset="-128"/>
                </a:rPr>
                <a:t>in TOKUSHIMA</a:t>
              </a:r>
              <a:r>
                <a:rPr lang="ja-JP" altLang="en-US" sz="1500" b="1" dirty="0">
                  <a:latin typeface="HG丸ｺﾞｼｯｸM-PRO" panose="020F0600000000000000" pitchFamily="50" charset="-128"/>
                  <a:ea typeface="HG丸ｺﾞｼｯｸM-PRO" panose="020F0600000000000000" pitchFamily="50" charset="-128"/>
                </a:rPr>
                <a:t>」「食育月間セミナー」を通じた食育の普及啓発</a:t>
              </a:r>
              <a:endParaRPr lang="en-US" altLang="ja-JP" sz="1500" b="1" dirty="0">
                <a:latin typeface="HG丸ｺﾞｼｯｸM-PRO" panose="020F0600000000000000" pitchFamily="50" charset="-128"/>
                <a:ea typeface="HG丸ｺﾞｼｯｸM-PRO" panose="020F0600000000000000" pitchFamily="50" charset="-128"/>
              </a:endParaRPr>
            </a:p>
          </p:txBody>
        </p:sp>
        <p:sp>
          <p:nvSpPr>
            <p:cNvPr id="12" name="テキスト ボックス 11">
              <a:extLst>
                <a:ext uri="{FF2B5EF4-FFF2-40B4-BE49-F238E27FC236}">
                  <a16:creationId xmlns:a16="http://schemas.microsoft.com/office/drawing/2014/main" id="{8CC1987A-B182-F791-59EB-77D9E5122440}"/>
                </a:ext>
              </a:extLst>
            </p:cNvPr>
            <p:cNvSpPr txBox="1"/>
            <p:nvPr/>
          </p:nvSpPr>
          <p:spPr>
            <a:xfrm>
              <a:off x="-59793" y="4488403"/>
              <a:ext cx="8983651" cy="520014"/>
            </a:xfrm>
            <a:prstGeom prst="rect">
              <a:avLst/>
            </a:prstGeom>
            <a:noFill/>
            <a:ln w="3175">
              <a:noFill/>
            </a:ln>
          </p:spPr>
          <p:txBody>
            <a:bodyPr wrap="square" lIns="288000" rIns="288000" rtlCol="0">
              <a:spAutoFit/>
            </a:bodyPr>
            <a:lstStyle/>
            <a:p>
              <a:pPr marL="154800" indent="-154800">
                <a:lnSpc>
                  <a:spcPts val="1700"/>
                </a:lnSpc>
                <a:spcBef>
                  <a:spcPts val="600"/>
                </a:spcBef>
                <a:tabLst>
                  <a:tab pos="88900" algn="l"/>
                  <a:tab pos="808038" algn="l"/>
                </a:tabLst>
              </a:pPr>
              <a:r>
                <a:rPr lang="ja-JP" altLang="en-US" sz="1200" dirty="0">
                  <a:solidFill>
                    <a:prstClr val="black"/>
                  </a:solidFill>
                  <a:latin typeface="メイリオ" panose="020B0604030504040204" pitchFamily="50" charset="-128"/>
                  <a:ea typeface="メイリオ" panose="020B0604030504040204" pitchFamily="50" charset="-128"/>
                </a:rPr>
                <a:t>○</a:t>
              </a:r>
              <a:r>
                <a:rPr lang="en-US" altLang="ja-JP" sz="1200" kern="100" dirty="0">
                  <a:latin typeface="メイリオ" panose="020B0604030504040204" pitchFamily="50" charset="-128"/>
                  <a:ea typeface="メイリオ" panose="020B0604030504040204" pitchFamily="50" charset="-128"/>
                  <a:cs typeface="UDShinMGoPr6N-Light"/>
                </a:rPr>
                <a:t>2025</a:t>
              </a:r>
              <a:r>
                <a:rPr lang="ja-JP" altLang="en-US" sz="1200" kern="100" dirty="0">
                  <a:latin typeface="メイリオ" panose="020B0604030504040204" pitchFamily="50" charset="-128"/>
                  <a:ea typeface="メイリオ" panose="020B0604030504040204" pitchFamily="50" charset="-128"/>
                  <a:cs typeface="UDShinMGoPr6N-Light"/>
                </a:rPr>
                <a:t>年６月７日、８日の２日間、「食の力は無限大∞～徳島から未来へつなぐ食育～」をテーマに「第</a:t>
              </a:r>
              <a:r>
                <a:rPr lang="en-US" altLang="ja-JP" sz="1200" kern="100" dirty="0">
                  <a:latin typeface="メイリオ" panose="020B0604030504040204" pitchFamily="50" charset="-128"/>
                  <a:ea typeface="メイリオ" panose="020B0604030504040204" pitchFamily="50" charset="-128"/>
                  <a:cs typeface="UDShinMGoPr6N-Light"/>
                </a:rPr>
                <a:t>20</a:t>
              </a:r>
              <a:r>
                <a:rPr lang="ja-JP" altLang="en-US" sz="1200" kern="100" dirty="0">
                  <a:latin typeface="メイリオ" panose="020B0604030504040204" pitchFamily="50" charset="-128"/>
                  <a:ea typeface="メイリオ" panose="020B0604030504040204" pitchFamily="50" charset="-128"/>
                  <a:cs typeface="UDShinMGoPr6N-Light"/>
                </a:rPr>
                <a:t>回食育推進全国大会 </a:t>
              </a:r>
              <a:r>
                <a:rPr lang="en-US" altLang="ja-JP" sz="1200" kern="100" dirty="0">
                  <a:latin typeface="メイリオ" panose="020B0604030504040204" pitchFamily="50" charset="-128"/>
                  <a:ea typeface="メイリオ" panose="020B0604030504040204" pitchFamily="50" charset="-128"/>
                  <a:cs typeface="UDShinMGoPr6N-Light"/>
                </a:rPr>
                <a:t>in TOKUSHIMA</a:t>
              </a:r>
              <a:r>
                <a:rPr lang="ja-JP" altLang="en-US" sz="1200" kern="100" dirty="0">
                  <a:latin typeface="メイリオ" panose="020B0604030504040204" pitchFamily="50" charset="-128"/>
                  <a:ea typeface="メイリオ" panose="020B0604030504040204" pitchFamily="50" charset="-128"/>
                  <a:cs typeface="UDShinMGoPr6N-Light"/>
                </a:rPr>
                <a:t>」を開催。</a:t>
              </a:r>
              <a:endParaRPr lang="en-US" altLang="ja-JP" sz="1200" kern="0" dirty="0">
                <a:latin typeface="メイリオ" panose="020B0604030504040204" pitchFamily="50" charset="-128"/>
                <a:ea typeface="メイリオ" panose="020B0604030504040204" pitchFamily="50" charset="-128"/>
                <a:cs typeface="UDShinMGoPr6N-Light"/>
              </a:endParaRPr>
            </a:p>
          </p:txBody>
        </p:sp>
        <p:sp>
          <p:nvSpPr>
            <p:cNvPr id="34" name="テキスト ボックス 26">
              <a:extLst>
                <a:ext uri="{FF2B5EF4-FFF2-40B4-BE49-F238E27FC236}">
                  <a16:creationId xmlns:a16="http://schemas.microsoft.com/office/drawing/2014/main" id="{E597E63C-F8C9-B0E7-D4F9-5F6AF313B75A}"/>
                </a:ext>
              </a:extLst>
            </p:cNvPr>
            <p:cNvSpPr txBox="1"/>
            <p:nvPr/>
          </p:nvSpPr>
          <p:spPr>
            <a:xfrm>
              <a:off x="6789487" y="5641298"/>
              <a:ext cx="2346914" cy="296223"/>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noAutofit/>
            </a:bodyPr>
            <a:lstStyle/>
            <a:p>
              <a:pPr algn="just"/>
              <a:r>
                <a:rPr lang="en-US" sz="1050" kern="100">
                  <a:effectLst/>
                  <a:latin typeface="Century" panose="02040604050505020304" pitchFamily="18" charset="0"/>
                  <a:ea typeface="ＭＳ 明朝" panose="02020609040205080304" pitchFamily="17" charset="-128"/>
                  <a:cs typeface="Arial" panose="020B0604020202020204" pitchFamily="34" charset="0"/>
                </a:rPr>
                <a:t> </a:t>
              </a:r>
              <a:endParaRPr lang="ja-JP" sz="1200" kern="100">
                <a:effectLst/>
                <a:latin typeface="Century" panose="02040604050505020304" pitchFamily="18" charset="0"/>
                <a:ea typeface="ＭＳ 明朝" panose="02020609040205080304" pitchFamily="17" charset="-128"/>
                <a:cs typeface="Arial" panose="020B0604020202020204" pitchFamily="34" charset="0"/>
              </a:endParaRPr>
            </a:p>
          </p:txBody>
        </p:sp>
        <p:sp>
          <p:nvSpPr>
            <p:cNvPr id="36" name="テキスト ボックス 26">
              <a:extLst>
                <a:ext uri="{FF2B5EF4-FFF2-40B4-BE49-F238E27FC236}">
                  <a16:creationId xmlns:a16="http://schemas.microsoft.com/office/drawing/2014/main" id="{4280DDC6-77AC-BB02-1C1B-867D707DEFFE}"/>
                </a:ext>
              </a:extLst>
            </p:cNvPr>
            <p:cNvSpPr txBox="1"/>
            <p:nvPr/>
          </p:nvSpPr>
          <p:spPr>
            <a:xfrm>
              <a:off x="6487886" y="6467248"/>
              <a:ext cx="2352282" cy="272597"/>
            </a:xfrm>
            <a:prstGeom prst="rect">
              <a:avLst/>
            </a:prstGeom>
            <a:noFill/>
          </p:spPr>
          <p:txBody>
            <a:bodyPr rot="0" spcFirstLastPara="0" vert="horz" wrap="square" lIns="0" tIns="0" rIns="0" bIns="0" numCol="1" spcCol="0" rtlCol="0" fromWordArt="0" anchor="t" anchorCtr="0" forceAA="0" compatLnSpc="1">
              <a:prstTxWarp prst="textNoShape">
                <a:avLst/>
              </a:prstTxWarp>
              <a:noAutofit/>
            </a:bodyPr>
            <a:lstStyle/>
            <a:p>
              <a:pPr algn="ctr"/>
              <a:r>
                <a:rPr lang="ja-JP" altLang="en-US" sz="900" kern="100" dirty="0">
                  <a:latin typeface="メイリオ" panose="020B0604030504040204" pitchFamily="50" charset="-128"/>
                  <a:ea typeface="メイリオ" panose="020B0604030504040204" pitchFamily="50" charset="-128"/>
                  <a:cs typeface="Arial" panose="020B0604020202020204" pitchFamily="34" charset="0"/>
                </a:rPr>
                <a:t>「第９回食育活動表彰」の表彰式の様子</a:t>
              </a:r>
              <a:endParaRPr lang="ja-JP" sz="800" kern="100" dirty="0">
                <a:effectLst/>
                <a:latin typeface="メイリオ" panose="020B0604030504040204" pitchFamily="50" charset="-128"/>
                <a:ea typeface="メイリオ" panose="020B0604030504040204" pitchFamily="50" charset="-128"/>
                <a:cs typeface="Arial" panose="020B0604020202020204" pitchFamily="34" charset="0"/>
              </a:endParaRPr>
            </a:p>
          </p:txBody>
        </p:sp>
        <p:pic>
          <p:nvPicPr>
            <p:cNvPr id="12290" name="Picture 2" descr="グループ, テーブル, 民衆, 男 が含まれている画像&#10;&#10;AI 生成コンテンツは誤りを含む可能性があります。">
              <a:extLst>
                <a:ext uri="{FF2B5EF4-FFF2-40B4-BE49-F238E27FC236}">
                  <a16:creationId xmlns:a16="http://schemas.microsoft.com/office/drawing/2014/main" id="{75C828DC-81FA-30ED-0CDC-0D05B3A3777A}"/>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519636" y="5018130"/>
              <a:ext cx="2338715" cy="1312698"/>
            </a:xfrm>
            <a:prstGeom prst="rect">
              <a:avLst/>
            </a:prstGeom>
            <a:noFill/>
            <a:ln>
              <a:noFill/>
            </a:ln>
            <a:extLst>
              <a:ext uri="{909E8E84-426E-40DD-AFC4-6F175D3DCCD1}">
                <a14:hiddenFill xmlns:a14="http://schemas.microsoft.com/office/drawing/2010/main">
                  <a:solidFill>
                    <a:srgbClr val="FFFFFF"/>
                  </a:solidFill>
                </a14:hiddenFill>
              </a:ext>
            </a:extLst>
          </p:spPr>
        </p:pic>
      </p:grpSp>
      <p:sp>
        <p:nvSpPr>
          <p:cNvPr id="16" name="正方形/長方形 15">
            <a:extLst>
              <a:ext uri="{FF2B5EF4-FFF2-40B4-BE49-F238E27FC236}">
                <a16:creationId xmlns:a16="http://schemas.microsoft.com/office/drawing/2014/main" id="{86E3CFAA-8FF1-8BE5-D53C-969D9D3724B1}"/>
              </a:ext>
            </a:extLst>
          </p:cNvPr>
          <p:cNvSpPr/>
          <p:nvPr/>
        </p:nvSpPr>
        <p:spPr>
          <a:xfrm>
            <a:off x="4327245" y="851110"/>
            <a:ext cx="4567164" cy="360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2500"/>
              </a:lnSpc>
            </a:pPr>
            <a:r>
              <a:rPr lang="ja-JP" altLang="en-US" sz="1400" b="1" spc="-100" dirty="0">
                <a:solidFill>
                  <a:schemeClr val="tx1"/>
                </a:solidFill>
                <a:latin typeface="メイリオ" panose="020B0604030504040204" pitchFamily="50" charset="-128"/>
                <a:ea typeface="メイリオ" panose="020B0604030504040204" pitchFamily="50" charset="-128"/>
              </a:rPr>
              <a:t>都道府県・市町村における食育運動の展開</a:t>
            </a:r>
            <a:endParaRPr lang="en-US" altLang="ja-JP" sz="1400" b="1" spc="-100" dirty="0">
              <a:solidFill>
                <a:schemeClr val="tx1"/>
              </a:solidFill>
              <a:latin typeface="メイリオ"/>
              <a:ea typeface="メイリオ"/>
            </a:endParaRPr>
          </a:p>
        </p:txBody>
      </p:sp>
      <p:sp>
        <p:nvSpPr>
          <p:cNvPr id="8" name="スライド番号プレースホルダー 7">
            <a:extLst>
              <a:ext uri="{FF2B5EF4-FFF2-40B4-BE49-F238E27FC236}">
                <a16:creationId xmlns:a16="http://schemas.microsoft.com/office/drawing/2014/main" id="{E7C8FF87-4D96-0963-C585-15098C779134}"/>
              </a:ext>
            </a:extLst>
          </p:cNvPr>
          <p:cNvSpPr>
            <a:spLocks noGrp="1"/>
          </p:cNvSpPr>
          <p:nvPr>
            <p:ph type="sldNum" sz="quarter" idx="12"/>
          </p:nvPr>
        </p:nvSpPr>
        <p:spPr>
          <a:xfrm>
            <a:off x="8627682" y="6425420"/>
            <a:ext cx="371208" cy="365125"/>
          </a:xfrm>
        </p:spPr>
        <p:txBody>
          <a:bodyPr/>
          <a:lstStyle/>
          <a:p>
            <a:r>
              <a:rPr kumimoji="1" lang="en-US" altLang="ja-JP"/>
              <a:t>27</a:t>
            </a:r>
            <a:endParaRPr kumimoji="1" lang="ja-JP" altLang="en-US"/>
          </a:p>
        </p:txBody>
      </p:sp>
      <p:pic>
        <p:nvPicPr>
          <p:cNvPr id="4" name="図 3">
            <a:extLst>
              <a:ext uri="{FF2B5EF4-FFF2-40B4-BE49-F238E27FC236}">
                <a16:creationId xmlns:a16="http://schemas.microsoft.com/office/drawing/2014/main" id="{5E0D2754-C1DB-3A50-FEF5-2C399A02928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359987" y="1610344"/>
            <a:ext cx="4582921" cy="1545419"/>
          </a:xfrm>
          <a:prstGeom prst="rect">
            <a:avLst/>
          </a:prstGeom>
        </p:spPr>
      </p:pic>
      <p:sp>
        <p:nvSpPr>
          <p:cNvPr id="7" name="テキスト ボックス 6">
            <a:extLst>
              <a:ext uri="{FF2B5EF4-FFF2-40B4-BE49-F238E27FC236}">
                <a16:creationId xmlns:a16="http://schemas.microsoft.com/office/drawing/2014/main" id="{795E22EF-6FF6-3D03-08CE-2D08BC38A6CC}"/>
              </a:ext>
            </a:extLst>
          </p:cNvPr>
          <p:cNvSpPr txBox="1"/>
          <p:nvPr/>
        </p:nvSpPr>
        <p:spPr>
          <a:xfrm>
            <a:off x="-40743" y="4672747"/>
            <a:ext cx="6579429" cy="1687000"/>
          </a:xfrm>
          <a:prstGeom prst="rect">
            <a:avLst/>
          </a:prstGeom>
          <a:noFill/>
          <a:ln w="3175">
            <a:noFill/>
          </a:ln>
        </p:spPr>
        <p:txBody>
          <a:bodyPr wrap="square" lIns="288000" rIns="288000" rtlCol="0">
            <a:spAutoFit/>
          </a:bodyPr>
          <a:lstStyle/>
          <a:p>
            <a:pPr marL="154800" indent="-154800" algn="just">
              <a:lnSpc>
                <a:spcPts val="1700"/>
              </a:lnSpc>
              <a:spcBef>
                <a:spcPts val="600"/>
              </a:spcBef>
              <a:tabLst>
                <a:tab pos="88900" algn="l"/>
                <a:tab pos="808038" algn="l"/>
              </a:tabLst>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kern="0" dirty="0">
                <a:latin typeface="メイリオ" panose="020B0604030504040204" pitchFamily="50" charset="-128"/>
                <a:ea typeface="メイリオ" panose="020B0604030504040204" pitchFamily="50" charset="-128"/>
                <a:cs typeface="UDShinMGoPr6N-Light"/>
              </a:rPr>
              <a:t>食育活動表彰の表彰式、食育基本法制定</a:t>
            </a:r>
            <a:r>
              <a:rPr lang="en-US" altLang="ja-JP" sz="1200" kern="0" dirty="0">
                <a:latin typeface="メイリオ" panose="020B0604030504040204" pitchFamily="50" charset="-128"/>
                <a:ea typeface="メイリオ" panose="020B0604030504040204" pitchFamily="50" charset="-128"/>
                <a:cs typeface="UDShinMGoPr6N-Light"/>
              </a:rPr>
              <a:t>20</a:t>
            </a:r>
            <a:r>
              <a:rPr lang="ja-JP" altLang="en-US" sz="1200" kern="0" dirty="0">
                <a:latin typeface="メイリオ" panose="020B0604030504040204" pitchFamily="50" charset="-128"/>
                <a:ea typeface="メイリオ" panose="020B0604030504040204" pitchFamily="50" charset="-128"/>
                <a:cs typeface="UDShinMGoPr6N-Light"/>
              </a:rPr>
              <a:t>年を記念した食育国際会議の開催や、サステナブル、健康、徳島の食の魅力がしっかり詰まった「ミライをむすびコンテスト」の最終審査・表彰式、食育に関する</a:t>
            </a:r>
            <a:r>
              <a:rPr lang="en-US" altLang="ja-JP" sz="1200" kern="0" dirty="0">
                <a:latin typeface="メイリオ" panose="020B0604030504040204" pitchFamily="50" charset="-128"/>
                <a:ea typeface="メイリオ" panose="020B0604030504040204" pitchFamily="50" charset="-128"/>
                <a:cs typeface="UDShinMGoPr6N-Light"/>
              </a:rPr>
              <a:t>162</a:t>
            </a:r>
            <a:r>
              <a:rPr lang="ja-JP" altLang="en-US" sz="1200" kern="0" dirty="0">
                <a:latin typeface="メイリオ" panose="020B0604030504040204" pitchFamily="50" charset="-128"/>
                <a:ea typeface="メイリオ" panose="020B0604030504040204" pitchFamily="50" charset="-128"/>
                <a:cs typeface="UDShinMGoPr6N-Light"/>
              </a:rPr>
              <a:t>団体のブース出展、徳島ならではの魅力体験ツアー等様々な催しにより、楽しみながら食育について考える機会を提供。</a:t>
            </a:r>
            <a:endParaRPr lang="en-US" altLang="ja-JP" sz="1200" kern="0" dirty="0">
              <a:highlight>
                <a:srgbClr val="FFFF00"/>
              </a:highlight>
              <a:latin typeface="メイリオ" panose="020B0604030504040204" pitchFamily="50" charset="-128"/>
              <a:ea typeface="メイリオ" panose="020B0604030504040204" pitchFamily="50" charset="-128"/>
            </a:endParaRPr>
          </a:p>
          <a:p>
            <a:pPr marL="154800" indent="-154800" algn="just">
              <a:lnSpc>
                <a:spcPts val="1700"/>
              </a:lnSpc>
              <a:spcBef>
                <a:spcPts val="600"/>
              </a:spcBef>
              <a:tabLst>
                <a:tab pos="88900" algn="l"/>
                <a:tab pos="808038" algn="l"/>
              </a:tabLst>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kern="100" dirty="0">
                <a:latin typeface="メイリオ" panose="020B0604030504040204" pitchFamily="50" charset="-128"/>
                <a:ea typeface="メイリオ" panose="020B0604030504040204" pitchFamily="50" charset="-128"/>
                <a:cs typeface="UDShinMGoPr6N-Light"/>
              </a:rPr>
              <a:t>「第</a:t>
            </a:r>
            <a:r>
              <a:rPr lang="en-US" altLang="ja-JP" sz="1200" kern="100" dirty="0">
                <a:latin typeface="メイリオ" panose="020B0604030504040204" pitchFamily="50" charset="-128"/>
                <a:ea typeface="メイリオ" panose="020B0604030504040204" pitchFamily="50" charset="-128"/>
                <a:cs typeface="UDShinMGoPr6N-Light"/>
              </a:rPr>
              <a:t>20</a:t>
            </a:r>
            <a:r>
              <a:rPr lang="ja-JP" altLang="en-US" sz="1200" kern="100" dirty="0">
                <a:latin typeface="メイリオ" panose="020B0604030504040204" pitchFamily="50" charset="-128"/>
                <a:ea typeface="メイリオ" panose="020B0604030504040204" pitchFamily="50" charset="-128"/>
                <a:cs typeface="UDShinMGoPr6N-Light"/>
              </a:rPr>
              <a:t>回食育推進全国大会 </a:t>
            </a:r>
            <a:r>
              <a:rPr lang="en-US" altLang="ja-JP" sz="1200" kern="100" dirty="0">
                <a:latin typeface="メイリオ" panose="020B0604030504040204" pitchFamily="50" charset="-128"/>
                <a:ea typeface="メイリオ" panose="020B0604030504040204" pitchFamily="50" charset="-128"/>
                <a:cs typeface="UDShinMGoPr6N-Light"/>
              </a:rPr>
              <a:t>in TOKUSHIMA</a:t>
            </a:r>
            <a:r>
              <a:rPr lang="ja-JP" altLang="en-US" sz="1200" kern="100" dirty="0">
                <a:latin typeface="メイリオ" panose="020B0604030504040204" pitchFamily="50" charset="-128"/>
                <a:ea typeface="メイリオ" panose="020B0604030504040204" pitchFamily="50" charset="-128"/>
                <a:cs typeface="UDShinMGoPr6N-Light"/>
              </a:rPr>
              <a:t>」の中で開催した「食育月間セミナー」では、第９回食育活動表彰で農林水産大臣賞を受賞した５団体を迎え、各団体から取組事例を紹介。その後、参加者を交えたパネルディスカッションを実施。</a:t>
            </a:r>
            <a:endParaRPr lang="en-US" altLang="ja-JP" sz="12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507370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4">
            <a:extLst>
              <a:ext uri="{FF2B5EF4-FFF2-40B4-BE49-F238E27FC236}">
                <a16:creationId xmlns:a16="http://schemas.microsoft.com/office/drawing/2014/main" id="{F276E7CA-B909-4A14-860D-81554BFDB146}"/>
              </a:ext>
            </a:extLst>
          </p:cNvPr>
          <p:cNvSpPr>
            <a:spLocks noChangeArrowheads="1"/>
          </p:cNvSpPr>
          <p:nvPr/>
        </p:nvSpPr>
        <p:spPr bwMode="auto">
          <a:xfrm>
            <a:off x="0" y="144000"/>
            <a:ext cx="9136400" cy="608400"/>
          </a:xfrm>
          <a:prstGeom prst="rect">
            <a:avLst/>
          </a:prstGeom>
          <a:solidFill>
            <a:schemeClr val="accent2"/>
          </a:solidFill>
          <a:ln>
            <a:solidFill>
              <a:schemeClr val="accent2"/>
            </a:solidFill>
            <a:headEnd/>
            <a:tailEnd/>
          </a:ln>
        </p:spPr>
        <p:style>
          <a:lnRef idx="2">
            <a:schemeClr val="accent2">
              <a:shade val="50000"/>
            </a:schemeClr>
          </a:lnRef>
          <a:fillRef idx="1">
            <a:schemeClr val="accent2"/>
          </a:fillRef>
          <a:effectRef idx="0">
            <a:schemeClr val="accent2"/>
          </a:effectRef>
          <a:fontRef idx="minor">
            <a:schemeClr val="lt1"/>
          </a:fontRef>
        </p:style>
        <p:txBody>
          <a:bodyPr wrap="none" lIns="1080000" tIns="72000" rIns="0" bIns="0" anchor="ctr"/>
          <a:lstStyle>
            <a:lvl1pPr eaLnBrk="0" hangingPunct="0">
              <a:spcBef>
                <a:spcPct val="20000"/>
              </a:spcBef>
              <a:buChar char="•"/>
              <a:defRPr kumimoji="1" sz="3200">
                <a:solidFill>
                  <a:schemeClr val="tx1"/>
                </a:solidFill>
                <a:latin typeface="Arial" charset="0"/>
                <a:ea typeface="ＭＳ Ｐゴシック" pitchFamily="50" charset="-128"/>
              </a:defRPr>
            </a:lvl1pPr>
            <a:lvl2pPr marL="742950" indent="-285750" eaLnBrk="0" hangingPunct="0">
              <a:spcBef>
                <a:spcPct val="20000"/>
              </a:spcBef>
              <a:buChar char="–"/>
              <a:defRPr kumimoji="1" sz="2800">
                <a:solidFill>
                  <a:schemeClr val="tx1"/>
                </a:solidFill>
                <a:latin typeface="Arial" charset="0"/>
                <a:ea typeface="ＭＳ Ｐゴシック" pitchFamily="50" charset="-128"/>
              </a:defRPr>
            </a:lvl2pPr>
            <a:lvl3pPr marL="1143000" indent="-228600" eaLnBrk="0" hangingPunct="0">
              <a:spcBef>
                <a:spcPct val="20000"/>
              </a:spcBef>
              <a:buChar char="•"/>
              <a:defRPr kumimoji="1" sz="2400">
                <a:solidFill>
                  <a:schemeClr val="tx1"/>
                </a:solidFill>
                <a:latin typeface="Arial" charset="0"/>
                <a:ea typeface="ＭＳ Ｐゴシック" pitchFamily="50" charset="-128"/>
              </a:defRPr>
            </a:lvl3pPr>
            <a:lvl4pPr marL="1600200" indent="-228600" eaLnBrk="0" hangingPunct="0">
              <a:spcBef>
                <a:spcPct val="20000"/>
              </a:spcBef>
              <a:buChar char="–"/>
              <a:defRPr kumimoji="1" sz="2000">
                <a:solidFill>
                  <a:schemeClr val="tx1"/>
                </a:solidFill>
                <a:latin typeface="Arial" charset="0"/>
                <a:ea typeface="ＭＳ Ｐゴシック" pitchFamily="50" charset="-128"/>
              </a:defRPr>
            </a:lvl4pPr>
            <a:lvl5pPr marL="2057400" indent="-228600" eaLnBrk="0" hangingPunct="0">
              <a:spcBef>
                <a:spcPct val="20000"/>
              </a:spcBef>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9pPr>
          </a:lstStyle>
          <a:p>
            <a:pPr>
              <a:spcBef>
                <a:spcPts val="0"/>
              </a:spcBef>
              <a:buNone/>
              <a:defRPr/>
            </a:pPr>
            <a:r>
              <a:rPr lang="ja-JP" altLang="en-US" sz="1800" b="1" spc="-100">
                <a:solidFill>
                  <a:schemeClr val="bg1"/>
                </a:solidFill>
                <a:latin typeface="メイリオ" panose="020B0604030504040204" pitchFamily="50" charset="-128"/>
                <a:ea typeface="メイリオ" panose="020B0604030504040204" pitchFamily="50" charset="-128"/>
              </a:rPr>
              <a:t>生産者と消費者との交流の促進、環境と調和のとれた農林漁業の活性化等</a:t>
            </a:r>
          </a:p>
        </p:txBody>
      </p:sp>
      <p:sp>
        <p:nvSpPr>
          <p:cNvPr id="11" name="テキスト ボックス 24">
            <a:extLst>
              <a:ext uri="{FF2B5EF4-FFF2-40B4-BE49-F238E27FC236}">
                <a16:creationId xmlns:a16="http://schemas.microsoft.com/office/drawing/2014/main" id="{6138059D-E63E-43C8-9A58-2A9397BB639B}"/>
              </a:ext>
            </a:extLst>
          </p:cNvPr>
          <p:cNvSpPr txBox="1">
            <a:spLocks noChangeArrowheads="1"/>
          </p:cNvSpPr>
          <p:nvPr/>
        </p:nvSpPr>
        <p:spPr bwMode="auto">
          <a:xfrm>
            <a:off x="200159" y="1670851"/>
            <a:ext cx="4073522" cy="1072351"/>
          </a:xfrm>
          <a:prstGeom prst="rect">
            <a:avLst/>
          </a:prstGeom>
          <a:noFill/>
          <a:ln>
            <a:noFill/>
          </a:ln>
        </p:spPr>
        <p:txBody>
          <a:bodyPr wrap="square" lIns="108000" tIns="0" rIns="108000" bIns="0" anchor="t" anchorCtr="0">
            <a:noAutofit/>
          </a:bodyPr>
          <a:lstStyle/>
          <a:p>
            <a:pPr algn="just">
              <a:lnSpc>
                <a:spcPts val="1500"/>
              </a:lnSpc>
              <a:spcAft>
                <a:spcPts val="600"/>
              </a:spcAft>
            </a:pPr>
            <a:endParaRPr lang="en-US" altLang="ja-JP" sz="1300" spc="-9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60" name="正方形/長方形 59">
            <a:extLst>
              <a:ext uri="{FF2B5EF4-FFF2-40B4-BE49-F238E27FC236}">
                <a16:creationId xmlns:a16="http://schemas.microsoft.com/office/drawing/2014/main" id="{80C91E6E-F500-4F89-BDC5-4D6D9F6F3EDC}"/>
              </a:ext>
            </a:extLst>
          </p:cNvPr>
          <p:cNvSpPr/>
          <p:nvPr/>
        </p:nvSpPr>
        <p:spPr>
          <a:xfrm>
            <a:off x="97884" y="820971"/>
            <a:ext cx="8948484" cy="37512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2500"/>
              </a:lnSpc>
            </a:pPr>
            <a:r>
              <a:rPr lang="ja-JP" altLang="en-US" sz="1400" b="1" dirty="0">
                <a:solidFill>
                  <a:schemeClr val="tx1"/>
                </a:solidFill>
                <a:latin typeface="メイリオ" panose="020B0604030504040204" pitchFamily="50" charset="-128"/>
                <a:ea typeface="メイリオ" panose="020B0604030504040204" pitchFamily="50" charset="-128"/>
              </a:rPr>
              <a:t>生産者と消費者との交流の促進</a:t>
            </a:r>
            <a:endParaRPr lang="en-US" altLang="ja-JP" sz="1400" b="1" dirty="0">
              <a:solidFill>
                <a:schemeClr val="tx1"/>
              </a:solidFill>
              <a:latin typeface="メイリオ" panose="020B0604030504040204" pitchFamily="50" charset="-128"/>
              <a:ea typeface="メイリオ" panose="020B0604030504040204" pitchFamily="50" charset="-128"/>
            </a:endParaRPr>
          </a:p>
        </p:txBody>
      </p:sp>
      <p:sp>
        <p:nvSpPr>
          <p:cNvPr id="97" name="正方形/長方形 96">
            <a:extLst>
              <a:ext uri="{FF2B5EF4-FFF2-40B4-BE49-F238E27FC236}">
                <a16:creationId xmlns:a16="http://schemas.microsoft.com/office/drawing/2014/main" id="{042F14DB-D4C3-43AC-B035-E25F96886D6D}"/>
              </a:ext>
            </a:extLst>
          </p:cNvPr>
          <p:cNvSpPr/>
          <p:nvPr/>
        </p:nvSpPr>
        <p:spPr>
          <a:xfrm>
            <a:off x="5316126" y="1471770"/>
            <a:ext cx="3060391" cy="243536"/>
          </a:xfrm>
          <a:prstGeom prst="rect">
            <a:avLst/>
          </a:prstGeom>
          <a:ln w="12700">
            <a:noFill/>
          </a:ln>
        </p:spPr>
        <p:style>
          <a:lnRef idx="1">
            <a:schemeClr val="accent1"/>
          </a:lnRef>
          <a:fillRef idx="0">
            <a:schemeClr val="accent1"/>
          </a:fillRef>
          <a:effectRef idx="0">
            <a:schemeClr val="accent1"/>
          </a:effectRef>
          <a:fontRef idx="minor">
            <a:schemeClr val="tx1"/>
          </a:fontRef>
        </p:style>
        <p:txBody>
          <a:bodyPr lIns="0" tIns="0" rIns="0" bIns="0" rtlCol="0" anchor="ctr"/>
          <a:lstStyle/>
          <a:p>
            <a:pPr lvl="0" algn="ctr">
              <a:defRPr/>
            </a:pPr>
            <a:endParaRPr lang="ja-JP" altLang="en-US" sz="1050" b="1">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 name="テキスト ボックス 2">
            <a:extLst>
              <a:ext uri="{FF2B5EF4-FFF2-40B4-BE49-F238E27FC236}">
                <a16:creationId xmlns:a16="http://schemas.microsoft.com/office/drawing/2014/main" id="{8046E86D-7214-D41A-37AF-440A94FEA28F}"/>
              </a:ext>
            </a:extLst>
          </p:cNvPr>
          <p:cNvSpPr txBox="1"/>
          <p:nvPr/>
        </p:nvSpPr>
        <p:spPr>
          <a:xfrm>
            <a:off x="-97632" y="1201416"/>
            <a:ext cx="9144000" cy="2639184"/>
          </a:xfrm>
          <a:prstGeom prst="rect">
            <a:avLst/>
          </a:prstGeom>
          <a:noFill/>
          <a:ln w="3175">
            <a:noFill/>
          </a:ln>
        </p:spPr>
        <p:txBody>
          <a:bodyPr wrap="square" lIns="288000" tIns="45720" rIns="288000" bIns="45720" rtlCol="0" anchor="t">
            <a:spAutoFit/>
          </a:bodyPr>
          <a:lstStyle/>
          <a:p>
            <a:pPr marL="154800" indent="-154800" algn="just">
              <a:lnSpc>
                <a:spcPts val="2000"/>
              </a:lnSpc>
              <a:tabLst>
                <a:tab pos="88900" algn="l"/>
                <a:tab pos="808038" algn="l"/>
              </a:tabLst>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dirty="0">
                <a:latin typeface="メイリオ"/>
                <a:ea typeface="メイリオ"/>
              </a:rPr>
              <a:t>将来にわたって食料の安定供給を確保するためには、農地、農業者等を確保していくことの重要性について国民の理解を促していくとともに、できるだけ多くの国民が、我が国の食料・農林水産業・農山漁村の持つ役割や国産食材を選択することの意義を理解する機会を持ち、自らの課題として将来を考え、それぞれの立場から主体的に支え合う行動を引き出していくことが重要。</a:t>
            </a:r>
            <a:endParaRPr lang="en-US" altLang="ja-JP" sz="1200" dirty="0">
              <a:latin typeface="メイリオ"/>
              <a:ea typeface="メイリオ"/>
            </a:endParaRPr>
          </a:p>
          <a:p>
            <a:pPr marL="154800" indent="-154800" algn="just">
              <a:lnSpc>
                <a:spcPts val="2000"/>
              </a:lnSpc>
              <a:tabLst>
                <a:tab pos="88900" algn="l"/>
                <a:tab pos="808038" algn="l"/>
              </a:tabLst>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dirty="0">
                <a:latin typeface="メイリオ"/>
                <a:ea typeface="メイリオ"/>
              </a:rPr>
              <a:t>農林水産省では、農林漁業体験の提供等の取組を推進。</a:t>
            </a:r>
            <a:endParaRPr lang="en-US" altLang="ja-JP" sz="1200" dirty="0">
              <a:latin typeface="メイリオ"/>
              <a:ea typeface="メイリオ"/>
            </a:endParaRPr>
          </a:p>
          <a:p>
            <a:pPr marL="154800" indent="-154800" algn="just">
              <a:lnSpc>
                <a:spcPts val="2000"/>
              </a:lnSpc>
              <a:tabLst>
                <a:tab pos="88900" algn="l"/>
                <a:tab pos="808038" algn="l"/>
              </a:tabLst>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dirty="0">
                <a:latin typeface="メイリオ"/>
                <a:ea typeface="メイリオ"/>
              </a:rPr>
              <a:t>また、農山漁村に宿泊し、滞在中に地域資源を活用した食事や体験を楽しむ「農山漁村滞在型旅行」である「農泊」を推進するため、実施体制の整備や経営の強化等と併せて、古民家を活用した滞在施設の整備等を一体的に支援。</a:t>
            </a:r>
            <a:endParaRPr lang="en-US" altLang="ja-JP" sz="1200" dirty="0">
              <a:latin typeface="メイリオ"/>
              <a:ea typeface="メイリオ"/>
            </a:endParaRPr>
          </a:p>
          <a:p>
            <a:pPr marL="154800" indent="-154800" algn="just">
              <a:lnSpc>
                <a:spcPts val="2000"/>
              </a:lnSpc>
              <a:tabLst>
                <a:tab pos="88900" algn="l"/>
                <a:tab pos="808038" algn="l"/>
              </a:tabLst>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dirty="0">
                <a:latin typeface="メイリオ"/>
                <a:ea typeface="メイリオ"/>
              </a:rPr>
              <a:t>そのほか、内閣官房・内閣府、総務省、文部科学省、農林水産省及び環境省の連携の下、子供の農山漁村での宿泊による農林漁業体験等を行う「子ども農山漁村交流プロジェクト」を通じ、ノウハウの横展開や農山漁村等の受入れ体制の整備等に対して支援。</a:t>
            </a:r>
            <a:endParaRPr lang="en-US" altLang="ja-JP" sz="1200" dirty="0">
              <a:latin typeface="メイリオ"/>
              <a:ea typeface="メイリオ"/>
            </a:endParaRPr>
          </a:p>
        </p:txBody>
      </p:sp>
      <p:sp>
        <p:nvSpPr>
          <p:cNvPr id="2" name="角丸四角形 3">
            <a:extLst>
              <a:ext uri="{FF2B5EF4-FFF2-40B4-BE49-F238E27FC236}">
                <a16:creationId xmlns:a16="http://schemas.microsoft.com/office/drawing/2014/main" id="{3058F4BF-3EDC-4FC0-3FD7-65D6854FD82B}"/>
              </a:ext>
            </a:extLst>
          </p:cNvPr>
          <p:cNvSpPr/>
          <p:nvPr/>
        </p:nvSpPr>
        <p:spPr>
          <a:xfrm>
            <a:off x="-1" y="216000"/>
            <a:ext cx="1152000" cy="449896"/>
          </a:xfrm>
          <a:prstGeom prst="roundRect">
            <a:avLst/>
          </a:prstGeom>
          <a:noFill/>
          <a:ln w="25400" cap="flat" cmpd="sng" algn="ctr">
            <a:noFill/>
            <a:prstDash val="solid"/>
          </a:ln>
          <a:effectLst/>
        </p:spPr>
        <p:txBody>
          <a:bodyPr lIns="36000" tIns="72000" rIns="3600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1" kern="0" spc="-9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第５章</a:t>
            </a:r>
            <a:endParaRPr kumimoji="1" lang="en-US" altLang="ja-JP" sz="1200" b="1" i="0" u="none" strike="noStrike" kern="0" cap="none" spc="-90" normalizeH="0" baseline="0" noProof="0">
              <a:ln>
                <a:noFill/>
              </a:ln>
              <a:solidFill>
                <a:schemeClr val="bg1"/>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0" name="テキスト ボックス 9">
            <a:extLst>
              <a:ext uri="{FF2B5EF4-FFF2-40B4-BE49-F238E27FC236}">
                <a16:creationId xmlns:a16="http://schemas.microsoft.com/office/drawing/2014/main" id="{252E832B-A1D9-C1BC-D57B-8BB4250DDCB4}"/>
              </a:ext>
            </a:extLst>
          </p:cNvPr>
          <p:cNvSpPr txBox="1"/>
          <p:nvPr/>
        </p:nvSpPr>
        <p:spPr>
          <a:xfrm>
            <a:off x="938576" y="3907738"/>
            <a:ext cx="6930963" cy="571503"/>
          </a:xfrm>
          <a:prstGeom prst="rect">
            <a:avLst/>
          </a:prstGeom>
          <a:noFill/>
        </p:spPr>
        <p:txBody>
          <a:bodyPr wrap="square">
            <a:spAutoFit/>
          </a:bodyPr>
          <a:lstStyle/>
          <a:p>
            <a:pPr algn="just">
              <a:lnSpc>
                <a:spcPts val="2000"/>
              </a:lnSpc>
            </a:pPr>
            <a:r>
              <a:rPr kumimoji="1" lang="ja-JP" altLang="en-US" sz="1400" b="1" dirty="0">
                <a:latin typeface="HG丸ｺﾞｼｯｸM-PRO" panose="020F0600000000000000" pitchFamily="50" charset="-128"/>
                <a:ea typeface="HG丸ｺﾞｼｯｸM-PRO" panose="020F0600000000000000" pitchFamily="50" charset="-128"/>
                <a:cs typeface="メイリオ" panose="020B0604030504040204" pitchFamily="50" charset="-128"/>
              </a:rPr>
              <a:t>魚食を通して、豊かな食卓と健康な心身づくりを目指す活動を続ける</a:t>
            </a:r>
          </a:p>
          <a:p>
            <a:pPr algn="just">
              <a:lnSpc>
                <a:spcPts val="2000"/>
              </a:lnSpc>
            </a:pPr>
            <a:r>
              <a:rPr kumimoji="1" lang="ja-JP" altLang="en-US" sz="1400" b="1" dirty="0">
                <a:latin typeface="HG丸ｺﾞｼｯｸM-PRO" panose="020F0600000000000000" pitchFamily="50" charset="-128"/>
                <a:ea typeface="HG丸ｺﾞｼｯｸM-PRO" panose="020F0600000000000000" pitchFamily="50" charset="-128"/>
                <a:cs typeface="メイリオ" panose="020B0604030504040204" pitchFamily="50" charset="-128"/>
              </a:rPr>
              <a:t>（第９回食育活動表彰　消費・安全局長賞受賞）</a:t>
            </a:r>
            <a:endParaRPr kumimoji="1" lang="en-US" altLang="ja-JP" sz="1400" b="1" i="0" u="none" strike="noStrike" kern="1200" cap="none" spc="0" normalizeH="0" baseline="0" noProof="0" dirty="0">
              <a:ln>
                <a:noFill/>
              </a:ln>
              <a:effectLst/>
              <a:uLnTx/>
              <a:uFillTx/>
              <a:latin typeface="HG丸ｺﾞｼｯｸM-PRO" panose="020F0600000000000000" pitchFamily="50" charset="-128"/>
              <a:ea typeface="HG丸ｺﾞｼｯｸM-PRO" panose="020F0600000000000000" pitchFamily="50" charset="-128"/>
              <a:cs typeface="メイリオ" panose="020B0604030504040204" pitchFamily="50" charset="-128"/>
            </a:endParaRPr>
          </a:p>
        </p:txBody>
      </p:sp>
      <p:sp>
        <p:nvSpPr>
          <p:cNvPr id="13" name="テキスト ボックス 24">
            <a:extLst>
              <a:ext uri="{FF2B5EF4-FFF2-40B4-BE49-F238E27FC236}">
                <a16:creationId xmlns:a16="http://schemas.microsoft.com/office/drawing/2014/main" id="{64E8B07F-95D3-2F33-BD38-64F0979B7C4E}"/>
              </a:ext>
            </a:extLst>
          </p:cNvPr>
          <p:cNvSpPr txBox="1">
            <a:spLocks noChangeArrowheads="1"/>
          </p:cNvSpPr>
          <p:nvPr/>
        </p:nvSpPr>
        <p:spPr bwMode="auto">
          <a:xfrm>
            <a:off x="-58936" y="4509035"/>
            <a:ext cx="7219662" cy="1992528"/>
          </a:xfrm>
          <a:prstGeom prst="rect">
            <a:avLst/>
          </a:prstGeom>
          <a:noFill/>
          <a:ln>
            <a:noFill/>
          </a:ln>
        </p:spPr>
        <p:txBody>
          <a:bodyPr wrap="square" lIns="288000" tIns="0" rIns="288000" bIns="0" anchor="t" anchorCtr="0">
            <a:noAutofit/>
          </a:bodyPr>
          <a:lstStyle/>
          <a:p>
            <a:pPr marL="154800" indent="-154800" algn="just">
              <a:lnSpc>
                <a:spcPts val="1800"/>
              </a:lnSpc>
              <a:spcAft>
                <a:spcPts val="600"/>
              </a:spcAft>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深刻化する消費者の魚離れという問題に向き合うため、様々な団体と連携し、幅広い世代に対して、食育を通じた魚食の普及や水産物の消費拡大を推進。</a:t>
            </a:r>
            <a:endParaRPr lang="en-US" altLang="ja-JP" sz="1200" dirty="0">
              <a:latin typeface="メイリオ" panose="020B0604030504040204" pitchFamily="50" charset="-128"/>
              <a:ea typeface="メイリオ" panose="020B0604030504040204" pitchFamily="50" charset="-128"/>
            </a:endParaRPr>
          </a:p>
          <a:p>
            <a:pPr marL="154800" indent="-154800" algn="just">
              <a:lnSpc>
                <a:spcPts val="1800"/>
              </a:lnSpc>
              <a:spcAft>
                <a:spcPts val="600"/>
              </a:spcAft>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子供に対しては、「お魚タッチ」、「いわしの手開きと実食」を行い、魚を「見て、触って、食べて、学ぶ」体験を提供しているほか、高校生・大学生の若者に対しては、料理教室や講義等を通じて、魚の構造や生態系、市場の流通について伝えている。</a:t>
            </a:r>
            <a:endParaRPr lang="en-US" altLang="ja-JP" sz="1200" dirty="0">
              <a:latin typeface="メイリオ" panose="020B0604030504040204" pitchFamily="50" charset="-128"/>
              <a:ea typeface="メイリオ" panose="020B0604030504040204" pitchFamily="50" charset="-128"/>
            </a:endParaRPr>
          </a:p>
          <a:p>
            <a:pPr marL="154800" indent="-154800" algn="just">
              <a:lnSpc>
                <a:spcPts val="1800"/>
              </a:lnSpc>
              <a:spcAft>
                <a:spcPts val="600"/>
              </a:spcAft>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市場流通の役割を知り、魚食の魅力を実際に体験することで、体験前は「魚が苦手。」と話していた参加者が、体験後には「もっと知りたい、食べたい。」と感じるようになるなど、魚食への意識変容が見られた。</a:t>
            </a:r>
            <a:endParaRPr lang="en-US" altLang="ja-JP" sz="1200" dirty="0">
              <a:latin typeface="メイリオ" panose="020B0604030504040204" pitchFamily="50" charset="-128"/>
              <a:ea typeface="メイリオ" panose="020B0604030504040204" pitchFamily="50" charset="-128"/>
            </a:endParaRPr>
          </a:p>
        </p:txBody>
      </p:sp>
      <p:sp>
        <p:nvSpPr>
          <p:cNvPr id="24" name="角丸四角形 27">
            <a:extLst>
              <a:ext uri="{FF2B5EF4-FFF2-40B4-BE49-F238E27FC236}">
                <a16:creationId xmlns:a16="http://schemas.microsoft.com/office/drawing/2014/main" id="{C2C857D0-ADD2-E787-89E7-C01DEC53AAEE}"/>
              </a:ext>
            </a:extLst>
          </p:cNvPr>
          <p:cNvSpPr/>
          <p:nvPr/>
        </p:nvSpPr>
        <p:spPr>
          <a:xfrm>
            <a:off x="105260" y="3851983"/>
            <a:ext cx="8865141" cy="2706499"/>
          </a:xfrm>
          <a:prstGeom prst="roundRect">
            <a:avLst>
              <a:gd name="adj" fmla="val 5792"/>
            </a:avLst>
          </a:prstGeom>
          <a:noFill/>
          <a:ln w="28575">
            <a:solidFill>
              <a:srgbClr val="FF9999"/>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chemeClr val="tx1"/>
              </a:solidFill>
            </a:endParaRPr>
          </a:p>
        </p:txBody>
      </p:sp>
      <p:sp>
        <p:nvSpPr>
          <p:cNvPr id="4" name="正方形/長方形 3">
            <a:extLst>
              <a:ext uri="{FF2B5EF4-FFF2-40B4-BE49-F238E27FC236}">
                <a16:creationId xmlns:a16="http://schemas.microsoft.com/office/drawing/2014/main" id="{937F2F00-822C-F259-D7B2-1BAEB103C300}"/>
              </a:ext>
            </a:extLst>
          </p:cNvPr>
          <p:cNvSpPr/>
          <p:nvPr/>
        </p:nvSpPr>
        <p:spPr>
          <a:xfrm>
            <a:off x="282694" y="3948452"/>
            <a:ext cx="586610" cy="272758"/>
          </a:xfrm>
          <a:prstGeom prst="rec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spAutoFit/>
          </a:bodyPr>
          <a:lstStyle/>
          <a:p>
            <a:pPr algn="ctr"/>
            <a:r>
              <a:rPr lang="ja-JP" altLang="en-US" sz="1300" b="1">
                <a:solidFill>
                  <a:schemeClr val="tx1"/>
                </a:solidFill>
                <a:latin typeface="HG丸ｺﾞｼｯｸM-PRO" panose="020F0600000000000000" pitchFamily="50" charset="-128"/>
                <a:ea typeface="HG丸ｺﾞｼｯｸM-PRO" panose="020F0600000000000000" pitchFamily="50" charset="-128"/>
                <a:cs typeface="メイリオ" panose="020B0604030504040204" pitchFamily="50" charset="-128"/>
              </a:rPr>
              <a:t>事 例</a:t>
            </a:r>
          </a:p>
        </p:txBody>
      </p:sp>
      <p:sp>
        <p:nvSpPr>
          <p:cNvPr id="9" name="テキスト ボックス 8">
            <a:extLst>
              <a:ext uri="{FF2B5EF4-FFF2-40B4-BE49-F238E27FC236}">
                <a16:creationId xmlns:a16="http://schemas.microsoft.com/office/drawing/2014/main" id="{8ADE9EB2-AB9F-12DB-780E-86777EA89607}"/>
              </a:ext>
            </a:extLst>
          </p:cNvPr>
          <p:cNvSpPr txBox="1"/>
          <p:nvPr/>
        </p:nvSpPr>
        <p:spPr>
          <a:xfrm>
            <a:off x="6996529" y="4272455"/>
            <a:ext cx="2088733" cy="261610"/>
          </a:xfrm>
          <a:prstGeom prst="rect">
            <a:avLst/>
          </a:prstGeom>
          <a:noFill/>
        </p:spPr>
        <p:txBody>
          <a:bodyPr wrap="square" lIns="91440" tIns="45720" rIns="91440" bIns="45720" anchor="t">
            <a:spAutoFit/>
          </a:bodyPr>
          <a:lstStyle/>
          <a:p>
            <a:pPr marR="71755" algn="ctr"/>
            <a:r>
              <a:rPr lang="ja-JP" altLang="en-US" sz="1100" kern="100" dirty="0">
                <a:latin typeface="HG丸ｺﾞｼｯｸM-PRO"/>
                <a:ea typeface="HG丸ｺﾞｼｯｸM-PRO"/>
                <a:cs typeface="Times New Roman"/>
              </a:rPr>
              <a:t>株式会社うおいち（大阪府）</a:t>
            </a:r>
          </a:p>
        </p:txBody>
      </p:sp>
      <p:sp>
        <p:nvSpPr>
          <p:cNvPr id="14" name="スライド番号プレースホルダー 13">
            <a:extLst>
              <a:ext uri="{FF2B5EF4-FFF2-40B4-BE49-F238E27FC236}">
                <a16:creationId xmlns:a16="http://schemas.microsoft.com/office/drawing/2014/main" id="{931D7475-C98F-F758-70CC-CAD7155C54AE}"/>
              </a:ext>
            </a:extLst>
          </p:cNvPr>
          <p:cNvSpPr>
            <a:spLocks noGrp="1"/>
          </p:cNvSpPr>
          <p:nvPr>
            <p:ph type="sldNum" sz="quarter" idx="12"/>
          </p:nvPr>
        </p:nvSpPr>
        <p:spPr>
          <a:xfrm>
            <a:off x="8750875" y="6538194"/>
            <a:ext cx="371208" cy="365125"/>
          </a:xfrm>
        </p:spPr>
        <p:txBody>
          <a:bodyPr/>
          <a:lstStyle/>
          <a:p>
            <a:r>
              <a:rPr kumimoji="1" lang="en-US" altLang="ja-JP" dirty="0"/>
              <a:t>28</a:t>
            </a:r>
            <a:endParaRPr kumimoji="1" lang="ja-JP" altLang="en-US" dirty="0"/>
          </a:p>
        </p:txBody>
      </p:sp>
      <p:sp>
        <p:nvSpPr>
          <p:cNvPr id="6" name="テキスト ボックス 26">
            <a:extLst>
              <a:ext uri="{FF2B5EF4-FFF2-40B4-BE49-F238E27FC236}">
                <a16:creationId xmlns:a16="http://schemas.microsoft.com/office/drawing/2014/main" id="{5B99FEF8-8A6B-8BC7-4F9A-9B0E524F7132}"/>
              </a:ext>
            </a:extLst>
          </p:cNvPr>
          <p:cNvSpPr txBox="1"/>
          <p:nvPr/>
        </p:nvSpPr>
        <p:spPr>
          <a:xfrm>
            <a:off x="7085409" y="6109964"/>
            <a:ext cx="1701839" cy="333794"/>
          </a:xfrm>
          <a:prstGeom prst="rect">
            <a:avLst/>
          </a:prstGeom>
          <a:noFill/>
        </p:spPr>
        <p:txBody>
          <a:bodyPr rot="0" spcFirstLastPara="0" vert="horz" wrap="square" lIns="0" tIns="0" rIns="0" bIns="0" numCol="1" spcCol="0" rtlCol="0" fromWordArt="0" anchor="t" anchorCtr="0" forceAA="0" compatLnSpc="1">
            <a:prstTxWarp prst="textNoShape">
              <a:avLst/>
            </a:prstTxWarp>
            <a:noAutofit/>
          </a:bodyPr>
          <a:lstStyle/>
          <a:p>
            <a:pPr algn="ctr"/>
            <a:r>
              <a:rPr lang="ja-JP" altLang="en-US" sz="900" kern="100" dirty="0">
                <a:latin typeface="メイリオ"/>
                <a:ea typeface="メイリオ"/>
                <a:cs typeface="Arial"/>
              </a:rPr>
              <a:t>小学生の</a:t>
            </a:r>
            <a:endParaRPr lang="en-US" altLang="ja-JP" sz="900" kern="100" dirty="0">
              <a:latin typeface="メイリオ"/>
              <a:ea typeface="メイリオ"/>
              <a:cs typeface="Arial"/>
            </a:endParaRPr>
          </a:p>
          <a:p>
            <a:pPr algn="ctr"/>
            <a:r>
              <a:rPr lang="ja-JP" altLang="en-US" sz="900" kern="100" dirty="0">
                <a:latin typeface="メイリオ"/>
                <a:ea typeface="メイリオ"/>
                <a:cs typeface="Arial"/>
              </a:rPr>
              <a:t>「いわしの手開き」体験の様子</a:t>
            </a:r>
            <a:endParaRPr lang="ja-JP" sz="900" kern="100" dirty="0">
              <a:effectLst/>
              <a:latin typeface="メイリオ"/>
              <a:ea typeface="メイリオ"/>
              <a:cs typeface="Arial"/>
            </a:endParaRPr>
          </a:p>
        </p:txBody>
      </p:sp>
      <p:pic>
        <p:nvPicPr>
          <p:cNvPr id="8" name="図 7">
            <a:extLst>
              <a:ext uri="{FF2B5EF4-FFF2-40B4-BE49-F238E27FC236}">
                <a16:creationId xmlns:a16="http://schemas.microsoft.com/office/drawing/2014/main" id="{F3F23FBA-AD54-0D75-5572-84E4FC10D8F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019196" y="4683440"/>
            <a:ext cx="1809719" cy="1358956"/>
          </a:xfrm>
          <a:prstGeom prst="rect">
            <a:avLst/>
          </a:prstGeom>
        </p:spPr>
      </p:pic>
    </p:spTree>
    <p:extLst>
      <p:ext uri="{BB962C8B-B14F-4D97-AF65-F5344CB8AC3E}">
        <p14:creationId xmlns:p14="http://schemas.microsoft.com/office/powerpoint/2010/main" val="930681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円/楕円 55"/>
          <p:cNvSpPr/>
          <p:nvPr/>
        </p:nvSpPr>
        <p:spPr>
          <a:xfrm>
            <a:off x="4884030" y="3951302"/>
            <a:ext cx="1728000" cy="631385"/>
          </a:xfrm>
          <a:prstGeom prst="ellipse">
            <a:avLst/>
          </a:prstGeom>
          <a:solidFill>
            <a:srgbClr val="CCCCFF"/>
          </a:solidFill>
          <a:ln w="1270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lIns="33231" rIns="33231" rtlCol="0" anchor="ctr"/>
          <a:lstStyle/>
          <a:p>
            <a:pPr algn="ctr"/>
            <a:r>
              <a:rPr lang="ja-JP" altLang="en-US" sz="1200" b="1">
                <a:solidFill>
                  <a:srgbClr val="7030A0"/>
                </a:solidFill>
                <a:latin typeface="メイリオ" panose="020B0604030504040204" pitchFamily="50" charset="-128"/>
                <a:ea typeface="メイリオ" panose="020B0604030504040204" pitchFamily="50" charset="-128"/>
                <a:cs typeface="メイリオ" panose="020B0604030504040204" pitchFamily="50" charset="-128"/>
              </a:rPr>
              <a:t>地方公共団体</a:t>
            </a:r>
          </a:p>
        </p:txBody>
      </p:sp>
      <p:sp>
        <p:nvSpPr>
          <p:cNvPr id="90" name="四角形吹き出し 73"/>
          <p:cNvSpPr/>
          <p:nvPr/>
        </p:nvSpPr>
        <p:spPr>
          <a:xfrm flipH="1">
            <a:off x="4612267" y="4424136"/>
            <a:ext cx="4389277" cy="1996210"/>
          </a:xfrm>
          <a:custGeom>
            <a:avLst/>
            <a:gdLst>
              <a:gd name="connsiteX0" fmla="*/ 0 w 4755050"/>
              <a:gd name="connsiteY0" fmla="*/ 0 h 1847853"/>
              <a:gd name="connsiteX1" fmla="*/ 2773779 w 4755050"/>
              <a:gd name="connsiteY1" fmla="*/ 0 h 1847853"/>
              <a:gd name="connsiteX2" fmla="*/ 3716547 w 4755050"/>
              <a:gd name="connsiteY2" fmla="*/ -492508 h 1847853"/>
              <a:gd name="connsiteX3" fmla="*/ 3962542 w 4755050"/>
              <a:gd name="connsiteY3" fmla="*/ 0 h 1847853"/>
              <a:gd name="connsiteX4" fmla="*/ 4755050 w 4755050"/>
              <a:gd name="connsiteY4" fmla="*/ 0 h 1847853"/>
              <a:gd name="connsiteX5" fmla="*/ 4755050 w 4755050"/>
              <a:gd name="connsiteY5" fmla="*/ 307976 h 1847853"/>
              <a:gd name="connsiteX6" fmla="*/ 4755050 w 4755050"/>
              <a:gd name="connsiteY6" fmla="*/ 307976 h 1847853"/>
              <a:gd name="connsiteX7" fmla="*/ 4755050 w 4755050"/>
              <a:gd name="connsiteY7" fmla="*/ 769939 h 1847853"/>
              <a:gd name="connsiteX8" fmla="*/ 4755050 w 4755050"/>
              <a:gd name="connsiteY8" fmla="*/ 1847853 h 1847853"/>
              <a:gd name="connsiteX9" fmla="*/ 3962542 w 4755050"/>
              <a:gd name="connsiteY9" fmla="*/ 1847853 h 1847853"/>
              <a:gd name="connsiteX10" fmla="*/ 2773779 w 4755050"/>
              <a:gd name="connsiteY10" fmla="*/ 1847853 h 1847853"/>
              <a:gd name="connsiteX11" fmla="*/ 2773779 w 4755050"/>
              <a:gd name="connsiteY11" fmla="*/ 1847853 h 1847853"/>
              <a:gd name="connsiteX12" fmla="*/ 0 w 4755050"/>
              <a:gd name="connsiteY12" fmla="*/ 1847853 h 1847853"/>
              <a:gd name="connsiteX13" fmla="*/ 0 w 4755050"/>
              <a:gd name="connsiteY13" fmla="*/ 769939 h 1847853"/>
              <a:gd name="connsiteX14" fmla="*/ 0 w 4755050"/>
              <a:gd name="connsiteY14" fmla="*/ 307976 h 1847853"/>
              <a:gd name="connsiteX15" fmla="*/ 0 w 4755050"/>
              <a:gd name="connsiteY15" fmla="*/ 307976 h 1847853"/>
              <a:gd name="connsiteX16" fmla="*/ 0 w 4755050"/>
              <a:gd name="connsiteY16" fmla="*/ 0 h 1847853"/>
              <a:gd name="connsiteX0" fmla="*/ 0 w 4755050"/>
              <a:gd name="connsiteY0" fmla="*/ 492508 h 2340361"/>
              <a:gd name="connsiteX1" fmla="*/ 3370679 w 4755050"/>
              <a:gd name="connsiteY1" fmla="*/ 492508 h 2340361"/>
              <a:gd name="connsiteX2" fmla="*/ 3716547 w 4755050"/>
              <a:gd name="connsiteY2" fmla="*/ 0 h 2340361"/>
              <a:gd name="connsiteX3" fmla="*/ 3962542 w 4755050"/>
              <a:gd name="connsiteY3" fmla="*/ 492508 h 2340361"/>
              <a:gd name="connsiteX4" fmla="*/ 4755050 w 4755050"/>
              <a:gd name="connsiteY4" fmla="*/ 492508 h 2340361"/>
              <a:gd name="connsiteX5" fmla="*/ 4755050 w 4755050"/>
              <a:gd name="connsiteY5" fmla="*/ 800484 h 2340361"/>
              <a:gd name="connsiteX6" fmla="*/ 4755050 w 4755050"/>
              <a:gd name="connsiteY6" fmla="*/ 800484 h 2340361"/>
              <a:gd name="connsiteX7" fmla="*/ 4755050 w 4755050"/>
              <a:gd name="connsiteY7" fmla="*/ 1262447 h 2340361"/>
              <a:gd name="connsiteX8" fmla="*/ 4755050 w 4755050"/>
              <a:gd name="connsiteY8" fmla="*/ 2340361 h 2340361"/>
              <a:gd name="connsiteX9" fmla="*/ 3962542 w 4755050"/>
              <a:gd name="connsiteY9" fmla="*/ 2340361 h 2340361"/>
              <a:gd name="connsiteX10" fmla="*/ 2773779 w 4755050"/>
              <a:gd name="connsiteY10" fmla="*/ 2340361 h 2340361"/>
              <a:gd name="connsiteX11" fmla="*/ 2773779 w 4755050"/>
              <a:gd name="connsiteY11" fmla="*/ 2340361 h 2340361"/>
              <a:gd name="connsiteX12" fmla="*/ 0 w 4755050"/>
              <a:gd name="connsiteY12" fmla="*/ 2340361 h 2340361"/>
              <a:gd name="connsiteX13" fmla="*/ 0 w 4755050"/>
              <a:gd name="connsiteY13" fmla="*/ 1262447 h 2340361"/>
              <a:gd name="connsiteX14" fmla="*/ 0 w 4755050"/>
              <a:gd name="connsiteY14" fmla="*/ 800484 h 2340361"/>
              <a:gd name="connsiteX15" fmla="*/ 0 w 4755050"/>
              <a:gd name="connsiteY15" fmla="*/ 800484 h 2340361"/>
              <a:gd name="connsiteX16" fmla="*/ 0 w 4755050"/>
              <a:gd name="connsiteY16" fmla="*/ 492508 h 2340361"/>
              <a:gd name="connsiteX0" fmla="*/ 0 w 4755050"/>
              <a:gd name="connsiteY0" fmla="*/ 492508 h 2340361"/>
              <a:gd name="connsiteX1" fmla="*/ 3370679 w 4755050"/>
              <a:gd name="connsiteY1" fmla="*/ 492508 h 2340361"/>
              <a:gd name="connsiteX2" fmla="*/ 3716547 w 4755050"/>
              <a:gd name="connsiteY2" fmla="*/ 0 h 2340361"/>
              <a:gd name="connsiteX3" fmla="*/ 3721242 w 4755050"/>
              <a:gd name="connsiteY3" fmla="*/ 492508 h 2340361"/>
              <a:gd name="connsiteX4" fmla="*/ 4755050 w 4755050"/>
              <a:gd name="connsiteY4" fmla="*/ 492508 h 2340361"/>
              <a:gd name="connsiteX5" fmla="*/ 4755050 w 4755050"/>
              <a:gd name="connsiteY5" fmla="*/ 800484 h 2340361"/>
              <a:gd name="connsiteX6" fmla="*/ 4755050 w 4755050"/>
              <a:gd name="connsiteY6" fmla="*/ 800484 h 2340361"/>
              <a:gd name="connsiteX7" fmla="*/ 4755050 w 4755050"/>
              <a:gd name="connsiteY7" fmla="*/ 1262447 h 2340361"/>
              <a:gd name="connsiteX8" fmla="*/ 4755050 w 4755050"/>
              <a:gd name="connsiteY8" fmla="*/ 2340361 h 2340361"/>
              <a:gd name="connsiteX9" fmla="*/ 3962542 w 4755050"/>
              <a:gd name="connsiteY9" fmla="*/ 2340361 h 2340361"/>
              <a:gd name="connsiteX10" fmla="*/ 2773779 w 4755050"/>
              <a:gd name="connsiteY10" fmla="*/ 2340361 h 2340361"/>
              <a:gd name="connsiteX11" fmla="*/ 2773779 w 4755050"/>
              <a:gd name="connsiteY11" fmla="*/ 2340361 h 2340361"/>
              <a:gd name="connsiteX12" fmla="*/ 0 w 4755050"/>
              <a:gd name="connsiteY12" fmla="*/ 2340361 h 2340361"/>
              <a:gd name="connsiteX13" fmla="*/ 0 w 4755050"/>
              <a:gd name="connsiteY13" fmla="*/ 1262447 h 2340361"/>
              <a:gd name="connsiteX14" fmla="*/ 0 w 4755050"/>
              <a:gd name="connsiteY14" fmla="*/ 800484 h 2340361"/>
              <a:gd name="connsiteX15" fmla="*/ 0 w 4755050"/>
              <a:gd name="connsiteY15" fmla="*/ 800484 h 2340361"/>
              <a:gd name="connsiteX16" fmla="*/ 0 w 4755050"/>
              <a:gd name="connsiteY16" fmla="*/ 492508 h 2340361"/>
              <a:gd name="connsiteX0" fmla="*/ 0 w 4755050"/>
              <a:gd name="connsiteY0" fmla="*/ 314708 h 2162561"/>
              <a:gd name="connsiteX1" fmla="*/ 3370679 w 4755050"/>
              <a:gd name="connsiteY1" fmla="*/ 314708 h 2162561"/>
              <a:gd name="connsiteX2" fmla="*/ 3703847 w 4755050"/>
              <a:gd name="connsiteY2" fmla="*/ 0 h 2162561"/>
              <a:gd name="connsiteX3" fmla="*/ 3721242 w 4755050"/>
              <a:gd name="connsiteY3" fmla="*/ 314708 h 2162561"/>
              <a:gd name="connsiteX4" fmla="*/ 4755050 w 4755050"/>
              <a:gd name="connsiteY4" fmla="*/ 314708 h 2162561"/>
              <a:gd name="connsiteX5" fmla="*/ 4755050 w 4755050"/>
              <a:gd name="connsiteY5" fmla="*/ 622684 h 2162561"/>
              <a:gd name="connsiteX6" fmla="*/ 4755050 w 4755050"/>
              <a:gd name="connsiteY6" fmla="*/ 622684 h 2162561"/>
              <a:gd name="connsiteX7" fmla="*/ 4755050 w 4755050"/>
              <a:gd name="connsiteY7" fmla="*/ 1084647 h 2162561"/>
              <a:gd name="connsiteX8" fmla="*/ 4755050 w 4755050"/>
              <a:gd name="connsiteY8" fmla="*/ 2162561 h 2162561"/>
              <a:gd name="connsiteX9" fmla="*/ 3962542 w 4755050"/>
              <a:gd name="connsiteY9" fmla="*/ 2162561 h 2162561"/>
              <a:gd name="connsiteX10" fmla="*/ 2773779 w 4755050"/>
              <a:gd name="connsiteY10" fmla="*/ 2162561 h 2162561"/>
              <a:gd name="connsiteX11" fmla="*/ 2773779 w 4755050"/>
              <a:gd name="connsiteY11" fmla="*/ 2162561 h 2162561"/>
              <a:gd name="connsiteX12" fmla="*/ 0 w 4755050"/>
              <a:gd name="connsiteY12" fmla="*/ 2162561 h 2162561"/>
              <a:gd name="connsiteX13" fmla="*/ 0 w 4755050"/>
              <a:gd name="connsiteY13" fmla="*/ 1084647 h 2162561"/>
              <a:gd name="connsiteX14" fmla="*/ 0 w 4755050"/>
              <a:gd name="connsiteY14" fmla="*/ 622684 h 2162561"/>
              <a:gd name="connsiteX15" fmla="*/ 0 w 4755050"/>
              <a:gd name="connsiteY15" fmla="*/ 622684 h 2162561"/>
              <a:gd name="connsiteX16" fmla="*/ 0 w 4755050"/>
              <a:gd name="connsiteY16" fmla="*/ 314708 h 2162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755050" h="2162561">
                <a:moveTo>
                  <a:pt x="0" y="314708"/>
                </a:moveTo>
                <a:lnTo>
                  <a:pt x="3370679" y="314708"/>
                </a:lnTo>
                <a:lnTo>
                  <a:pt x="3703847" y="0"/>
                </a:lnTo>
                <a:lnTo>
                  <a:pt x="3721242" y="314708"/>
                </a:lnTo>
                <a:lnTo>
                  <a:pt x="4755050" y="314708"/>
                </a:lnTo>
                <a:lnTo>
                  <a:pt x="4755050" y="622684"/>
                </a:lnTo>
                <a:lnTo>
                  <a:pt x="4755050" y="622684"/>
                </a:lnTo>
                <a:lnTo>
                  <a:pt x="4755050" y="1084647"/>
                </a:lnTo>
                <a:lnTo>
                  <a:pt x="4755050" y="2162561"/>
                </a:lnTo>
                <a:lnTo>
                  <a:pt x="3962542" y="2162561"/>
                </a:lnTo>
                <a:lnTo>
                  <a:pt x="2773779" y="2162561"/>
                </a:lnTo>
                <a:lnTo>
                  <a:pt x="2773779" y="2162561"/>
                </a:lnTo>
                <a:lnTo>
                  <a:pt x="0" y="2162561"/>
                </a:lnTo>
                <a:lnTo>
                  <a:pt x="0" y="1084647"/>
                </a:lnTo>
                <a:lnTo>
                  <a:pt x="0" y="622684"/>
                </a:lnTo>
                <a:lnTo>
                  <a:pt x="0" y="622684"/>
                </a:lnTo>
                <a:lnTo>
                  <a:pt x="0" y="314708"/>
                </a:lnTo>
                <a:close/>
              </a:path>
            </a:pathLst>
          </a:custGeom>
          <a:solidFill>
            <a:srgbClr val="CCCC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sp>
        <p:nvSpPr>
          <p:cNvPr id="9219" name="Text Box 9"/>
          <p:cNvSpPr txBox="1">
            <a:spLocks noChangeArrowheads="1"/>
          </p:cNvSpPr>
          <p:nvPr/>
        </p:nvSpPr>
        <p:spPr bwMode="auto">
          <a:xfrm>
            <a:off x="183696" y="1042152"/>
            <a:ext cx="8776608" cy="492099"/>
          </a:xfrm>
          <a:prstGeom prst="rect">
            <a:avLst/>
          </a:prstGeom>
          <a:solidFill>
            <a:schemeClr val="bg1"/>
          </a:solidFill>
          <a:ln w="9525">
            <a:solidFill>
              <a:schemeClr val="tx1"/>
            </a:solidFill>
            <a:miter lim="800000"/>
            <a:headEnd/>
            <a:tailEnd/>
          </a:ln>
        </p:spPr>
        <p:txBody>
          <a:bodyPr wrap="square" lIns="93989" tIns="46994" rIns="93989" bIns="46519">
            <a:spAutoFit/>
          </a:bodyPr>
          <a:lstStyle>
            <a:lvl1pPr marL="88900" indent="-88900" defTabSz="1017588" eaLnBrk="0" hangingPunct="0">
              <a:spcBef>
                <a:spcPct val="20000"/>
              </a:spcBef>
              <a:buChar char="•"/>
              <a:defRPr kumimoji="1" sz="3200">
                <a:solidFill>
                  <a:schemeClr val="tx1"/>
                </a:solidFill>
                <a:latin typeface="Times New Roman" pitchFamily="18" charset="0"/>
                <a:ea typeface="ＭＳ Ｐゴシック" charset="-128"/>
              </a:defRPr>
            </a:lvl1pPr>
            <a:lvl2pPr marL="742950" indent="-285750" defTabSz="1017588" eaLnBrk="0" hangingPunct="0">
              <a:spcBef>
                <a:spcPct val="20000"/>
              </a:spcBef>
              <a:buChar char="–"/>
              <a:defRPr kumimoji="1" sz="2800">
                <a:solidFill>
                  <a:schemeClr val="tx1"/>
                </a:solidFill>
                <a:latin typeface="Times New Roman" pitchFamily="18" charset="0"/>
                <a:ea typeface="ＭＳ Ｐゴシック" charset="-128"/>
              </a:defRPr>
            </a:lvl2pPr>
            <a:lvl3pPr marL="1143000" indent="-228600" defTabSz="1017588" eaLnBrk="0" hangingPunct="0">
              <a:spcBef>
                <a:spcPct val="20000"/>
              </a:spcBef>
              <a:buChar char="•"/>
              <a:defRPr kumimoji="1" sz="2400">
                <a:solidFill>
                  <a:schemeClr val="tx1"/>
                </a:solidFill>
                <a:latin typeface="Times New Roman" pitchFamily="18" charset="0"/>
                <a:ea typeface="ＭＳ Ｐゴシック" charset="-128"/>
              </a:defRPr>
            </a:lvl3pPr>
            <a:lvl4pPr marL="1600200" indent="-228600" defTabSz="1017588" eaLnBrk="0" hangingPunct="0">
              <a:spcBef>
                <a:spcPct val="20000"/>
              </a:spcBef>
              <a:buChar char="–"/>
              <a:defRPr kumimoji="1" sz="2000">
                <a:solidFill>
                  <a:schemeClr val="tx1"/>
                </a:solidFill>
                <a:latin typeface="Times New Roman" pitchFamily="18" charset="0"/>
                <a:ea typeface="ＭＳ Ｐゴシック" charset="-128"/>
              </a:defRPr>
            </a:lvl4pPr>
            <a:lvl5pPr marL="2057400" indent="-228600" defTabSz="1017588" eaLnBrk="0" hangingPunct="0">
              <a:spcBef>
                <a:spcPct val="20000"/>
              </a:spcBef>
              <a:buChar char="»"/>
              <a:defRPr kumimoji="1" sz="2000">
                <a:solidFill>
                  <a:schemeClr val="tx1"/>
                </a:solidFill>
                <a:latin typeface="Times New Roman" pitchFamily="18" charset="0"/>
                <a:ea typeface="ＭＳ Ｐゴシック" charset="-128"/>
              </a:defRPr>
            </a:lvl5pPr>
            <a:lvl6pPr marL="2514600" indent="-228600" defTabSz="1017588" eaLnBrk="0" fontAlgn="base" hangingPunct="0">
              <a:spcBef>
                <a:spcPct val="20000"/>
              </a:spcBef>
              <a:spcAft>
                <a:spcPct val="0"/>
              </a:spcAft>
              <a:buChar char="»"/>
              <a:defRPr kumimoji="1" sz="2000">
                <a:solidFill>
                  <a:schemeClr val="tx1"/>
                </a:solidFill>
                <a:latin typeface="Times New Roman" pitchFamily="18" charset="0"/>
                <a:ea typeface="ＭＳ Ｐゴシック" charset="-128"/>
              </a:defRPr>
            </a:lvl6pPr>
            <a:lvl7pPr marL="2971800" indent="-228600" defTabSz="1017588" eaLnBrk="0" fontAlgn="base" hangingPunct="0">
              <a:spcBef>
                <a:spcPct val="20000"/>
              </a:spcBef>
              <a:spcAft>
                <a:spcPct val="0"/>
              </a:spcAft>
              <a:buChar char="»"/>
              <a:defRPr kumimoji="1" sz="2000">
                <a:solidFill>
                  <a:schemeClr val="tx1"/>
                </a:solidFill>
                <a:latin typeface="Times New Roman" pitchFamily="18" charset="0"/>
                <a:ea typeface="ＭＳ Ｐゴシック" charset="-128"/>
              </a:defRPr>
            </a:lvl7pPr>
            <a:lvl8pPr marL="3429000" indent="-228600" defTabSz="1017588" eaLnBrk="0" fontAlgn="base" hangingPunct="0">
              <a:spcBef>
                <a:spcPct val="20000"/>
              </a:spcBef>
              <a:spcAft>
                <a:spcPct val="0"/>
              </a:spcAft>
              <a:buChar char="»"/>
              <a:defRPr kumimoji="1" sz="2000">
                <a:solidFill>
                  <a:schemeClr val="tx1"/>
                </a:solidFill>
                <a:latin typeface="Times New Roman" pitchFamily="18" charset="0"/>
                <a:ea typeface="ＭＳ Ｐゴシック" charset="-128"/>
              </a:defRPr>
            </a:lvl8pPr>
            <a:lvl9pPr marL="3886200" indent="-228600" defTabSz="1017588" eaLnBrk="0" fontAlgn="base" hangingPunct="0">
              <a:spcBef>
                <a:spcPct val="20000"/>
              </a:spcBef>
              <a:spcAft>
                <a:spcPct val="0"/>
              </a:spcAft>
              <a:buChar char="»"/>
              <a:defRPr kumimoji="1" sz="2000">
                <a:solidFill>
                  <a:schemeClr val="tx1"/>
                </a:solidFill>
                <a:latin typeface="Times New Roman" pitchFamily="18" charset="0"/>
                <a:ea typeface="ＭＳ Ｐゴシック" charset="-128"/>
              </a:defRPr>
            </a:lvl9pPr>
          </a:lstStyle>
          <a:p>
            <a:pPr marL="275499" indent="-275499" eaLnBrk="1" hangingPunct="1">
              <a:spcBef>
                <a:spcPct val="0"/>
              </a:spcBef>
              <a:buNone/>
            </a:pPr>
            <a:r>
              <a:rPr lang="ja-JP" altLang="en-US" sz="1292" dirty="0">
                <a:latin typeface="Meiryo UI" panose="020B0604030504040204" pitchFamily="50" charset="-128"/>
                <a:ea typeface="Meiryo UI" panose="020B0604030504040204" pitchFamily="50" charset="-128"/>
                <a:cs typeface="Meiryo UI" panose="020B0604030504040204" pitchFamily="50" charset="-128"/>
              </a:rPr>
              <a:t>○　食育を国民運動として推進していくため、国、地方公共団体による取組とともに、地域においては、学校、保育所等、農林漁業者、食品関連事業者、ボランティア等の様々な立場の関係者の緊密な連携・協働の下、食育を推進。</a:t>
            </a:r>
            <a:endParaRPr lang="en-US" altLang="ja-JP" sz="1292"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4" name="テキスト ボックス 43"/>
          <p:cNvSpPr txBox="1"/>
          <p:nvPr/>
        </p:nvSpPr>
        <p:spPr>
          <a:xfrm>
            <a:off x="188574" y="1586107"/>
            <a:ext cx="8621209" cy="348109"/>
          </a:xfrm>
          <a:prstGeom prst="rect">
            <a:avLst/>
          </a:prstGeom>
          <a:noFill/>
        </p:spPr>
        <p:txBody>
          <a:bodyPr wrap="square" rtlCol="0">
            <a:spAutoFit/>
          </a:bodyPr>
          <a:lstStyle/>
          <a:p>
            <a:pPr algn="ctr"/>
            <a:r>
              <a:rPr lang="ja-JP" altLang="en-US" sz="1662" b="1">
                <a:latin typeface="メイリオ" panose="020B0604030504040204" pitchFamily="50" charset="-128"/>
                <a:ea typeface="メイリオ" panose="020B0604030504040204" pitchFamily="50" charset="-128"/>
                <a:cs typeface="メイリオ" panose="020B0604030504040204" pitchFamily="50" charset="-128"/>
              </a:rPr>
              <a:t>国民の心身の健康の増進と豊かな人間形成</a:t>
            </a:r>
          </a:p>
        </p:txBody>
      </p:sp>
      <p:sp>
        <p:nvSpPr>
          <p:cNvPr id="45" name="角丸四角形 44"/>
          <p:cNvSpPr/>
          <p:nvPr/>
        </p:nvSpPr>
        <p:spPr>
          <a:xfrm>
            <a:off x="476939" y="3941206"/>
            <a:ext cx="1423911" cy="564203"/>
          </a:xfrm>
          <a:prstGeom prst="roundRect">
            <a:avLst>
              <a:gd name="adj" fmla="val 19283"/>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77">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全国全ての</a:t>
            </a:r>
            <a:endParaRPr lang="en-US" altLang="ja-JP" sz="1477">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algn="ctr"/>
            <a:r>
              <a:rPr lang="ja-JP" altLang="en-US" sz="1477">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地域で展開</a:t>
            </a:r>
          </a:p>
        </p:txBody>
      </p:sp>
      <p:sp>
        <p:nvSpPr>
          <p:cNvPr id="48" name="角丸四角形 47"/>
          <p:cNvSpPr/>
          <p:nvPr/>
        </p:nvSpPr>
        <p:spPr>
          <a:xfrm>
            <a:off x="7208658" y="3941206"/>
            <a:ext cx="1402094" cy="564203"/>
          </a:xfrm>
          <a:prstGeom prst="roundRect">
            <a:avLst>
              <a:gd name="adj" fmla="val 19283"/>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77">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相互に緊密な</a:t>
            </a:r>
            <a:endParaRPr lang="en-US" altLang="ja-JP" sz="1477">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algn="ctr"/>
            <a:r>
              <a:rPr lang="ja-JP" altLang="en-US" sz="1477">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連携・協働</a:t>
            </a:r>
          </a:p>
        </p:txBody>
      </p:sp>
      <p:sp>
        <p:nvSpPr>
          <p:cNvPr id="49" name="右矢印 48"/>
          <p:cNvSpPr/>
          <p:nvPr/>
        </p:nvSpPr>
        <p:spPr>
          <a:xfrm rot="16200000">
            <a:off x="4189516" y="1779080"/>
            <a:ext cx="752345" cy="960595"/>
          </a:xfrm>
          <a:prstGeom prst="rightArrow">
            <a:avLst>
              <a:gd name="adj1" fmla="val 50000"/>
              <a:gd name="adj2" fmla="val 30560"/>
            </a:avLst>
          </a:prstGeom>
          <a:solidFill>
            <a:srgbClr val="CCCCF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sp>
        <p:nvSpPr>
          <p:cNvPr id="50" name="テキスト ボックス 49"/>
          <p:cNvSpPr txBox="1"/>
          <p:nvPr/>
        </p:nvSpPr>
        <p:spPr>
          <a:xfrm>
            <a:off x="3017013" y="2157428"/>
            <a:ext cx="3190508" cy="319639"/>
          </a:xfrm>
          <a:prstGeom prst="rect">
            <a:avLst/>
          </a:prstGeom>
          <a:noFill/>
        </p:spPr>
        <p:txBody>
          <a:bodyPr wrap="square" rtlCol="0">
            <a:spAutoFit/>
          </a:bodyPr>
          <a:lstStyle/>
          <a:p>
            <a:pPr algn="ctr"/>
            <a:r>
              <a:rPr lang="ja-JP" altLang="en-US" sz="1477" b="1">
                <a:latin typeface="メイリオ" panose="020B0604030504040204" pitchFamily="50" charset="-128"/>
                <a:ea typeface="メイリオ" panose="020B0604030504040204" pitchFamily="50" charset="-128"/>
                <a:cs typeface="メイリオ" panose="020B0604030504040204" pitchFamily="50" charset="-128"/>
              </a:rPr>
              <a:t>国民運動として食育を推進</a:t>
            </a:r>
          </a:p>
        </p:txBody>
      </p:sp>
      <p:sp>
        <p:nvSpPr>
          <p:cNvPr id="51" name="円/楕円 50"/>
          <p:cNvSpPr/>
          <p:nvPr/>
        </p:nvSpPr>
        <p:spPr>
          <a:xfrm>
            <a:off x="2511463" y="2433145"/>
            <a:ext cx="1728000" cy="631385"/>
          </a:xfrm>
          <a:prstGeom prst="ellipse">
            <a:avLst/>
          </a:prstGeom>
          <a:solidFill>
            <a:srgbClr val="CCFF99"/>
          </a:solidFill>
          <a:ln w="1270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lIns="33231" rIns="33231" rtlCol="0" anchor="ctr"/>
          <a:lstStyle/>
          <a:p>
            <a:pPr algn="ctr"/>
            <a:r>
              <a:rPr lang="ja-JP" altLang="en-US" sz="1292" b="1">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各種団体</a:t>
            </a:r>
          </a:p>
        </p:txBody>
      </p:sp>
      <p:sp>
        <p:nvSpPr>
          <p:cNvPr id="52" name="円/楕円 51"/>
          <p:cNvSpPr/>
          <p:nvPr/>
        </p:nvSpPr>
        <p:spPr>
          <a:xfrm>
            <a:off x="2115774" y="2932342"/>
            <a:ext cx="1728000" cy="631385"/>
          </a:xfrm>
          <a:prstGeom prst="ellipse">
            <a:avLst/>
          </a:prstGeom>
          <a:solidFill>
            <a:srgbClr val="CCFF99"/>
          </a:solidFill>
          <a:ln w="1270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lIns="33231" rIns="33231" rtlCol="0" anchor="ctr"/>
          <a:lstStyle/>
          <a:p>
            <a:pPr algn="ctr"/>
            <a:r>
              <a:rPr lang="ja-JP" altLang="en-US" sz="1292" b="1">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食品関連事業者</a:t>
            </a:r>
          </a:p>
        </p:txBody>
      </p:sp>
      <p:sp>
        <p:nvSpPr>
          <p:cNvPr id="55" name="円/楕円 54"/>
          <p:cNvSpPr/>
          <p:nvPr/>
        </p:nvSpPr>
        <p:spPr>
          <a:xfrm>
            <a:off x="4970814" y="2433145"/>
            <a:ext cx="1728000" cy="631385"/>
          </a:xfrm>
          <a:prstGeom prst="ellipse">
            <a:avLst/>
          </a:prstGeom>
          <a:solidFill>
            <a:srgbClr val="CCFF99"/>
          </a:solidFill>
          <a:ln w="1270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lIns="33231" rIns="33231" rtlCol="0" anchor="ctr"/>
          <a:lstStyle/>
          <a:p>
            <a:pPr algn="ctr"/>
            <a:r>
              <a:rPr lang="ja-JP" altLang="en-US" sz="1292" b="1">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ボランティア</a:t>
            </a:r>
          </a:p>
        </p:txBody>
      </p:sp>
      <p:sp>
        <p:nvSpPr>
          <p:cNvPr id="58" name="円/楕円 57"/>
          <p:cNvSpPr/>
          <p:nvPr/>
        </p:nvSpPr>
        <p:spPr>
          <a:xfrm>
            <a:off x="2519675" y="3951302"/>
            <a:ext cx="1728000" cy="631385"/>
          </a:xfrm>
          <a:prstGeom prst="ellipse">
            <a:avLst/>
          </a:prstGeom>
          <a:solidFill>
            <a:srgbClr val="CCCCFF"/>
          </a:solidFill>
          <a:ln w="1270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lIns="33231" rIns="33231" rtlCol="0" anchor="ctr"/>
          <a:lstStyle/>
          <a:p>
            <a:pPr algn="ctr"/>
            <a:r>
              <a:rPr lang="ja-JP" altLang="en-US" sz="1200" b="1">
                <a:solidFill>
                  <a:srgbClr val="7030A0"/>
                </a:solidFill>
                <a:latin typeface="メイリオ" panose="020B0604030504040204" pitchFamily="50" charset="-128"/>
                <a:ea typeface="メイリオ" panose="020B0604030504040204" pitchFamily="50" charset="-128"/>
                <a:cs typeface="メイリオ" panose="020B0604030504040204" pitchFamily="50" charset="-128"/>
              </a:rPr>
              <a:t>国</a:t>
            </a:r>
          </a:p>
        </p:txBody>
      </p:sp>
      <p:sp>
        <p:nvSpPr>
          <p:cNvPr id="74" name="四角形吹き出し 73"/>
          <p:cNvSpPr/>
          <p:nvPr/>
        </p:nvSpPr>
        <p:spPr>
          <a:xfrm>
            <a:off x="90663" y="4424136"/>
            <a:ext cx="4389277" cy="1996210"/>
          </a:xfrm>
          <a:custGeom>
            <a:avLst/>
            <a:gdLst>
              <a:gd name="connsiteX0" fmla="*/ 0 w 4755050"/>
              <a:gd name="connsiteY0" fmla="*/ 0 h 1847853"/>
              <a:gd name="connsiteX1" fmla="*/ 2773779 w 4755050"/>
              <a:gd name="connsiteY1" fmla="*/ 0 h 1847853"/>
              <a:gd name="connsiteX2" fmla="*/ 3716547 w 4755050"/>
              <a:gd name="connsiteY2" fmla="*/ -492508 h 1847853"/>
              <a:gd name="connsiteX3" fmla="*/ 3962542 w 4755050"/>
              <a:gd name="connsiteY3" fmla="*/ 0 h 1847853"/>
              <a:gd name="connsiteX4" fmla="*/ 4755050 w 4755050"/>
              <a:gd name="connsiteY4" fmla="*/ 0 h 1847853"/>
              <a:gd name="connsiteX5" fmla="*/ 4755050 w 4755050"/>
              <a:gd name="connsiteY5" fmla="*/ 307976 h 1847853"/>
              <a:gd name="connsiteX6" fmla="*/ 4755050 w 4755050"/>
              <a:gd name="connsiteY6" fmla="*/ 307976 h 1847853"/>
              <a:gd name="connsiteX7" fmla="*/ 4755050 w 4755050"/>
              <a:gd name="connsiteY7" fmla="*/ 769939 h 1847853"/>
              <a:gd name="connsiteX8" fmla="*/ 4755050 w 4755050"/>
              <a:gd name="connsiteY8" fmla="*/ 1847853 h 1847853"/>
              <a:gd name="connsiteX9" fmla="*/ 3962542 w 4755050"/>
              <a:gd name="connsiteY9" fmla="*/ 1847853 h 1847853"/>
              <a:gd name="connsiteX10" fmla="*/ 2773779 w 4755050"/>
              <a:gd name="connsiteY10" fmla="*/ 1847853 h 1847853"/>
              <a:gd name="connsiteX11" fmla="*/ 2773779 w 4755050"/>
              <a:gd name="connsiteY11" fmla="*/ 1847853 h 1847853"/>
              <a:gd name="connsiteX12" fmla="*/ 0 w 4755050"/>
              <a:gd name="connsiteY12" fmla="*/ 1847853 h 1847853"/>
              <a:gd name="connsiteX13" fmla="*/ 0 w 4755050"/>
              <a:gd name="connsiteY13" fmla="*/ 769939 h 1847853"/>
              <a:gd name="connsiteX14" fmla="*/ 0 w 4755050"/>
              <a:gd name="connsiteY14" fmla="*/ 307976 h 1847853"/>
              <a:gd name="connsiteX15" fmla="*/ 0 w 4755050"/>
              <a:gd name="connsiteY15" fmla="*/ 307976 h 1847853"/>
              <a:gd name="connsiteX16" fmla="*/ 0 w 4755050"/>
              <a:gd name="connsiteY16" fmla="*/ 0 h 1847853"/>
              <a:gd name="connsiteX0" fmla="*/ 0 w 4755050"/>
              <a:gd name="connsiteY0" fmla="*/ 492508 h 2340361"/>
              <a:gd name="connsiteX1" fmla="*/ 3370679 w 4755050"/>
              <a:gd name="connsiteY1" fmla="*/ 492508 h 2340361"/>
              <a:gd name="connsiteX2" fmla="*/ 3716547 w 4755050"/>
              <a:gd name="connsiteY2" fmla="*/ 0 h 2340361"/>
              <a:gd name="connsiteX3" fmla="*/ 3962542 w 4755050"/>
              <a:gd name="connsiteY3" fmla="*/ 492508 h 2340361"/>
              <a:gd name="connsiteX4" fmla="*/ 4755050 w 4755050"/>
              <a:gd name="connsiteY4" fmla="*/ 492508 h 2340361"/>
              <a:gd name="connsiteX5" fmla="*/ 4755050 w 4755050"/>
              <a:gd name="connsiteY5" fmla="*/ 800484 h 2340361"/>
              <a:gd name="connsiteX6" fmla="*/ 4755050 w 4755050"/>
              <a:gd name="connsiteY6" fmla="*/ 800484 h 2340361"/>
              <a:gd name="connsiteX7" fmla="*/ 4755050 w 4755050"/>
              <a:gd name="connsiteY7" fmla="*/ 1262447 h 2340361"/>
              <a:gd name="connsiteX8" fmla="*/ 4755050 w 4755050"/>
              <a:gd name="connsiteY8" fmla="*/ 2340361 h 2340361"/>
              <a:gd name="connsiteX9" fmla="*/ 3962542 w 4755050"/>
              <a:gd name="connsiteY9" fmla="*/ 2340361 h 2340361"/>
              <a:gd name="connsiteX10" fmla="*/ 2773779 w 4755050"/>
              <a:gd name="connsiteY10" fmla="*/ 2340361 h 2340361"/>
              <a:gd name="connsiteX11" fmla="*/ 2773779 w 4755050"/>
              <a:gd name="connsiteY11" fmla="*/ 2340361 h 2340361"/>
              <a:gd name="connsiteX12" fmla="*/ 0 w 4755050"/>
              <a:gd name="connsiteY12" fmla="*/ 2340361 h 2340361"/>
              <a:gd name="connsiteX13" fmla="*/ 0 w 4755050"/>
              <a:gd name="connsiteY13" fmla="*/ 1262447 h 2340361"/>
              <a:gd name="connsiteX14" fmla="*/ 0 w 4755050"/>
              <a:gd name="connsiteY14" fmla="*/ 800484 h 2340361"/>
              <a:gd name="connsiteX15" fmla="*/ 0 w 4755050"/>
              <a:gd name="connsiteY15" fmla="*/ 800484 h 2340361"/>
              <a:gd name="connsiteX16" fmla="*/ 0 w 4755050"/>
              <a:gd name="connsiteY16" fmla="*/ 492508 h 2340361"/>
              <a:gd name="connsiteX0" fmla="*/ 0 w 4755050"/>
              <a:gd name="connsiteY0" fmla="*/ 492508 h 2340361"/>
              <a:gd name="connsiteX1" fmla="*/ 3370679 w 4755050"/>
              <a:gd name="connsiteY1" fmla="*/ 492508 h 2340361"/>
              <a:gd name="connsiteX2" fmla="*/ 3716547 w 4755050"/>
              <a:gd name="connsiteY2" fmla="*/ 0 h 2340361"/>
              <a:gd name="connsiteX3" fmla="*/ 3721242 w 4755050"/>
              <a:gd name="connsiteY3" fmla="*/ 492508 h 2340361"/>
              <a:gd name="connsiteX4" fmla="*/ 4755050 w 4755050"/>
              <a:gd name="connsiteY4" fmla="*/ 492508 h 2340361"/>
              <a:gd name="connsiteX5" fmla="*/ 4755050 w 4755050"/>
              <a:gd name="connsiteY5" fmla="*/ 800484 h 2340361"/>
              <a:gd name="connsiteX6" fmla="*/ 4755050 w 4755050"/>
              <a:gd name="connsiteY6" fmla="*/ 800484 h 2340361"/>
              <a:gd name="connsiteX7" fmla="*/ 4755050 w 4755050"/>
              <a:gd name="connsiteY7" fmla="*/ 1262447 h 2340361"/>
              <a:gd name="connsiteX8" fmla="*/ 4755050 w 4755050"/>
              <a:gd name="connsiteY8" fmla="*/ 2340361 h 2340361"/>
              <a:gd name="connsiteX9" fmla="*/ 3962542 w 4755050"/>
              <a:gd name="connsiteY9" fmla="*/ 2340361 h 2340361"/>
              <a:gd name="connsiteX10" fmla="*/ 2773779 w 4755050"/>
              <a:gd name="connsiteY10" fmla="*/ 2340361 h 2340361"/>
              <a:gd name="connsiteX11" fmla="*/ 2773779 w 4755050"/>
              <a:gd name="connsiteY11" fmla="*/ 2340361 h 2340361"/>
              <a:gd name="connsiteX12" fmla="*/ 0 w 4755050"/>
              <a:gd name="connsiteY12" fmla="*/ 2340361 h 2340361"/>
              <a:gd name="connsiteX13" fmla="*/ 0 w 4755050"/>
              <a:gd name="connsiteY13" fmla="*/ 1262447 h 2340361"/>
              <a:gd name="connsiteX14" fmla="*/ 0 w 4755050"/>
              <a:gd name="connsiteY14" fmla="*/ 800484 h 2340361"/>
              <a:gd name="connsiteX15" fmla="*/ 0 w 4755050"/>
              <a:gd name="connsiteY15" fmla="*/ 800484 h 2340361"/>
              <a:gd name="connsiteX16" fmla="*/ 0 w 4755050"/>
              <a:gd name="connsiteY16" fmla="*/ 492508 h 2340361"/>
              <a:gd name="connsiteX0" fmla="*/ 0 w 4755050"/>
              <a:gd name="connsiteY0" fmla="*/ 314708 h 2162561"/>
              <a:gd name="connsiteX1" fmla="*/ 3370679 w 4755050"/>
              <a:gd name="connsiteY1" fmla="*/ 314708 h 2162561"/>
              <a:gd name="connsiteX2" fmla="*/ 3703847 w 4755050"/>
              <a:gd name="connsiteY2" fmla="*/ 0 h 2162561"/>
              <a:gd name="connsiteX3" fmla="*/ 3721242 w 4755050"/>
              <a:gd name="connsiteY3" fmla="*/ 314708 h 2162561"/>
              <a:gd name="connsiteX4" fmla="*/ 4755050 w 4755050"/>
              <a:gd name="connsiteY4" fmla="*/ 314708 h 2162561"/>
              <a:gd name="connsiteX5" fmla="*/ 4755050 w 4755050"/>
              <a:gd name="connsiteY5" fmla="*/ 622684 h 2162561"/>
              <a:gd name="connsiteX6" fmla="*/ 4755050 w 4755050"/>
              <a:gd name="connsiteY6" fmla="*/ 622684 h 2162561"/>
              <a:gd name="connsiteX7" fmla="*/ 4755050 w 4755050"/>
              <a:gd name="connsiteY7" fmla="*/ 1084647 h 2162561"/>
              <a:gd name="connsiteX8" fmla="*/ 4755050 w 4755050"/>
              <a:gd name="connsiteY8" fmla="*/ 2162561 h 2162561"/>
              <a:gd name="connsiteX9" fmla="*/ 3962542 w 4755050"/>
              <a:gd name="connsiteY9" fmla="*/ 2162561 h 2162561"/>
              <a:gd name="connsiteX10" fmla="*/ 2773779 w 4755050"/>
              <a:gd name="connsiteY10" fmla="*/ 2162561 h 2162561"/>
              <a:gd name="connsiteX11" fmla="*/ 2773779 w 4755050"/>
              <a:gd name="connsiteY11" fmla="*/ 2162561 h 2162561"/>
              <a:gd name="connsiteX12" fmla="*/ 0 w 4755050"/>
              <a:gd name="connsiteY12" fmla="*/ 2162561 h 2162561"/>
              <a:gd name="connsiteX13" fmla="*/ 0 w 4755050"/>
              <a:gd name="connsiteY13" fmla="*/ 1084647 h 2162561"/>
              <a:gd name="connsiteX14" fmla="*/ 0 w 4755050"/>
              <a:gd name="connsiteY14" fmla="*/ 622684 h 2162561"/>
              <a:gd name="connsiteX15" fmla="*/ 0 w 4755050"/>
              <a:gd name="connsiteY15" fmla="*/ 622684 h 2162561"/>
              <a:gd name="connsiteX16" fmla="*/ 0 w 4755050"/>
              <a:gd name="connsiteY16" fmla="*/ 314708 h 2162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755050" h="2162561">
                <a:moveTo>
                  <a:pt x="0" y="314708"/>
                </a:moveTo>
                <a:lnTo>
                  <a:pt x="3370679" y="314708"/>
                </a:lnTo>
                <a:lnTo>
                  <a:pt x="3703847" y="0"/>
                </a:lnTo>
                <a:lnTo>
                  <a:pt x="3721242" y="314708"/>
                </a:lnTo>
                <a:lnTo>
                  <a:pt x="4755050" y="314708"/>
                </a:lnTo>
                <a:lnTo>
                  <a:pt x="4755050" y="622684"/>
                </a:lnTo>
                <a:lnTo>
                  <a:pt x="4755050" y="622684"/>
                </a:lnTo>
                <a:lnTo>
                  <a:pt x="4755050" y="1084647"/>
                </a:lnTo>
                <a:lnTo>
                  <a:pt x="4755050" y="2162561"/>
                </a:lnTo>
                <a:lnTo>
                  <a:pt x="3962542" y="2162561"/>
                </a:lnTo>
                <a:lnTo>
                  <a:pt x="2773779" y="2162561"/>
                </a:lnTo>
                <a:lnTo>
                  <a:pt x="2773779" y="2162561"/>
                </a:lnTo>
                <a:lnTo>
                  <a:pt x="0" y="2162561"/>
                </a:lnTo>
                <a:lnTo>
                  <a:pt x="0" y="1084647"/>
                </a:lnTo>
                <a:lnTo>
                  <a:pt x="0" y="622684"/>
                </a:lnTo>
                <a:lnTo>
                  <a:pt x="0" y="622684"/>
                </a:lnTo>
                <a:lnTo>
                  <a:pt x="0" y="314708"/>
                </a:lnTo>
                <a:close/>
              </a:path>
            </a:pathLst>
          </a:custGeom>
          <a:solidFill>
            <a:srgbClr val="CCCC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sp>
        <p:nvSpPr>
          <p:cNvPr id="76" name="角丸四角形 75"/>
          <p:cNvSpPr/>
          <p:nvPr/>
        </p:nvSpPr>
        <p:spPr>
          <a:xfrm>
            <a:off x="209267" y="5400118"/>
            <a:ext cx="4152071" cy="621144"/>
          </a:xfrm>
          <a:prstGeom prst="roundRect">
            <a:avLst>
              <a:gd name="adj" fmla="val 12611"/>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ja-JP" sz="1108">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77" name="テキスト ボックス 76"/>
          <p:cNvSpPr txBox="1"/>
          <p:nvPr/>
        </p:nvSpPr>
        <p:spPr>
          <a:xfrm>
            <a:off x="99423" y="6124834"/>
            <a:ext cx="4354171" cy="276999"/>
          </a:xfrm>
          <a:prstGeom prst="rect">
            <a:avLst/>
          </a:prstGeom>
          <a:noFill/>
        </p:spPr>
        <p:txBody>
          <a:bodyPr wrap="square" rtlCol="0">
            <a:spAutoFit/>
          </a:bodyPr>
          <a:lstStyle/>
          <a:p>
            <a:pPr algn="ctr"/>
            <a:r>
              <a:rPr lang="ja-JP" altLang="en-US" sz="1200" b="1">
                <a:solidFill>
                  <a:srgbClr val="7030A0"/>
                </a:solidFill>
                <a:latin typeface="メイリオ" panose="020B0604030504040204" pitchFamily="50" charset="-128"/>
                <a:ea typeface="メイリオ" panose="020B0604030504040204" pitchFamily="50" charset="-128"/>
                <a:cs typeface="メイリオ" panose="020B0604030504040204" pitchFamily="50" charset="-128"/>
              </a:rPr>
              <a:t>＜ 食育に関する施策の総合的・計画的立案、実施 ＞</a:t>
            </a:r>
            <a:endParaRPr lang="en-US" altLang="ja-JP" sz="1200" b="1">
              <a:solidFill>
                <a:srgbClr val="7030A0"/>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78" name="角丸四角形 77"/>
          <p:cNvSpPr/>
          <p:nvPr/>
        </p:nvSpPr>
        <p:spPr>
          <a:xfrm>
            <a:off x="218058" y="4847307"/>
            <a:ext cx="4152070" cy="253707"/>
          </a:xfrm>
          <a:prstGeom prst="roundRect">
            <a:avLst>
              <a:gd name="adj" fmla="val 12611"/>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108">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食育推進会議（食育推進基本計画の作成）</a:t>
            </a:r>
            <a:endParaRPr lang="en-US" altLang="ja-JP" sz="1108">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79" name="上下矢印 78"/>
          <p:cNvSpPr/>
          <p:nvPr/>
        </p:nvSpPr>
        <p:spPr>
          <a:xfrm>
            <a:off x="2087059" y="5064299"/>
            <a:ext cx="285118" cy="375494"/>
          </a:xfrm>
          <a:prstGeom prst="upDownArrow">
            <a:avLst/>
          </a:prstGeom>
          <a:solidFill>
            <a:srgbClr val="AFAFFF"/>
          </a:solidFill>
          <a:ln w="127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sp>
        <p:nvSpPr>
          <p:cNvPr id="71" name="角丸四角形 70"/>
          <p:cNvSpPr/>
          <p:nvPr/>
        </p:nvSpPr>
        <p:spPr>
          <a:xfrm>
            <a:off x="4809392" y="5114227"/>
            <a:ext cx="1900157" cy="897231"/>
          </a:xfrm>
          <a:prstGeom prst="roundRect">
            <a:avLst>
              <a:gd name="adj" fmla="val 12328"/>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108">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都道府県食育推進会議</a:t>
            </a:r>
            <a:endParaRPr lang="en-US" altLang="ja-JP" sz="1108">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algn="ctr"/>
            <a:r>
              <a:rPr lang="ja-JP" altLang="en-US" sz="1108">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endParaRPr lang="en-US" altLang="ja-JP" sz="1108">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algn="ctr"/>
            <a:r>
              <a:rPr lang="ja-JP" altLang="en-US" sz="1108">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都道府県</a:t>
            </a:r>
            <a:endParaRPr lang="en-US" altLang="ja-JP" sz="1108">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algn="ctr"/>
            <a:r>
              <a:rPr lang="ja-JP" altLang="en-US" sz="1108">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食育推進計画の作成</a:t>
            </a:r>
          </a:p>
        </p:txBody>
      </p:sp>
      <p:sp>
        <p:nvSpPr>
          <p:cNvPr id="72" name="角丸四角形 71"/>
          <p:cNvSpPr/>
          <p:nvPr/>
        </p:nvSpPr>
        <p:spPr>
          <a:xfrm>
            <a:off x="6971078" y="5114227"/>
            <a:ext cx="1870493" cy="897231"/>
          </a:xfrm>
          <a:prstGeom prst="roundRect">
            <a:avLst>
              <a:gd name="adj" fmla="val 990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108">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市町村食育推進会議</a:t>
            </a:r>
            <a:endParaRPr lang="en-US" altLang="ja-JP" sz="1108">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algn="ctr"/>
            <a:r>
              <a:rPr lang="ja-JP" altLang="en-US" sz="1108">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endParaRPr lang="en-US" altLang="ja-JP" sz="1108">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algn="ctr"/>
            <a:r>
              <a:rPr lang="ja-JP" altLang="en-US" sz="1108">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市町村</a:t>
            </a:r>
            <a:endParaRPr lang="en-US" altLang="ja-JP" sz="1108">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algn="ctr"/>
            <a:r>
              <a:rPr lang="ja-JP" altLang="en-US" sz="1108">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食育推進計画の作成</a:t>
            </a:r>
          </a:p>
        </p:txBody>
      </p:sp>
      <p:sp>
        <p:nvSpPr>
          <p:cNvPr id="73" name="上下矢印 72"/>
          <p:cNvSpPr/>
          <p:nvPr/>
        </p:nvSpPr>
        <p:spPr>
          <a:xfrm rot="5400000">
            <a:off x="6692986" y="5329056"/>
            <a:ext cx="285118" cy="467576"/>
          </a:xfrm>
          <a:prstGeom prst="upDownArrow">
            <a:avLst/>
          </a:prstGeom>
          <a:solidFill>
            <a:srgbClr val="AFAFFF"/>
          </a:solidFill>
          <a:ln w="952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sp>
        <p:nvSpPr>
          <p:cNvPr id="68" name="テキスト ボックス 67"/>
          <p:cNvSpPr txBox="1"/>
          <p:nvPr/>
        </p:nvSpPr>
        <p:spPr>
          <a:xfrm>
            <a:off x="4809390" y="4866872"/>
            <a:ext cx="1900158" cy="276999"/>
          </a:xfrm>
          <a:prstGeom prst="rect">
            <a:avLst/>
          </a:prstGeom>
          <a:noFill/>
        </p:spPr>
        <p:txBody>
          <a:bodyPr wrap="square" rtlCol="0">
            <a:spAutoFit/>
          </a:bodyPr>
          <a:lstStyle/>
          <a:p>
            <a:pPr algn="ctr"/>
            <a:r>
              <a:rPr lang="ja-JP" altLang="en-US" sz="1200" b="1">
                <a:solidFill>
                  <a:srgbClr val="7030A0"/>
                </a:solidFill>
                <a:latin typeface="メイリオ" panose="020B0604030504040204" pitchFamily="50" charset="-128"/>
                <a:ea typeface="メイリオ" panose="020B0604030504040204" pitchFamily="50" charset="-128"/>
                <a:cs typeface="メイリオ" panose="020B0604030504040204" pitchFamily="50" charset="-128"/>
              </a:rPr>
              <a:t>都道府県</a:t>
            </a:r>
            <a:endParaRPr lang="en-US" altLang="ja-JP" sz="1200" b="1">
              <a:solidFill>
                <a:srgbClr val="7030A0"/>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69" name="テキスト ボックス 68"/>
          <p:cNvSpPr txBox="1"/>
          <p:nvPr/>
        </p:nvSpPr>
        <p:spPr>
          <a:xfrm>
            <a:off x="6971078" y="4866872"/>
            <a:ext cx="1870493" cy="276999"/>
          </a:xfrm>
          <a:prstGeom prst="rect">
            <a:avLst/>
          </a:prstGeom>
          <a:noFill/>
        </p:spPr>
        <p:txBody>
          <a:bodyPr wrap="square" rtlCol="0">
            <a:spAutoFit/>
          </a:bodyPr>
          <a:lstStyle/>
          <a:p>
            <a:pPr algn="ctr"/>
            <a:r>
              <a:rPr lang="ja-JP" altLang="en-US" sz="1200" b="1">
                <a:solidFill>
                  <a:srgbClr val="7030A0"/>
                </a:solidFill>
                <a:latin typeface="メイリオ" panose="020B0604030504040204" pitchFamily="50" charset="-128"/>
                <a:ea typeface="メイリオ" panose="020B0604030504040204" pitchFamily="50" charset="-128"/>
                <a:cs typeface="メイリオ" panose="020B0604030504040204" pitchFamily="50" charset="-128"/>
              </a:rPr>
              <a:t>市町村</a:t>
            </a:r>
            <a:endParaRPr lang="en-US" altLang="ja-JP" sz="1200" b="1">
              <a:solidFill>
                <a:srgbClr val="7030A0"/>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70" name="テキスト ボックス 69"/>
          <p:cNvSpPr txBox="1"/>
          <p:nvPr/>
        </p:nvSpPr>
        <p:spPr>
          <a:xfrm>
            <a:off x="5028796" y="6124834"/>
            <a:ext cx="3742922" cy="276999"/>
          </a:xfrm>
          <a:prstGeom prst="rect">
            <a:avLst/>
          </a:prstGeom>
          <a:noFill/>
        </p:spPr>
        <p:txBody>
          <a:bodyPr wrap="square" rtlCol="0">
            <a:spAutoFit/>
          </a:bodyPr>
          <a:lstStyle/>
          <a:p>
            <a:pPr algn="ctr"/>
            <a:r>
              <a:rPr lang="ja-JP" altLang="en-US" sz="1200" b="1">
                <a:solidFill>
                  <a:srgbClr val="7030A0"/>
                </a:solidFill>
                <a:latin typeface="メイリオ" panose="020B0604030504040204" pitchFamily="50" charset="-128"/>
                <a:ea typeface="メイリオ" panose="020B0604030504040204" pitchFamily="50" charset="-128"/>
                <a:cs typeface="メイリオ" panose="020B0604030504040204" pitchFamily="50" charset="-128"/>
              </a:rPr>
              <a:t>＜ 地域の特性を生かした施策の立案、実施 ＞</a:t>
            </a:r>
            <a:endParaRPr lang="en-US" altLang="ja-JP" sz="1200" b="1">
              <a:solidFill>
                <a:srgbClr val="7030A0"/>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62" name="上下矢印 61"/>
          <p:cNvSpPr/>
          <p:nvPr/>
        </p:nvSpPr>
        <p:spPr>
          <a:xfrm rot="5400000">
            <a:off x="3747792" y="4907430"/>
            <a:ext cx="268045" cy="1604910"/>
          </a:xfrm>
          <a:prstGeom prst="upDownArrow">
            <a:avLst/>
          </a:prstGeom>
          <a:solidFill>
            <a:schemeClr val="bg1"/>
          </a:solidFill>
          <a:ln w="127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sp>
        <p:nvSpPr>
          <p:cNvPr id="63" name="角丸四角形 62"/>
          <p:cNvSpPr/>
          <p:nvPr/>
        </p:nvSpPr>
        <p:spPr>
          <a:xfrm>
            <a:off x="3449117" y="5477093"/>
            <a:ext cx="865394" cy="465586"/>
          </a:xfrm>
          <a:prstGeom prst="roundRect">
            <a:avLst>
              <a:gd name="adj" fmla="val 19283"/>
            </a:avLst>
          </a:prstGeom>
          <a:solidFill>
            <a:schemeClr val="bg1"/>
          </a:solidFill>
          <a:ln w="952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108">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地方</a:t>
            </a:r>
            <a:endParaRPr lang="en-US" altLang="ja-JP" sz="1108">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algn="ctr"/>
            <a:r>
              <a:rPr lang="ja-JP" altLang="en-US" sz="1108">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農政局等</a:t>
            </a:r>
          </a:p>
        </p:txBody>
      </p:sp>
      <p:sp>
        <p:nvSpPr>
          <p:cNvPr id="64" name="テキスト ボックス 63"/>
          <p:cNvSpPr txBox="1"/>
          <p:nvPr/>
        </p:nvSpPr>
        <p:spPr>
          <a:xfrm>
            <a:off x="216366" y="5459508"/>
            <a:ext cx="2888317" cy="603820"/>
          </a:xfrm>
          <a:prstGeom prst="rect">
            <a:avLst/>
          </a:prstGeom>
          <a:noFill/>
        </p:spPr>
        <p:txBody>
          <a:bodyPr wrap="square" rtlCol="0">
            <a:spAutoFit/>
          </a:bodyPr>
          <a:lstStyle/>
          <a:p>
            <a:pPr lvl="0" algn="ctr"/>
            <a:r>
              <a:rPr lang="ja-JP" altLang="en-US" sz="1108">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農林水産省、食品安全委員会、消費者庁、</a:t>
            </a:r>
            <a:endParaRPr lang="en-US" altLang="ja-JP" sz="1108">
              <a:solidFill>
                <a:prstClr val="black"/>
              </a:solidFill>
              <a:latin typeface="メイリオ" panose="020B0604030504040204" pitchFamily="50" charset="-128"/>
              <a:ea typeface="メイリオ" panose="020B0604030504040204" pitchFamily="50" charset="-128"/>
              <a:cs typeface="メイリオ" panose="020B0604030504040204" pitchFamily="50" charset="-128"/>
            </a:endParaRPr>
          </a:p>
          <a:p>
            <a:pPr lvl="0" algn="ctr"/>
            <a:r>
              <a:rPr lang="ja-JP" altLang="en-US" sz="1108">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こども家庭庁、文部科学省、厚生労働省等の関係府省庁等による施策の実施</a:t>
            </a:r>
            <a:endParaRPr lang="en-US" altLang="ja-JP" sz="1108">
              <a:solidFill>
                <a:prstClr val="black"/>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54" name="円/楕円 53"/>
          <p:cNvSpPr/>
          <p:nvPr/>
        </p:nvSpPr>
        <p:spPr>
          <a:xfrm>
            <a:off x="5172257" y="2932342"/>
            <a:ext cx="1728000" cy="631385"/>
          </a:xfrm>
          <a:prstGeom prst="ellipse">
            <a:avLst/>
          </a:prstGeom>
          <a:solidFill>
            <a:srgbClr val="CCFF99"/>
          </a:solidFill>
          <a:ln w="1270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lIns="33231" rIns="33231" rtlCol="0" anchor="ctr"/>
          <a:lstStyle/>
          <a:p>
            <a:pPr algn="ctr"/>
            <a:r>
              <a:rPr lang="ja-JP" altLang="en-US" sz="1292" b="1">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農林漁業者</a:t>
            </a:r>
          </a:p>
        </p:txBody>
      </p:sp>
      <p:sp>
        <p:nvSpPr>
          <p:cNvPr id="53" name="円/楕円 52"/>
          <p:cNvSpPr/>
          <p:nvPr/>
        </p:nvSpPr>
        <p:spPr>
          <a:xfrm>
            <a:off x="4981548" y="3442837"/>
            <a:ext cx="1728000" cy="631385"/>
          </a:xfrm>
          <a:prstGeom prst="ellipse">
            <a:avLst/>
          </a:prstGeom>
          <a:solidFill>
            <a:srgbClr val="CCFF99"/>
          </a:solidFill>
          <a:ln w="1270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lIns="33231" rIns="33231" rtlCol="0" anchor="ctr"/>
          <a:lstStyle/>
          <a:p>
            <a:pPr algn="ctr"/>
            <a:r>
              <a:rPr lang="ja-JP" altLang="en-US" sz="1292" b="1">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学校</a:t>
            </a:r>
            <a:endParaRPr lang="en-US" altLang="ja-JP" sz="1292" b="1">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endParaRPr>
          </a:p>
          <a:p>
            <a:pPr algn="ctr"/>
            <a:r>
              <a:rPr lang="ja-JP" altLang="en-US" sz="1292" b="1">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保育所等</a:t>
            </a:r>
          </a:p>
        </p:txBody>
      </p:sp>
      <p:sp>
        <p:nvSpPr>
          <p:cNvPr id="57" name="円/楕円 56"/>
          <p:cNvSpPr/>
          <p:nvPr/>
        </p:nvSpPr>
        <p:spPr>
          <a:xfrm>
            <a:off x="2226719" y="3442837"/>
            <a:ext cx="1728000" cy="631385"/>
          </a:xfrm>
          <a:prstGeom prst="ellipse">
            <a:avLst/>
          </a:prstGeom>
          <a:solidFill>
            <a:srgbClr val="CCFF99"/>
          </a:solidFill>
          <a:ln w="1270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lIns="33231" rIns="33231" rtlCol="0" anchor="ctr"/>
          <a:lstStyle/>
          <a:p>
            <a:pPr algn="ctr"/>
            <a:r>
              <a:rPr lang="ja-JP" altLang="en-US" sz="1292" b="1">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保健機関</a:t>
            </a:r>
            <a:endParaRPr lang="en-US" altLang="ja-JP" sz="1292" b="1">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endParaRPr>
          </a:p>
          <a:p>
            <a:pPr algn="ctr"/>
            <a:r>
              <a:rPr lang="ja-JP" altLang="en-US" sz="1292" b="1">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医療機関</a:t>
            </a:r>
          </a:p>
        </p:txBody>
      </p:sp>
      <p:sp>
        <p:nvSpPr>
          <p:cNvPr id="80" name="円/楕円 79"/>
          <p:cNvSpPr/>
          <p:nvPr/>
        </p:nvSpPr>
        <p:spPr>
          <a:xfrm>
            <a:off x="3615825" y="2571126"/>
            <a:ext cx="1899726" cy="1867005"/>
          </a:xfrm>
          <a:prstGeom prst="ellipse">
            <a:avLst/>
          </a:prstGeom>
          <a:solidFill>
            <a:srgbClr val="FF7C8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ja-JP" sz="1477" b="1">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81" name="テキスト ボックス 80"/>
          <p:cNvSpPr txBox="1"/>
          <p:nvPr/>
        </p:nvSpPr>
        <p:spPr>
          <a:xfrm>
            <a:off x="4267382" y="4111935"/>
            <a:ext cx="611065" cy="348109"/>
          </a:xfrm>
          <a:prstGeom prst="rect">
            <a:avLst/>
          </a:prstGeom>
          <a:noFill/>
        </p:spPr>
        <p:txBody>
          <a:bodyPr wrap="none" rtlCol="0">
            <a:spAutoFit/>
          </a:bodyPr>
          <a:lstStyle/>
          <a:p>
            <a:r>
              <a:rPr kumimoji="1" lang="ja-JP" altLang="en-US" sz="1662" b="1">
                <a:latin typeface="メイリオ" panose="020B0604030504040204" pitchFamily="50" charset="-128"/>
                <a:ea typeface="メイリオ" panose="020B0604030504040204" pitchFamily="50" charset="-128"/>
                <a:cs typeface="メイリオ" panose="020B0604030504040204" pitchFamily="50" charset="-128"/>
              </a:rPr>
              <a:t>家庭</a:t>
            </a:r>
          </a:p>
        </p:txBody>
      </p:sp>
      <p:sp>
        <p:nvSpPr>
          <p:cNvPr id="82" name="円/楕円 81"/>
          <p:cNvSpPr>
            <a:spLocks noChangeAspect="1"/>
          </p:cNvSpPr>
          <p:nvPr/>
        </p:nvSpPr>
        <p:spPr>
          <a:xfrm>
            <a:off x="3976450" y="2939705"/>
            <a:ext cx="1178476" cy="1129846"/>
          </a:xfrm>
          <a:prstGeom prst="ellipse">
            <a:avLst/>
          </a:prstGeom>
          <a:solidFill>
            <a:schemeClr val="bg1"/>
          </a:solidFill>
          <a:ln>
            <a:solidFill>
              <a:schemeClr val="bg1">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ja-JP" sz="1477" b="1">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83" name="テキスト ボックス 82"/>
          <p:cNvSpPr txBox="1"/>
          <p:nvPr/>
        </p:nvSpPr>
        <p:spPr>
          <a:xfrm>
            <a:off x="4267382" y="3391592"/>
            <a:ext cx="611065" cy="348109"/>
          </a:xfrm>
          <a:prstGeom prst="rect">
            <a:avLst/>
          </a:prstGeom>
          <a:noFill/>
        </p:spPr>
        <p:txBody>
          <a:bodyPr wrap="none" rtlCol="0">
            <a:spAutoFit/>
          </a:bodyPr>
          <a:lstStyle/>
          <a:p>
            <a:r>
              <a:rPr lang="ja-JP" altLang="en-US" sz="1662" b="1">
                <a:latin typeface="メイリオ" panose="020B0604030504040204" pitchFamily="50" charset="-128"/>
                <a:ea typeface="メイリオ" panose="020B0604030504040204" pitchFamily="50" charset="-128"/>
                <a:cs typeface="メイリオ" panose="020B0604030504040204" pitchFamily="50" charset="-128"/>
              </a:rPr>
              <a:t>国民</a:t>
            </a:r>
            <a:endParaRPr kumimoji="1" lang="ja-JP" altLang="en-US" sz="1662" b="1">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8" name="大かっこ 7"/>
          <p:cNvSpPr/>
          <p:nvPr/>
        </p:nvSpPr>
        <p:spPr bwMode="auto">
          <a:xfrm>
            <a:off x="626269" y="4093396"/>
            <a:ext cx="1116806" cy="194822"/>
          </a:xfrm>
          <a:prstGeom prst="bracketPair">
            <a:avLst/>
          </a:prstGeom>
          <a:noFill/>
          <a:ln w="9525" cap="flat" cmpd="sng" algn="ctr">
            <a:solidFill>
              <a:schemeClr val="tx1">
                <a:lumMod val="95000"/>
                <a:lumOff val="5000"/>
              </a:schemeClr>
            </a:solidFill>
            <a:prstDash val="solid"/>
            <a:round/>
            <a:headEnd type="none" w="med" len="med"/>
            <a:tailEnd type="none" w="med" len="med"/>
          </a:ln>
          <a:effectLst/>
        </p:spPr>
        <p:txBody>
          <a:bodyPr vert="horz" wrap="square" lIns="84406" tIns="42203" rIns="84406" bIns="42203" numCol="1" rtlCol="0" anchor="ctr" anchorCtr="0" compatLnSpc="1">
            <a:prstTxWarp prst="textNoShape">
              <a:avLst/>
            </a:prstTxWarp>
            <a:spAutoFit/>
          </a:bodyPr>
          <a:lstStyle/>
          <a:p>
            <a:pPr algn="ctr" defTabSz="844083" fontAlgn="base">
              <a:lnSpc>
                <a:spcPct val="80000"/>
              </a:lnSpc>
              <a:spcBef>
                <a:spcPct val="100000"/>
              </a:spcBef>
              <a:spcAft>
                <a:spcPct val="0"/>
              </a:spcAft>
            </a:pPr>
            <a:endParaRPr kumimoji="1" lang="ja-JP" altLang="en-US" sz="738">
              <a:latin typeface="Times New Roman" pitchFamily="18" charset="0"/>
              <a:ea typeface="ＭＳ Ｐゴシック" pitchFamily="50" charset="-128"/>
            </a:endParaRPr>
          </a:p>
        </p:txBody>
      </p:sp>
      <p:sp>
        <p:nvSpPr>
          <p:cNvPr id="92" name="大かっこ 91"/>
          <p:cNvSpPr/>
          <p:nvPr/>
        </p:nvSpPr>
        <p:spPr bwMode="auto">
          <a:xfrm>
            <a:off x="7235435" y="4086050"/>
            <a:ext cx="1348538" cy="194822"/>
          </a:xfrm>
          <a:prstGeom prst="bracketPair">
            <a:avLst/>
          </a:prstGeom>
          <a:noFill/>
          <a:ln w="9525" cap="flat" cmpd="sng" algn="ctr">
            <a:solidFill>
              <a:schemeClr val="tx1">
                <a:lumMod val="95000"/>
                <a:lumOff val="5000"/>
              </a:schemeClr>
            </a:solidFill>
            <a:prstDash val="solid"/>
            <a:round/>
            <a:headEnd type="none" w="med" len="med"/>
            <a:tailEnd type="none" w="med" len="med"/>
          </a:ln>
          <a:effectLst/>
        </p:spPr>
        <p:txBody>
          <a:bodyPr vert="horz" wrap="square" lIns="84406" tIns="42203" rIns="84406" bIns="42203" numCol="1" rtlCol="0" anchor="ctr" anchorCtr="0" compatLnSpc="1">
            <a:prstTxWarp prst="textNoShape">
              <a:avLst/>
            </a:prstTxWarp>
            <a:spAutoFit/>
          </a:bodyPr>
          <a:lstStyle/>
          <a:p>
            <a:pPr algn="ctr" defTabSz="844083" fontAlgn="base">
              <a:lnSpc>
                <a:spcPct val="80000"/>
              </a:lnSpc>
              <a:spcBef>
                <a:spcPct val="100000"/>
              </a:spcBef>
              <a:spcAft>
                <a:spcPct val="0"/>
              </a:spcAft>
            </a:pPr>
            <a:endParaRPr kumimoji="1" lang="ja-JP" altLang="en-US" sz="738">
              <a:latin typeface="Times New Roman" pitchFamily="18" charset="0"/>
              <a:ea typeface="ＭＳ Ｐゴシック" pitchFamily="50" charset="-128"/>
            </a:endParaRPr>
          </a:p>
        </p:txBody>
      </p:sp>
      <p:sp>
        <p:nvSpPr>
          <p:cNvPr id="3" name="テキスト ボックス 1">
            <a:extLst>
              <a:ext uri="{FF2B5EF4-FFF2-40B4-BE49-F238E27FC236}">
                <a16:creationId xmlns:a16="http://schemas.microsoft.com/office/drawing/2014/main" id="{160648F8-D5DF-5C02-AA77-68E8ED4F2AA8}"/>
              </a:ext>
            </a:extLst>
          </p:cNvPr>
          <p:cNvSpPr txBox="1">
            <a:spLocks noChangeArrowheads="1"/>
          </p:cNvSpPr>
          <p:nvPr/>
        </p:nvSpPr>
        <p:spPr bwMode="auto">
          <a:xfrm>
            <a:off x="0" y="540000"/>
            <a:ext cx="9023838" cy="4403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4401" tIns="42200" rIns="84401" bIns="42200">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None/>
            </a:pPr>
            <a:r>
              <a:rPr lang="ja-JP" altLang="en-US" sz="2308">
                <a:solidFill>
                  <a:prstClr val="black"/>
                </a:solidFill>
                <a:latin typeface="HG創英角ｺﾞｼｯｸUB" panose="020B0909000000000000" pitchFamily="49" charset="-128"/>
                <a:ea typeface="HG創英角ｺﾞｼｯｸUB" panose="020B0909000000000000" pitchFamily="49" charset="-128"/>
              </a:rPr>
              <a:t>２．食育の推進体制</a:t>
            </a:r>
            <a:endParaRPr lang="en-US" altLang="ja-JP" sz="2308">
              <a:solidFill>
                <a:prstClr val="black"/>
              </a:solidFill>
              <a:latin typeface="HG創英角ｺﾞｼｯｸUB" panose="020B0909000000000000" pitchFamily="49" charset="-128"/>
              <a:ea typeface="HG創英角ｺﾞｼｯｸUB" panose="020B0909000000000000" pitchFamily="49" charset="-128"/>
            </a:endParaRPr>
          </a:p>
        </p:txBody>
      </p:sp>
      <p:sp>
        <p:nvSpPr>
          <p:cNvPr id="4" name="角丸四角形 5">
            <a:extLst>
              <a:ext uri="{FF2B5EF4-FFF2-40B4-BE49-F238E27FC236}">
                <a16:creationId xmlns:a16="http://schemas.microsoft.com/office/drawing/2014/main" id="{1D358F83-CDF4-0DF3-80D2-97F435191F4E}"/>
              </a:ext>
            </a:extLst>
          </p:cNvPr>
          <p:cNvSpPr/>
          <p:nvPr/>
        </p:nvSpPr>
        <p:spPr>
          <a:xfrm>
            <a:off x="0" y="144000"/>
            <a:ext cx="9144000" cy="288000"/>
          </a:xfrm>
          <a:prstGeom prst="roundRect">
            <a:avLst>
              <a:gd name="adj" fmla="val 0"/>
            </a:avLst>
          </a:prstGeom>
          <a:solidFill>
            <a:srgbClr val="FF9900"/>
          </a:solidFill>
          <a:ln w="25400" cap="flat" cmpd="sng" algn="ctr">
            <a:noFill/>
            <a:prstDash val="solid"/>
          </a:ln>
          <a:effectLst/>
        </p:spPr>
        <p:txBody>
          <a:bodyPr lIns="0" tIns="0" rIns="90000" bIns="0" rtlCol="0" anchor="ctr"/>
          <a:lstStyle/>
          <a:p>
            <a:pPr algn="r">
              <a:lnSpc>
                <a:spcPts val="2000"/>
              </a:lnSpc>
              <a:defRPr/>
            </a:pPr>
            <a:r>
              <a:rPr lang="ja-JP" altLang="en-US" sz="1400" kern="0" spc="-1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はじめに　食育推進施策の基本的枠組み</a:t>
            </a:r>
          </a:p>
        </p:txBody>
      </p:sp>
      <p:sp>
        <p:nvSpPr>
          <p:cNvPr id="2" name="スライド番号プレースホルダー 1">
            <a:extLst>
              <a:ext uri="{FF2B5EF4-FFF2-40B4-BE49-F238E27FC236}">
                <a16:creationId xmlns:a16="http://schemas.microsoft.com/office/drawing/2014/main" id="{42F1629D-CCAB-4929-3E5A-D8A120B10CFA}"/>
              </a:ext>
            </a:extLst>
          </p:cNvPr>
          <p:cNvSpPr>
            <a:spLocks noGrp="1"/>
          </p:cNvSpPr>
          <p:nvPr>
            <p:ph type="sldNum" sz="quarter" idx="12"/>
          </p:nvPr>
        </p:nvSpPr>
        <p:spPr>
          <a:xfrm>
            <a:off x="8772792" y="6492875"/>
            <a:ext cx="371208" cy="365125"/>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2</a:t>
            </a:r>
          </a:p>
        </p:txBody>
      </p:sp>
    </p:spTree>
    <p:extLst>
      <p:ext uri="{BB962C8B-B14F-4D97-AF65-F5344CB8AC3E}">
        <p14:creationId xmlns:p14="http://schemas.microsoft.com/office/powerpoint/2010/main" val="15235446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グループ化 3">
            <a:extLst>
              <a:ext uri="{FF2B5EF4-FFF2-40B4-BE49-F238E27FC236}">
                <a16:creationId xmlns:a16="http://schemas.microsoft.com/office/drawing/2014/main" id="{00CD32E8-87B2-4D1E-8666-FEFF6E741FE1}"/>
              </a:ext>
            </a:extLst>
          </p:cNvPr>
          <p:cNvGrpSpPr/>
          <p:nvPr/>
        </p:nvGrpSpPr>
        <p:grpSpPr>
          <a:xfrm>
            <a:off x="5589281" y="-26898"/>
            <a:ext cx="3478530" cy="345087"/>
            <a:chOff x="3429000" y="-37884"/>
            <a:chExt cx="3478530" cy="345087"/>
          </a:xfrm>
        </p:grpSpPr>
        <p:sp>
          <p:nvSpPr>
            <p:cNvPr id="5" name="テキスト ボックス 4">
              <a:extLst>
                <a:ext uri="{FF2B5EF4-FFF2-40B4-BE49-F238E27FC236}">
                  <a16:creationId xmlns:a16="http://schemas.microsoft.com/office/drawing/2014/main" id="{37B17833-55A1-4614-BEF3-B8781C63F7C4}"/>
                </a:ext>
              </a:extLst>
            </p:cNvPr>
            <p:cNvSpPr txBox="1"/>
            <p:nvPr/>
          </p:nvSpPr>
          <p:spPr>
            <a:xfrm>
              <a:off x="3429000" y="30204"/>
              <a:ext cx="3478530" cy="276999"/>
            </a:xfrm>
            <a:prstGeom prst="rect">
              <a:avLst/>
            </a:prstGeom>
            <a:noFill/>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10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特集　変化する我が国の農業構造</a:t>
              </a:r>
            </a:p>
          </p:txBody>
        </p:sp>
        <p:sp>
          <p:nvSpPr>
            <p:cNvPr id="6" name="テキスト ボックス 5">
              <a:extLst>
                <a:ext uri="{FF2B5EF4-FFF2-40B4-BE49-F238E27FC236}">
                  <a16:creationId xmlns:a16="http://schemas.microsoft.com/office/drawing/2014/main" id="{60655B46-786F-434F-866E-9714F7719515}"/>
                </a:ext>
              </a:extLst>
            </p:cNvPr>
            <p:cNvSpPr txBox="1"/>
            <p:nvPr/>
          </p:nvSpPr>
          <p:spPr>
            <a:xfrm>
              <a:off x="4932709" y="-37884"/>
              <a:ext cx="545161" cy="184666"/>
            </a:xfrm>
            <a:prstGeom prst="rect">
              <a:avLst/>
            </a:prstGeom>
            <a:noFill/>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ja-JP" altLang="en-US" sz="600" b="0" i="0" u="none" strike="noStrike" kern="1200" cap="none" spc="-10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シフト</a:t>
              </a:r>
            </a:p>
          </p:txBody>
        </p:sp>
      </p:grpSp>
      <p:sp>
        <p:nvSpPr>
          <p:cNvPr id="7" name="角丸四角形 23">
            <a:extLst>
              <a:ext uri="{FF2B5EF4-FFF2-40B4-BE49-F238E27FC236}">
                <a16:creationId xmlns:a16="http://schemas.microsoft.com/office/drawing/2014/main" id="{936557E6-15C9-4C9B-99E1-293E597B987D}"/>
              </a:ext>
            </a:extLst>
          </p:cNvPr>
          <p:cNvSpPr/>
          <p:nvPr/>
        </p:nvSpPr>
        <p:spPr>
          <a:xfrm>
            <a:off x="0" y="144000"/>
            <a:ext cx="9135000" cy="288000"/>
          </a:xfrm>
          <a:prstGeom prst="roundRect">
            <a:avLst>
              <a:gd name="adj" fmla="val 151"/>
            </a:avLst>
          </a:prstGeom>
          <a:solidFill>
            <a:srgbClr val="DE6F00"/>
          </a:solidFill>
          <a:ln>
            <a:solidFill>
              <a:srgbClr val="DE6F00"/>
            </a:solid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marL="0" marR="0" lvl="0" indent="0" algn="r" defTabSz="457200" rtl="0" eaLnBrk="1" fontAlgn="auto" latinLnBrk="0" hangingPunct="1">
              <a:lnSpc>
                <a:spcPts val="2000"/>
              </a:lnSpc>
              <a:spcBef>
                <a:spcPts val="0"/>
              </a:spcBef>
              <a:spcAft>
                <a:spcPts val="0"/>
              </a:spcAft>
              <a:buClrTx/>
              <a:buSzTx/>
              <a:buFontTx/>
              <a:buNone/>
              <a:tabLst/>
              <a:defRPr/>
            </a:pPr>
            <a:r>
              <a:rPr kumimoji="0" lang="ja-JP" altLang="en-US" sz="1400" b="0"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rPr>
              <a:t>第</a:t>
            </a:r>
            <a:r>
              <a:rPr kumimoji="0" lang="en-US" altLang="ja-JP" sz="1400" b="0"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rPr>
              <a:t>5</a:t>
            </a:r>
            <a:r>
              <a:rPr kumimoji="0" lang="ja-JP" altLang="en-US" sz="1400" b="0"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rPr>
              <a:t>章　</a:t>
            </a:r>
            <a:r>
              <a:rPr kumimoji="0" lang="ja-JP" altLang="en-US" sz="1400" b="0" i="0" u="none" strike="noStrike" kern="1200" cap="none" spc="-100" normalizeH="0" baseline="0" noProof="0">
                <a:ln>
                  <a:noFill/>
                </a:ln>
                <a:solidFill>
                  <a:prstClr val="white">
                    <a:lumMod val="95000"/>
                  </a:prstClr>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生産者と消費者との交流の促進、環境と調和のとれた農林漁業の活性化等</a:t>
            </a:r>
          </a:p>
        </p:txBody>
      </p:sp>
      <p:sp>
        <p:nvSpPr>
          <p:cNvPr id="9" name="正方形/長方形 8">
            <a:extLst>
              <a:ext uri="{FF2B5EF4-FFF2-40B4-BE49-F238E27FC236}">
                <a16:creationId xmlns:a16="http://schemas.microsoft.com/office/drawing/2014/main" id="{D7696298-8250-84D9-D8B7-0F92357364CD}"/>
              </a:ext>
            </a:extLst>
          </p:cNvPr>
          <p:cNvSpPr/>
          <p:nvPr/>
        </p:nvSpPr>
        <p:spPr>
          <a:xfrm>
            <a:off x="119326" y="484456"/>
            <a:ext cx="8948484" cy="360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ts val="2500"/>
              </a:lnSpc>
              <a:defRPr/>
            </a:pPr>
            <a:r>
              <a:rPr lang="ja-JP" altLang="en-US" sz="1400" b="1" dirty="0">
                <a:solidFill>
                  <a:prstClr val="black"/>
                </a:solidFill>
                <a:latin typeface="メイリオ" panose="020B0604030504040204" pitchFamily="50" charset="-128"/>
                <a:ea typeface="メイリオ" panose="020B0604030504040204" pitchFamily="50" charset="-128"/>
              </a:rPr>
              <a:t>地産地消の推進</a:t>
            </a:r>
            <a:endParaRPr kumimoji="0" lang="en-US" altLang="ja-JP" sz="1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0" name="テキスト ボックス 9">
            <a:extLst>
              <a:ext uri="{FF2B5EF4-FFF2-40B4-BE49-F238E27FC236}">
                <a16:creationId xmlns:a16="http://schemas.microsoft.com/office/drawing/2014/main" id="{2C57F037-FF75-2979-EA9A-E13CD841EBE8}"/>
              </a:ext>
            </a:extLst>
          </p:cNvPr>
          <p:cNvSpPr txBox="1"/>
          <p:nvPr/>
        </p:nvSpPr>
        <p:spPr>
          <a:xfrm>
            <a:off x="-126332" y="837463"/>
            <a:ext cx="7950755" cy="2619948"/>
          </a:xfrm>
          <a:prstGeom prst="rect">
            <a:avLst/>
          </a:prstGeom>
          <a:noFill/>
          <a:ln w="3175">
            <a:noFill/>
          </a:ln>
        </p:spPr>
        <p:txBody>
          <a:bodyPr wrap="square" lIns="288000" tIns="45720" rIns="288000" bIns="45720" rtlCol="0" anchor="t">
            <a:spAutoFit/>
          </a:bodyPr>
          <a:lstStyle/>
          <a:p>
            <a:pPr marL="154800" lvl="0" indent="-154800" algn="just">
              <a:lnSpc>
                <a:spcPts val="1800"/>
              </a:lnSpc>
              <a:tabLst>
                <a:tab pos="88900" algn="l"/>
                <a:tab pos="808038" algn="l"/>
              </a:tabLst>
              <a:defRPr/>
            </a:pPr>
            <a:r>
              <a:rPr lang="ja-JP" altLang="en-US" sz="1200" dirty="0">
                <a:solidFill>
                  <a:prstClr val="black"/>
                </a:solidFill>
                <a:latin typeface="メイリオ" panose="020B0604030504040204" pitchFamily="50" charset="-128"/>
                <a:ea typeface="メイリオ" panose="020B0604030504040204" pitchFamily="50" charset="-128"/>
              </a:rPr>
              <a:t>○地域で生産したものを地域で消費する地産地消の取組は、消費者に「顔が見え、話ができる」関係で地場産物を購入する機会を提供し、農山漁村の活性化を図る上で重要。</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154800" lvl="0" indent="-154800" algn="just">
              <a:lnSpc>
                <a:spcPts val="1800"/>
              </a:lnSpc>
              <a:tabLst>
                <a:tab pos="88900" algn="l"/>
                <a:tab pos="808038" algn="l"/>
              </a:tabLst>
              <a:defRPr/>
            </a:pPr>
            <a:r>
              <a:rPr lang="ja-JP" altLang="en-US" sz="1200" dirty="0">
                <a:solidFill>
                  <a:prstClr val="black"/>
                </a:solidFill>
                <a:latin typeface="メイリオ" panose="020B0604030504040204" pitchFamily="50" charset="-128"/>
                <a:ea typeface="メイリオ" panose="020B0604030504040204" pitchFamily="50" charset="-128"/>
              </a:rPr>
              <a:t>○農林水産省では、地産地消を含む農山漁村の活性化や所得向上に取り組んでいる優良事例を選定し、全国に発信する取組を行うほか、学校等施設給食における地場産物の利用拡大を促進するための支援、直売所の施設等の整備や、売上の向上に向け、新商品の開発等の取組への支援、その地域ならではの多様な産品の観光資源としての活用等を推進。</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154800" lvl="0" indent="-154800" algn="just">
              <a:lnSpc>
                <a:spcPts val="1800"/>
              </a:lnSpc>
              <a:tabLst>
                <a:tab pos="88900" algn="l"/>
                <a:tab pos="808038" algn="l"/>
              </a:tabLst>
              <a:defRPr/>
            </a:pPr>
            <a:r>
              <a:rPr lang="ja-JP" altLang="en-US" sz="1200" dirty="0">
                <a:solidFill>
                  <a:prstClr val="black"/>
                </a:solidFill>
                <a:latin typeface="メイリオ" panose="020B0604030504040204" pitchFamily="50" charset="-128"/>
                <a:ea typeface="メイリオ" panose="020B0604030504040204" pitchFamily="50" charset="-128"/>
              </a:rPr>
              <a:t>○食料の輸送重量に輸送距離を乗じた指標として「フード・マイレージ」がある。国内生産・国内消費の拡大、地産地消の推進等の取組は、環境負荷の低減に資することも期待。</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154800" lvl="0" indent="-154800" algn="just">
              <a:lnSpc>
                <a:spcPts val="1800"/>
              </a:lnSpc>
              <a:tabLst>
                <a:tab pos="88900" algn="l"/>
                <a:tab pos="808038" algn="l"/>
              </a:tabLst>
              <a:defRPr/>
            </a:pPr>
            <a:r>
              <a:rPr lang="ja-JP" altLang="en-US" sz="1200" dirty="0">
                <a:solidFill>
                  <a:prstClr val="black"/>
                </a:solidFill>
                <a:latin typeface="メイリオ" panose="020B0604030504040204" pitchFamily="50" charset="-128"/>
                <a:ea typeface="メイリオ" panose="020B0604030504040204" pitchFamily="50" charset="-128"/>
              </a:rPr>
              <a:t>○食と環境を支える農林水産業・農山漁村への国民の理解と共感・支持を得つつ、国産の農林水産物の積極的な選択といった具体的な行動変容に結び付くよう、官民協働による国民運動として「食から日本を考える。ニッポンフードシフト」を展開。</a:t>
            </a:r>
            <a:endPar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2" name="正方形/長方形 11">
            <a:extLst>
              <a:ext uri="{FF2B5EF4-FFF2-40B4-BE49-F238E27FC236}">
                <a16:creationId xmlns:a16="http://schemas.microsoft.com/office/drawing/2014/main" id="{B59F3A0A-1269-48C4-5E1E-24B7049A7929}"/>
              </a:ext>
            </a:extLst>
          </p:cNvPr>
          <p:cNvSpPr/>
          <p:nvPr/>
        </p:nvSpPr>
        <p:spPr>
          <a:xfrm>
            <a:off x="93258" y="3503172"/>
            <a:ext cx="8948484" cy="31139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ts val="2500"/>
              </a:lnSpc>
              <a:defRPr/>
            </a:pPr>
            <a:r>
              <a:rPr lang="ja-JP" altLang="en-US" sz="1400" b="1" dirty="0">
                <a:solidFill>
                  <a:prstClr val="black"/>
                </a:solidFill>
                <a:latin typeface="メイリオ" panose="020B0604030504040204" pitchFamily="50" charset="-128"/>
                <a:ea typeface="メイリオ" panose="020B0604030504040204" pitchFamily="50" charset="-128"/>
              </a:rPr>
              <a:t>環境と調和のとれた持続可能な食料生産とその消費にも配慮した食育の推進</a:t>
            </a:r>
            <a:endParaRPr kumimoji="0" lang="ja-JP" altLang="en-US" sz="1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3" name="テキスト ボックス 24">
            <a:extLst>
              <a:ext uri="{FF2B5EF4-FFF2-40B4-BE49-F238E27FC236}">
                <a16:creationId xmlns:a16="http://schemas.microsoft.com/office/drawing/2014/main" id="{C6D591F3-9765-35C9-C3AB-016CD71AA3EB}"/>
              </a:ext>
            </a:extLst>
          </p:cNvPr>
          <p:cNvSpPr txBox="1">
            <a:spLocks noChangeArrowheads="1"/>
          </p:cNvSpPr>
          <p:nvPr/>
        </p:nvSpPr>
        <p:spPr bwMode="auto">
          <a:xfrm>
            <a:off x="-131635" y="3927209"/>
            <a:ext cx="7642494" cy="2786791"/>
          </a:xfrm>
          <a:prstGeom prst="rect">
            <a:avLst/>
          </a:prstGeom>
          <a:noFill/>
          <a:ln>
            <a:noFill/>
          </a:ln>
        </p:spPr>
        <p:txBody>
          <a:bodyPr wrap="square" lIns="288000" tIns="0" rIns="288000" bIns="0" anchor="t" anchorCtr="0">
            <a:noAutofit/>
          </a:bodyPr>
          <a:lstStyle/>
          <a:p>
            <a:pPr marL="154800" lvl="0" indent="-154800" algn="just">
              <a:lnSpc>
                <a:spcPts val="1800"/>
              </a:lnSpc>
              <a:spcAft>
                <a:spcPts val="300"/>
              </a:spcAft>
              <a:defRPr/>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kern="100" dirty="0">
                <a:solidFill>
                  <a:prstClr val="black"/>
                </a:solidFill>
                <a:latin typeface="メイリオ" panose="020B0604030504040204" pitchFamily="50" charset="-128"/>
                <a:ea typeface="メイリオ" panose="020B0604030504040204" pitchFamily="50" charset="-128"/>
                <a:cs typeface="Times New Roman" panose="02020603050405020304" pitchFamily="18" charset="0"/>
              </a:rPr>
              <a:t>近年の気候変動は、将来にわたる食料の安定供給へのリスクとして国民からの関心も高まっており、産地における環境負荷の低減や気候変動への適応の取組がこれまで以上に重要。</a:t>
            </a:r>
            <a:endParaRPr kumimoji="0" lang="ja-JP" altLang="en-US" sz="1200" b="0" i="0" u="none" strike="noStrike" kern="1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Times New Roman" panose="02020603050405020304" pitchFamily="18" charset="0"/>
            </a:endParaRPr>
          </a:p>
          <a:p>
            <a:pPr marL="154800" lvl="0" indent="-154800" algn="just">
              <a:lnSpc>
                <a:spcPts val="1800"/>
              </a:lnSpc>
              <a:spcAft>
                <a:spcPts val="300"/>
              </a:spcAft>
              <a:defRPr/>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kern="100" dirty="0">
                <a:solidFill>
                  <a:prstClr val="black"/>
                </a:solidFill>
                <a:latin typeface="メイリオ" panose="020B0604030504040204" pitchFamily="50" charset="-128"/>
                <a:ea typeface="メイリオ" panose="020B0604030504040204" pitchFamily="50" charset="-128"/>
                <a:cs typeface="Times New Roman" panose="02020603050405020304" pitchFamily="18" charset="0"/>
              </a:rPr>
              <a:t>「環境と調和のとれた食料システムの確立のための環境負荷低減事業活動の促進等に関する法律」（令和４年法律第</a:t>
            </a:r>
            <a:r>
              <a:rPr lang="en-US" altLang="ja-JP" sz="1200" kern="100" dirty="0">
                <a:solidFill>
                  <a:prstClr val="black"/>
                </a:solidFill>
                <a:latin typeface="メイリオ" panose="020B0604030504040204" pitchFamily="50" charset="-128"/>
                <a:ea typeface="メイリオ" panose="020B0604030504040204" pitchFamily="50" charset="-128"/>
                <a:cs typeface="Times New Roman" panose="02020603050405020304" pitchFamily="18" charset="0"/>
              </a:rPr>
              <a:t>37</a:t>
            </a:r>
            <a:r>
              <a:rPr lang="ja-JP" altLang="en-US" sz="1200" kern="100" dirty="0">
                <a:solidFill>
                  <a:prstClr val="black"/>
                </a:solidFill>
                <a:latin typeface="メイリオ" panose="020B0604030504040204" pitchFamily="50" charset="-128"/>
                <a:ea typeface="メイリオ" panose="020B0604030504040204" pitchFamily="50" charset="-128"/>
                <a:cs typeface="Times New Roman" panose="02020603050405020304" pitchFamily="18" charset="0"/>
              </a:rPr>
              <a:t>号）では、消費者が環境負荷低減に資する農林水産物等を選択するよう努めなければならない旨を規定しているほか、これを促進する観点から食育の推進を位置付けている。</a:t>
            </a:r>
            <a:endParaRPr kumimoji="0" lang="ja-JP" altLang="en-US" sz="1200" b="0" i="0" u="none" strike="noStrike" kern="1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Times New Roman" panose="02020603050405020304" pitchFamily="18" charset="0"/>
            </a:endParaRPr>
          </a:p>
          <a:p>
            <a:pPr marL="154800" lvl="0" indent="-154800" algn="just">
              <a:lnSpc>
                <a:spcPts val="1800"/>
              </a:lnSpc>
              <a:spcAft>
                <a:spcPts val="300"/>
              </a:spcAft>
              <a:defRPr/>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kern="100" dirty="0">
                <a:solidFill>
                  <a:prstClr val="black"/>
                </a:solidFill>
                <a:latin typeface="メイリオ" panose="020B0604030504040204" pitchFamily="50" charset="-128"/>
                <a:ea typeface="メイリオ" panose="020B0604030504040204" pitchFamily="50" charset="-128"/>
                <a:cs typeface="Times New Roman"/>
              </a:rPr>
              <a:t>これらを踏まえ、生産者の環境負荷低減の取組を星の数で分かりやすくラベル表示する「見える化」の取組（愛称：みえるらべる）や、高校生や大学生等による取組を表彰する「みどり戦略学生チャレンジ全国大会」を実施。</a:t>
            </a:r>
            <a:endParaRPr kumimoji="0" lang="en-US" altLang="ja-JP" sz="1200" b="0" i="0" u="none" strike="noStrike" kern="100" cap="none" spc="0" normalizeH="0" baseline="0" noProof="0" dirty="0">
              <a:ln>
                <a:noFill/>
              </a:ln>
              <a:effectLst/>
              <a:uLnTx/>
              <a:uFillTx/>
              <a:latin typeface="メイリオ" panose="020B0604030504040204" pitchFamily="50" charset="-128"/>
              <a:ea typeface="メイリオ" panose="020B0604030504040204" pitchFamily="50" charset="-128"/>
              <a:cs typeface="Times New Roman"/>
            </a:endParaRPr>
          </a:p>
          <a:p>
            <a:pPr marL="154800" lvl="0" indent="-154800" algn="just">
              <a:lnSpc>
                <a:spcPts val="1800"/>
              </a:lnSpc>
              <a:spcAft>
                <a:spcPts val="300"/>
              </a:spcAft>
              <a:defRPr/>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kern="100" dirty="0">
                <a:latin typeface="メイリオ" panose="020B0604030504040204" pitchFamily="50" charset="-128"/>
                <a:ea typeface="メイリオ" panose="020B0604030504040204" pitchFamily="50" charset="-128"/>
                <a:cs typeface="Times New Roman"/>
              </a:rPr>
              <a:t>有機農業の日（</a:t>
            </a:r>
            <a:r>
              <a:rPr lang="en-US" altLang="ja-JP" sz="1200" kern="100" dirty="0">
                <a:latin typeface="メイリオ" panose="020B0604030504040204" pitchFamily="50" charset="-128"/>
                <a:ea typeface="メイリオ" panose="020B0604030504040204" pitchFamily="50" charset="-128"/>
                <a:cs typeface="Times New Roman"/>
              </a:rPr>
              <a:t>12</a:t>
            </a:r>
            <a:r>
              <a:rPr lang="ja-JP" altLang="en-US" sz="1200" kern="100" dirty="0">
                <a:latin typeface="メイリオ" panose="020B0604030504040204" pitchFamily="50" charset="-128"/>
                <a:ea typeface="メイリオ" panose="020B0604030504040204" pitchFamily="50" charset="-128"/>
                <a:cs typeface="Times New Roman"/>
              </a:rPr>
              <a:t>月８日）を中心とした特別期間を設け、学校給食での有機農産物の活用の取組を呼び掛けている。また、学校給食への有機農産物の供給といった消費を見据え、地域ぐるみで有機農業の取組を進める「オーガニックビレッジ」が増加。</a:t>
            </a:r>
            <a:endParaRPr kumimoji="0" lang="en-US" altLang="ja-JP" sz="120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endParaRPr>
          </a:p>
        </p:txBody>
      </p:sp>
      <p:sp>
        <p:nvSpPr>
          <p:cNvPr id="11" name="スライド番号プレースホルダー 10">
            <a:extLst>
              <a:ext uri="{FF2B5EF4-FFF2-40B4-BE49-F238E27FC236}">
                <a16:creationId xmlns:a16="http://schemas.microsoft.com/office/drawing/2014/main" id="{286C07BE-BD9E-1976-58E8-84442AF35C15}"/>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rPr>
              <a:t>29</a:t>
            </a:r>
            <a:endParaRPr kumimoji="1" lang="ja-JP" altLang="en-US" sz="12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p:txBody>
      </p:sp>
      <p:pic>
        <p:nvPicPr>
          <p:cNvPr id="3" name="図 2">
            <a:extLst>
              <a:ext uri="{FF2B5EF4-FFF2-40B4-BE49-F238E27FC236}">
                <a16:creationId xmlns:a16="http://schemas.microsoft.com/office/drawing/2014/main" id="{25F9D73B-1D6D-8445-EAD7-96405785DF9B}"/>
              </a:ext>
            </a:extLst>
          </p:cNvPr>
          <p:cNvPicPr>
            <a:picLocks noChangeAspect="1"/>
          </p:cNvPicPr>
          <p:nvPr/>
        </p:nvPicPr>
        <p:blipFill>
          <a:blip r:embed="rId3"/>
          <a:stretch>
            <a:fillRect/>
          </a:stretch>
        </p:blipFill>
        <p:spPr>
          <a:xfrm>
            <a:off x="7453540" y="4496604"/>
            <a:ext cx="1556951" cy="1387237"/>
          </a:xfrm>
          <a:prstGeom prst="rect">
            <a:avLst/>
          </a:prstGeom>
          <a:ln w="6350">
            <a:noFill/>
          </a:ln>
        </p:spPr>
      </p:pic>
      <p:sp>
        <p:nvSpPr>
          <p:cNvPr id="8" name="テキスト ボックス 37">
            <a:extLst>
              <a:ext uri="{FF2B5EF4-FFF2-40B4-BE49-F238E27FC236}">
                <a16:creationId xmlns:a16="http://schemas.microsoft.com/office/drawing/2014/main" id="{F92F7EE2-A433-024F-56B7-C8C94454CC89}"/>
              </a:ext>
            </a:extLst>
          </p:cNvPr>
          <p:cNvSpPr txBox="1"/>
          <p:nvPr/>
        </p:nvSpPr>
        <p:spPr>
          <a:xfrm>
            <a:off x="7450975" y="5948257"/>
            <a:ext cx="1559516" cy="257411"/>
          </a:xfrm>
          <a:prstGeom prst="rect">
            <a:avLst/>
          </a:prstGeom>
          <a:noFill/>
          <a:ln w="6350">
            <a:noFill/>
          </a:ln>
        </p:spPr>
        <p:txBody>
          <a:bodyPr rot="0" spcFirstLastPara="0" vert="horz" wrap="square" lIns="288000" tIns="0" rIns="288000" bIns="0" numCol="1" spcCol="0" rtlCol="0" fromWordArt="0" anchor="t" anchorCtr="0" forceAA="0" compatLnSpc="1">
            <a:prstTxWarp prst="textNoShape">
              <a:avLst/>
            </a:prstTxWarp>
            <a:noAutofit/>
          </a:bodyPr>
          <a:lstStyle/>
          <a:p>
            <a:pPr lvl="0" algn="ctr">
              <a:lnSpc>
                <a:spcPts val="1200"/>
              </a:lnSpc>
              <a:defRPr/>
            </a:pPr>
            <a:r>
              <a:rPr lang="ja-JP" altLang="en-US" sz="900" kern="100" dirty="0">
                <a:solidFill>
                  <a:prstClr val="black"/>
                </a:solidFill>
                <a:latin typeface="メイリオ"/>
                <a:ea typeface="メイリオ"/>
                <a:cs typeface="Arial"/>
              </a:rPr>
              <a:t>「みえるらべる」</a:t>
            </a:r>
            <a:endParaRPr kumimoji="0" lang="en-US" altLang="ja-JP" sz="900" b="0" i="0" u="none" strike="noStrike" kern="100" cap="none" spc="0" normalizeH="0" baseline="0" noProof="0" dirty="0">
              <a:ln>
                <a:noFill/>
              </a:ln>
              <a:solidFill>
                <a:prstClr val="black"/>
              </a:solidFill>
              <a:effectLst/>
              <a:uLnTx/>
              <a:uFillTx/>
              <a:latin typeface="メイリオ"/>
              <a:ea typeface="メイリオ"/>
              <a:cs typeface="Arial"/>
            </a:endParaRPr>
          </a:p>
        </p:txBody>
      </p:sp>
      <p:pic>
        <p:nvPicPr>
          <p:cNvPr id="17" name="図 16">
            <a:extLst>
              <a:ext uri="{FF2B5EF4-FFF2-40B4-BE49-F238E27FC236}">
                <a16:creationId xmlns:a16="http://schemas.microsoft.com/office/drawing/2014/main" id="{339E4971-FFC5-5552-938A-57A668C59F2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947124" y="2004833"/>
            <a:ext cx="933756" cy="981608"/>
          </a:xfrm>
          <a:prstGeom prst="rect">
            <a:avLst/>
          </a:prstGeom>
          <a:ln w="6350">
            <a:noFill/>
          </a:ln>
        </p:spPr>
      </p:pic>
      <p:sp>
        <p:nvSpPr>
          <p:cNvPr id="18" name="テキスト ボックス 37">
            <a:extLst>
              <a:ext uri="{FF2B5EF4-FFF2-40B4-BE49-F238E27FC236}">
                <a16:creationId xmlns:a16="http://schemas.microsoft.com/office/drawing/2014/main" id="{945BA5AE-FD0B-E7DA-4DDC-71C8E6483D09}"/>
              </a:ext>
            </a:extLst>
          </p:cNvPr>
          <p:cNvSpPr txBox="1"/>
          <p:nvPr/>
        </p:nvSpPr>
        <p:spPr>
          <a:xfrm>
            <a:off x="7477615" y="3048238"/>
            <a:ext cx="1872775" cy="342292"/>
          </a:xfrm>
          <a:prstGeom prst="rect">
            <a:avLst/>
          </a:prstGeom>
          <a:noFill/>
          <a:ln w="6350">
            <a:noFill/>
          </a:ln>
        </p:spPr>
        <p:txBody>
          <a:bodyPr rot="0" spcFirstLastPara="0" vert="horz" wrap="square" lIns="288000" tIns="0" rIns="288000" bIns="0" numCol="1" spcCol="0" rtlCol="0" fromWordArt="0" anchor="t" anchorCtr="0" forceAA="0" compatLnSpc="1">
            <a:prstTxWarp prst="textNoShape">
              <a:avLst/>
            </a:prstTxWarp>
            <a:noAutofit/>
          </a:bodyPr>
          <a:lstStyle/>
          <a:p>
            <a:pPr lvl="0" algn="ctr">
              <a:lnSpc>
                <a:spcPts val="1200"/>
              </a:lnSpc>
              <a:defRPr/>
            </a:pPr>
            <a:r>
              <a:rPr lang="ja-JP" altLang="en-US" sz="900" kern="100" dirty="0">
                <a:solidFill>
                  <a:prstClr val="black"/>
                </a:solidFill>
                <a:latin typeface="メイリオ"/>
                <a:ea typeface="メイリオ"/>
                <a:cs typeface="Arial"/>
              </a:rPr>
              <a:t>ニッポンフードシフトの</a:t>
            </a:r>
            <a:endParaRPr lang="en-US" altLang="ja-JP" sz="900" kern="100" dirty="0">
              <a:solidFill>
                <a:prstClr val="black"/>
              </a:solidFill>
              <a:latin typeface="メイリオ"/>
              <a:ea typeface="メイリオ"/>
              <a:cs typeface="Arial"/>
            </a:endParaRPr>
          </a:p>
          <a:p>
            <a:pPr lvl="0" algn="ctr">
              <a:lnSpc>
                <a:spcPts val="1200"/>
              </a:lnSpc>
              <a:defRPr/>
            </a:pPr>
            <a:r>
              <a:rPr lang="ja-JP" altLang="en-US" sz="900" kern="100" dirty="0">
                <a:solidFill>
                  <a:prstClr val="black"/>
                </a:solidFill>
                <a:latin typeface="メイリオ"/>
                <a:ea typeface="メイリオ"/>
                <a:cs typeface="Arial"/>
              </a:rPr>
              <a:t>ロゴマーク</a:t>
            </a:r>
            <a:endParaRPr kumimoji="0" lang="en-US" altLang="ja-JP" sz="900" b="0" i="0" u="none" strike="noStrike" kern="100" cap="none" spc="0" normalizeH="0" baseline="0" noProof="0" dirty="0">
              <a:ln>
                <a:noFill/>
              </a:ln>
              <a:solidFill>
                <a:prstClr val="black"/>
              </a:solidFill>
              <a:effectLst/>
              <a:uLnTx/>
              <a:uFillTx/>
              <a:latin typeface="メイリオ"/>
              <a:ea typeface="メイリオ"/>
              <a:cs typeface="Arial"/>
            </a:endParaRPr>
          </a:p>
        </p:txBody>
      </p:sp>
      <p:pic>
        <p:nvPicPr>
          <p:cNvPr id="21" name="図 20">
            <a:extLst>
              <a:ext uri="{FF2B5EF4-FFF2-40B4-BE49-F238E27FC236}">
                <a16:creationId xmlns:a16="http://schemas.microsoft.com/office/drawing/2014/main" id="{063A8382-7F7C-2BA3-7295-D7F14E35ED7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824423" y="908639"/>
            <a:ext cx="1056457" cy="824962"/>
          </a:xfrm>
          <a:prstGeom prst="rect">
            <a:avLst/>
          </a:prstGeom>
        </p:spPr>
      </p:pic>
      <p:sp>
        <p:nvSpPr>
          <p:cNvPr id="22" name="テキスト ボックス 37">
            <a:extLst>
              <a:ext uri="{FF2B5EF4-FFF2-40B4-BE49-F238E27FC236}">
                <a16:creationId xmlns:a16="http://schemas.microsoft.com/office/drawing/2014/main" id="{6E1A2576-0CFF-69CB-F69B-8DF92481CBCE}"/>
              </a:ext>
            </a:extLst>
          </p:cNvPr>
          <p:cNvSpPr txBox="1"/>
          <p:nvPr/>
        </p:nvSpPr>
        <p:spPr>
          <a:xfrm>
            <a:off x="7784092" y="1786055"/>
            <a:ext cx="1137117" cy="122619"/>
          </a:xfrm>
          <a:prstGeom prst="rect">
            <a:avLst/>
          </a:prstGeom>
          <a:noFill/>
          <a:ln w="6350">
            <a:noFill/>
          </a:ln>
        </p:spPr>
        <p:txBody>
          <a:bodyPr rot="0" spcFirstLastPara="0" vert="horz" wrap="square" lIns="288000" tIns="0" rIns="288000" bIns="0" numCol="1" spcCol="0" rtlCol="0" fromWordArt="0" anchor="t" anchorCtr="0" forceAA="0" compatLnSpc="1">
            <a:prstTxWarp prst="textNoShape">
              <a:avLst/>
            </a:prstTxWarp>
            <a:noAutofit/>
          </a:bodyPr>
          <a:lstStyle/>
          <a:p>
            <a:pPr lvl="0" algn="ctr">
              <a:lnSpc>
                <a:spcPts val="1200"/>
              </a:lnSpc>
              <a:defRPr/>
            </a:pPr>
            <a:r>
              <a:rPr lang="ja-JP" altLang="en-US" sz="900" kern="100" dirty="0">
                <a:solidFill>
                  <a:prstClr val="black"/>
                </a:solidFill>
                <a:latin typeface="メイリオ"/>
                <a:ea typeface="メイリオ"/>
                <a:cs typeface="Arial"/>
              </a:rPr>
              <a:t>直売所</a:t>
            </a:r>
            <a:endParaRPr kumimoji="0" lang="en-US" altLang="ja-JP" sz="900" b="0" i="0" u="none" strike="noStrike" kern="100" cap="none" spc="0" normalizeH="0" baseline="0" noProof="0" dirty="0">
              <a:ln>
                <a:noFill/>
              </a:ln>
              <a:solidFill>
                <a:prstClr val="black"/>
              </a:solidFill>
              <a:effectLst/>
              <a:uLnTx/>
              <a:uFillTx/>
              <a:latin typeface="メイリオ"/>
              <a:ea typeface="メイリオ"/>
              <a:cs typeface="Arial"/>
            </a:endParaRPr>
          </a:p>
        </p:txBody>
      </p:sp>
    </p:spTree>
    <p:extLst>
      <p:ext uri="{BB962C8B-B14F-4D97-AF65-F5344CB8AC3E}">
        <p14:creationId xmlns:p14="http://schemas.microsoft.com/office/powerpoint/2010/main" val="3367758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グループ化 3">
            <a:extLst>
              <a:ext uri="{FF2B5EF4-FFF2-40B4-BE49-F238E27FC236}">
                <a16:creationId xmlns:a16="http://schemas.microsoft.com/office/drawing/2014/main" id="{00CD32E8-87B2-4D1E-8666-FEFF6E741FE1}"/>
              </a:ext>
            </a:extLst>
          </p:cNvPr>
          <p:cNvGrpSpPr/>
          <p:nvPr/>
        </p:nvGrpSpPr>
        <p:grpSpPr>
          <a:xfrm>
            <a:off x="5589281" y="-26898"/>
            <a:ext cx="3478530" cy="345087"/>
            <a:chOff x="3429000" y="-37884"/>
            <a:chExt cx="3478530" cy="345087"/>
          </a:xfrm>
        </p:grpSpPr>
        <p:sp>
          <p:nvSpPr>
            <p:cNvPr id="5" name="テキスト ボックス 4">
              <a:extLst>
                <a:ext uri="{FF2B5EF4-FFF2-40B4-BE49-F238E27FC236}">
                  <a16:creationId xmlns:a16="http://schemas.microsoft.com/office/drawing/2014/main" id="{37B17833-55A1-4614-BEF3-B8781C63F7C4}"/>
                </a:ext>
              </a:extLst>
            </p:cNvPr>
            <p:cNvSpPr txBox="1"/>
            <p:nvPr/>
          </p:nvSpPr>
          <p:spPr>
            <a:xfrm>
              <a:off x="3429000" y="30204"/>
              <a:ext cx="3478530" cy="276999"/>
            </a:xfrm>
            <a:prstGeom prst="rect">
              <a:avLst/>
            </a:prstGeom>
            <a:noFill/>
          </p:spPr>
          <p:txBody>
            <a:bodyPr wrap="square">
              <a:spAutoFit/>
            </a:bodyPr>
            <a:lstStyle/>
            <a:p>
              <a:pPr algn="r"/>
              <a:r>
                <a:rPr lang="ja-JP" altLang="en-US" sz="1200" spc="-10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特集　変化する我が国の農業構造</a:t>
              </a:r>
            </a:p>
          </p:txBody>
        </p:sp>
        <p:sp>
          <p:nvSpPr>
            <p:cNvPr id="6" name="テキスト ボックス 5">
              <a:extLst>
                <a:ext uri="{FF2B5EF4-FFF2-40B4-BE49-F238E27FC236}">
                  <a16:creationId xmlns:a16="http://schemas.microsoft.com/office/drawing/2014/main" id="{60655B46-786F-434F-866E-9714F7719515}"/>
                </a:ext>
              </a:extLst>
            </p:cNvPr>
            <p:cNvSpPr txBox="1"/>
            <p:nvPr/>
          </p:nvSpPr>
          <p:spPr>
            <a:xfrm>
              <a:off x="4932709" y="-37884"/>
              <a:ext cx="545161" cy="184666"/>
            </a:xfrm>
            <a:prstGeom prst="rect">
              <a:avLst/>
            </a:prstGeom>
            <a:noFill/>
          </p:spPr>
          <p:txBody>
            <a:bodyPr wrap="square">
              <a:spAutoFit/>
            </a:bodyPr>
            <a:lstStyle/>
            <a:p>
              <a:pPr algn="r"/>
              <a:r>
                <a:rPr lang="ja-JP" altLang="en-US" sz="600" spc="-10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シフト</a:t>
              </a:r>
            </a:p>
          </p:txBody>
        </p:sp>
      </p:grpSp>
      <p:sp>
        <p:nvSpPr>
          <p:cNvPr id="7" name="角丸四角形 23">
            <a:extLst>
              <a:ext uri="{FF2B5EF4-FFF2-40B4-BE49-F238E27FC236}">
                <a16:creationId xmlns:a16="http://schemas.microsoft.com/office/drawing/2014/main" id="{936557E6-15C9-4C9B-99E1-293E597B987D}"/>
              </a:ext>
            </a:extLst>
          </p:cNvPr>
          <p:cNvSpPr/>
          <p:nvPr/>
        </p:nvSpPr>
        <p:spPr>
          <a:xfrm>
            <a:off x="0" y="144000"/>
            <a:ext cx="9135000" cy="288000"/>
          </a:xfrm>
          <a:prstGeom prst="roundRect">
            <a:avLst>
              <a:gd name="adj" fmla="val 151"/>
            </a:avLst>
          </a:prstGeom>
          <a:solidFill>
            <a:srgbClr val="DE6F00"/>
          </a:solidFill>
          <a:ln>
            <a:solidFill>
              <a:srgbClr val="DE6F00"/>
            </a:solid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gn="r">
              <a:lnSpc>
                <a:spcPts val="2000"/>
              </a:lnSpc>
            </a:pPr>
            <a:r>
              <a:rPr lang="ja-JP" altLang="en-US" sz="1400">
                <a:solidFill>
                  <a:schemeClr val="bg1"/>
                </a:solidFill>
                <a:latin typeface="メイリオ" panose="020B0604030504040204" pitchFamily="50" charset="-128"/>
                <a:ea typeface="メイリオ" panose="020B0604030504040204" pitchFamily="50" charset="-128"/>
              </a:rPr>
              <a:t>第</a:t>
            </a:r>
            <a:r>
              <a:rPr lang="en-US" altLang="ja-JP" sz="1400">
                <a:solidFill>
                  <a:schemeClr val="bg1"/>
                </a:solidFill>
                <a:latin typeface="メイリオ" panose="020B0604030504040204" pitchFamily="50" charset="-128"/>
                <a:ea typeface="メイリオ" panose="020B0604030504040204" pitchFamily="50" charset="-128"/>
              </a:rPr>
              <a:t>5</a:t>
            </a:r>
            <a:r>
              <a:rPr lang="ja-JP" altLang="en-US" sz="1400">
                <a:solidFill>
                  <a:schemeClr val="bg1"/>
                </a:solidFill>
                <a:latin typeface="メイリオ" panose="020B0604030504040204" pitchFamily="50" charset="-128"/>
                <a:ea typeface="メイリオ" panose="020B0604030504040204" pitchFamily="50" charset="-128"/>
              </a:rPr>
              <a:t>章　</a:t>
            </a:r>
            <a:r>
              <a:rPr lang="ja-JP" altLang="en-US" sz="1400" spc="-10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生産者と消費者との交流の促進、環境と調和のとれた農林漁業の活性化等</a:t>
            </a:r>
          </a:p>
        </p:txBody>
      </p:sp>
      <p:sp>
        <p:nvSpPr>
          <p:cNvPr id="11" name="正方形/長方形 10">
            <a:extLst>
              <a:ext uri="{FF2B5EF4-FFF2-40B4-BE49-F238E27FC236}">
                <a16:creationId xmlns:a16="http://schemas.microsoft.com/office/drawing/2014/main" id="{67A01E11-0CD9-3521-B6A2-9C176B365D03}"/>
              </a:ext>
            </a:extLst>
          </p:cNvPr>
          <p:cNvSpPr/>
          <p:nvPr/>
        </p:nvSpPr>
        <p:spPr>
          <a:xfrm>
            <a:off x="93258" y="501561"/>
            <a:ext cx="8948484" cy="360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2500"/>
              </a:lnSpc>
            </a:pPr>
            <a:r>
              <a:rPr lang="ja-JP" altLang="en-US" sz="1400" b="1" dirty="0">
                <a:solidFill>
                  <a:schemeClr val="tx1"/>
                </a:solidFill>
                <a:latin typeface="メイリオ" panose="020B0604030504040204" pitchFamily="50" charset="-128"/>
                <a:ea typeface="メイリオ" panose="020B0604030504040204" pitchFamily="50" charset="-128"/>
              </a:rPr>
              <a:t>食品ロス削減に向けた国民運動の展開</a:t>
            </a:r>
          </a:p>
        </p:txBody>
      </p:sp>
      <p:sp>
        <p:nvSpPr>
          <p:cNvPr id="8" name="テキスト ボックス 24">
            <a:extLst>
              <a:ext uri="{FF2B5EF4-FFF2-40B4-BE49-F238E27FC236}">
                <a16:creationId xmlns:a16="http://schemas.microsoft.com/office/drawing/2014/main" id="{77100D9C-9EC4-6D45-5E03-89F72398209A}"/>
              </a:ext>
            </a:extLst>
          </p:cNvPr>
          <p:cNvSpPr txBox="1">
            <a:spLocks noChangeArrowheads="1"/>
          </p:cNvSpPr>
          <p:nvPr/>
        </p:nvSpPr>
        <p:spPr bwMode="auto">
          <a:xfrm>
            <a:off x="-93258" y="999528"/>
            <a:ext cx="9135000" cy="3731222"/>
          </a:xfrm>
          <a:prstGeom prst="rect">
            <a:avLst/>
          </a:prstGeom>
          <a:noFill/>
          <a:ln>
            <a:noFill/>
          </a:ln>
        </p:spPr>
        <p:txBody>
          <a:bodyPr wrap="square" lIns="288000" tIns="0" rIns="288000" bIns="0" anchor="t" anchorCtr="0">
            <a:noAutofit/>
          </a:bodyPr>
          <a:lstStyle/>
          <a:p>
            <a:pPr marL="154800" indent="-154800" algn="just">
              <a:lnSpc>
                <a:spcPts val="1800"/>
              </a:lnSpc>
              <a:spcAft>
                <a:spcPts val="1200"/>
              </a:spcAft>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dirty="0">
                <a:latin typeface="メイリオ"/>
                <a:ea typeface="メイリオ"/>
              </a:rPr>
              <a:t>我が国では、</a:t>
            </a:r>
            <a:r>
              <a:rPr lang="en-US" altLang="ja-JP" sz="1200" dirty="0">
                <a:latin typeface="メイリオ"/>
                <a:ea typeface="メイリオ"/>
              </a:rPr>
              <a:t>2023</a:t>
            </a:r>
            <a:r>
              <a:rPr lang="ja-JP" altLang="en-US" sz="1200" dirty="0">
                <a:latin typeface="メイリオ"/>
                <a:ea typeface="メイリオ"/>
              </a:rPr>
              <a:t>年度の推計で、食品ロスが約</a:t>
            </a:r>
            <a:r>
              <a:rPr lang="en-US" altLang="ja-JP" sz="1200" dirty="0">
                <a:latin typeface="メイリオ"/>
                <a:ea typeface="メイリオ"/>
              </a:rPr>
              <a:t>464</a:t>
            </a:r>
            <a:r>
              <a:rPr lang="ja-JP" altLang="en-US" sz="1200" dirty="0">
                <a:latin typeface="メイリオ"/>
                <a:ea typeface="メイリオ"/>
              </a:rPr>
              <a:t>万トン発生。</a:t>
            </a:r>
            <a:endParaRPr lang="en-US" altLang="ja-JP" sz="1200" dirty="0">
              <a:latin typeface="メイリオ"/>
              <a:ea typeface="メイリオ"/>
            </a:endParaRPr>
          </a:p>
          <a:p>
            <a:pPr marL="154800" indent="-154800" algn="just">
              <a:lnSpc>
                <a:spcPts val="1800"/>
              </a:lnSpc>
              <a:spcAft>
                <a:spcPts val="1200"/>
              </a:spcAft>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dirty="0">
                <a:latin typeface="メイリオ"/>
                <a:ea typeface="メイリオ"/>
              </a:rPr>
              <a:t>「持続可能な開発のための</a:t>
            </a:r>
            <a:r>
              <a:rPr lang="en-US" altLang="ja-JP" sz="1200" dirty="0">
                <a:latin typeface="メイリオ"/>
                <a:ea typeface="メイリオ"/>
              </a:rPr>
              <a:t>2030</a:t>
            </a:r>
            <a:r>
              <a:rPr lang="ja-JP" altLang="en-US" sz="1200" dirty="0">
                <a:latin typeface="メイリオ"/>
                <a:ea typeface="メイリオ"/>
              </a:rPr>
              <a:t>アジェンダ」では、</a:t>
            </a:r>
            <a:r>
              <a:rPr lang="en-US" altLang="ja-JP" sz="1200" dirty="0">
                <a:latin typeface="メイリオ"/>
                <a:ea typeface="メイリオ"/>
              </a:rPr>
              <a:t>SDGs</a:t>
            </a:r>
            <a:r>
              <a:rPr lang="ja-JP" altLang="en-US" sz="1200" dirty="0">
                <a:latin typeface="メイリオ"/>
                <a:ea typeface="メイリオ"/>
              </a:rPr>
              <a:t>において、</a:t>
            </a:r>
            <a:r>
              <a:rPr lang="en-US" altLang="ja-JP" sz="1200" dirty="0">
                <a:latin typeface="メイリオ"/>
                <a:ea typeface="メイリオ"/>
              </a:rPr>
              <a:t>2030</a:t>
            </a:r>
            <a:r>
              <a:rPr lang="ja-JP" altLang="en-US" sz="1200" dirty="0">
                <a:latin typeface="メイリオ"/>
                <a:ea typeface="メイリオ"/>
              </a:rPr>
              <a:t>年までに小売・消費レベルにおける世界全体の１人当たりの食料の廃棄の半減などをターゲットとして設定。</a:t>
            </a:r>
            <a:endParaRPr lang="en-US" altLang="ja-JP" sz="1200" dirty="0">
              <a:latin typeface="メイリオ"/>
              <a:ea typeface="メイリオ"/>
            </a:endParaRPr>
          </a:p>
          <a:p>
            <a:pPr marL="154800" indent="-154800" algn="just">
              <a:lnSpc>
                <a:spcPts val="1800"/>
              </a:lnSpc>
              <a:spcAft>
                <a:spcPts val="1200"/>
              </a:spcAft>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dirty="0">
                <a:latin typeface="メイリオ"/>
                <a:ea typeface="メイリオ"/>
              </a:rPr>
              <a:t>我が国では、国民運動として食品ロスの削減を推進するため、「食品ロスの削減の推進に関する法律」（令和元年法律第</a:t>
            </a:r>
            <a:r>
              <a:rPr lang="en-US" altLang="ja-JP" sz="1200" dirty="0">
                <a:latin typeface="メイリオ"/>
                <a:ea typeface="メイリオ"/>
              </a:rPr>
              <a:t>19</a:t>
            </a:r>
            <a:r>
              <a:rPr lang="ja-JP" altLang="en-US" sz="1200" dirty="0">
                <a:latin typeface="メイリオ"/>
                <a:ea typeface="メイリオ"/>
              </a:rPr>
              <a:t>号）が、</a:t>
            </a:r>
            <a:r>
              <a:rPr lang="en-US" altLang="ja-JP" sz="1200" dirty="0">
                <a:latin typeface="メイリオ"/>
                <a:ea typeface="メイリオ"/>
              </a:rPr>
              <a:t>2019</a:t>
            </a:r>
            <a:r>
              <a:rPr lang="ja-JP" altLang="en-US" sz="1200" dirty="0">
                <a:latin typeface="メイリオ"/>
                <a:ea typeface="メイリオ"/>
              </a:rPr>
              <a:t>年</a:t>
            </a:r>
            <a:r>
              <a:rPr lang="en-US" altLang="ja-JP" sz="1200" dirty="0">
                <a:latin typeface="メイリオ"/>
                <a:ea typeface="メイリオ"/>
              </a:rPr>
              <a:t>10</a:t>
            </a:r>
            <a:r>
              <a:rPr lang="ja-JP" altLang="en-US" sz="1200" dirty="0">
                <a:latin typeface="メイリオ"/>
                <a:ea typeface="メイリオ"/>
              </a:rPr>
              <a:t>月に施行。</a:t>
            </a:r>
            <a:endParaRPr lang="en-US" altLang="ja-JP" sz="1200" dirty="0">
              <a:latin typeface="メイリオ"/>
              <a:ea typeface="メイリオ"/>
            </a:endParaRPr>
          </a:p>
          <a:p>
            <a:pPr marL="154800" indent="-154800" algn="just">
              <a:lnSpc>
                <a:spcPts val="1800"/>
              </a:lnSpc>
              <a:spcAft>
                <a:spcPts val="1200"/>
              </a:spcAft>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dirty="0">
                <a:latin typeface="メイリオ"/>
                <a:ea typeface="メイリオ"/>
              </a:rPr>
              <a:t>「第五次循環型社会形成推進基本計画」（</a:t>
            </a:r>
            <a:r>
              <a:rPr lang="en-US" altLang="ja-JP" sz="1200" dirty="0">
                <a:latin typeface="メイリオ"/>
                <a:ea typeface="メイリオ"/>
              </a:rPr>
              <a:t>2024</a:t>
            </a:r>
            <a:r>
              <a:rPr lang="ja-JP" altLang="en-US" sz="1200" dirty="0">
                <a:latin typeface="メイリオ"/>
                <a:ea typeface="メイリオ"/>
              </a:rPr>
              <a:t>年８月２日閣議決定）において、家庭系食品ロス量を</a:t>
            </a:r>
            <a:r>
              <a:rPr lang="en-US" altLang="ja-JP" sz="1200" dirty="0">
                <a:latin typeface="メイリオ"/>
                <a:ea typeface="メイリオ"/>
              </a:rPr>
              <a:t>2030</a:t>
            </a:r>
            <a:r>
              <a:rPr lang="ja-JP" altLang="en-US" sz="1200" dirty="0">
                <a:latin typeface="メイリオ"/>
                <a:ea typeface="メイリオ"/>
              </a:rPr>
              <a:t>年度までに</a:t>
            </a:r>
            <a:r>
              <a:rPr lang="en-US" altLang="ja-JP" sz="1200" dirty="0">
                <a:latin typeface="メイリオ"/>
                <a:ea typeface="メイリオ"/>
              </a:rPr>
              <a:t>2000</a:t>
            </a:r>
            <a:r>
              <a:rPr lang="ja-JP" altLang="en-US" sz="1200" dirty="0">
                <a:latin typeface="メイリオ"/>
                <a:ea typeface="メイリオ"/>
              </a:rPr>
              <a:t>年度比で早期に半減させる目標、「食品循環資源の再生利用等の促進に関する基本方針」（</a:t>
            </a:r>
            <a:r>
              <a:rPr lang="en-US" altLang="ja-JP" sz="1200" dirty="0">
                <a:latin typeface="メイリオ"/>
                <a:ea typeface="メイリオ"/>
              </a:rPr>
              <a:t>2025</a:t>
            </a:r>
            <a:r>
              <a:rPr lang="ja-JP" altLang="en-US" sz="1200" dirty="0">
                <a:latin typeface="メイリオ"/>
                <a:ea typeface="メイリオ"/>
              </a:rPr>
              <a:t>年３月）において、事業系食品ロス量を</a:t>
            </a:r>
            <a:r>
              <a:rPr lang="en-US" altLang="ja-JP" sz="1200" dirty="0">
                <a:latin typeface="メイリオ"/>
                <a:ea typeface="メイリオ"/>
              </a:rPr>
              <a:t>2030</a:t>
            </a:r>
            <a:r>
              <a:rPr lang="ja-JP" altLang="en-US" sz="1200" dirty="0">
                <a:latin typeface="メイリオ"/>
                <a:ea typeface="メイリオ"/>
              </a:rPr>
              <a:t>年度までに</a:t>
            </a:r>
            <a:r>
              <a:rPr lang="en-US" altLang="ja-JP" sz="1200" dirty="0">
                <a:latin typeface="メイリオ"/>
                <a:ea typeface="メイリオ"/>
              </a:rPr>
              <a:t>2000</a:t>
            </a:r>
            <a:r>
              <a:rPr lang="ja-JP" altLang="en-US" sz="1200" dirty="0">
                <a:latin typeface="メイリオ"/>
                <a:ea typeface="メイリオ"/>
              </a:rPr>
              <a:t>年度比で</a:t>
            </a:r>
            <a:r>
              <a:rPr lang="en-US" altLang="ja-JP" sz="1200" dirty="0">
                <a:latin typeface="メイリオ"/>
                <a:ea typeface="メイリオ"/>
              </a:rPr>
              <a:t>60%</a:t>
            </a:r>
            <a:r>
              <a:rPr lang="ja-JP" altLang="en-US" sz="1200" dirty="0">
                <a:latin typeface="メイリオ"/>
                <a:ea typeface="メイリオ"/>
              </a:rPr>
              <a:t>削減させる目標を設定。</a:t>
            </a:r>
            <a:endParaRPr lang="en-US" altLang="ja-JP" sz="1200" dirty="0">
              <a:latin typeface="メイリオ"/>
              <a:ea typeface="メイリオ"/>
            </a:endParaRPr>
          </a:p>
          <a:p>
            <a:pPr marL="154800" indent="-154800" algn="just">
              <a:lnSpc>
                <a:spcPts val="1800"/>
              </a:lnSpc>
              <a:spcAft>
                <a:spcPts val="1200"/>
              </a:spcAft>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dirty="0">
                <a:latin typeface="メイリオ"/>
                <a:ea typeface="メイリオ"/>
              </a:rPr>
              <a:t>農林水産省では、食品ロス削減や食品アクセスの確保に向けて、地方公共団体や食品事業者、フードバンク・こども食堂等の地域の関係者が連携する体制づくり等を支援するとともに、フードバンク・こども食堂等に対し、その立ち上げや取組拡大、機能強化に向けた支援、専門家派遣等によるサポート等を実施。</a:t>
            </a:r>
            <a:endParaRPr lang="en-US" altLang="ja-JP" sz="1200" dirty="0">
              <a:latin typeface="メイリオ"/>
              <a:ea typeface="メイリオ"/>
            </a:endParaRPr>
          </a:p>
          <a:p>
            <a:pPr marL="154800" indent="-154800" algn="just">
              <a:lnSpc>
                <a:spcPts val="1800"/>
              </a:lnSpc>
              <a:spcAft>
                <a:spcPts val="1200"/>
              </a:spcAft>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dirty="0">
                <a:latin typeface="メイリオ"/>
                <a:ea typeface="メイリオ"/>
              </a:rPr>
              <a:t>消費者庁、農林水産省、環境省では、全国おいしい食べきり運動ネットワーク協議会と共同で、「「おいしい食べきり」全国共同キャンペーン」を</a:t>
            </a:r>
            <a:r>
              <a:rPr lang="en-US" altLang="ja-JP" sz="1200" dirty="0">
                <a:latin typeface="メイリオ"/>
                <a:ea typeface="メイリオ"/>
              </a:rPr>
              <a:t>2025</a:t>
            </a:r>
            <a:r>
              <a:rPr lang="ja-JP" altLang="en-US" sz="1200" dirty="0">
                <a:latin typeface="メイリオ"/>
                <a:ea typeface="メイリオ"/>
              </a:rPr>
              <a:t>年</a:t>
            </a:r>
            <a:r>
              <a:rPr lang="en-US" altLang="ja-JP" sz="1200" dirty="0">
                <a:latin typeface="メイリオ"/>
                <a:ea typeface="メイリオ"/>
              </a:rPr>
              <a:t>12</a:t>
            </a:r>
            <a:r>
              <a:rPr lang="ja-JP" altLang="en-US" sz="1200" dirty="0">
                <a:latin typeface="メイリオ"/>
                <a:ea typeface="メイリオ"/>
              </a:rPr>
              <a:t>月から</a:t>
            </a:r>
            <a:r>
              <a:rPr lang="en-US" altLang="ja-JP" sz="1200" dirty="0">
                <a:latin typeface="メイリオ"/>
                <a:ea typeface="メイリオ"/>
              </a:rPr>
              <a:t>2026</a:t>
            </a:r>
            <a:r>
              <a:rPr lang="ja-JP" altLang="en-US" sz="1200" dirty="0">
                <a:latin typeface="メイリオ"/>
                <a:ea typeface="メイリオ"/>
              </a:rPr>
              <a:t>年１月にかけて実施。</a:t>
            </a:r>
            <a:endParaRPr lang="en-US" altLang="ja-JP" sz="1200" dirty="0">
              <a:latin typeface="メイリオ"/>
              <a:ea typeface="メイリオ"/>
            </a:endParaRPr>
          </a:p>
        </p:txBody>
      </p:sp>
      <p:sp>
        <p:nvSpPr>
          <p:cNvPr id="3" name="スライド番号プレースホルダー 2">
            <a:extLst>
              <a:ext uri="{FF2B5EF4-FFF2-40B4-BE49-F238E27FC236}">
                <a16:creationId xmlns:a16="http://schemas.microsoft.com/office/drawing/2014/main" id="{2CB9F786-5F36-BF98-478A-E37CD1CBB392}"/>
              </a:ext>
            </a:extLst>
          </p:cNvPr>
          <p:cNvSpPr>
            <a:spLocks noGrp="1"/>
          </p:cNvSpPr>
          <p:nvPr>
            <p:ph type="sldNum" sz="quarter" idx="12"/>
          </p:nvPr>
        </p:nvSpPr>
        <p:spPr>
          <a:xfrm>
            <a:off x="8637792" y="6438875"/>
            <a:ext cx="371208" cy="365125"/>
          </a:xfrm>
        </p:spPr>
        <p:txBody>
          <a:bodyPr/>
          <a:lstStyle/>
          <a:p>
            <a:r>
              <a:rPr kumimoji="1" lang="en-US" altLang="ja-JP"/>
              <a:t>30</a:t>
            </a:r>
            <a:endParaRPr kumimoji="1" lang="ja-JP" altLang="en-US"/>
          </a:p>
        </p:txBody>
      </p:sp>
    </p:spTree>
    <p:extLst>
      <p:ext uri="{BB962C8B-B14F-4D97-AF65-F5344CB8AC3E}">
        <p14:creationId xmlns:p14="http://schemas.microsoft.com/office/powerpoint/2010/main" val="13784155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グループ化 20">
            <a:extLst>
              <a:ext uri="{FF2B5EF4-FFF2-40B4-BE49-F238E27FC236}">
                <a16:creationId xmlns:a16="http://schemas.microsoft.com/office/drawing/2014/main" id="{20572EC4-02F2-856C-7965-0BE21C90EB82}"/>
              </a:ext>
            </a:extLst>
          </p:cNvPr>
          <p:cNvGrpSpPr/>
          <p:nvPr/>
        </p:nvGrpSpPr>
        <p:grpSpPr>
          <a:xfrm>
            <a:off x="5589281" y="-26898"/>
            <a:ext cx="3478530" cy="345087"/>
            <a:chOff x="3429000" y="-37884"/>
            <a:chExt cx="3478530" cy="345087"/>
          </a:xfrm>
        </p:grpSpPr>
        <p:sp>
          <p:nvSpPr>
            <p:cNvPr id="22" name="テキスト ボックス 21">
              <a:extLst>
                <a:ext uri="{FF2B5EF4-FFF2-40B4-BE49-F238E27FC236}">
                  <a16:creationId xmlns:a16="http://schemas.microsoft.com/office/drawing/2014/main" id="{910E050A-362B-3F89-09AF-EF2CF64353D1}"/>
                </a:ext>
              </a:extLst>
            </p:cNvPr>
            <p:cNvSpPr txBox="1"/>
            <p:nvPr/>
          </p:nvSpPr>
          <p:spPr>
            <a:xfrm>
              <a:off x="3429000" y="30204"/>
              <a:ext cx="3478530" cy="276999"/>
            </a:xfrm>
            <a:prstGeom prst="rect">
              <a:avLst/>
            </a:prstGeom>
            <a:noFill/>
          </p:spPr>
          <p:txBody>
            <a:bodyPr wrap="square">
              <a:spAutoFit/>
            </a:bodyPr>
            <a:lstStyle/>
            <a:p>
              <a:pPr algn="r"/>
              <a:r>
                <a:rPr lang="ja-JP" altLang="en-US" sz="1200" spc="-10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特集　変化する我が国の農業構造</a:t>
              </a:r>
            </a:p>
          </p:txBody>
        </p:sp>
        <p:sp>
          <p:nvSpPr>
            <p:cNvPr id="23" name="テキスト ボックス 22">
              <a:extLst>
                <a:ext uri="{FF2B5EF4-FFF2-40B4-BE49-F238E27FC236}">
                  <a16:creationId xmlns:a16="http://schemas.microsoft.com/office/drawing/2014/main" id="{84A38590-D7F4-8BA3-E4A4-A70185C86DC5}"/>
                </a:ext>
              </a:extLst>
            </p:cNvPr>
            <p:cNvSpPr txBox="1"/>
            <p:nvPr/>
          </p:nvSpPr>
          <p:spPr>
            <a:xfrm>
              <a:off x="4932709" y="-37884"/>
              <a:ext cx="545161" cy="184666"/>
            </a:xfrm>
            <a:prstGeom prst="rect">
              <a:avLst/>
            </a:prstGeom>
            <a:noFill/>
          </p:spPr>
          <p:txBody>
            <a:bodyPr wrap="square">
              <a:spAutoFit/>
            </a:bodyPr>
            <a:lstStyle/>
            <a:p>
              <a:pPr algn="r"/>
              <a:r>
                <a:rPr lang="ja-JP" altLang="en-US" sz="600" spc="-10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シフト</a:t>
              </a:r>
            </a:p>
          </p:txBody>
        </p:sp>
      </p:grpSp>
      <p:sp>
        <p:nvSpPr>
          <p:cNvPr id="24" name="角丸四角形 23">
            <a:extLst>
              <a:ext uri="{FF2B5EF4-FFF2-40B4-BE49-F238E27FC236}">
                <a16:creationId xmlns:a16="http://schemas.microsoft.com/office/drawing/2014/main" id="{EDF00453-CB6F-E342-D94C-8F7F0F033DCC}"/>
              </a:ext>
            </a:extLst>
          </p:cNvPr>
          <p:cNvSpPr/>
          <p:nvPr/>
        </p:nvSpPr>
        <p:spPr>
          <a:xfrm>
            <a:off x="0" y="144000"/>
            <a:ext cx="9135000" cy="288000"/>
          </a:xfrm>
          <a:prstGeom prst="roundRect">
            <a:avLst>
              <a:gd name="adj" fmla="val 151"/>
            </a:avLst>
          </a:prstGeom>
          <a:solidFill>
            <a:srgbClr val="DE6F00"/>
          </a:solidFill>
          <a:ln>
            <a:solidFill>
              <a:srgbClr val="DE6F00"/>
            </a:solid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gn="r">
              <a:lnSpc>
                <a:spcPts val="2000"/>
              </a:lnSpc>
            </a:pPr>
            <a:r>
              <a:rPr lang="ja-JP" altLang="en-US" sz="1400">
                <a:solidFill>
                  <a:schemeClr val="bg1"/>
                </a:solidFill>
                <a:latin typeface="メイリオ" panose="020B0604030504040204" pitchFamily="50" charset="-128"/>
                <a:ea typeface="メイリオ" panose="020B0604030504040204" pitchFamily="50" charset="-128"/>
              </a:rPr>
              <a:t>第</a:t>
            </a:r>
            <a:r>
              <a:rPr lang="en-US" altLang="ja-JP" sz="1400">
                <a:solidFill>
                  <a:schemeClr val="bg1"/>
                </a:solidFill>
                <a:latin typeface="メイリオ" panose="020B0604030504040204" pitchFamily="50" charset="-128"/>
                <a:ea typeface="メイリオ" panose="020B0604030504040204" pitchFamily="50" charset="-128"/>
              </a:rPr>
              <a:t>5</a:t>
            </a:r>
            <a:r>
              <a:rPr lang="ja-JP" altLang="en-US" sz="1400">
                <a:solidFill>
                  <a:schemeClr val="bg1"/>
                </a:solidFill>
                <a:latin typeface="メイリオ" panose="020B0604030504040204" pitchFamily="50" charset="-128"/>
                <a:ea typeface="メイリオ" panose="020B0604030504040204" pitchFamily="50" charset="-128"/>
              </a:rPr>
              <a:t>章　</a:t>
            </a:r>
            <a:r>
              <a:rPr lang="ja-JP" altLang="en-US" sz="1400" spc="-10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生産者と消費者との交流の促進、環境と調和のとれた農林漁業の活性化等</a:t>
            </a:r>
          </a:p>
        </p:txBody>
      </p:sp>
      <p:pic>
        <p:nvPicPr>
          <p:cNvPr id="27" name="図 26">
            <a:extLst>
              <a:ext uri="{FF2B5EF4-FFF2-40B4-BE49-F238E27FC236}">
                <a16:creationId xmlns:a16="http://schemas.microsoft.com/office/drawing/2014/main" id="{1F386BDE-830B-9C92-66C5-5303F7828D9F}"/>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7848973" y="534810"/>
            <a:ext cx="1070105" cy="1579616"/>
          </a:xfrm>
          <a:prstGeom prst="rect">
            <a:avLst/>
          </a:prstGeom>
          <a:ln>
            <a:noFill/>
          </a:ln>
        </p:spPr>
      </p:pic>
      <p:sp>
        <p:nvSpPr>
          <p:cNvPr id="28" name="テキスト ボックス 2">
            <a:extLst>
              <a:ext uri="{FF2B5EF4-FFF2-40B4-BE49-F238E27FC236}">
                <a16:creationId xmlns:a16="http://schemas.microsoft.com/office/drawing/2014/main" id="{7C67E651-BFB3-CC75-8A5C-3420004D9B85}"/>
              </a:ext>
            </a:extLst>
          </p:cNvPr>
          <p:cNvSpPr txBox="1">
            <a:spLocks noChangeArrowheads="1"/>
          </p:cNvSpPr>
          <p:nvPr/>
        </p:nvSpPr>
        <p:spPr bwMode="auto">
          <a:xfrm>
            <a:off x="7638151" y="2169150"/>
            <a:ext cx="1596429" cy="392232"/>
          </a:xfrm>
          <a:prstGeom prst="rect">
            <a:avLst/>
          </a:prstGeom>
          <a:noFill/>
          <a:ln w="9525">
            <a:noFill/>
            <a:miter lim="800000"/>
            <a:headEnd/>
            <a:tailEnd/>
          </a:ln>
        </p:spPr>
        <p:txBody>
          <a:bodyPr rot="0" vert="horz" wrap="square" lIns="91440" tIns="45720" rIns="91440" bIns="45720" anchor="t" anchorCtr="0">
            <a:noAutofit/>
          </a:bodyPr>
          <a:lstStyle/>
          <a:p>
            <a:pPr algn="ctr"/>
            <a:r>
              <a:rPr lang="ja-JP" altLang="en-US" sz="900" kern="100" dirty="0">
                <a:latin typeface="メイリオ" panose="020B0604030504040204" pitchFamily="50" charset="-128"/>
                <a:ea typeface="メイリオ" panose="020B0604030504040204" pitchFamily="50" charset="-128"/>
                <a:cs typeface="Arial" panose="020B0604020202020204" pitchFamily="34" charset="0"/>
              </a:rPr>
              <a:t>「</a:t>
            </a:r>
            <a:r>
              <a:rPr lang="en-US" altLang="ja-JP" sz="900" kern="100" dirty="0" err="1">
                <a:latin typeface="メイリオ" panose="020B0604030504040204" pitchFamily="50" charset="-128"/>
                <a:ea typeface="メイリオ" panose="020B0604030504040204" pitchFamily="50" charset="-128"/>
                <a:cs typeface="Arial" panose="020B0604020202020204" pitchFamily="34" charset="0"/>
              </a:rPr>
              <a:t>mottECO</a:t>
            </a:r>
            <a:r>
              <a:rPr lang="ja-JP" altLang="en-US" sz="900" kern="100" dirty="0">
                <a:latin typeface="メイリオ" panose="020B0604030504040204" pitchFamily="50" charset="-128"/>
                <a:ea typeface="メイリオ" panose="020B0604030504040204" pitchFamily="50" charset="-128"/>
                <a:cs typeface="Arial" panose="020B0604020202020204" pitchFamily="34" charset="0"/>
              </a:rPr>
              <a:t>（モッテコ）」</a:t>
            </a:r>
          </a:p>
          <a:p>
            <a:pPr algn="ctr"/>
            <a:r>
              <a:rPr lang="ja-JP" altLang="en-US" sz="900" kern="100" dirty="0">
                <a:latin typeface="メイリオ" panose="020B0604030504040204" pitchFamily="50" charset="-128"/>
                <a:ea typeface="メイリオ" panose="020B0604030504040204" pitchFamily="50" charset="-128"/>
                <a:cs typeface="Arial" panose="020B0604020202020204" pitchFamily="34" charset="0"/>
              </a:rPr>
              <a:t>普及啓発資材</a:t>
            </a:r>
          </a:p>
        </p:txBody>
      </p:sp>
      <p:sp>
        <p:nvSpPr>
          <p:cNvPr id="29" name="角丸四角形 29">
            <a:extLst>
              <a:ext uri="{FF2B5EF4-FFF2-40B4-BE49-F238E27FC236}">
                <a16:creationId xmlns:a16="http://schemas.microsoft.com/office/drawing/2014/main" id="{2BA0CA63-BAD0-8F20-D2E9-39EC3629EA97}"/>
              </a:ext>
            </a:extLst>
          </p:cNvPr>
          <p:cNvSpPr/>
          <p:nvPr/>
        </p:nvSpPr>
        <p:spPr>
          <a:xfrm>
            <a:off x="135001" y="2638306"/>
            <a:ext cx="8837078" cy="1876544"/>
          </a:xfrm>
          <a:prstGeom prst="roundRect">
            <a:avLst>
              <a:gd name="adj" fmla="val 5792"/>
            </a:avLst>
          </a:prstGeom>
          <a:noFill/>
          <a:ln w="28575">
            <a:solidFill>
              <a:srgbClr val="FFCE84"/>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chemeClr val="tx1"/>
              </a:solidFill>
            </a:endParaRPr>
          </a:p>
        </p:txBody>
      </p:sp>
      <p:sp>
        <p:nvSpPr>
          <p:cNvPr id="30" name="正方形/長方形 29">
            <a:extLst>
              <a:ext uri="{FF2B5EF4-FFF2-40B4-BE49-F238E27FC236}">
                <a16:creationId xmlns:a16="http://schemas.microsoft.com/office/drawing/2014/main" id="{201B01E6-BC77-64DB-3734-4BC5B75D95DC}"/>
              </a:ext>
            </a:extLst>
          </p:cNvPr>
          <p:cNvSpPr/>
          <p:nvPr/>
        </p:nvSpPr>
        <p:spPr>
          <a:xfrm>
            <a:off x="283256" y="2744038"/>
            <a:ext cx="572841" cy="272758"/>
          </a:xfrm>
          <a:prstGeom prst="rect">
            <a:avLst/>
          </a:prstGeom>
          <a:solidFill>
            <a:srgbClr val="D9AD6A"/>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36000" tIns="36000" rIns="36000" bIns="36000" rtlCol="0" anchor="ctr">
            <a:spAutoFit/>
          </a:bodyPr>
          <a:lstStyle/>
          <a:p>
            <a:pPr algn="ctr"/>
            <a:r>
              <a:rPr lang="ja-JP" altLang="en-US" sz="1300" b="1">
                <a:solidFill>
                  <a:schemeClr val="tx1"/>
                </a:solidFill>
                <a:latin typeface="HG丸ｺﾞｼｯｸM-PRO" panose="020F0600000000000000" pitchFamily="50" charset="-128"/>
                <a:ea typeface="HG丸ｺﾞｼｯｸM-PRO" panose="020F0600000000000000" pitchFamily="50" charset="-128"/>
                <a:cs typeface="メイリオ" panose="020B0604030504040204" pitchFamily="50" charset="-128"/>
              </a:rPr>
              <a:t>コラム</a:t>
            </a:r>
          </a:p>
        </p:txBody>
      </p:sp>
      <p:sp>
        <p:nvSpPr>
          <p:cNvPr id="31" name="テキスト ボックス 30">
            <a:extLst>
              <a:ext uri="{FF2B5EF4-FFF2-40B4-BE49-F238E27FC236}">
                <a16:creationId xmlns:a16="http://schemas.microsoft.com/office/drawing/2014/main" id="{45A127A4-8F06-A5F0-0A02-2490A67A5F75}"/>
              </a:ext>
            </a:extLst>
          </p:cNvPr>
          <p:cNvSpPr txBox="1"/>
          <p:nvPr/>
        </p:nvSpPr>
        <p:spPr>
          <a:xfrm>
            <a:off x="806663" y="2703414"/>
            <a:ext cx="8016733" cy="323165"/>
          </a:xfrm>
          <a:prstGeom prst="rect">
            <a:avLst/>
          </a:prstGeom>
          <a:noFill/>
        </p:spPr>
        <p:txBody>
          <a:bodyPr wrap="square" rtlCol="0">
            <a:spAutoFit/>
          </a:bodyPr>
          <a:lstStyle/>
          <a:p>
            <a:r>
              <a:rPr lang="ja-JP" altLang="en-US" sz="1500" b="1" kern="100" dirty="0">
                <a:latin typeface="HG丸ｺﾞｼｯｸM-PRO" panose="020F0600000000000000" pitchFamily="50" charset="-128"/>
                <a:ea typeface="HG丸ｺﾞｼｯｸM-PRO" panose="020F0600000000000000" pitchFamily="50" charset="-128"/>
                <a:cs typeface="Times New Roman" panose="02020603050405020304" pitchFamily="18" charset="0"/>
              </a:rPr>
              <a:t>「おいしい食べきり」全国共同キャンペーンについて</a:t>
            </a:r>
            <a:endParaRPr lang="en-US" altLang="ja-JP" sz="1500" b="1" kern="100" dirty="0">
              <a:latin typeface="HG丸ｺﾞｼｯｸM-PRO" panose="020F0600000000000000" pitchFamily="50" charset="-128"/>
              <a:ea typeface="HG丸ｺﾞｼｯｸM-PRO" panose="020F0600000000000000" pitchFamily="50" charset="-128"/>
              <a:cs typeface="Times New Roman" panose="02020603050405020304" pitchFamily="18" charset="0"/>
            </a:endParaRPr>
          </a:p>
        </p:txBody>
      </p:sp>
      <p:pic>
        <p:nvPicPr>
          <p:cNvPr id="32" name="図 31" descr="グラフィカル ユーザー インターフェイス, Web サイト&#10;&#10;AI 生成コンテンツは誤りを含む可能性があります。">
            <a:extLst>
              <a:ext uri="{FF2B5EF4-FFF2-40B4-BE49-F238E27FC236}">
                <a16:creationId xmlns:a16="http://schemas.microsoft.com/office/drawing/2014/main" id="{64A2D574-8B62-5331-F6A1-3540D6032CF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846094" y="2836545"/>
            <a:ext cx="888769" cy="1253439"/>
          </a:xfrm>
          <a:prstGeom prst="rect">
            <a:avLst/>
          </a:prstGeom>
          <a:ln>
            <a:noFill/>
          </a:ln>
        </p:spPr>
      </p:pic>
      <p:pic>
        <p:nvPicPr>
          <p:cNvPr id="33" name="図 32" descr="グラフィカル ユーザー インターフェイス, Web サイト&#10;&#10;AI 生成コンテンツは誤りを含む可能性があります。">
            <a:extLst>
              <a:ext uri="{FF2B5EF4-FFF2-40B4-BE49-F238E27FC236}">
                <a16:creationId xmlns:a16="http://schemas.microsoft.com/office/drawing/2014/main" id="{3338B3D8-4662-37D9-03DC-F6311635F1A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815086" y="2831847"/>
            <a:ext cx="898825" cy="1272833"/>
          </a:xfrm>
          <a:prstGeom prst="rect">
            <a:avLst/>
          </a:prstGeom>
          <a:ln>
            <a:noFill/>
          </a:ln>
        </p:spPr>
      </p:pic>
      <p:sp>
        <p:nvSpPr>
          <p:cNvPr id="34" name="スライド番号プレースホルダー 2">
            <a:extLst>
              <a:ext uri="{FF2B5EF4-FFF2-40B4-BE49-F238E27FC236}">
                <a16:creationId xmlns:a16="http://schemas.microsoft.com/office/drawing/2014/main" id="{889471B9-AEDB-30CF-CA6B-6C7670872414}"/>
              </a:ext>
            </a:extLst>
          </p:cNvPr>
          <p:cNvSpPr>
            <a:spLocks noGrp="1"/>
          </p:cNvSpPr>
          <p:nvPr>
            <p:ph type="sldNum" sz="quarter" idx="12"/>
          </p:nvPr>
        </p:nvSpPr>
        <p:spPr>
          <a:xfrm>
            <a:off x="8637792" y="6438875"/>
            <a:ext cx="371208" cy="365125"/>
          </a:xfrm>
        </p:spPr>
        <p:txBody>
          <a:bodyPr/>
          <a:lstStyle/>
          <a:p>
            <a:r>
              <a:rPr kumimoji="1" lang="en-US" altLang="ja-JP" dirty="0"/>
              <a:t>31</a:t>
            </a:r>
          </a:p>
        </p:txBody>
      </p:sp>
      <p:sp>
        <p:nvSpPr>
          <p:cNvPr id="35" name="テキスト ボックス 24">
            <a:extLst>
              <a:ext uri="{FF2B5EF4-FFF2-40B4-BE49-F238E27FC236}">
                <a16:creationId xmlns:a16="http://schemas.microsoft.com/office/drawing/2014/main" id="{FDE17693-3D46-4F5D-2099-429E3E38C1FE}"/>
              </a:ext>
            </a:extLst>
          </p:cNvPr>
          <p:cNvSpPr txBox="1">
            <a:spLocks noChangeArrowheads="1"/>
          </p:cNvSpPr>
          <p:nvPr/>
        </p:nvSpPr>
        <p:spPr bwMode="auto">
          <a:xfrm>
            <a:off x="-47625" y="3167380"/>
            <a:ext cx="6931025" cy="1253438"/>
          </a:xfrm>
          <a:prstGeom prst="rect">
            <a:avLst/>
          </a:prstGeom>
          <a:noFill/>
          <a:ln>
            <a:noFill/>
          </a:ln>
        </p:spPr>
        <p:txBody>
          <a:bodyPr wrap="square" lIns="288000" tIns="0" rIns="288000" bIns="0" anchor="t"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54800" indent="-154800" algn="just">
              <a:lnSpc>
                <a:spcPts val="1500"/>
              </a:lnSpc>
              <a:spcAft>
                <a:spcPts val="600"/>
              </a:spcAft>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kern="100" dirty="0">
                <a:latin typeface="メイリオ" panose="020B0604030504040204" pitchFamily="50" charset="-128"/>
                <a:ea typeface="メイリオ" panose="020B0604030504040204" pitchFamily="50" charset="-128"/>
                <a:cs typeface="Times New Roman" panose="02020603050405020304" pitchFamily="18" charset="0"/>
              </a:rPr>
              <a:t>年末年始の宴会や外食が多く見込まれる</a:t>
            </a:r>
            <a:r>
              <a:rPr lang="en-US" altLang="ja-JP" sz="1200" kern="100" dirty="0">
                <a:latin typeface="メイリオ" panose="020B0604030504040204" pitchFamily="50" charset="-128"/>
                <a:ea typeface="メイリオ" panose="020B0604030504040204" pitchFamily="50" charset="-128"/>
                <a:cs typeface="Times New Roman" panose="02020603050405020304" pitchFamily="18" charset="0"/>
              </a:rPr>
              <a:t>12</a:t>
            </a:r>
            <a:r>
              <a:rPr lang="ja-JP" altLang="en-US" sz="1200" kern="100" dirty="0">
                <a:latin typeface="メイリオ" panose="020B0604030504040204" pitchFamily="50" charset="-128"/>
                <a:ea typeface="メイリオ" panose="020B0604030504040204" pitchFamily="50" charset="-128"/>
                <a:cs typeface="Times New Roman" panose="02020603050405020304" pitchFamily="18" charset="0"/>
              </a:rPr>
              <a:t>月から１月までの期間に、飲食店及び消費者に対して広く食品ロス削減の普及啓発を行い、外食時の食べきりを呼び掛け。</a:t>
            </a:r>
            <a:endParaRPr lang="en-US" altLang="ja-JP" sz="1200" kern="100" dirty="0">
              <a:latin typeface="メイリオ" panose="020B0604030504040204" pitchFamily="50" charset="-128"/>
              <a:ea typeface="メイリオ" panose="020B0604030504040204" pitchFamily="50" charset="-128"/>
              <a:cs typeface="Times New Roman" panose="02020603050405020304" pitchFamily="18" charset="0"/>
            </a:endParaRPr>
          </a:p>
          <a:p>
            <a:pPr marL="154800" indent="-154800" algn="just">
              <a:lnSpc>
                <a:spcPts val="1500"/>
              </a:lnSpc>
              <a:spcAft>
                <a:spcPts val="600"/>
              </a:spcAft>
            </a:pPr>
            <a:r>
              <a:rPr lang="ja-JP" altLang="en-US" sz="1200" dirty="0">
                <a:solidFill>
                  <a:prstClr val="black"/>
                </a:solidFill>
                <a:latin typeface="メイリオ" panose="020B0604030504040204" pitchFamily="50" charset="-128"/>
                <a:ea typeface="メイリオ" panose="020B0604030504040204" pitchFamily="50" charset="-128"/>
              </a:rPr>
              <a:t>○</a:t>
            </a:r>
            <a:r>
              <a:rPr lang="en-US" altLang="ja-JP" sz="1200" kern="100" dirty="0">
                <a:latin typeface="メイリオ" panose="020B0604030504040204" pitchFamily="50" charset="-128"/>
                <a:ea typeface="メイリオ" panose="020B0604030504040204" pitchFamily="50" charset="-128"/>
                <a:cs typeface="Times New Roman" panose="02020603050405020304" pitchFamily="18" charset="0"/>
              </a:rPr>
              <a:t>2025</a:t>
            </a:r>
            <a:r>
              <a:rPr lang="ja-JP" altLang="en-US" sz="1200" kern="100" dirty="0">
                <a:latin typeface="メイリオ" panose="020B0604030504040204" pitchFamily="50" charset="-128"/>
                <a:ea typeface="メイリオ" panose="020B0604030504040204" pitchFamily="50" charset="-128"/>
                <a:cs typeface="Times New Roman" panose="02020603050405020304" pitchFamily="18" charset="0"/>
              </a:rPr>
              <a:t>年度のキャンペーンにおいては、すみっコぐらしとコラボしたポスターを作成し、全国の地方公共団体や教育機関、飲食事業者等への積極的な活用を呼び掛け。ポスターデザインを基にした動画やペーパークラフトを特設ページに掲載するなど、子供を含む消費者への普及啓発を実施。</a:t>
            </a:r>
            <a:endParaRPr lang="en-US" altLang="ja-JP" sz="1200" strike="sngStrike" kern="100" dirty="0">
              <a:latin typeface="メイリオ" panose="020B0604030504040204" pitchFamily="50" charset="-128"/>
              <a:ea typeface="メイリオ" panose="020B0604030504040204" pitchFamily="50" charset="-128"/>
              <a:cs typeface="Times New Roman" panose="02020603050405020304" pitchFamily="18" charset="0"/>
            </a:endParaRPr>
          </a:p>
        </p:txBody>
      </p:sp>
      <p:sp>
        <p:nvSpPr>
          <p:cNvPr id="36" name="テキスト ボックス 2">
            <a:extLst>
              <a:ext uri="{FF2B5EF4-FFF2-40B4-BE49-F238E27FC236}">
                <a16:creationId xmlns:a16="http://schemas.microsoft.com/office/drawing/2014/main" id="{CCF68670-6B88-50DA-ABCF-029E3FEF4207}"/>
              </a:ext>
            </a:extLst>
          </p:cNvPr>
          <p:cNvSpPr txBox="1">
            <a:spLocks noChangeArrowheads="1"/>
          </p:cNvSpPr>
          <p:nvPr/>
        </p:nvSpPr>
        <p:spPr bwMode="auto">
          <a:xfrm>
            <a:off x="6802673" y="4168324"/>
            <a:ext cx="2020723" cy="221203"/>
          </a:xfrm>
          <a:prstGeom prst="rect">
            <a:avLst/>
          </a:prstGeom>
          <a:noFill/>
          <a:ln w="9525">
            <a:noFill/>
            <a:miter lim="800000"/>
            <a:headEnd/>
            <a:tailEnd/>
          </a:ln>
        </p:spPr>
        <p:txBody>
          <a:bodyPr rot="0" vert="horz" wrap="square" lIns="91440" tIns="45720" rIns="91440" bIns="45720" anchor="t"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ja-JP" altLang="en-US" sz="900" kern="100" dirty="0">
                <a:latin typeface="メイリオ" panose="020B0604030504040204" pitchFamily="50" charset="-128"/>
                <a:ea typeface="メイリオ" panose="020B0604030504040204" pitchFamily="50" charset="-128"/>
                <a:cs typeface="Arial" panose="020B0604020202020204" pitchFamily="34" charset="0"/>
              </a:rPr>
              <a:t>すみっコぐらしとのコラボポスター</a:t>
            </a:r>
          </a:p>
        </p:txBody>
      </p:sp>
      <p:sp>
        <p:nvSpPr>
          <p:cNvPr id="37" name="テキスト ボックス 24">
            <a:extLst>
              <a:ext uri="{FF2B5EF4-FFF2-40B4-BE49-F238E27FC236}">
                <a16:creationId xmlns:a16="http://schemas.microsoft.com/office/drawing/2014/main" id="{D130BFBD-2219-E0FD-4B3C-8F70157B9831}"/>
              </a:ext>
            </a:extLst>
          </p:cNvPr>
          <p:cNvSpPr txBox="1">
            <a:spLocks noChangeArrowheads="1"/>
          </p:cNvSpPr>
          <p:nvPr/>
        </p:nvSpPr>
        <p:spPr bwMode="auto">
          <a:xfrm>
            <a:off x="-57150" y="549356"/>
            <a:ext cx="7906123" cy="1971594"/>
          </a:xfrm>
          <a:prstGeom prst="rect">
            <a:avLst/>
          </a:prstGeom>
          <a:noFill/>
          <a:ln>
            <a:noFill/>
          </a:ln>
        </p:spPr>
        <p:txBody>
          <a:bodyPr wrap="square" lIns="288000" tIns="0" rIns="288000" bIns="0" anchor="t" anchorCtr="0">
            <a:noAutofit/>
          </a:bodyPr>
          <a:lstStyle/>
          <a:p>
            <a:pPr marL="154800" indent="-154800" algn="just">
              <a:lnSpc>
                <a:spcPts val="1800"/>
              </a:lnSpc>
              <a:spcAft>
                <a:spcPts val="1200"/>
              </a:spcAft>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dirty="0">
                <a:latin typeface="メイリオ"/>
                <a:ea typeface="メイリオ"/>
              </a:rPr>
              <a:t>消費者庁では、地域に根ざした食品ロス削減を推進する人材を育成するため、</a:t>
            </a:r>
            <a:r>
              <a:rPr lang="en-US" altLang="ja-JP" sz="1200" dirty="0">
                <a:latin typeface="メイリオ"/>
                <a:ea typeface="メイリオ"/>
              </a:rPr>
              <a:t>2025</a:t>
            </a:r>
            <a:r>
              <a:rPr lang="ja-JP" altLang="en-US" sz="1200" dirty="0">
                <a:latin typeface="メイリオ"/>
                <a:ea typeface="メイリオ"/>
              </a:rPr>
              <a:t>年度に「食品ロス削減推進サポーター」育成のためのオンライン講座を７回実施。</a:t>
            </a:r>
            <a:endParaRPr lang="en-US" altLang="ja-JP" sz="1200" dirty="0">
              <a:latin typeface="メイリオ"/>
              <a:ea typeface="メイリオ"/>
            </a:endParaRPr>
          </a:p>
          <a:p>
            <a:pPr marL="154800" indent="-154800" algn="just">
              <a:lnSpc>
                <a:spcPts val="1800"/>
              </a:lnSpc>
              <a:spcAft>
                <a:spcPts val="1200"/>
              </a:spcAft>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dirty="0">
                <a:latin typeface="メイリオ"/>
                <a:ea typeface="メイリオ"/>
              </a:rPr>
              <a:t>環境省では、食品ロスに関する情報を集約したポータルサイトを作成し、「消費者向け」、「自治体向け」、「事業者向け」に食品ロスに関する正確で分かりやすい情報を得ることができる環境を整備。</a:t>
            </a:r>
            <a:endParaRPr lang="en-US" altLang="ja-JP" sz="1200" dirty="0">
              <a:latin typeface="メイリオ"/>
              <a:ea typeface="メイリオ"/>
            </a:endParaRPr>
          </a:p>
          <a:p>
            <a:pPr marL="154800" indent="-154800" algn="just">
              <a:lnSpc>
                <a:spcPts val="1800"/>
              </a:lnSpc>
              <a:spcAft>
                <a:spcPts val="1200"/>
              </a:spcAft>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dirty="0">
                <a:latin typeface="メイリオ"/>
                <a:ea typeface="メイリオ"/>
              </a:rPr>
              <a:t>キャラクター「すぐたべくん」を活用した普及啓発のほか、外食時に食べ残してしまった場合には消費者の自己責任の範囲で持ち帰る「</a:t>
            </a:r>
            <a:r>
              <a:rPr lang="en-US" altLang="ja-JP" sz="1200" dirty="0" err="1">
                <a:latin typeface="メイリオ"/>
                <a:ea typeface="メイリオ"/>
              </a:rPr>
              <a:t>mottECO</a:t>
            </a:r>
            <a:r>
              <a:rPr lang="ja-JP" altLang="en-US" sz="1200" dirty="0">
                <a:latin typeface="メイリオ"/>
                <a:ea typeface="メイリオ"/>
              </a:rPr>
              <a:t>」を行うことが当たり前になるよう普及に取り組んでいる。</a:t>
            </a:r>
            <a:endParaRPr lang="en-US" altLang="ja-JP" sz="1200" dirty="0">
              <a:latin typeface="メイリオ"/>
              <a:ea typeface="メイリオ"/>
            </a:endParaRPr>
          </a:p>
        </p:txBody>
      </p:sp>
    </p:spTree>
    <p:extLst>
      <p:ext uri="{BB962C8B-B14F-4D97-AF65-F5344CB8AC3E}">
        <p14:creationId xmlns:p14="http://schemas.microsoft.com/office/powerpoint/2010/main" val="20628436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グループ化 22">
            <a:extLst>
              <a:ext uri="{FF2B5EF4-FFF2-40B4-BE49-F238E27FC236}">
                <a16:creationId xmlns:a16="http://schemas.microsoft.com/office/drawing/2014/main" id="{EA4C5EEA-F9BA-CED4-07D8-AC1070FB14ED}"/>
              </a:ext>
            </a:extLst>
          </p:cNvPr>
          <p:cNvGrpSpPr/>
          <p:nvPr/>
        </p:nvGrpSpPr>
        <p:grpSpPr>
          <a:xfrm>
            <a:off x="-97199" y="1241064"/>
            <a:ext cx="9144000" cy="2014424"/>
            <a:chOff x="-97199" y="1241063"/>
            <a:chExt cx="9144000" cy="2055417"/>
          </a:xfrm>
        </p:grpSpPr>
        <p:sp>
          <p:nvSpPr>
            <p:cNvPr id="3" name="テキスト ボックス 2">
              <a:extLst>
                <a:ext uri="{FF2B5EF4-FFF2-40B4-BE49-F238E27FC236}">
                  <a16:creationId xmlns:a16="http://schemas.microsoft.com/office/drawing/2014/main" id="{8046E86D-7214-D41A-37AF-440A94FEA28F}"/>
                </a:ext>
              </a:extLst>
            </p:cNvPr>
            <p:cNvSpPr txBox="1"/>
            <p:nvPr/>
          </p:nvSpPr>
          <p:spPr>
            <a:xfrm>
              <a:off x="-97199" y="1241063"/>
              <a:ext cx="9144000" cy="774257"/>
            </a:xfrm>
            <a:prstGeom prst="rect">
              <a:avLst/>
            </a:prstGeom>
            <a:noFill/>
            <a:ln w="3175">
              <a:noFill/>
            </a:ln>
          </p:spPr>
          <p:txBody>
            <a:bodyPr wrap="square" lIns="288000" tIns="45720" rIns="288000" bIns="45720" rtlCol="0" anchor="t">
              <a:noAutofit/>
            </a:bodyPr>
            <a:lstStyle/>
            <a:p>
              <a:pPr marL="154800" indent="-154800" algn="just">
                <a:lnSpc>
                  <a:spcPts val="1800"/>
                </a:lnSpc>
                <a:tabLst>
                  <a:tab pos="88900" algn="l"/>
                  <a:tab pos="808038" algn="l"/>
                </a:tabLst>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食生活改善推進員は、郷土料理や食文化の継承を目的とした「郷土・伝統料理教室」等を実施しており、郷土料理・伝統料理を作る体験学習を各地で行っている。また、一般社団法人全日本司厨士協会や公益社団法人日本調理師会では、料理講習会等を通して食文化の継承及び調理技術の向上等に努めている。</a:t>
              </a:r>
              <a:endParaRPr lang="en-US" altLang="ja-JP" sz="1200" dirty="0">
                <a:latin typeface="メイリオ" panose="020B0604030504040204" pitchFamily="50" charset="-128"/>
                <a:ea typeface="メイリオ" panose="020B0604030504040204" pitchFamily="50" charset="-128"/>
              </a:endParaRPr>
            </a:p>
          </p:txBody>
        </p:sp>
        <p:sp>
          <p:nvSpPr>
            <p:cNvPr id="18" name="テキスト ボックス 17">
              <a:extLst>
                <a:ext uri="{FF2B5EF4-FFF2-40B4-BE49-F238E27FC236}">
                  <a16:creationId xmlns:a16="http://schemas.microsoft.com/office/drawing/2014/main" id="{7718EE37-505F-BF44-85D5-8ED3AE31BBBE}"/>
                </a:ext>
              </a:extLst>
            </p:cNvPr>
            <p:cNvSpPr txBox="1"/>
            <p:nvPr/>
          </p:nvSpPr>
          <p:spPr>
            <a:xfrm>
              <a:off x="-97199" y="1989540"/>
              <a:ext cx="7115564" cy="1306940"/>
            </a:xfrm>
            <a:prstGeom prst="rect">
              <a:avLst/>
            </a:prstGeom>
            <a:noFill/>
            <a:ln w="3175">
              <a:noFill/>
            </a:ln>
          </p:spPr>
          <p:txBody>
            <a:bodyPr wrap="square" lIns="288000" tIns="45720" rIns="288000" bIns="45720" rtlCol="0" anchor="t">
              <a:noAutofit/>
            </a:bodyPr>
            <a:lstStyle/>
            <a:p>
              <a:pPr marL="154800" indent="-154800" algn="just">
                <a:lnSpc>
                  <a:spcPts val="1800"/>
                </a:lnSpc>
                <a:spcAft>
                  <a:spcPts val="550"/>
                </a:spcAft>
                <a:tabLst>
                  <a:tab pos="88900" algn="l"/>
                  <a:tab pos="808038" algn="l"/>
                </a:tabLst>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dirty="0">
                  <a:latin typeface="メイリオ"/>
                  <a:ea typeface="メイリオ"/>
                </a:rPr>
                <a:t>農林水産省では、</a:t>
              </a:r>
              <a:r>
                <a:rPr lang="en-US" altLang="ja-JP" sz="1200" dirty="0">
                  <a:latin typeface="メイリオ"/>
                  <a:ea typeface="メイリオ"/>
                </a:rPr>
                <a:t>2025</a:t>
              </a:r>
              <a:r>
                <a:rPr lang="ja-JP" altLang="en-US" sz="1200" dirty="0">
                  <a:latin typeface="メイリオ"/>
                  <a:ea typeface="メイリオ"/>
                </a:rPr>
                <a:t>年</a:t>
              </a:r>
              <a:r>
                <a:rPr lang="en-US" altLang="ja-JP" sz="1200" dirty="0">
                  <a:latin typeface="メイリオ"/>
                  <a:ea typeface="メイリオ"/>
                </a:rPr>
                <a:t>11</a:t>
              </a:r>
              <a:r>
                <a:rPr lang="ja-JP" altLang="en-US" sz="1200" dirty="0">
                  <a:latin typeface="メイリオ"/>
                  <a:ea typeface="メイリオ"/>
                </a:rPr>
                <a:t>月から、新たな和食普及プロジェクト「楽しもう！にほんの味。～和のこころをつなぐ食の国民運動～」（略称：楽し味（たのしみ）プロジェクト）を開始。</a:t>
              </a:r>
              <a:endParaRPr lang="en-US" altLang="ja-JP" sz="1200" dirty="0">
                <a:latin typeface="メイリオ"/>
                <a:ea typeface="メイリオ"/>
              </a:endParaRPr>
            </a:p>
            <a:p>
              <a:pPr marL="154800" indent="-154800" algn="just">
                <a:lnSpc>
                  <a:spcPts val="1800"/>
                </a:lnSpc>
                <a:spcAft>
                  <a:spcPts val="550"/>
                </a:spcAft>
                <a:tabLst>
                  <a:tab pos="88900" algn="l"/>
                  <a:tab pos="808038" algn="l"/>
                </a:tabLst>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dirty="0">
                  <a:latin typeface="メイリオ"/>
                  <a:ea typeface="メイリオ"/>
                </a:rPr>
                <a:t>文化庁では、「文化財保護法」（昭和</a:t>
              </a:r>
              <a:r>
                <a:rPr lang="en-US" altLang="ja-JP" sz="1200" dirty="0">
                  <a:latin typeface="メイリオ"/>
                  <a:ea typeface="メイリオ"/>
                </a:rPr>
                <a:t>25</a:t>
              </a:r>
              <a:r>
                <a:rPr lang="ja-JP" altLang="en-US" sz="1200" dirty="0">
                  <a:latin typeface="メイリオ"/>
                  <a:ea typeface="メイリオ"/>
                </a:rPr>
                <a:t>年法律第</a:t>
              </a:r>
              <a:r>
                <a:rPr lang="en-US" altLang="ja-JP" sz="1200" dirty="0">
                  <a:latin typeface="メイリオ"/>
                  <a:ea typeface="メイリオ"/>
                </a:rPr>
                <a:t>214</a:t>
              </a:r>
              <a:r>
                <a:rPr lang="ja-JP" altLang="en-US" sz="1200" dirty="0">
                  <a:latin typeface="メイリオ"/>
                  <a:ea typeface="メイリオ"/>
                </a:rPr>
                <a:t>号）に基づく文化財の登録等の推進や、特色ある食文化の継承・振興に取り組む地方公共団体等に対して、その文化的価値を分かりやすく伝える「食文化ストーリー」の構築・発信等を行うモデル事例の形成を支援。</a:t>
              </a:r>
              <a:endParaRPr lang="en-US" altLang="ja-JP" sz="1200" dirty="0">
                <a:latin typeface="メイリオ" panose="020B0604030504040204" pitchFamily="50" charset="-128"/>
                <a:ea typeface="メイリオ" panose="020B0604030504040204" pitchFamily="50" charset="-128"/>
              </a:endParaRPr>
            </a:p>
            <a:p>
              <a:pPr marL="154800" indent="-154800" algn="just">
                <a:lnSpc>
                  <a:spcPts val="1800"/>
                </a:lnSpc>
                <a:spcAft>
                  <a:spcPts val="550"/>
                </a:spcAft>
                <a:tabLst>
                  <a:tab pos="88900" algn="l"/>
                  <a:tab pos="808038" algn="l"/>
                </a:tabLst>
              </a:pPr>
              <a:endParaRPr lang="en-US" altLang="ja-JP" sz="1200" dirty="0">
                <a:latin typeface="メイリオ" panose="020B0604030504040204" pitchFamily="50" charset="-128"/>
                <a:ea typeface="メイリオ" panose="020B0604030504040204" pitchFamily="50" charset="-128"/>
              </a:endParaRPr>
            </a:p>
          </p:txBody>
        </p:sp>
      </p:grpSp>
      <p:sp>
        <p:nvSpPr>
          <p:cNvPr id="5" name="AutoShape 4">
            <a:extLst>
              <a:ext uri="{FF2B5EF4-FFF2-40B4-BE49-F238E27FC236}">
                <a16:creationId xmlns:a16="http://schemas.microsoft.com/office/drawing/2014/main" id="{F276E7CA-B909-4A14-860D-81554BFDB146}"/>
              </a:ext>
            </a:extLst>
          </p:cNvPr>
          <p:cNvSpPr>
            <a:spLocks noChangeArrowheads="1"/>
          </p:cNvSpPr>
          <p:nvPr/>
        </p:nvSpPr>
        <p:spPr bwMode="auto">
          <a:xfrm>
            <a:off x="0" y="144000"/>
            <a:ext cx="9136400" cy="608400"/>
          </a:xfrm>
          <a:prstGeom prst="rect">
            <a:avLst/>
          </a:prstGeom>
          <a:solidFill>
            <a:schemeClr val="accent2"/>
          </a:solidFill>
          <a:ln>
            <a:solidFill>
              <a:schemeClr val="accent2"/>
            </a:solidFill>
            <a:headEnd/>
            <a:tailEnd/>
          </a:ln>
        </p:spPr>
        <p:style>
          <a:lnRef idx="2">
            <a:schemeClr val="accent2">
              <a:shade val="50000"/>
            </a:schemeClr>
          </a:lnRef>
          <a:fillRef idx="1">
            <a:schemeClr val="accent2"/>
          </a:fillRef>
          <a:effectRef idx="0">
            <a:schemeClr val="accent2"/>
          </a:effectRef>
          <a:fontRef idx="minor">
            <a:schemeClr val="lt1"/>
          </a:fontRef>
        </p:style>
        <p:txBody>
          <a:bodyPr wrap="none" lIns="1080000" tIns="72000" rIns="0" bIns="0" anchor="ctr"/>
          <a:lstStyle>
            <a:lvl1pPr eaLnBrk="0" hangingPunct="0">
              <a:spcBef>
                <a:spcPct val="20000"/>
              </a:spcBef>
              <a:buChar char="•"/>
              <a:defRPr kumimoji="1" sz="3200">
                <a:solidFill>
                  <a:schemeClr val="tx1"/>
                </a:solidFill>
                <a:latin typeface="Arial" charset="0"/>
                <a:ea typeface="ＭＳ Ｐゴシック" pitchFamily="50" charset="-128"/>
              </a:defRPr>
            </a:lvl1pPr>
            <a:lvl2pPr marL="742950" indent="-285750" eaLnBrk="0" hangingPunct="0">
              <a:spcBef>
                <a:spcPct val="20000"/>
              </a:spcBef>
              <a:buChar char="–"/>
              <a:defRPr kumimoji="1" sz="2800">
                <a:solidFill>
                  <a:schemeClr val="tx1"/>
                </a:solidFill>
                <a:latin typeface="Arial" charset="0"/>
                <a:ea typeface="ＭＳ Ｐゴシック" pitchFamily="50" charset="-128"/>
              </a:defRPr>
            </a:lvl2pPr>
            <a:lvl3pPr marL="1143000" indent="-228600" eaLnBrk="0" hangingPunct="0">
              <a:spcBef>
                <a:spcPct val="20000"/>
              </a:spcBef>
              <a:buChar char="•"/>
              <a:defRPr kumimoji="1" sz="2400">
                <a:solidFill>
                  <a:schemeClr val="tx1"/>
                </a:solidFill>
                <a:latin typeface="Arial" charset="0"/>
                <a:ea typeface="ＭＳ Ｐゴシック" pitchFamily="50" charset="-128"/>
              </a:defRPr>
            </a:lvl3pPr>
            <a:lvl4pPr marL="1600200" indent="-228600" eaLnBrk="0" hangingPunct="0">
              <a:spcBef>
                <a:spcPct val="20000"/>
              </a:spcBef>
              <a:buChar char="–"/>
              <a:defRPr kumimoji="1" sz="2000">
                <a:solidFill>
                  <a:schemeClr val="tx1"/>
                </a:solidFill>
                <a:latin typeface="Arial" charset="0"/>
                <a:ea typeface="ＭＳ Ｐゴシック" pitchFamily="50" charset="-128"/>
              </a:defRPr>
            </a:lvl4pPr>
            <a:lvl5pPr marL="2057400" indent="-228600" eaLnBrk="0" hangingPunct="0">
              <a:spcBef>
                <a:spcPct val="20000"/>
              </a:spcBef>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9pPr>
          </a:lstStyle>
          <a:p>
            <a:pPr>
              <a:buNone/>
              <a:defRPr/>
            </a:pPr>
            <a:r>
              <a:rPr lang="ja-JP" altLang="en-US" sz="1800" b="1">
                <a:solidFill>
                  <a:schemeClr val="bg1"/>
                </a:solidFill>
                <a:latin typeface="メイリオ" panose="020B0604030504040204" pitchFamily="50" charset="-128"/>
                <a:ea typeface="メイリオ" panose="020B0604030504040204" pitchFamily="50" charset="-128"/>
              </a:rPr>
              <a:t>食文化の継承のための活動の支援等　</a:t>
            </a:r>
            <a:endParaRPr lang="en-US" altLang="ja-JP" sz="1800" b="1">
              <a:solidFill>
                <a:schemeClr val="bg1"/>
              </a:solidFill>
              <a:latin typeface="メイリオ" panose="020B0604030504040204" pitchFamily="50" charset="-128"/>
              <a:ea typeface="メイリオ" panose="020B0604030504040204" pitchFamily="50" charset="-128"/>
            </a:endParaRPr>
          </a:p>
        </p:txBody>
      </p:sp>
      <p:sp>
        <p:nvSpPr>
          <p:cNvPr id="60" name="正方形/長方形 59">
            <a:extLst>
              <a:ext uri="{FF2B5EF4-FFF2-40B4-BE49-F238E27FC236}">
                <a16:creationId xmlns:a16="http://schemas.microsoft.com/office/drawing/2014/main" id="{80C91E6E-F500-4F89-BDC5-4D6D9F6F3EDC}"/>
              </a:ext>
            </a:extLst>
          </p:cNvPr>
          <p:cNvSpPr/>
          <p:nvPr/>
        </p:nvSpPr>
        <p:spPr>
          <a:xfrm>
            <a:off x="76190" y="863011"/>
            <a:ext cx="8970611" cy="299936"/>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2500"/>
              </a:lnSpc>
            </a:pPr>
            <a:r>
              <a:rPr lang="ja-JP" altLang="en-US" sz="1400" b="1" dirty="0">
                <a:solidFill>
                  <a:schemeClr val="tx1"/>
                </a:solidFill>
                <a:latin typeface="メイリオ" panose="020B0604030504040204" pitchFamily="50" charset="-128"/>
                <a:ea typeface="メイリオ" panose="020B0604030504040204" pitchFamily="50" charset="-128"/>
              </a:rPr>
              <a:t>ボランティア活動等、専門調理師等の活用を通じた地域の多様な食文化の継承につながる食育の推進</a:t>
            </a:r>
          </a:p>
        </p:txBody>
      </p:sp>
      <p:sp>
        <p:nvSpPr>
          <p:cNvPr id="97" name="正方形/長方形 96">
            <a:extLst>
              <a:ext uri="{FF2B5EF4-FFF2-40B4-BE49-F238E27FC236}">
                <a16:creationId xmlns:a16="http://schemas.microsoft.com/office/drawing/2014/main" id="{042F14DB-D4C3-43AC-B035-E25F96886D6D}"/>
              </a:ext>
            </a:extLst>
          </p:cNvPr>
          <p:cNvSpPr/>
          <p:nvPr/>
        </p:nvSpPr>
        <p:spPr>
          <a:xfrm>
            <a:off x="5316126" y="1471770"/>
            <a:ext cx="3060391" cy="243536"/>
          </a:xfrm>
          <a:prstGeom prst="rect">
            <a:avLst/>
          </a:prstGeom>
          <a:ln w="12700">
            <a:noFill/>
          </a:ln>
        </p:spPr>
        <p:style>
          <a:lnRef idx="1">
            <a:schemeClr val="accent1"/>
          </a:lnRef>
          <a:fillRef idx="0">
            <a:schemeClr val="accent1"/>
          </a:fillRef>
          <a:effectRef idx="0">
            <a:schemeClr val="accent1"/>
          </a:effectRef>
          <a:fontRef idx="minor">
            <a:schemeClr val="tx1"/>
          </a:fontRef>
        </p:style>
        <p:txBody>
          <a:bodyPr lIns="0" tIns="0" rIns="0" bIns="0" rtlCol="0" anchor="ctr"/>
          <a:lstStyle/>
          <a:p>
            <a:pPr lvl="0" algn="ctr">
              <a:defRPr/>
            </a:pPr>
            <a:endParaRPr lang="ja-JP" altLang="en-US" sz="1050" b="1">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 name="角丸四角形 3">
            <a:extLst>
              <a:ext uri="{FF2B5EF4-FFF2-40B4-BE49-F238E27FC236}">
                <a16:creationId xmlns:a16="http://schemas.microsoft.com/office/drawing/2014/main" id="{8818071E-0C7B-A580-4F4F-D0DA84C4BACD}"/>
              </a:ext>
            </a:extLst>
          </p:cNvPr>
          <p:cNvSpPr/>
          <p:nvPr/>
        </p:nvSpPr>
        <p:spPr>
          <a:xfrm>
            <a:off x="0" y="216000"/>
            <a:ext cx="1150644" cy="449896"/>
          </a:xfrm>
          <a:prstGeom prst="roundRect">
            <a:avLst/>
          </a:prstGeom>
          <a:noFill/>
          <a:ln w="25400" cap="flat" cmpd="sng" algn="ctr">
            <a:noFill/>
            <a:prstDash val="solid"/>
          </a:ln>
          <a:effectLst/>
        </p:spPr>
        <p:txBody>
          <a:bodyPr lIns="36000" tIns="72000" rIns="36000" bIns="0" rtlCol="0" anchor="ctr"/>
          <a:lstStyle/>
          <a:p>
            <a:pPr algn="ctr">
              <a:defRPr/>
            </a:pPr>
            <a:r>
              <a:rPr lang="ja-JP" altLang="en-US" sz="1200" b="1" kern="0" spc="-9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第６章</a:t>
            </a:r>
            <a:endParaRPr lang="en-US" altLang="ja-JP" sz="1200" b="1" kern="0" spc="-9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7" name="テキスト ボックス 16">
            <a:extLst>
              <a:ext uri="{FF2B5EF4-FFF2-40B4-BE49-F238E27FC236}">
                <a16:creationId xmlns:a16="http://schemas.microsoft.com/office/drawing/2014/main" id="{07C0613C-E3C7-C649-73E2-F2F37907368B}"/>
              </a:ext>
            </a:extLst>
          </p:cNvPr>
          <p:cNvSpPr txBox="1"/>
          <p:nvPr/>
        </p:nvSpPr>
        <p:spPr>
          <a:xfrm>
            <a:off x="685669" y="3420181"/>
            <a:ext cx="8016733" cy="307777"/>
          </a:xfrm>
          <a:prstGeom prst="rect">
            <a:avLst/>
          </a:prstGeom>
          <a:noFill/>
        </p:spPr>
        <p:txBody>
          <a:bodyPr wrap="square" rtlCol="0">
            <a:spAutoFit/>
          </a:bodyPr>
          <a:lstStyle/>
          <a:p>
            <a:r>
              <a:rPr lang="ja-JP" altLang="en-US" sz="1400" b="1" kern="100" dirty="0">
                <a:latin typeface="HG丸ｺﾞｼｯｸM-PRO" panose="020F0600000000000000" pitchFamily="50" charset="-128"/>
                <a:ea typeface="HG丸ｺﾞｼｯｸM-PRO" panose="020F0600000000000000" pitchFamily="50" charset="-128"/>
                <a:cs typeface="Times New Roman" panose="02020603050405020304" pitchFamily="18" charset="0"/>
              </a:rPr>
              <a:t>食文化継承の様々な形</a:t>
            </a:r>
            <a:endParaRPr lang="ja-JP" altLang="ja-JP" sz="1400" kern="100" dirty="0">
              <a:latin typeface="HG丸ｺﾞｼｯｸM-PRO" panose="020F0600000000000000" pitchFamily="50" charset="-128"/>
              <a:ea typeface="HG丸ｺﾞｼｯｸM-PRO" panose="020F0600000000000000" pitchFamily="50" charset="-128"/>
              <a:cs typeface="Times New Roman" panose="02020603050405020304" pitchFamily="18" charset="0"/>
            </a:endParaRPr>
          </a:p>
        </p:txBody>
      </p:sp>
      <p:sp>
        <p:nvSpPr>
          <p:cNvPr id="10" name="正方形/長方形 9">
            <a:extLst>
              <a:ext uri="{FF2B5EF4-FFF2-40B4-BE49-F238E27FC236}">
                <a16:creationId xmlns:a16="http://schemas.microsoft.com/office/drawing/2014/main" id="{38A48812-0153-0A01-89A6-04BF6457ABA2}"/>
              </a:ext>
            </a:extLst>
          </p:cNvPr>
          <p:cNvSpPr/>
          <p:nvPr/>
        </p:nvSpPr>
        <p:spPr>
          <a:xfrm>
            <a:off x="200683" y="3449579"/>
            <a:ext cx="462233" cy="272758"/>
          </a:xfrm>
          <a:prstGeom prst="rec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spAutoFit/>
          </a:bodyPr>
          <a:lstStyle/>
          <a:p>
            <a:pPr algn="ctr"/>
            <a:r>
              <a:rPr lang="ja-JP" altLang="en-US" sz="1300" b="1">
                <a:solidFill>
                  <a:schemeClr val="tx1"/>
                </a:solidFill>
                <a:latin typeface="HG丸ｺﾞｼｯｸM-PRO" panose="020F0600000000000000" pitchFamily="50" charset="-128"/>
                <a:ea typeface="HG丸ｺﾞｼｯｸM-PRO" panose="020F0600000000000000" pitchFamily="50" charset="-128"/>
                <a:cs typeface="メイリオ" panose="020B0604030504040204" pitchFamily="50" charset="-128"/>
              </a:rPr>
              <a:t>事 例</a:t>
            </a:r>
          </a:p>
        </p:txBody>
      </p:sp>
      <p:sp>
        <p:nvSpPr>
          <p:cNvPr id="15" name="角丸四角形 38">
            <a:extLst>
              <a:ext uri="{FF2B5EF4-FFF2-40B4-BE49-F238E27FC236}">
                <a16:creationId xmlns:a16="http://schemas.microsoft.com/office/drawing/2014/main" id="{CB096B58-2FFE-FE21-E163-2A833032B9E4}"/>
              </a:ext>
            </a:extLst>
          </p:cNvPr>
          <p:cNvSpPr/>
          <p:nvPr/>
        </p:nvSpPr>
        <p:spPr>
          <a:xfrm>
            <a:off x="96699" y="3355565"/>
            <a:ext cx="8950102" cy="1626466"/>
          </a:xfrm>
          <a:prstGeom prst="roundRect">
            <a:avLst>
              <a:gd name="adj" fmla="val 5792"/>
            </a:avLst>
          </a:prstGeom>
          <a:noFill/>
          <a:ln w="28575">
            <a:solidFill>
              <a:srgbClr val="FF9999"/>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chemeClr val="tx1"/>
              </a:solidFill>
            </a:endParaRPr>
          </a:p>
        </p:txBody>
      </p:sp>
      <p:sp>
        <p:nvSpPr>
          <p:cNvPr id="12" name="テキスト ボックス 27">
            <a:extLst>
              <a:ext uri="{FF2B5EF4-FFF2-40B4-BE49-F238E27FC236}">
                <a16:creationId xmlns:a16="http://schemas.microsoft.com/office/drawing/2014/main" id="{A59E15DB-6447-4363-E046-CAE26C926B11}"/>
              </a:ext>
            </a:extLst>
          </p:cNvPr>
          <p:cNvSpPr txBox="1"/>
          <p:nvPr/>
        </p:nvSpPr>
        <p:spPr>
          <a:xfrm>
            <a:off x="7023528" y="6380026"/>
            <a:ext cx="1956720" cy="247238"/>
          </a:xfrm>
          <a:prstGeom prst="rect">
            <a:avLst/>
          </a:prstGeom>
          <a:noFill/>
          <a:ln w="6350">
            <a:noFill/>
          </a:ln>
          <a:effectLst/>
        </p:spPr>
        <p:txBody>
          <a:bodyPr rot="0" spcFirstLastPara="0" vert="horz" wrap="square" lIns="0" tIns="0" rIns="0" bIns="0" numCol="1" spcCol="0" rtlCol="0" fromWordArt="0" anchor="t" anchorCtr="0" forceAA="0" compatLnSpc="1">
            <a:prstTxWarp prst="textNoShape">
              <a:avLst/>
            </a:prstTxWarp>
            <a:noAutofit/>
          </a:bodyPr>
          <a:lstStyle/>
          <a:p>
            <a:pPr algn="ctr"/>
            <a:r>
              <a:rPr lang="ja-JP" altLang="en-US" sz="900" kern="100" dirty="0">
                <a:latin typeface="メイリオ" panose="020B0604030504040204" pitchFamily="50" charset="-128"/>
                <a:ea typeface="メイリオ" panose="020B0604030504040204" pitchFamily="50" charset="-128"/>
                <a:cs typeface="Times New Roman" panose="02020603050405020304" pitchFamily="18" charset="0"/>
              </a:rPr>
              <a:t>和食文化に関する出前授業の様子</a:t>
            </a:r>
            <a:endParaRPr lang="en-US" altLang="ja-JP" sz="900" kern="100" dirty="0">
              <a:latin typeface="メイリオ" panose="020B0604030504040204" pitchFamily="50" charset="-128"/>
              <a:ea typeface="メイリオ" panose="020B0604030504040204" pitchFamily="50" charset="-128"/>
              <a:cs typeface="Times New Roman" panose="02020603050405020304" pitchFamily="18" charset="0"/>
            </a:endParaRPr>
          </a:p>
        </p:txBody>
      </p:sp>
      <p:sp>
        <p:nvSpPr>
          <p:cNvPr id="19" name="正方形/長方形 18">
            <a:extLst>
              <a:ext uri="{FF2B5EF4-FFF2-40B4-BE49-F238E27FC236}">
                <a16:creationId xmlns:a16="http://schemas.microsoft.com/office/drawing/2014/main" id="{2088073C-1965-D3C6-CDF4-6161D845EBC5}"/>
              </a:ext>
            </a:extLst>
          </p:cNvPr>
          <p:cNvSpPr/>
          <p:nvPr/>
        </p:nvSpPr>
        <p:spPr>
          <a:xfrm>
            <a:off x="6906674" y="4769713"/>
            <a:ext cx="2155466" cy="236045"/>
          </a:xfrm>
          <a:prstGeom prst="rect">
            <a:avLst/>
          </a:prstGeom>
          <a:noFill/>
          <a:ln>
            <a:noFill/>
          </a:ln>
        </p:spPr>
        <p:txBody>
          <a:bodyPr spcFirstLastPara="1" wrap="square" lIns="91425" tIns="45700" rIns="91425" bIns="45700" anchor="t" anchorCtr="0">
            <a:noAutofit/>
          </a:bodyPr>
          <a:lstStyle/>
          <a:p>
            <a:pPr algn="ctr"/>
            <a:r>
              <a:rPr lang="ja-JP" altLang="en-US" sz="900" kern="100" dirty="0">
                <a:latin typeface="メイリオ" panose="020B0604030504040204" pitchFamily="50" charset="-128"/>
                <a:ea typeface="メイリオ" panose="020B0604030504040204" pitchFamily="50" charset="-128"/>
                <a:cs typeface="Times New Roman" panose="02020603050405020304" pitchFamily="18" charset="0"/>
              </a:rPr>
              <a:t>親子料理教室の様子</a:t>
            </a:r>
            <a:endParaRPr lang="ja-JP" altLang="en-US" sz="1100" kern="100" dirty="0">
              <a:latin typeface="メイリオ" panose="020B0604030504040204" pitchFamily="50" charset="-128"/>
              <a:ea typeface="メイリオ"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30D5CB93-ED61-F65E-109E-C21DE13AF1EB}"/>
              </a:ext>
            </a:extLst>
          </p:cNvPr>
          <p:cNvSpPr txBox="1"/>
          <p:nvPr/>
        </p:nvSpPr>
        <p:spPr>
          <a:xfrm>
            <a:off x="6543695" y="3427876"/>
            <a:ext cx="2653300" cy="261610"/>
          </a:xfrm>
          <a:prstGeom prst="rect">
            <a:avLst/>
          </a:prstGeom>
          <a:noFill/>
        </p:spPr>
        <p:txBody>
          <a:bodyPr wrap="square">
            <a:spAutoFit/>
          </a:bodyPr>
          <a:lstStyle/>
          <a:p>
            <a:pPr marR="71755" algn="ctr"/>
            <a:r>
              <a:rPr lang="zh-CN" altLang="en-US" sz="1100" kern="100" dirty="0">
                <a:latin typeface="HG丸ｺﾞｼｯｸM-PRO" panose="020F0600000000000000" pitchFamily="50" charset="-128"/>
                <a:ea typeface="HG丸ｺﾞｼｯｸM-PRO" panose="020F0600000000000000" pitchFamily="50" charset="-128"/>
                <a:cs typeface="Times New Roman" panose="02020603050405020304" pitchFamily="18" charset="0"/>
              </a:rPr>
              <a:t>一般社団法人全日本司厨士協会</a:t>
            </a:r>
            <a:endParaRPr lang="ja-JP" altLang="ja-JP" sz="1100" kern="100" dirty="0">
              <a:latin typeface="HG丸ｺﾞｼｯｸM-PRO" panose="020F0600000000000000" pitchFamily="50" charset="-128"/>
              <a:ea typeface="HG丸ｺﾞｼｯｸM-PRO" panose="020F0600000000000000" pitchFamily="50" charset="-128"/>
              <a:cs typeface="Times New Roman" panose="02020603050405020304" pitchFamily="18" charset="0"/>
            </a:endParaRPr>
          </a:p>
        </p:txBody>
      </p:sp>
      <p:sp>
        <p:nvSpPr>
          <p:cNvPr id="7" name="テキスト ボックス 24">
            <a:extLst>
              <a:ext uri="{FF2B5EF4-FFF2-40B4-BE49-F238E27FC236}">
                <a16:creationId xmlns:a16="http://schemas.microsoft.com/office/drawing/2014/main" id="{A5124165-1C7F-A53E-C269-6E516C725AB5}"/>
              </a:ext>
            </a:extLst>
          </p:cNvPr>
          <p:cNvSpPr txBox="1">
            <a:spLocks noChangeArrowheads="1"/>
          </p:cNvSpPr>
          <p:nvPr/>
        </p:nvSpPr>
        <p:spPr bwMode="auto">
          <a:xfrm>
            <a:off x="-53496" y="3790586"/>
            <a:ext cx="7150781" cy="1112027"/>
          </a:xfrm>
          <a:prstGeom prst="rect">
            <a:avLst/>
          </a:prstGeom>
          <a:noFill/>
          <a:ln>
            <a:noFill/>
          </a:ln>
        </p:spPr>
        <p:txBody>
          <a:bodyPr wrap="square" lIns="288000" tIns="0" rIns="288000" bIns="0" anchor="t" anchorCtr="0">
            <a:noAutofit/>
          </a:bodyPr>
          <a:lstStyle/>
          <a:p>
            <a:pPr marL="154800" indent="-154800" algn="just">
              <a:lnSpc>
                <a:spcPts val="1600"/>
              </a:lnSpc>
              <a:spcAft>
                <a:spcPts val="600"/>
              </a:spcAft>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kern="100" dirty="0">
                <a:latin typeface="メイリオ" panose="020B0604030504040204" pitchFamily="50" charset="-128"/>
                <a:ea typeface="メイリオ" panose="020B0604030504040204" pitchFamily="50" charset="-128"/>
                <a:cs typeface="Times New Roman" panose="02020603050405020304" pitchFamily="18" charset="0"/>
              </a:rPr>
              <a:t>食を通した調理人と地域住民との交流、児童生徒への教育と実践は食文化の継承につながると考え、若手調理人対象の料理講習会や料理コンクール開催のほか、広く調理に関わる方々への調理技術の向上を目的とした研修会や食のイベント等を全国各地で継続的に開催。</a:t>
            </a:r>
            <a:endParaRPr lang="en-US" altLang="ja-JP" sz="1200" kern="100" dirty="0">
              <a:latin typeface="メイリオ" panose="020B0604030504040204" pitchFamily="50" charset="-128"/>
              <a:ea typeface="メイリオ" panose="020B0604030504040204" pitchFamily="50" charset="-128"/>
              <a:cs typeface="Times New Roman" panose="02020603050405020304" pitchFamily="18" charset="0"/>
            </a:endParaRPr>
          </a:p>
          <a:p>
            <a:pPr marL="154800" indent="-154800" algn="just">
              <a:lnSpc>
                <a:spcPts val="1600"/>
              </a:lnSpc>
              <a:spcAft>
                <a:spcPts val="600"/>
              </a:spcAft>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kern="100" dirty="0">
                <a:latin typeface="メイリオ" panose="020B0604030504040204" pitchFamily="50" charset="-128"/>
                <a:ea typeface="メイリオ" panose="020B0604030504040204" pitchFamily="50" charset="-128"/>
                <a:cs typeface="Times New Roman" panose="02020603050405020304" pitchFamily="18" charset="0"/>
              </a:rPr>
              <a:t>地元食材を用いた親子料理教室、自らが育て収穫した野菜を調理する小学校での食育授業、災害時を想定した野外炊き出し訓練等、食文化の継承には様々な形があることを伝えている。</a:t>
            </a:r>
            <a:endParaRPr lang="en-US" altLang="ja-JP" sz="1200" kern="100" dirty="0">
              <a:latin typeface="メイリオ" panose="020B0604030504040204" pitchFamily="50" charset="-128"/>
              <a:ea typeface="メイリオ" panose="020B0604030504040204" pitchFamily="50" charset="-128"/>
              <a:cs typeface="Times New Roman" panose="02020603050405020304" pitchFamily="18" charset="0"/>
            </a:endParaRPr>
          </a:p>
          <a:p>
            <a:pPr marL="154800" indent="-154800" algn="just">
              <a:lnSpc>
                <a:spcPts val="1600"/>
              </a:lnSpc>
              <a:spcAft>
                <a:spcPts val="600"/>
              </a:spcAft>
            </a:pPr>
            <a:endParaRPr lang="en-US" altLang="ja-JP" sz="1200" kern="100" dirty="0">
              <a:latin typeface="メイリオ" panose="020B0604030504040204" pitchFamily="50" charset="-128"/>
              <a:ea typeface="メイリオ" panose="020B0604030504040204" pitchFamily="50" charset="-128"/>
              <a:cs typeface="Times New Roman" panose="02020603050405020304" pitchFamily="18" charset="0"/>
            </a:endParaRPr>
          </a:p>
        </p:txBody>
      </p:sp>
      <p:sp>
        <p:nvSpPr>
          <p:cNvPr id="16" name="角丸四角形 29">
            <a:extLst>
              <a:ext uri="{FF2B5EF4-FFF2-40B4-BE49-F238E27FC236}">
                <a16:creationId xmlns:a16="http://schemas.microsoft.com/office/drawing/2014/main" id="{8FB9E9D0-1517-A411-6E95-1F06AF734B4D}"/>
              </a:ext>
            </a:extLst>
          </p:cNvPr>
          <p:cNvSpPr/>
          <p:nvPr/>
        </p:nvSpPr>
        <p:spPr>
          <a:xfrm>
            <a:off x="83221" y="5076045"/>
            <a:ext cx="8970283" cy="1524588"/>
          </a:xfrm>
          <a:prstGeom prst="roundRect">
            <a:avLst>
              <a:gd name="adj" fmla="val 5792"/>
            </a:avLst>
          </a:prstGeom>
          <a:noFill/>
          <a:ln w="28575">
            <a:solidFill>
              <a:srgbClr val="FFCE84"/>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20" name="正方形/長方形 19">
            <a:extLst>
              <a:ext uri="{FF2B5EF4-FFF2-40B4-BE49-F238E27FC236}">
                <a16:creationId xmlns:a16="http://schemas.microsoft.com/office/drawing/2014/main" id="{74B0C881-FC31-71E0-C841-45BAD3CA03E7}"/>
              </a:ext>
            </a:extLst>
          </p:cNvPr>
          <p:cNvSpPr/>
          <p:nvPr/>
        </p:nvSpPr>
        <p:spPr>
          <a:xfrm>
            <a:off x="190774" y="5184590"/>
            <a:ext cx="572841" cy="272758"/>
          </a:xfrm>
          <a:prstGeom prst="rect">
            <a:avLst/>
          </a:prstGeom>
          <a:solidFill>
            <a:srgbClr val="D9AD6A"/>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36000" tIns="36000" rIns="36000" bIns="36000" rtlCol="0" anchor="ctr">
            <a:spAutoFit/>
          </a:bodyPr>
          <a:lstStyle/>
          <a:p>
            <a:pPr algn="ctr"/>
            <a:r>
              <a:rPr lang="ja-JP" altLang="en-US" sz="1300" b="1">
                <a:solidFill>
                  <a:schemeClr val="tx1"/>
                </a:solidFill>
                <a:latin typeface="HG丸ｺﾞｼｯｸM-PRO" panose="020F0600000000000000" pitchFamily="50" charset="-128"/>
                <a:ea typeface="HG丸ｺﾞｼｯｸM-PRO" panose="020F0600000000000000" pitchFamily="50" charset="-128"/>
                <a:cs typeface="メイリオ" panose="020B0604030504040204" pitchFamily="50" charset="-128"/>
              </a:rPr>
              <a:t>コラム</a:t>
            </a:r>
          </a:p>
        </p:txBody>
      </p:sp>
      <p:sp>
        <p:nvSpPr>
          <p:cNvPr id="21" name="テキスト ボックス 20">
            <a:extLst>
              <a:ext uri="{FF2B5EF4-FFF2-40B4-BE49-F238E27FC236}">
                <a16:creationId xmlns:a16="http://schemas.microsoft.com/office/drawing/2014/main" id="{16035AEC-B89F-C56B-6399-166F4E359F63}"/>
              </a:ext>
            </a:extLst>
          </p:cNvPr>
          <p:cNvSpPr txBox="1"/>
          <p:nvPr/>
        </p:nvSpPr>
        <p:spPr>
          <a:xfrm>
            <a:off x="685669" y="5153271"/>
            <a:ext cx="6151247" cy="307777"/>
          </a:xfrm>
          <a:prstGeom prst="rect">
            <a:avLst/>
          </a:prstGeom>
          <a:noFill/>
        </p:spPr>
        <p:txBody>
          <a:bodyPr wrap="square" rtlCol="0">
            <a:spAutoFit/>
          </a:bodyPr>
          <a:lstStyle/>
          <a:p>
            <a:r>
              <a:rPr lang="ja-JP" altLang="en-US" sz="1400" b="1" dirty="0">
                <a:latin typeface="HG丸ｺﾞｼｯｸM-PRO" panose="020F0600000000000000" pitchFamily="50" charset="-128"/>
                <a:ea typeface="HG丸ｺﾞｼｯｸM-PRO" panose="020F0600000000000000" pitchFamily="50" charset="-128"/>
                <a:cs typeface="メイリオ" panose="020B0604030504040204" pitchFamily="50" charset="-128"/>
              </a:rPr>
              <a:t>「和食月間」における和食文化の保護と継承のための取組</a:t>
            </a:r>
            <a:endParaRPr lang="en-US" altLang="ja-JP" sz="1400" b="1" dirty="0">
              <a:latin typeface="HG丸ｺﾞｼｯｸM-PRO" panose="020F0600000000000000" pitchFamily="50" charset="-128"/>
              <a:ea typeface="HG丸ｺﾞｼｯｸM-PRO" panose="020F0600000000000000" pitchFamily="50" charset="-128"/>
              <a:cs typeface="メイリオ" panose="020B0604030504040204" pitchFamily="50" charset="-128"/>
            </a:endParaRPr>
          </a:p>
        </p:txBody>
      </p:sp>
      <p:sp>
        <p:nvSpPr>
          <p:cNvPr id="22" name="テキスト ボックス 24">
            <a:extLst>
              <a:ext uri="{FF2B5EF4-FFF2-40B4-BE49-F238E27FC236}">
                <a16:creationId xmlns:a16="http://schemas.microsoft.com/office/drawing/2014/main" id="{112BE9A6-49AE-EAB6-0277-3971531D373D}"/>
              </a:ext>
            </a:extLst>
          </p:cNvPr>
          <p:cNvSpPr txBox="1">
            <a:spLocks noChangeArrowheads="1"/>
          </p:cNvSpPr>
          <p:nvPr/>
        </p:nvSpPr>
        <p:spPr bwMode="auto">
          <a:xfrm>
            <a:off x="-53495" y="5565893"/>
            <a:ext cx="7247480" cy="1083040"/>
          </a:xfrm>
          <a:prstGeom prst="rect">
            <a:avLst/>
          </a:prstGeom>
          <a:noFill/>
          <a:ln>
            <a:noFill/>
          </a:ln>
        </p:spPr>
        <p:txBody>
          <a:bodyPr wrap="square" lIns="288000" tIns="0" rIns="288000" bIns="0" anchor="t" anchorCtr="0">
            <a:noAutofit/>
          </a:bodyPr>
          <a:lstStyle/>
          <a:p>
            <a:pPr marL="154800" indent="-154800" algn="just">
              <a:lnSpc>
                <a:spcPts val="1600"/>
              </a:lnSpc>
              <a:spcAft>
                <a:spcPts val="600"/>
              </a:spcAft>
            </a:pPr>
            <a:r>
              <a:rPr lang="ja-JP" altLang="en-US" sz="1200" dirty="0">
                <a:solidFill>
                  <a:prstClr val="black"/>
                </a:solidFill>
                <a:latin typeface="メイリオ" panose="020B0604030504040204" pitchFamily="50" charset="-128"/>
                <a:ea typeface="メイリオ" panose="020B0604030504040204" pitchFamily="50" charset="-128"/>
              </a:rPr>
              <a:t>○</a:t>
            </a:r>
            <a:r>
              <a:rPr lang="en-US" altLang="ja-JP" sz="1200" kern="100" dirty="0">
                <a:latin typeface="メイリオ" panose="020B0604030504040204" pitchFamily="50" charset="-128"/>
                <a:ea typeface="メイリオ" panose="020B0604030504040204" pitchFamily="50" charset="-128"/>
                <a:cs typeface="Times New Roman" panose="02020603050405020304" pitchFamily="18" charset="0"/>
              </a:rPr>
              <a:t>2015</a:t>
            </a:r>
            <a:r>
              <a:rPr lang="ja-JP" altLang="en-US" sz="1200" kern="100" dirty="0">
                <a:latin typeface="メイリオ" panose="020B0604030504040204" pitchFamily="50" charset="-128"/>
                <a:ea typeface="メイリオ" panose="020B0604030504040204" pitchFamily="50" charset="-128"/>
                <a:cs typeface="Times New Roman" panose="02020603050405020304" pitchFamily="18" charset="0"/>
              </a:rPr>
              <a:t>年から一般社団法人和食文化国民会議と農林水産省で連携し、和食文化の継承のため、</a:t>
            </a:r>
            <a:r>
              <a:rPr lang="en-US" altLang="ja-JP" sz="1200" kern="100" dirty="0">
                <a:latin typeface="メイリオ" panose="020B0604030504040204" pitchFamily="50" charset="-128"/>
                <a:ea typeface="メイリオ" panose="020B0604030504040204" pitchFamily="50" charset="-128"/>
                <a:cs typeface="Times New Roman" panose="02020603050405020304" pitchFamily="18" charset="0"/>
              </a:rPr>
              <a:t>11</a:t>
            </a:r>
            <a:r>
              <a:rPr lang="ja-JP" altLang="en-US" sz="1200" kern="100" dirty="0">
                <a:latin typeface="メイリオ" panose="020B0604030504040204" pitchFamily="50" charset="-128"/>
                <a:ea typeface="メイリオ" panose="020B0604030504040204" pitchFamily="50" charset="-128"/>
                <a:cs typeface="Times New Roman" panose="02020603050405020304" pitchFamily="18" charset="0"/>
              </a:rPr>
              <a:t>月</a:t>
            </a:r>
            <a:r>
              <a:rPr lang="en-US" altLang="ja-JP" sz="1200" kern="100" dirty="0">
                <a:latin typeface="メイリオ" panose="020B0604030504040204" pitchFamily="50" charset="-128"/>
                <a:ea typeface="メイリオ" panose="020B0604030504040204" pitchFamily="50" charset="-128"/>
                <a:cs typeface="Times New Roman" panose="02020603050405020304" pitchFamily="18" charset="0"/>
              </a:rPr>
              <a:t>24</a:t>
            </a:r>
            <a:r>
              <a:rPr lang="ja-JP" altLang="en-US" sz="1200" kern="100" dirty="0">
                <a:latin typeface="メイリオ" panose="020B0604030504040204" pitchFamily="50" charset="-128"/>
                <a:ea typeface="メイリオ" panose="020B0604030504040204" pitchFamily="50" charset="-128"/>
                <a:cs typeface="Times New Roman" panose="02020603050405020304" pitchFamily="18" charset="0"/>
              </a:rPr>
              <a:t>日の「和食の日」のイベントとして「だしで味わう和食の日」特別出前授業を実施。</a:t>
            </a:r>
            <a:endParaRPr lang="en-US" altLang="ja-JP" sz="1200" kern="100" dirty="0">
              <a:latin typeface="メイリオ" panose="020B0604030504040204" pitchFamily="50" charset="-128"/>
              <a:ea typeface="メイリオ" panose="020B0604030504040204" pitchFamily="50" charset="-128"/>
              <a:cs typeface="Times New Roman" panose="02020603050405020304" pitchFamily="18" charset="0"/>
            </a:endParaRPr>
          </a:p>
          <a:p>
            <a:pPr marL="154800" indent="-154800" algn="just">
              <a:lnSpc>
                <a:spcPts val="1600"/>
              </a:lnSpc>
              <a:spcAft>
                <a:spcPts val="600"/>
              </a:spcAft>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kern="100" dirty="0">
                <a:latin typeface="メイリオ" panose="020B0604030504040204" pitchFamily="50" charset="-128"/>
                <a:ea typeface="メイリオ" panose="020B0604030504040204" pitchFamily="50" charset="-128"/>
                <a:cs typeface="Times New Roman" panose="02020603050405020304" pitchFamily="18" charset="0"/>
              </a:rPr>
              <a:t>授業では、五味（甘味・酸味・塩味・苦味・うま味）の学習、「だし」の試飲、大豆や米を石臼やすり鉢で粉にする体験等を実施。</a:t>
            </a:r>
            <a:endParaRPr lang="en-US" altLang="ja-JP" sz="1200" kern="100" dirty="0">
              <a:latin typeface="メイリオ" panose="020B0604030504040204" pitchFamily="50" charset="-128"/>
              <a:ea typeface="メイリオ" panose="020B0604030504040204" pitchFamily="50" charset="-128"/>
              <a:cs typeface="Times New Roman" panose="02020603050405020304" pitchFamily="18" charset="0"/>
            </a:endParaRPr>
          </a:p>
        </p:txBody>
      </p:sp>
      <p:pic>
        <p:nvPicPr>
          <p:cNvPr id="14338" name="Picture 2" descr="キッチンで料理をしている人達&#10;&#10;AI 生成コンテンツは誤りを含む可能性があります。">
            <a:extLst>
              <a:ext uri="{FF2B5EF4-FFF2-40B4-BE49-F238E27FC236}">
                <a16:creationId xmlns:a16="http://schemas.microsoft.com/office/drawing/2014/main" id="{7602AF48-967F-F081-AD2B-0193C9D51E30}"/>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t="-491" b="-353"/>
          <a:stretch>
            <a:fillRect/>
          </a:stretch>
        </p:blipFill>
        <p:spPr bwMode="auto">
          <a:xfrm>
            <a:off x="7247480" y="3717994"/>
            <a:ext cx="1378546" cy="1072874"/>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9" name="図 8" descr="テレビを見る人々&#10;&#10;AI 生成コンテンツは誤りを含む可能性があります。">
            <a:extLst>
              <a:ext uri="{FF2B5EF4-FFF2-40B4-BE49-F238E27FC236}">
                <a16:creationId xmlns:a16="http://schemas.microsoft.com/office/drawing/2014/main" id="{0954B6BA-13D5-A743-2FC5-4D7862F804A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018365" y="5204681"/>
            <a:ext cx="1836776" cy="1130628"/>
          </a:xfrm>
          <a:prstGeom prst="rect">
            <a:avLst/>
          </a:prstGeom>
          <a:ln>
            <a:noFill/>
          </a:ln>
        </p:spPr>
      </p:pic>
      <p:sp>
        <p:nvSpPr>
          <p:cNvPr id="6" name="スライド番号プレースホルダー 5">
            <a:extLst>
              <a:ext uri="{FF2B5EF4-FFF2-40B4-BE49-F238E27FC236}">
                <a16:creationId xmlns:a16="http://schemas.microsoft.com/office/drawing/2014/main" id="{DFFD0CA7-EC9D-BE04-5C6E-BC58CC5DDAA1}"/>
              </a:ext>
            </a:extLst>
          </p:cNvPr>
          <p:cNvSpPr>
            <a:spLocks noGrp="1"/>
          </p:cNvSpPr>
          <p:nvPr>
            <p:ph type="sldNum" sz="quarter" idx="12"/>
          </p:nvPr>
        </p:nvSpPr>
        <p:spPr>
          <a:xfrm>
            <a:off x="8737298" y="6492438"/>
            <a:ext cx="371208" cy="365125"/>
          </a:xfrm>
        </p:spPr>
        <p:txBody>
          <a:bodyPr/>
          <a:lstStyle/>
          <a:p>
            <a:r>
              <a:rPr kumimoji="1" lang="en-US" altLang="ja-JP" dirty="0"/>
              <a:t>32</a:t>
            </a:r>
            <a:endParaRPr kumimoji="1" lang="ja-JP" altLang="en-US" dirty="0"/>
          </a:p>
        </p:txBody>
      </p:sp>
      <p:sp>
        <p:nvSpPr>
          <p:cNvPr id="13" name="テキスト ボックス 12">
            <a:extLst>
              <a:ext uri="{FF2B5EF4-FFF2-40B4-BE49-F238E27FC236}">
                <a16:creationId xmlns:a16="http://schemas.microsoft.com/office/drawing/2014/main" id="{02BB5F9A-F5A4-E943-A5D8-70FB277061F4}"/>
              </a:ext>
            </a:extLst>
          </p:cNvPr>
          <p:cNvSpPr txBox="1"/>
          <p:nvPr/>
        </p:nvSpPr>
        <p:spPr>
          <a:xfrm>
            <a:off x="7069095" y="2895051"/>
            <a:ext cx="1830623" cy="360996"/>
          </a:xfrm>
          <a:prstGeom prst="rect">
            <a:avLst/>
          </a:prstGeom>
          <a:noFill/>
        </p:spPr>
        <p:txBody>
          <a:bodyPr wrap="square">
            <a:spAutoFit/>
          </a:bodyPr>
          <a:lstStyle/>
          <a:p>
            <a:pPr algn="ctr">
              <a:lnSpc>
                <a:spcPts val="700"/>
              </a:lnSpc>
              <a:spcAft>
                <a:spcPts val="600"/>
              </a:spcAft>
              <a:tabLst>
                <a:tab pos="88900" algn="l"/>
                <a:tab pos="808038" algn="l"/>
              </a:tabLst>
            </a:pPr>
            <a:r>
              <a:rPr lang="ja-JP" altLang="en-US" sz="900" dirty="0">
                <a:latin typeface="メイリオ"/>
                <a:ea typeface="メイリオ"/>
              </a:rPr>
              <a:t>新たな和食普及プロジェクトの</a:t>
            </a:r>
          </a:p>
          <a:p>
            <a:pPr algn="ctr">
              <a:lnSpc>
                <a:spcPts val="700"/>
              </a:lnSpc>
              <a:spcAft>
                <a:spcPts val="600"/>
              </a:spcAft>
              <a:tabLst>
                <a:tab pos="88900" algn="l"/>
                <a:tab pos="808038" algn="l"/>
              </a:tabLst>
            </a:pPr>
            <a:r>
              <a:rPr lang="ja-JP" altLang="en-US" sz="900" dirty="0">
                <a:latin typeface="メイリオ"/>
                <a:ea typeface="メイリオ"/>
              </a:rPr>
              <a:t>ロゴマーク</a:t>
            </a:r>
            <a:endParaRPr lang="ja-JP" altLang="en-US" sz="900" dirty="0"/>
          </a:p>
        </p:txBody>
      </p:sp>
      <p:pic>
        <p:nvPicPr>
          <p:cNvPr id="1027" name="Picture 3" descr="ロゴ&#10;&#10;AI 生成コンテンツは誤りを含む可能性があります。">
            <a:extLst>
              <a:ext uri="{FF2B5EF4-FFF2-40B4-BE49-F238E27FC236}">
                <a16:creationId xmlns:a16="http://schemas.microsoft.com/office/drawing/2014/main" id="{0ACB9B46-5F19-0B79-64C0-BF48C903881F}"/>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7578995" y="1890703"/>
            <a:ext cx="810822" cy="904830"/>
          </a:xfrm>
          <a:prstGeom prst="rect">
            <a:avLst/>
          </a:prstGeom>
          <a:noFill/>
          <a:ln w="6350">
            <a:solidFill>
              <a:schemeClr val="tx1"/>
            </a:solidFill>
          </a:ln>
          <a:extLst>
            <a:ext uri="{909E8E84-426E-40DD-AFC4-6F175D3DCCD1}">
              <a14:hiddenFill xmlns:a14="http://schemas.microsoft.com/office/drawing/2010/main">
                <a:solidFill>
                  <a:srgbClr val="FFFFFF"/>
                </a:solidFill>
              </a14:hiddenFill>
            </a:ext>
          </a:extLst>
        </p:spPr>
      </p:pic>
      <p:sp>
        <p:nvSpPr>
          <p:cNvPr id="8" name="テキスト ボックス 7">
            <a:extLst>
              <a:ext uri="{FF2B5EF4-FFF2-40B4-BE49-F238E27FC236}">
                <a16:creationId xmlns:a16="http://schemas.microsoft.com/office/drawing/2014/main" id="{55EEB494-EF2C-E49A-D1F3-F43002EF7FBB}"/>
              </a:ext>
            </a:extLst>
          </p:cNvPr>
          <p:cNvSpPr txBox="1"/>
          <p:nvPr/>
        </p:nvSpPr>
        <p:spPr>
          <a:xfrm>
            <a:off x="4846104" y="1412191"/>
            <a:ext cx="631097" cy="20005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しちゅうし</a:t>
            </a:r>
          </a:p>
        </p:txBody>
      </p:sp>
    </p:spTree>
    <p:extLst>
      <p:ext uri="{BB962C8B-B14F-4D97-AF65-F5344CB8AC3E}">
        <p14:creationId xmlns:p14="http://schemas.microsoft.com/office/powerpoint/2010/main" val="12204979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グループ化 29">
            <a:extLst>
              <a:ext uri="{FF2B5EF4-FFF2-40B4-BE49-F238E27FC236}">
                <a16:creationId xmlns:a16="http://schemas.microsoft.com/office/drawing/2014/main" id="{73A1A20B-7D33-4E5D-B395-0EEDD06CE307}"/>
              </a:ext>
            </a:extLst>
          </p:cNvPr>
          <p:cNvGrpSpPr/>
          <p:nvPr/>
        </p:nvGrpSpPr>
        <p:grpSpPr>
          <a:xfrm>
            <a:off x="5589281" y="-26898"/>
            <a:ext cx="3478530" cy="345087"/>
            <a:chOff x="3429000" y="-37884"/>
            <a:chExt cx="3478530" cy="345087"/>
          </a:xfrm>
        </p:grpSpPr>
        <p:sp>
          <p:nvSpPr>
            <p:cNvPr id="31" name="テキスト ボックス 30">
              <a:extLst>
                <a:ext uri="{FF2B5EF4-FFF2-40B4-BE49-F238E27FC236}">
                  <a16:creationId xmlns:a16="http://schemas.microsoft.com/office/drawing/2014/main" id="{8F3C115E-5960-4CD9-85F2-6E2310C00C01}"/>
                </a:ext>
              </a:extLst>
            </p:cNvPr>
            <p:cNvSpPr txBox="1"/>
            <p:nvPr/>
          </p:nvSpPr>
          <p:spPr>
            <a:xfrm>
              <a:off x="3429000" y="30204"/>
              <a:ext cx="3478530" cy="276999"/>
            </a:xfrm>
            <a:prstGeom prst="rect">
              <a:avLst/>
            </a:prstGeom>
            <a:noFill/>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10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特集　変化する我が国の農業構造</a:t>
              </a:r>
            </a:p>
          </p:txBody>
        </p:sp>
        <p:sp>
          <p:nvSpPr>
            <p:cNvPr id="32" name="テキスト ボックス 31">
              <a:extLst>
                <a:ext uri="{FF2B5EF4-FFF2-40B4-BE49-F238E27FC236}">
                  <a16:creationId xmlns:a16="http://schemas.microsoft.com/office/drawing/2014/main" id="{927FAC7C-F620-4277-B267-FE480C6B506B}"/>
                </a:ext>
              </a:extLst>
            </p:cNvPr>
            <p:cNvSpPr txBox="1"/>
            <p:nvPr/>
          </p:nvSpPr>
          <p:spPr>
            <a:xfrm>
              <a:off x="4932709" y="-37884"/>
              <a:ext cx="545161" cy="184666"/>
            </a:xfrm>
            <a:prstGeom prst="rect">
              <a:avLst/>
            </a:prstGeom>
            <a:noFill/>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ja-JP" altLang="en-US" sz="600" b="0" i="0" u="none" strike="noStrike" kern="1200" cap="none" spc="-10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シフト</a:t>
              </a:r>
            </a:p>
          </p:txBody>
        </p:sp>
      </p:grpSp>
      <p:sp>
        <p:nvSpPr>
          <p:cNvPr id="5" name="AutoShape 4">
            <a:extLst>
              <a:ext uri="{FF2B5EF4-FFF2-40B4-BE49-F238E27FC236}">
                <a16:creationId xmlns:a16="http://schemas.microsoft.com/office/drawing/2014/main" id="{F276E7CA-B909-4A14-860D-81554BFDB146}"/>
              </a:ext>
            </a:extLst>
          </p:cNvPr>
          <p:cNvSpPr>
            <a:spLocks noChangeArrowheads="1"/>
          </p:cNvSpPr>
          <p:nvPr/>
        </p:nvSpPr>
        <p:spPr bwMode="auto">
          <a:xfrm>
            <a:off x="0" y="144000"/>
            <a:ext cx="9136400" cy="608400"/>
          </a:xfrm>
          <a:prstGeom prst="rect">
            <a:avLst/>
          </a:prstGeom>
          <a:solidFill>
            <a:schemeClr val="accent2"/>
          </a:solidFill>
          <a:ln>
            <a:solidFill>
              <a:schemeClr val="accent2"/>
            </a:solidFill>
            <a:headEnd/>
            <a:tailEnd/>
          </a:ln>
        </p:spPr>
        <p:style>
          <a:lnRef idx="2">
            <a:schemeClr val="accent2">
              <a:shade val="50000"/>
            </a:schemeClr>
          </a:lnRef>
          <a:fillRef idx="1">
            <a:schemeClr val="accent2"/>
          </a:fillRef>
          <a:effectRef idx="0">
            <a:schemeClr val="accent2"/>
          </a:effectRef>
          <a:fontRef idx="minor">
            <a:schemeClr val="lt1"/>
          </a:fontRef>
        </p:style>
        <p:txBody>
          <a:bodyPr wrap="none" lIns="1080000" tIns="72000" rIns="0" bIns="0" anchor="ctr"/>
          <a:lstStyle>
            <a:lvl1pPr eaLnBrk="0" hangingPunct="0">
              <a:spcBef>
                <a:spcPct val="20000"/>
              </a:spcBef>
              <a:buChar char="•"/>
              <a:defRPr kumimoji="1" sz="3200">
                <a:solidFill>
                  <a:schemeClr val="tx1"/>
                </a:solidFill>
                <a:latin typeface="Arial" charset="0"/>
                <a:ea typeface="ＭＳ Ｐゴシック" pitchFamily="50" charset="-128"/>
              </a:defRPr>
            </a:lvl1pPr>
            <a:lvl2pPr marL="742950" indent="-285750" eaLnBrk="0" hangingPunct="0">
              <a:spcBef>
                <a:spcPct val="20000"/>
              </a:spcBef>
              <a:buChar char="–"/>
              <a:defRPr kumimoji="1" sz="2800">
                <a:solidFill>
                  <a:schemeClr val="tx1"/>
                </a:solidFill>
                <a:latin typeface="Arial" charset="0"/>
                <a:ea typeface="ＭＳ Ｐゴシック" pitchFamily="50" charset="-128"/>
              </a:defRPr>
            </a:lvl2pPr>
            <a:lvl3pPr marL="1143000" indent="-228600" eaLnBrk="0" hangingPunct="0">
              <a:spcBef>
                <a:spcPct val="20000"/>
              </a:spcBef>
              <a:buChar char="•"/>
              <a:defRPr kumimoji="1" sz="2400">
                <a:solidFill>
                  <a:schemeClr val="tx1"/>
                </a:solidFill>
                <a:latin typeface="Arial" charset="0"/>
                <a:ea typeface="ＭＳ Ｐゴシック" pitchFamily="50" charset="-128"/>
              </a:defRPr>
            </a:lvl3pPr>
            <a:lvl4pPr marL="1600200" indent="-228600" eaLnBrk="0" hangingPunct="0">
              <a:spcBef>
                <a:spcPct val="20000"/>
              </a:spcBef>
              <a:buChar char="–"/>
              <a:defRPr kumimoji="1" sz="2000">
                <a:solidFill>
                  <a:schemeClr val="tx1"/>
                </a:solidFill>
                <a:latin typeface="Arial" charset="0"/>
                <a:ea typeface="ＭＳ Ｐゴシック" pitchFamily="50" charset="-128"/>
              </a:defRPr>
            </a:lvl4pPr>
            <a:lvl5pPr marL="2057400" indent="-228600" eaLnBrk="0" hangingPunct="0">
              <a:spcBef>
                <a:spcPct val="20000"/>
              </a:spcBef>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9pPr>
          </a:lstStyle>
          <a:p>
            <a:pPr marL="0" marR="0" lvl="0" indent="0" algn="l" defTabSz="457200" rtl="0" eaLnBrk="0" fontAlgn="auto" latinLnBrk="0" hangingPunct="0">
              <a:lnSpc>
                <a:spcPct val="100000"/>
              </a:lnSpc>
              <a:spcBef>
                <a:spcPct val="20000"/>
              </a:spcBef>
              <a:spcAft>
                <a:spcPts val="0"/>
              </a:spcAft>
              <a:buClrTx/>
              <a:buSzTx/>
              <a:buFontTx/>
              <a:buNone/>
              <a:tabLst/>
              <a:defRPr/>
            </a:pPr>
            <a:r>
              <a:rPr kumimoji="1" lang="ja-JP" altLang="en-US" sz="1800" b="1"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rPr>
              <a:t>食品の安全性・栄養等に関する調査、研究、情報提供及び国際交流の推進</a:t>
            </a:r>
            <a:r>
              <a:rPr kumimoji="1" lang="ja-JP" altLang="en-US" sz="1800" b="1" i="0" u="none" strike="noStrike" kern="1200" cap="none" spc="-10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　</a:t>
            </a:r>
            <a:endParaRPr kumimoji="1" lang="en-US" altLang="ja-JP" sz="1200" b="1" i="0" u="none" strike="noStrike" kern="0" cap="none" spc="-100" normalizeH="0" baseline="0" noProof="0">
              <a:ln>
                <a:noFill/>
              </a:ln>
              <a:solidFill>
                <a:prstClr val="white">
                  <a:lumMod val="95000"/>
                </a:prstClr>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60" name="正方形/長方形 59">
            <a:extLst>
              <a:ext uri="{FF2B5EF4-FFF2-40B4-BE49-F238E27FC236}">
                <a16:creationId xmlns:a16="http://schemas.microsoft.com/office/drawing/2014/main" id="{80C91E6E-F500-4F89-BDC5-4D6D9F6F3EDC}"/>
              </a:ext>
            </a:extLst>
          </p:cNvPr>
          <p:cNvSpPr/>
          <p:nvPr/>
        </p:nvSpPr>
        <p:spPr>
          <a:xfrm>
            <a:off x="93400" y="887413"/>
            <a:ext cx="8949600" cy="324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ts val="2500"/>
              </a:lnSpc>
              <a:defRPr/>
            </a:pPr>
            <a:r>
              <a:rPr lang="ja-JP" altLang="en-US" sz="1400" b="1" dirty="0">
                <a:solidFill>
                  <a:prstClr val="black"/>
                </a:solidFill>
                <a:latin typeface="メイリオ" panose="020B0604030504040204" pitchFamily="50" charset="-128"/>
                <a:ea typeface="メイリオ" panose="020B0604030504040204" pitchFamily="50" charset="-128"/>
              </a:rPr>
              <a:t>リスクコミュニケーションの充実</a:t>
            </a:r>
            <a:endParaRPr kumimoji="0" lang="en-US" altLang="ja-JP" sz="1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97" name="正方形/長方形 96">
            <a:extLst>
              <a:ext uri="{FF2B5EF4-FFF2-40B4-BE49-F238E27FC236}">
                <a16:creationId xmlns:a16="http://schemas.microsoft.com/office/drawing/2014/main" id="{042F14DB-D4C3-43AC-B035-E25F96886D6D}"/>
              </a:ext>
            </a:extLst>
          </p:cNvPr>
          <p:cNvSpPr/>
          <p:nvPr/>
        </p:nvSpPr>
        <p:spPr>
          <a:xfrm>
            <a:off x="5316126" y="1471770"/>
            <a:ext cx="3060391" cy="243536"/>
          </a:xfrm>
          <a:prstGeom prst="rect">
            <a:avLst/>
          </a:prstGeom>
          <a:ln w="12700">
            <a:noFill/>
          </a:ln>
        </p:spPr>
        <p:style>
          <a:lnRef idx="1">
            <a:schemeClr val="accent1"/>
          </a:lnRef>
          <a:fillRef idx="0">
            <a:schemeClr val="accent1"/>
          </a:fillRef>
          <a:effectRef idx="0">
            <a:schemeClr val="accent1"/>
          </a:effectRef>
          <a:fontRef idx="minor">
            <a:schemeClr val="tx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05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2" name="テキスト ボックス 11">
            <a:extLst>
              <a:ext uri="{FF2B5EF4-FFF2-40B4-BE49-F238E27FC236}">
                <a16:creationId xmlns:a16="http://schemas.microsoft.com/office/drawing/2014/main" id="{C879325D-6A45-18C6-4B32-D6D5D52B46C4}"/>
              </a:ext>
            </a:extLst>
          </p:cNvPr>
          <p:cNvSpPr txBox="1"/>
          <p:nvPr/>
        </p:nvSpPr>
        <p:spPr>
          <a:xfrm>
            <a:off x="-60971" y="1222088"/>
            <a:ext cx="7442355" cy="1465786"/>
          </a:xfrm>
          <a:prstGeom prst="rect">
            <a:avLst/>
          </a:prstGeom>
          <a:noFill/>
          <a:ln w="3175">
            <a:noFill/>
          </a:ln>
        </p:spPr>
        <p:txBody>
          <a:bodyPr wrap="square" lIns="288000" rIns="288000" rtlCol="0">
            <a:spAutoFit/>
          </a:bodyPr>
          <a:lstStyle/>
          <a:p>
            <a:pPr marL="154800" indent="-154800" algn="just">
              <a:lnSpc>
                <a:spcPts val="1800"/>
              </a:lnSpc>
              <a:tabLst>
                <a:tab pos="88900" algn="l"/>
                <a:tab pos="808038" algn="l"/>
              </a:tabLst>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kern="0" dirty="0">
                <a:latin typeface="メイリオ" panose="020B0604030504040204" pitchFamily="50" charset="-128"/>
                <a:ea typeface="メイリオ" panose="020B0604030504040204" pitchFamily="50" charset="-128"/>
                <a:cs typeface="Times New Roman" panose="02020603050405020304" pitchFamily="18" charset="0"/>
              </a:rPr>
              <a:t>消費者、生産者、食品関連事業者、行政等の関係者間での意見交換を行うとともに、パブリックコメント等を行うことにより公正性や透明性を確保し、国民の意見をリスク評価やリスク管理措置の決定に反映。</a:t>
            </a:r>
            <a:endParaRPr kumimoji="0" lang="en-US" altLang="ja-JP" sz="1200" b="0"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Times New Roman" panose="02020603050405020304" pitchFamily="18" charset="0"/>
            </a:endParaRPr>
          </a:p>
          <a:p>
            <a:pPr marL="154800" lvl="0" indent="-154800" algn="just">
              <a:lnSpc>
                <a:spcPts val="1800"/>
              </a:lnSpc>
              <a:tabLst>
                <a:tab pos="88900" algn="l"/>
                <a:tab pos="808038" algn="l"/>
              </a:tabLst>
              <a:defRPr/>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kern="0" dirty="0">
                <a:solidFill>
                  <a:prstClr val="black"/>
                </a:solidFill>
                <a:latin typeface="メイリオ" panose="020B0604030504040204" pitchFamily="50" charset="-128"/>
                <a:ea typeface="メイリオ" panose="020B0604030504040204" pitchFamily="50" charset="-128"/>
                <a:cs typeface="Times New Roman" panose="02020603050405020304" pitchFamily="18" charset="0"/>
              </a:rPr>
              <a:t>具体的には、消費者庁、食品安全委員会、厚生労働省、農林水産省等の関係府省庁が連携し、食品中の放射性物質、食品添加物及び残留農薬等に関する意見交換会等を実施したほか、地方公共団体の取組に協力。</a:t>
            </a:r>
            <a:endParaRPr kumimoji="0" lang="ja-JP" altLang="ja-JP" sz="1200" b="0" i="0" u="none" strike="noStrike" kern="1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Times New Roman" panose="02020603050405020304" pitchFamily="18" charset="0"/>
            </a:endParaRPr>
          </a:p>
        </p:txBody>
      </p:sp>
      <p:sp>
        <p:nvSpPr>
          <p:cNvPr id="13" name="正方形/長方形 12">
            <a:extLst>
              <a:ext uri="{FF2B5EF4-FFF2-40B4-BE49-F238E27FC236}">
                <a16:creationId xmlns:a16="http://schemas.microsoft.com/office/drawing/2014/main" id="{C809256F-8056-4EBF-B10F-F6DA9DE65502}"/>
              </a:ext>
            </a:extLst>
          </p:cNvPr>
          <p:cNvSpPr/>
          <p:nvPr/>
        </p:nvSpPr>
        <p:spPr>
          <a:xfrm>
            <a:off x="93400" y="2717427"/>
            <a:ext cx="8949600" cy="35785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ts val="2500"/>
              </a:lnSpc>
              <a:defRPr/>
            </a:pPr>
            <a:r>
              <a:rPr lang="ja-JP" altLang="en-US" sz="1400" b="1" dirty="0">
                <a:solidFill>
                  <a:prstClr val="black"/>
                </a:solidFill>
                <a:latin typeface="メイリオ" panose="020B0604030504040204" pitchFamily="50" charset="-128"/>
                <a:ea typeface="メイリオ" panose="020B0604030504040204" pitchFamily="50" charset="-128"/>
              </a:rPr>
              <a:t>食品の安全性に関する情報の提供</a:t>
            </a:r>
            <a:endParaRPr kumimoji="0" lang="en-US" altLang="ja-JP" sz="1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4" name="テキスト ボックス 13">
            <a:extLst>
              <a:ext uri="{FF2B5EF4-FFF2-40B4-BE49-F238E27FC236}">
                <a16:creationId xmlns:a16="http://schemas.microsoft.com/office/drawing/2014/main" id="{8F436E91-CD89-48F2-613A-3DCA3B084BF3}"/>
              </a:ext>
            </a:extLst>
          </p:cNvPr>
          <p:cNvSpPr txBox="1"/>
          <p:nvPr/>
        </p:nvSpPr>
        <p:spPr>
          <a:xfrm>
            <a:off x="-70496" y="3074135"/>
            <a:ext cx="6377064" cy="1927451"/>
          </a:xfrm>
          <a:prstGeom prst="rect">
            <a:avLst/>
          </a:prstGeom>
          <a:noFill/>
          <a:ln w="3175">
            <a:noFill/>
          </a:ln>
        </p:spPr>
        <p:txBody>
          <a:bodyPr wrap="square" lIns="288000" tIns="45720" rIns="288000" bIns="45720" rtlCol="0" anchor="t">
            <a:spAutoFit/>
          </a:bodyPr>
          <a:lstStyle/>
          <a:p>
            <a:pPr marL="154800" lvl="0" indent="-154800" algn="just">
              <a:lnSpc>
                <a:spcPts val="1800"/>
              </a:lnSpc>
              <a:tabLst>
                <a:tab pos="88900" algn="l"/>
                <a:tab pos="808038" algn="l"/>
              </a:tabLst>
              <a:defRPr/>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dirty="0">
                <a:latin typeface="メイリオ"/>
                <a:ea typeface="メイリオ"/>
              </a:rPr>
              <a:t>消費者が食生活や健康に関する正しい知識を持ち、科学的知見に基づき合理的に判断する能力を身に付けた上で食品を選択することが可能となるよう関係府省庁等が連携して、ウェブサイトや</a:t>
            </a:r>
            <a:r>
              <a:rPr lang="en-US" altLang="ja-JP" sz="1200" dirty="0">
                <a:latin typeface="メイリオ"/>
                <a:ea typeface="メイリオ"/>
              </a:rPr>
              <a:t>SNS</a:t>
            </a:r>
            <a:r>
              <a:rPr lang="ja-JP" altLang="en-US" sz="1200" dirty="0">
                <a:latin typeface="メイリオ"/>
                <a:ea typeface="メイリオ"/>
              </a:rPr>
              <a:t>等を活用して科学的に正しい情報を分かりやすく提供。</a:t>
            </a:r>
            <a:endParaRPr kumimoji="0" lang="en-US" altLang="ja-JP" sz="1200" b="0" i="0" u="none" strike="noStrike" kern="1200" cap="none" spc="0" normalizeH="0" baseline="0" noProof="0" dirty="0">
              <a:ln>
                <a:noFill/>
              </a:ln>
              <a:effectLst/>
              <a:uLnTx/>
              <a:uFillTx/>
              <a:latin typeface="メイリオ"/>
              <a:ea typeface="メイリオ"/>
              <a:cs typeface="+mn-cs"/>
            </a:endParaRPr>
          </a:p>
          <a:p>
            <a:pPr marL="154800" lvl="0" indent="-154800" algn="just">
              <a:lnSpc>
                <a:spcPts val="1800"/>
              </a:lnSpc>
              <a:tabLst>
                <a:tab pos="88900" algn="l"/>
                <a:tab pos="808038" algn="l"/>
              </a:tabLst>
              <a:defRPr/>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dirty="0">
                <a:latin typeface="メイリオ"/>
                <a:ea typeface="メイリオ"/>
              </a:rPr>
              <a:t>例えば、消費者庁は、消費者向けにパンフレット「健康食品</a:t>
            </a:r>
            <a:r>
              <a:rPr lang="en-US" altLang="ja-JP" sz="1200" dirty="0">
                <a:latin typeface="メイリオ"/>
                <a:ea typeface="メイリオ"/>
              </a:rPr>
              <a:t>Q</a:t>
            </a:r>
            <a:r>
              <a:rPr lang="ja-JP" altLang="en-US" sz="1200" dirty="0">
                <a:latin typeface="メイリオ"/>
                <a:ea typeface="メイリオ"/>
              </a:rPr>
              <a:t>＆</a:t>
            </a:r>
            <a:r>
              <a:rPr lang="en-US" altLang="ja-JP" sz="1200" dirty="0">
                <a:latin typeface="メイリオ"/>
                <a:ea typeface="メイリオ"/>
              </a:rPr>
              <a:t>A</a:t>
            </a:r>
            <a:r>
              <a:rPr lang="ja-JP" altLang="en-US" sz="1200" dirty="0">
                <a:latin typeface="メイリオ"/>
                <a:ea typeface="メイリオ"/>
              </a:rPr>
              <a:t>」等の配布や、健康食品を摂取する際の留意点をまとめた動画を作成し、ウェブサイト等において情報発信を実施。農林水産省は、食品事業者等による食品安全性向上に係る取組について著名人を起用した啓発動画等も活用して紹介。</a:t>
            </a:r>
            <a:endParaRPr kumimoji="0" lang="en-US" altLang="ja-JP" sz="120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endParaRPr>
          </a:p>
        </p:txBody>
      </p:sp>
      <p:sp>
        <p:nvSpPr>
          <p:cNvPr id="2" name="角丸四角形 3">
            <a:extLst>
              <a:ext uri="{FF2B5EF4-FFF2-40B4-BE49-F238E27FC236}">
                <a16:creationId xmlns:a16="http://schemas.microsoft.com/office/drawing/2014/main" id="{98EB06D5-1AFF-39A5-71B6-4B3FA8651C35}"/>
              </a:ext>
            </a:extLst>
          </p:cNvPr>
          <p:cNvSpPr/>
          <p:nvPr/>
        </p:nvSpPr>
        <p:spPr>
          <a:xfrm>
            <a:off x="0" y="216000"/>
            <a:ext cx="1150644" cy="449896"/>
          </a:xfrm>
          <a:prstGeom prst="roundRect">
            <a:avLst/>
          </a:prstGeom>
          <a:noFill/>
          <a:ln w="25400" cap="flat" cmpd="sng" algn="ctr">
            <a:noFill/>
            <a:prstDash val="solid"/>
          </a:ln>
          <a:effectLst/>
        </p:spPr>
        <p:txBody>
          <a:bodyPr lIns="36000" tIns="72000" rIns="3600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9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第７章</a:t>
            </a:r>
            <a:endParaRPr kumimoji="0" lang="en-US" altLang="ja-JP" sz="1200" b="1" i="0" u="none" strike="noStrike" kern="0" cap="none" spc="-9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7" name="正方形/長方形 6">
            <a:extLst>
              <a:ext uri="{FF2B5EF4-FFF2-40B4-BE49-F238E27FC236}">
                <a16:creationId xmlns:a16="http://schemas.microsoft.com/office/drawing/2014/main" id="{E31DB557-A1A4-91B3-D150-9E5878989BC2}"/>
              </a:ext>
            </a:extLst>
          </p:cNvPr>
          <p:cNvSpPr/>
          <p:nvPr/>
        </p:nvSpPr>
        <p:spPr>
          <a:xfrm>
            <a:off x="6883356" y="4842991"/>
            <a:ext cx="1828704" cy="407962"/>
          </a:xfrm>
          <a:prstGeom prst="rect">
            <a:avLst/>
          </a:prstGeom>
        </p:spPr>
        <p:txBody>
          <a:bodyPr wrap="square" lIns="288000" tIns="0" rIns="288000" bIns="0">
            <a:noAutofit/>
          </a:bodyPr>
          <a:lstStyle/>
          <a:p>
            <a:pPr marL="0" marR="0" lvl="0" indent="0" algn="ctr" defTabSz="457200" rtl="0" eaLnBrk="1" fontAlgn="base" latinLnBrk="0" hangingPunct="1">
              <a:lnSpc>
                <a:spcPts val="1200"/>
              </a:lnSpc>
              <a:spcBef>
                <a:spcPts val="0"/>
              </a:spcBef>
              <a:spcAft>
                <a:spcPts val="0"/>
              </a:spcAft>
              <a:buClrTx/>
              <a:buSzTx/>
              <a:buFontTx/>
              <a:buNone/>
              <a:tabLst/>
              <a:defRPr/>
            </a:pPr>
            <a:endParaRPr kumimoji="0" lang="ja-JP" altLang="en-US" sz="1000" b="0" i="0" u="none" strike="noStrike" kern="1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Arial" panose="020B0604020202020204" pitchFamily="34" charset="0"/>
            </a:endParaRPr>
          </a:p>
        </p:txBody>
      </p:sp>
      <p:sp>
        <p:nvSpPr>
          <p:cNvPr id="8" name="角丸四角形 29">
            <a:extLst>
              <a:ext uri="{FF2B5EF4-FFF2-40B4-BE49-F238E27FC236}">
                <a16:creationId xmlns:a16="http://schemas.microsoft.com/office/drawing/2014/main" id="{654115E9-CD8B-824A-18E0-0ABDA32059F3}"/>
              </a:ext>
            </a:extLst>
          </p:cNvPr>
          <p:cNvSpPr/>
          <p:nvPr/>
        </p:nvSpPr>
        <p:spPr>
          <a:xfrm>
            <a:off x="180592" y="5001587"/>
            <a:ext cx="8782815" cy="1675524"/>
          </a:xfrm>
          <a:prstGeom prst="roundRect">
            <a:avLst>
              <a:gd name="adj" fmla="val 5792"/>
            </a:avLst>
          </a:prstGeom>
          <a:noFill/>
          <a:ln w="28575">
            <a:solidFill>
              <a:srgbClr val="FFCE84"/>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20" name="テキスト ボックス 19">
            <a:extLst>
              <a:ext uri="{FF2B5EF4-FFF2-40B4-BE49-F238E27FC236}">
                <a16:creationId xmlns:a16="http://schemas.microsoft.com/office/drawing/2014/main" id="{8EC83DC3-B87B-0513-BF7F-71DDEC16A945}"/>
              </a:ext>
            </a:extLst>
          </p:cNvPr>
          <p:cNvSpPr txBox="1"/>
          <p:nvPr/>
        </p:nvSpPr>
        <p:spPr>
          <a:xfrm>
            <a:off x="231315" y="5037421"/>
            <a:ext cx="6151247" cy="307777"/>
          </a:xfrm>
          <a:prstGeom prst="rect">
            <a:avLst/>
          </a:prstGeom>
          <a:noFill/>
        </p:spPr>
        <p:txBody>
          <a:bodyPr wrap="square" rtlCol="0">
            <a:spAutoFit/>
          </a:bodyPr>
          <a:lstStyle/>
          <a:p>
            <a:pPr lvl="0">
              <a:defRPr/>
            </a:pPr>
            <a:r>
              <a:rPr lang="ja-JP" altLang="en-US" sz="1400" b="1" dirty="0">
                <a:solidFill>
                  <a:prstClr val="black"/>
                </a:solidFill>
                <a:latin typeface="HG丸ｺﾞｼｯｸM-PRO" panose="020F0600000000000000" pitchFamily="50" charset="-128"/>
                <a:ea typeface="HG丸ｺﾞｼｯｸM-PRO" panose="020F0600000000000000" pitchFamily="50" charset="-128"/>
                <a:cs typeface="Times New Roman" panose="02020603050405020304" pitchFamily="18" charset="0"/>
              </a:rPr>
              <a:t>その他の情報の提供</a:t>
            </a:r>
            <a:endParaRPr kumimoji="0" lang="en-US" altLang="ja-JP" sz="14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メイリオ" panose="020B0604030504040204" pitchFamily="50" charset="-128"/>
            </a:endParaRPr>
          </a:p>
        </p:txBody>
      </p:sp>
      <p:sp>
        <p:nvSpPr>
          <p:cNvPr id="9" name="スライド番号プレースホルダー 8">
            <a:extLst>
              <a:ext uri="{FF2B5EF4-FFF2-40B4-BE49-F238E27FC236}">
                <a16:creationId xmlns:a16="http://schemas.microsoft.com/office/drawing/2014/main" id="{CB8B3A27-29CD-2198-2FDF-176035036CC1}"/>
              </a:ext>
            </a:extLst>
          </p:cNvPr>
          <p:cNvSpPr>
            <a:spLocks noGrp="1"/>
          </p:cNvSpPr>
          <p:nvPr>
            <p:ph type="sldNum" sz="quarter" idx="12"/>
          </p:nvPr>
        </p:nvSpPr>
        <p:spPr>
          <a:xfrm>
            <a:off x="8575711" y="6350287"/>
            <a:ext cx="371208"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33</a:t>
            </a:r>
          </a:p>
        </p:txBody>
      </p:sp>
      <p:pic>
        <p:nvPicPr>
          <p:cNvPr id="18" name="Picture 17">
            <a:extLst>
              <a:ext uri="{FF2B5EF4-FFF2-40B4-BE49-F238E27FC236}">
                <a16:creationId xmlns:a16="http://schemas.microsoft.com/office/drawing/2014/main" id="{CA08CC2B-F30A-1225-7DEB-D05261C5EE6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237461" y="3173992"/>
            <a:ext cx="903610" cy="1237342"/>
          </a:xfrm>
          <a:prstGeom prst="rect">
            <a:avLst/>
          </a:prstGeom>
          <a:ln>
            <a:noFill/>
          </a:ln>
        </p:spPr>
      </p:pic>
      <p:pic>
        <p:nvPicPr>
          <p:cNvPr id="26" name="Picture 25">
            <a:extLst>
              <a:ext uri="{FF2B5EF4-FFF2-40B4-BE49-F238E27FC236}">
                <a16:creationId xmlns:a16="http://schemas.microsoft.com/office/drawing/2014/main" id="{0C380286-2FD7-5F2C-C465-4AEF6F2FD06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754409" y="1268731"/>
            <a:ext cx="777719" cy="1099321"/>
          </a:xfrm>
          <a:prstGeom prst="rect">
            <a:avLst/>
          </a:prstGeom>
          <a:ln>
            <a:noFill/>
          </a:ln>
        </p:spPr>
      </p:pic>
      <p:sp>
        <p:nvSpPr>
          <p:cNvPr id="40" name="テキスト ボックス 2">
            <a:extLst>
              <a:ext uri="{FF2B5EF4-FFF2-40B4-BE49-F238E27FC236}">
                <a16:creationId xmlns:a16="http://schemas.microsoft.com/office/drawing/2014/main" id="{2D65FDB0-4211-E17F-6F40-E1EA20B51843}"/>
              </a:ext>
            </a:extLst>
          </p:cNvPr>
          <p:cNvSpPr txBox="1">
            <a:spLocks noChangeArrowheads="1"/>
          </p:cNvSpPr>
          <p:nvPr/>
        </p:nvSpPr>
        <p:spPr bwMode="auto">
          <a:xfrm>
            <a:off x="7618622" y="5880373"/>
            <a:ext cx="1225550" cy="632668"/>
          </a:xfrm>
          <a:prstGeom prst="rect">
            <a:avLst/>
          </a:prstGeom>
          <a:noFill/>
          <a:ln w="9525">
            <a:noFill/>
            <a:miter lim="800000"/>
            <a:headEnd/>
            <a:tailEnd/>
          </a:ln>
        </p:spPr>
        <p:txBody>
          <a:bodyPr rot="0" vert="horz" wrap="square" lIns="91440" tIns="45720" rIns="91440" bIns="45720" anchor="t" anchorCtr="0">
            <a:noAutofit/>
          </a:bodyPr>
          <a:lstStyle/>
          <a:p>
            <a:pPr lvl="0" algn="ctr">
              <a:defRPr/>
            </a:pPr>
            <a:r>
              <a:rPr lang="ja-JP" altLang="en-US" sz="900" kern="100" dirty="0">
                <a:latin typeface="メイリオ"/>
                <a:ea typeface="メイリオ"/>
                <a:cs typeface="Arial"/>
              </a:rPr>
              <a:t>アレルギーポータル</a:t>
            </a:r>
          </a:p>
          <a:p>
            <a:pPr lvl="0" algn="ctr">
              <a:defRPr/>
            </a:pPr>
            <a:r>
              <a:rPr lang="ja-JP" altLang="en-US" sz="900" kern="100" dirty="0">
                <a:latin typeface="メイリオ"/>
                <a:ea typeface="メイリオ"/>
                <a:cs typeface="Arial"/>
              </a:rPr>
              <a:t>（一般社団法人日本アレルギー学会、</a:t>
            </a:r>
            <a:endParaRPr lang="en-US" altLang="ja-JP" sz="900" kern="100" dirty="0">
              <a:latin typeface="メイリオ"/>
              <a:ea typeface="メイリオ"/>
              <a:cs typeface="Arial"/>
            </a:endParaRPr>
          </a:p>
          <a:p>
            <a:pPr lvl="0" algn="ctr">
              <a:defRPr/>
            </a:pPr>
            <a:r>
              <a:rPr lang="ja-JP" altLang="en-US" sz="900" kern="100" dirty="0">
                <a:latin typeface="メイリオ"/>
                <a:ea typeface="メイリオ"/>
                <a:cs typeface="Arial"/>
              </a:rPr>
              <a:t>厚生労働省）</a:t>
            </a:r>
            <a:endParaRPr kumimoji="0" lang="ja-JP" altLang="en-US" sz="900" b="0" i="0" u="none" strike="noStrike" kern="1200" cap="none" spc="0" normalizeH="0" baseline="0" noProof="0" dirty="0">
              <a:ln>
                <a:noFill/>
              </a:ln>
              <a:effectLst/>
              <a:uLnTx/>
              <a:uFillTx/>
              <a:latin typeface="メイリオ"/>
              <a:ea typeface="メイリオ"/>
              <a:cs typeface="Calibri"/>
            </a:endParaRPr>
          </a:p>
        </p:txBody>
      </p:sp>
      <p:sp>
        <p:nvSpPr>
          <p:cNvPr id="42" name="テキスト ボックス 2">
            <a:extLst>
              <a:ext uri="{FF2B5EF4-FFF2-40B4-BE49-F238E27FC236}">
                <a16:creationId xmlns:a16="http://schemas.microsoft.com/office/drawing/2014/main" id="{5A927A27-28C1-5F81-C95A-30A8F6F79E06}"/>
              </a:ext>
            </a:extLst>
          </p:cNvPr>
          <p:cNvSpPr txBox="1">
            <a:spLocks noChangeArrowheads="1"/>
          </p:cNvSpPr>
          <p:nvPr/>
        </p:nvSpPr>
        <p:spPr bwMode="auto">
          <a:xfrm>
            <a:off x="7092990" y="2409034"/>
            <a:ext cx="2153778" cy="228244"/>
          </a:xfrm>
          <a:prstGeom prst="rect">
            <a:avLst/>
          </a:prstGeom>
          <a:noFill/>
          <a:ln w="9525">
            <a:noFill/>
            <a:miter lim="800000"/>
            <a:headEnd/>
            <a:tailEnd/>
          </a:ln>
        </p:spPr>
        <p:txBody>
          <a:bodyPr rot="0" vert="horz" wrap="square" lIns="91440" tIns="45720" rIns="91440" bIns="45720" anchor="t" anchorCtr="0">
            <a:noAutofit/>
          </a:bodyPr>
          <a:lstStyle/>
          <a:p>
            <a:pPr lvl="0" algn="ctr">
              <a:defRPr/>
            </a:pPr>
            <a:r>
              <a:rPr lang="ja-JP" altLang="en-US" sz="900" kern="100" dirty="0">
                <a:solidFill>
                  <a:prstClr val="black"/>
                </a:solidFill>
                <a:latin typeface="メイリオ"/>
                <a:ea typeface="メイリオ"/>
                <a:cs typeface="Arial"/>
              </a:rPr>
              <a:t>食品と放射能</a:t>
            </a:r>
            <a:r>
              <a:rPr lang="en-US" altLang="ja-JP" sz="900" kern="100" dirty="0">
                <a:solidFill>
                  <a:prstClr val="black"/>
                </a:solidFill>
                <a:latin typeface="メイリオ"/>
                <a:ea typeface="メイリオ"/>
                <a:cs typeface="Arial"/>
              </a:rPr>
              <a:t>Q</a:t>
            </a:r>
            <a:r>
              <a:rPr lang="ja-JP" altLang="en-US" sz="900" kern="100" dirty="0">
                <a:solidFill>
                  <a:prstClr val="black"/>
                </a:solidFill>
                <a:latin typeface="メイリオ"/>
                <a:ea typeface="メイリオ"/>
                <a:cs typeface="Arial"/>
              </a:rPr>
              <a:t>＆</a:t>
            </a:r>
            <a:r>
              <a:rPr lang="en-US" altLang="ja-JP" sz="900" kern="100" dirty="0">
                <a:solidFill>
                  <a:prstClr val="black"/>
                </a:solidFill>
                <a:latin typeface="メイリオ"/>
                <a:ea typeface="メイリオ"/>
                <a:cs typeface="Arial"/>
              </a:rPr>
              <a:t>A</a:t>
            </a:r>
            <a:r>
              <a:rPr lang="ja-JP" altLang="en-US" sz="900" kern="100" dirty="0">
                <a:solidFill>
                  <a:prstClr val="black"/>
                </a:solidFill>
                <a:latin typeface="メイリオ"/>
                <a:ea typeface="メイリオ"/>
                <a:cs typeface="Arial"/>
              </a:rPr>
              <a:t>ミニ（消費者庁）</a:t>
            </a:r>
            <a:endParaRPr kumimoji="0" lang="ja-JP" altLang="en-US" sz="900" b="0" i="0" u="none" strike="noStrike" kern="1200" cap="none" spc="0" normalizeH="0" baseline="0" noProof="0" dirty="0">
              <a:ln>
                <a:noFill/>
              </a:ln>
              <a:solidFill>
                <a:prstClr val="black"/>
              </a:solidFill>
              <a:effectLst/>
              <a:uLnTx/>
              <a:uFillTx/>
              <a:latin typeface="メイリオ"/>
              <a:ea typeface="メイリオ"/>
              <a:cs typeface="+mn-cs"/>
            </a:endParaRPr>
          </a:p>
        </p:txBody>
      </p:sp>
      <p:sp>
        <p:nvSpPr>
          <p:cNvPr id="44" name="テキスト ボックス 2">
            <a:extLst>
              <a:ext uri="{FF2B5EF4-FFF2-40B4-BE49-F238E27FC236}">
                <a16:creationId xmlns:a16="http://schemas.microsoft.com/office/drawing/2014/main" id="{1355441E-4F19-91A8-B6F6-B0424DB8D3FF}"/>
              </a:ext>
            </a:extLst>
          </p:cNvPr>
          <p:cNvSpPr txBox="1">
            <a:spLocks noChangeArrowheads="1"/>
          </p:cNvSpPr>
          <p:nvPr/>
        </p:nvSpPr>
        <p:spPr bwMode="auto">
          <a:xfrm>
            <a:off x="3118036" y="5905680"/>
            <a:ext cx="1361700" cy="607361"/>
          </a:xfrm>
          <a:prstGeom prst="rect">
            <a:avLst/>
          </a:prstGeom>
          <a:noFill/>
          <a:ln w="9525">
            <a:noFill/>
            <a:miter lim="800000"/>
            <a:headEnd/>
            <a:tailEnd/>
          </a:ln>
        </p:spPr>
        <p:txBody>
          <a:bodyPr rot="0" vert="horz" wrap="square" lIns="91440" tIns="45720" rIns="91440" bIns="45720" anchor="t" anchorCtr="0">
            <a:noAutofit/>
          </a:bodyPr>
          <a:lstStyle/>
          <a:p>
            <a:pPr lvl="0" algn="ctr">
              <a:defRPr/>
            </a:pPr>
            <a:r>
              <a:rPr lang="ja-JP" altLang="en-US" sz="900" kern="100" dirty="0">
                <a:latin typeface="メイリオ"/>
                <a:ea typeface="メイリオ"/>
                <a:cs typeface="Arial"/>
              </a:rPr>
              <a:t>外食・中食事業者への</a:t>
            </a:r>
          </a:p>
          <a:p>
            <a:pPr lvl="0" algn="ctr">
              <a:defRPr/>
            </a:pPr>
            <a:r>
              <a:rPr lang="ja-JP" altLang="en-US" sz="900" kern="100" dirty="0">
                <a:latin typeface="メイリオ"/>
                <a:ea typeface="メイリオ"/>
                <a:cs typeface="Arial"/>
              </a:rPr>
              <a:t>食物アレルギーに</a:t>
            </a:r>
          </a:p>
          <a:p>
            <a:pPr lvl="0" algn="ctr">
              <a:defRPr/>
            </a:pPr>
            <a:r>
              <a:rPr lang="ja-JP" altLang="en-US" sz="900" kern="100" dirty="0">
                <a:latin typeface="メイリオ"/>
                <a:ea typeface="メイリオ"/>
                <a:cs typeface="Arial"/>
              </a:rPr>
              <a:t>関する情報提供の動画</a:t>
            </a:r>
          </a:p>
          <a:p>
            <a:pPr lvl="0" algn="ctr">
              <a:defRPr/>
            </a:pPr>
            <a:r>
              <a:rPr lang="ja-JP" altLang="en-US" sz="900" kern="100" dirty="0">
                <a:latin typeface="メイリオ"/>
                <a:ea typeface="メイリオ"/>
                <a:cs typeface="Arial"/>
              </a:rPr>
              <a:t>（消費者庁）</a:t>
            </a:r>
            <a:endParaRPr kumimoji="0" lang="ja-JP" altLang="en-US" sz="900" b="0" i="0" u="none" strike="noStrike" kern="100" cap="none" spc="0" normalizeH="0" baseline="0" noProof="0" dirty="0">
              <a:ln>
                <a:noFill/>
              </a:ln>
              <a:effectLst/>
              <a:uLnTx/>
              <a:uFillTx/>
              <a:latin typeface="メイリオ"/>
              <a:ea typeface="メイリオ"/>
              <a:cs typeface="Arial"/>
            </a:endParaRPr>
          </a:p>
        </p:txBody>
      </p:sp>
      <p:sp>
        <p:nvSpPr>
          <p:cNvPr id="45" name="テキスト ボックス 2">
            <a:extLst>
              <a:ext uri="{FF2B5EF4-FFF2-40B4-BE49-F238E27FC236}">
                <a16:creationId xmlns:a16="http://schemas.microsoft.com/office/drawing/2014/main" id="{EAD1188D-2B9E-F295-F8DE-071F3869596E}"/>
              </a:ext>
            </a:extLst>
          </p:cNvPr>
          <p:cNvSpPr txBox="1">
            <a:spLocks noChangeArrowheads="1"/>
          </p:cNvSpPr>
          <p:nvPr/>
        </p:nvSpPr>
        <p:spPr bwMode="auto">
          <a:xfrm>
            <a:off x="5689512" y="4472151"/>
            <a:ext cx="2072849" cy="458940"/>
          </a:xfrm>
          <a:prstGeom prst="rect">
            <a:avLst/>
          </a:prstGeom>
          <a:noFill/>
          <a:ln w="9525">
            <a:noFill/>
            <a:miter lim="800000"/>
            <a:headEnd/>
            <a:tailEnd/>
          </a:ln>
        </p:spPr>
        <p:txBody>
          <a:bodyPr rot="0" vert="horz" wrap="square" lIns="91440" tIns="45720" rIns="91440" bIns="45720" anchor="t" anchorCtr="0">
            <a:noAutofit/>
          </a:bodyPr>
          <a:lstStyle/>
          <a:p>
            <a:pPr lvl="0" algn="ctr">
              <a:defRPr/>
            </a:pPr>
            <a:r>
              <a:rPr lang="ja-JP" altLang="en-US" sz="900" kern="100" dirty="0">
                <a:solidFill>
                  <a:prstClr val="black"/>
                </a:solidFill>
                <a:latin typeface="メイリオ"/>
                <a:ea typeface="メイリオ"/>
                <a:cs typeface="Arial"/>
              </a:rPr>
              <a:t>パンフレット</a:t>
            </a:r>
          </a:p>
          <a:p>
            <a:pPr lvl="0" algn="ctr">
              <a:defRPr/>
            </a:pPr>
            <a:r>
              <a:rPr lang="ja-JP" altLang="en-US" sz="900" kern="100" dirty="0">
                <a:solidFill>
                  <a:prstClr val="black"/>
                </a:solidFill>
                <a:latin typeface="メイリオ"/>
                <a:ea typeface="メイリオ"/>
                <a:cs typeface="Arial"/>
              </a:rPr>
              <a:t>「健康食品</a:t>
            </a:r>
            <a:r>
              <a:rPr lang="en-US" altLang="ja-JP" sz="900" kern="100" dirty="0">
                <a:solidFill>
                  <a:prstClr val="black"/>
                </a:solidFill>
                <a:latin typeface="メイリオ"/>
                <a:ea typeface="メイリオ"/>
                <a:cs typeface="Arial"/>
              </a:rPr>
              <a:t>Q&amp;A</a:t>
            </a:r>
            <a:r>
              <a:rPr lang="ja-JP" altLang="en-US" sz="900" kern="100" dirty="0">
                <a:solidFill>
                  <a:prstClr val="black"/>
                </a:solidFill>
                <a:latin typeface="メイリオ"/>
                <a:ea typeface="メイリオ"/>
                <a:cs typeface="Arial"/>
              </a:rPr>
              <a:t>」</a:t>
            </a:r>
          </a:p>
          <a:p>
            <a:pPr lvl="0" algn="ctr">
              <a:defRPr/>
            </a:pPr>
            <a:r>
              <a:rPr lang="ja-JP" altLang="en-US" sz="900" kern="100" dirty="0">
                <a:solidFill>
                  <a:prstClr val="black"/>
                </a:solidFill>
                <a:latin typeface="メイリオ"/>
                <a:ea typeface="メイリオ"/>
                <a:cs typeface="Arial"/>
              </a:rPr>
              <a:t>（消費者庁）</a:t>
            </a:r>
            <a:endParaRPr kumimoji="0" lang="ja-JP" altLang="en-US" sz="900" b="0" i="0" u="none" strike="noStrike" kern="100" cap="none" spc="0" normalizeH="0" baseline="0" noProof="0" dirty="0">
              <a:ln>
                <a:noFill/>
              </a:ln>
              <a:solidFill>
                <a:prstClr val="black"/>
              </a:solidFill>
              <a:effectLst/>
              <a:uLnTx/>
              <a:uFillTx/>
              <a:latin typeface="メイリオ"/>
              <a:ea typeface="メイリオ"/>
              <a:cs typeface="Arial"/>
            </a:endParaRPr>
          </a:p>
        </p:txBody>
      </p:sp>
      <p:pic>
        <p:nvPicPr>
          <p:cNvPr id="3" name="図 2">
            <a:extLst>
              <a:ext uri="{FF2B5EF4-FFF2-40B4-BE49-F238E27FC236}">
                <a16:creationId xmlns:a16="http://schemas.microsoft.com/office/drawing/2014/main" id="{5D856F17-7E6D-F490-4783-969899C144C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381384" y="3584427"/>
            <a:ext cx="1484442" cy="834998"/>
          </a:xfrm>
          <a:prstGeom prst="rect">
            <a:avLst/>
          </a:prstGeom>
        </p:spPr>
      </p:pic>
      <p:sp>
        <p:nvSpPr>
          <p:cNvPr id="4" name="テキスト ボックス 2">
            <a:extLst>
              <a:ext uri="{FF2B5EF4-FFF2-40B4-BE49-F238E27FC236}">
                <a16:creationId xmlns:a16="http://schemas.microsoft.com/office/drawing/2014/main" id="{1CC716F2-18E5-BA91-6E22-18E5948B7CA5}"/>
              </a:ext>
            </a:extLst>
          </p:cNvPr>
          <p:cNvSpPr txBox="1">
            <a:spLocks noChangeArrowheads="1"/>
          </p:cNvSpPr>
          <p:nvPr/>
        </p:nvSpPr>
        <p:spPr bwMode="auto">
          <a:xfrm>
            <a:off x="7209253" y="4485504"/>
            <a:ext cx="1828704" cy="440029"/>
          </a:xfrm>
          <a:prstGeom prst="rect">
            <a:avLst/>
          </a:prstGeom>
          <a:noFill/>
          <a:ln w="9525">
            <a:noFill/>
            <a:miter lim="800000"/>
            <a:headEnd/>
            <a:tailEnd/>
          </a:ln>
        </p:spPr>
        <p:txBody>
          <a:bodyPr rot="0" vert="horz" wrap="square" lIns="91440" tIns="45720" rIns="91440" bIns="45720" anchor="t" anchorCtr="0">
            <a:noAutofit/>
          </a:bodyPr>
          <a:lstStyle/>
          <a:p>
            <a:pPr lvl="0" algn="ctr">
              <a:defRPr/>
            </a:pPr>
            <a:r>
              <a:rPr lang="ja-JP" altLang="en-US" sz="900" dirty="0">
                <a:latin typeface="メイリオ"/>
                <a:ea typeface="メイリオ"/>
              </a:rPr>
              <a:t>消費者にいわゆる「健康食品」の適正摂取を解説した動画</a:t>
            </a:r>
          </a:p>
          <a:p>
            <a:pPr lvl="0" algn="ctr">
              <a:defRPr/>
            </a:pPr>
            <a:r>
              <a:rPr lang="ja-JP" altLang="en-US" sz="900" dirty="0">
                <a:latin typeface="メイリオ"/>
                <a:ea typeface="メイリオ"/>
              </a:rPr>
              <a:t>（消費者庁）</a:t>
            </a:r>
            <a:endParaRPr kumimoji="0" lang="ja-JP" altLang="en-US" sz="900" b="0" i="0" u="none" strike="noStrike" kern="1200" cap="none" spc="0" normalizeH="0" baseline="0" noProof="0" dirty="0">
              <a:ln>
                <a:noFill/>
              </a:ln>
              <a:effectLst/>
              <a:uLnTx/>
              <a:uFillTx/>
              <a:latin typeface="メイリオ"/>
              <a:ea typeface="メイリオ"/>
              <a:cs typeface="+mn-cs"/>
            </a:endParaRPr>
          </a:p>
        </p:txBody>
      </p:sp>
      <p:pic>
        <p:nvPicPr>
          <p:cNvPr id="10" name="図 9">
            <a:extLst>
              <a:ext uri="{FF2B5EF4-FFF2-40B4-BE49-F238E27FC236}">
                <a16:creationId xmlns:a16="http://schemas.microsoft.com/office/drawing/2014/main" id="{CC74A948-6431-F53E-3F37-194C1F69764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121502" y="5133376"/>
            <a:ext cx="996534" cy="1411945"/>
          </a:xfrm>
          <a:prstGeom prst="rect">
            <a:avLst/>
          </a:prstGeom>
          <a:ln w="6350">
            <a:solidFill>
              <a:schemeClr val="tx1"/>
            </a:solidFill>
          </a:ln>
        </p:spPr>
      </p:pic>
      <p:pic>
        <p:nvPicPr>
          <p:cNvPr id="15" name="図 14">
            <a:extLst>
              <a:ext uri="{FF2B5EF4-FFF2-40B4-BE49-F238E27FC236}">
                <a16:creationId xmlns:a16="http://schemas.microsoft.com/office/drawing/2014/main" id="{5E48A48F-D907-F8C6-6F48-7ACB547F74C1}"/>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487748" y="5192333"/>
            <a:ext cx="3122862" cy="1294030"/>
          </a:xfrm>
          <a:prstGeom prst="rect">
            <a:avLst/>
          </a:prstGeom>
          <a:ln w="6350">
            <a:solidFill>
              <a:schemeClr val="tx1"/>
            </a:solidFill>
          </a:ln>
        </p:spPr>
      </p:pic>
    </p:spTree>
    <p:extLst>
      <p:ext uri="{BB962C8B-B14F-4D97-AF65-F5344CB8AC3E}">
        <p14:creationId xmlns:p14="http://schemas.microsoft.com/office/powerpoint/2010/main" val="412070041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グループ化 3">
            <a:extLst>
              <a:ext uri="{FF2B5EF4-FFF2-40B4-BE49-F238E27FC236}">
                <a16:creationId xmlns:a16="http://schemas.microsoft.com/office/drawing/2014/main" id="{00CD32E8-87B2-4D1E-8666-FEFF6E741FE1}"/>
              </a:ext>
            </a:extLst>
          </p:cNvPr>
          <p:cNvGrpSpPr/>
          <p:nvPr/>
        </p:nvGrpSpPr>
        <p:grpSpPr>
          <a:xfrm>
            <a:off x="5589281" y="-26898"/>
            <a:ext cx="3478530" cy="345087"/>
            <a:chOff x="3429000" y="-37884"/>
            <a:chExt cx="3478530" cy="345087"/>
          </a:xfrm>
        </p:grpSpPr>
        <p:sp>
          <p:nvSpPr>
            <p:cNvPr id="5" name="テキスト ボックス 4">
              <a:extLst>
                <a:ext uri="{FF2B5EF4-FFF2-40B4-BE49-F238E27FC236}">
                  <a16:creationId xmlns:a16="http://schemas.microsoft.com/office/drawing/2014/main" id="{37B17833-55A1-4614-BEF3-B8781C63F7C4}"/>
                </a:ext>
              </a:extLst>
            </p:cNvPr>
            <p:cNvSpPr txBox="1"/>
            <p:nvPr/>
          </p:nvSpPr>
          <p:spPr>
            <a:xfrm>
              <a:off x="3429000" y="30204"/>
              <a:ext cx="3478530" cy="276999"/>
            </a:xfrm>
            <a:prstGeom prst="rect">
              <a:avLst/>
            </a:prstGeom>
            <a:noFill/>
          </p:spPr>
          <p:txBody>
            <a:bodyPr wrap="square">
              <a:spAutoFit/>
            </a:bodyPr>
            <a:lstStyle/>
            <a:p>
              <a:pPr algn="r"/>
              <a:r>
                <a:rPr lang="ja-JP" altLang="en-US" sz="1200" spc="-10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特集　変化する我が国の農業構造</a:t>
              </a:r>
            </a:p>
          </p:txBody>
        </p:sp>
        <p:sp>
          <p:nvSpPr>
            <p:cNvPr id="6" name="テキスト ボックス 5">
              <a:extLst>
                <a:ext uri="{FF2B5EF4-FFF2-40B4-BE49-F238E27FC236}">
                  <a16:creationId xmlns:a16="http://schemas.microsoft.com/office/drawing/2014/main" id="{60655B46-786F-434F-866E-9714F7719515}"/>
                </a:ext>
              </a:extLst>
            </p:cNvPr>
            <p:cNvSpPr txBox="1"/>
            <p:nvPr/>
          </p:nvSpPr>
          <p:spPr>
            <a:xfrm>
              <a:off x="4932709" y="-37884"/>
              <a:ext cx="545161" cy="184666"/>
            </a:xfrm>
            <a:prstGeom prst="rect">
              <a:avLst/>
            </a:prstGeom>
            <a:noFill/>
          </p:spPr>
          <p:txBody>
            <a:bodyPr wrap="square">
              <a:spAutoFit/>
            </a:bodyPr>
            <a:lstStyle/>
            <a:p>
              <a:pPr algn="r"/>
              <a:r>
                <a:rPr lang="ja-JP" altLang="en-US" sz="600" spc="-10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シフト</a:t>
              </a:r>
            </a:p>
          </p:txBody>
        </p:sp>
      </p:grpSp>
      <p:sp>
        <p:nvSpPr>
          <p:cNvPr id="7" name="角丸四角形 23">
            <a:extLst>
              <a:ext uri="{FF2B5EF4-FFF2-40B4-BE49-F238E27FC236}">
                <a16:creationId xmlns:a16="http://schemas.microsoft.com/office/drawing/2014/main" id="{936557E6-15C9-4C9B-99E1-293E597B987D}"/>
              </a:ext>
            </a:extLst>
          </p:cNvPr>
          <p:cNvSpPr/>
          <p:nvPr/>
        </p:nvSpPr>
        <p:spPr>
          <a:xfrm>
            <a:off x="0" y="144000"/>
            <a:ext cx="9135000" cy="288000"/>
          </a:xfrm>
          <a:prstGeom prst="roundRect">
            <a:avLst>
              <a:gd name="adj" fmla="val 151"/>
            </a:avLst>
          </a:prstGeom>
          <a:solidFill>
            <a:srgbClr val="DE6F00"/>
          </a:solidFill>
          <a:ln>
            <a:solidFill>
              <a:srgbClr val="DE6F00"/>
            </a:solid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gn="r">
              <a:lnSpc>
                <a:spcPts val="2000"/>
              </a:lnSpc>
            </a:pPr>
            <a:r>
              <a:rPr lang="ja-JP" altLang="en-US" sz="1400">
                <a:solidFill>
                  <a:schemeClr val="bg1"/>
                </a:solidFill>
                <a:latin typeface="メイリオ" panose="020B0604030504040204" pitchFamily="50" charset="-128"/>
                <a:ea typeface="メイリオ" panose="020B0604030504040204" pitchFamily="50" charset="-128"/>
              </a:rPr>
              <a:t>第</a:t>
            </a:r>
            <a:r>
              <a:rPr lang="en-US" altLang="ja-JP" sz="1400">
                <a:solidFill>
                  <a:schemeClr val="bg1"/>
                </a:solidFill>
                <a:latin typeface="メイリオ" panose="020B0604030504040204" pitchFamily="50" charset="-128"/>
                <a:ea typeface="メイリオ" panose="020B0604030504040204" pitchFamily="50" charset="-128"/>
              </a:rPr>
              <a:t>7</a:t>
            </a:r>
            <a:r>
              <a:rPr lang="ja-JP" altLang="en-US" sz="1400">
                <a:solidFill>
                  <a:schemeClr val="bg1"/>
                </a:solidFill>
                <a:latin typeface="メイリオ" panose="020B0604030504040204" pitchFamily="50" charset="-128"/>
                <a:ea typeface="メイリオ" panose="020B0604030504040204" pitchFamily="50" charset="-128"/>
              </a:rPr>
              <a:t>章　食品の安全性・栄養等に関する調査、研究、情報提供及び国際交流の推進</a:t>
            </a:r>
            <a:endParaRPr lang="ja-JP" altLang="en-US" sz="1400" spc="-10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 name="正方形/長方形 1">
            <a:extLst>
              <a:ext uri="{FF2B5EF4-FFF2-40B4-BE49-F238E27FC236}">
                <a16:creationId xmlns:a16="http://schemas.microsoft.com/office/drawing/2014/main" id="{8FC594C1-CF07-EE54-FA52-4BB02C801400}"/>
              </a:ext>
            </a:extLst>
          </p:cNvPr>
          <p:cNvSpPr/>
          <p:nvPr/>
        </p:nvSpPr>
        <p:spPr>
          <a:xfrm>
            <a:off x="93258" y="2933477"/>
            <a:ext cx="8948484" cy="360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2500"/>
              </a:lnSpc>
            </a:pPr>
            <a:r>
              <a:rPr lang="ja-JP" altLang="en-US" sz="1400" b="1" dirty="0">
                <a:solidFill>
                  <a:schemeClr val="tx1"/>
                </a:solidFill>
                <a:latin typeface="メイリオ" panose="020B0604030504040204" pitchFamily="50" charset="-128"/>
                <a:ea typeface="メイリオ" panose="020B0604030504040204" pitchFamily="50" charset="-128"/>
              </a:rPr>
              <a:t>食品表示の理解促進</a:t>
            </a:r>
          </a:p>
        </p:txBody>
      </p:sp>
      <p:sp>
        <p:nvSpPr>
          <p:cNvPr id="3" name="正方形/長方形 2">
            <a:extLst>
              <a:ext uri="{FF2B5EF4-FFF2-40B4-BE49-F238E27FC236}">
                <a16:creationId xmlns:a16="http://schemas.microsoft.com/office/drawing/2014/main" id="{BF82BBAE-77D6-3B56-F571-7C5821757FB4}"/>
              </a:ext>
            </a:extLst>
          </p:cNvPr>
          <p:cNvSpPr/>
          <p:nvPr/>
        </p:nvSpPr>
        <p:spPr>
          <a:xfrm>
            <a:off x="93258" y="4993878"/>
            <a:ext cx="8948484" cy="360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nSpc>
                <a:spcPts val="2500"/>
              </a:lnSpc>
            </a:pPr>
            <a:r>
              <a:rPr lang="ja-JP" altLang="en-US" sz="1400" b="1" spc="-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海外の「食育（</a:t>
            </a:r>
            <a:r>
              <a:rPr lang="en-US" altLang="ja-JP" sz="2000" b="1" spc="-100" dirty="0" err="1">
                <a:solidFill>
                  <a:schemeClr val="tx1"/>
                </a:solidFill>
                <a:latin typeface="Gabriola" panose="04040605051002020D02" pitchFamily="82" charset="0"/>
                <a:ea typeface="ＭＳ ゴシック" panose="020B0609070205080204" pitchFamily="49" charset="-128"/>
                <a:cs typeface="メイリオ" panose="020B0604030504040204" pitchFamily="50" charset="-128"/>
              </a:rPr>
              <a:t>Shokuiku</a:t>
            </a:r>
            <a:r>
              <a:rPr lang="ja-JP" altLang="en-US" sz="1400" b="1" spc="-100" dirty="0">
                <a:solidFill>
                  <a:schemeClr val="tx1"/>
                </a:solidFill>
                <a:latin typeface="メイリオ" panose="020B0604030504040204" pitchFamily="50" charset="-128"/>
                <a:ea typeface="メイリオ" panose="020B0604030504040204" pitchFamily="50" charset="-128"/>
              </a:rPr>
              <a:t>）</a:t>
            </a:r>
            <a:r>
              <a:rPr lang="ja-JP" altLang="en-US" sz="1400" b="1" spc="-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」に関連する状況、国際交流の促進等</a:t>
            </a:r>
            <a:endParaRPr lang="ja-JP" altLang="en-US" sz="1400" b="1" dirty="0">
              <a:solidFill>
                <a:schemeClr val="tx1"/>
              </a:solidFill>
              <a:latin typeface="メイリオ" panose="020B0604030504040204" pitchFamily="50" charset="-128"/>
              <a:ea typeface="メイリオ" panose="020B0604030504040204" pitchFamily="50" charset="-128"/>
            </a:endParaRPr>
          </a:p>
        </p:txBody>
      </p:sp>
      <p:sp>
        <p:nvSpPr>
          <p:cNvPr id="9" name="テキスト ボックス 8">
            <a:extLst>
              <a:ext uri="{FF2B5EF4-FFF2-40B4-BE49-F238E27FC236}">
                <a16:creationId xmlns:a16="http://schemas.microsoft.com/office/drawing/2014/main" id="{2906FE7C-2955-D6B0-7E8E-E17187B76B66}"/>
              </a:ext>
            </a:extLst>
          </p:cNvPr>
          <p:cNvSpPr txBox="1"/>
          <p:nvPr/>
        </p:nvSpPr>
        <p:spPr>
          <a:xfrm>
            <a:off x="-114300" y="5414551"/>
            <a:ext cx="9145140" cy="1357998"/>
          </a:xfrm>
          <a:prstGeom prst="rect">
            <a:avLst/>
          </a:prstGeom>
          <a:noFill/>
          <a:ln w="3175">
            <a:noFill/>
          </a:ln>
        </p:spPr>
        <p:txBody>
          <a:bodyPr wrap="square" lIns="288000" rIns="288000" rtlCol="0">
            <a:noAutofit/>
          </a:bodyPr>
          <a:lstStyle/>
          <a:p>
            <a:pPr marL="154800" indent="-154800" algn="just">
              <a:lnSpc>
                <a:spcPts val="1900"/>
              </a:lnSpc>
              <a:tabLst>
                <a:tab pos="88900" algn="l"/>
                <a:tab pos="808038" algn="l"/>
              </a:tabLst>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cs typeface="Times New Roman" panose="02020603050405020304" pitchFamily="18" charset="0"/>
              </a:rPr>
              <a:t>農林水産省の英語版ウェブサイトの「</a:t>
            </a:r>
            <a:r>
              <a:rPr lang="en-US" altLang="ja-JP" sz="1200" dirty="0">
                <a:latin typeface="メイリオ" panose="020B0604030504040204" pitchFamily="50" charset="-128"/>
                <a:ea typeface="メイリオ" panose="020B0604030504040204" pitchFamily="50" charset="-128"/>
                <a:cs typeface="Times New Roman" panose="02020603050405020304" pitchFamily="18" charset="0"/>
              </a:rPr>
              <a:t>Promotion of </a:t>
            </a:r>
            <a:r>
              <a:rPr lang="en-US" altLang="ja-JP" sz="1200" dirty="0" err="1">
                <a:latin typeface="メイリオ" panose="020B0604030504040204" pitchFamily="50" charset="-128"/>
                <a:ea typeface="メイリオ" panose="020B0604030504040204" pitchFamily="50" charset="-128"/>
                <a:cs typeface="Times New Roman" panose="02020603050405020304" pitchFamily="18" charset="0"/>
              </a:rPr>
              <a:t>Shokuiku</a:t>
            </a:r>
            <a:r>
              <a:rPr lang="ja-JP" altLang="en-US" sz="1200" dirty="0">
                <a:latin typeface="メイリオ" panose="020B0604030504040204" pitchFamily="50" charset="-128"/>
                <a:ea typeface="メイリオ" panose="020B0604030504040204" pitchFamily="50" charset="-128"/>
                <a:cs typeface="Times New Roman" panose="02020603050405020304" pitchFamily="18" charset="0"/>
              </a:rPr>
              <a:t>（</a:t>
            </a:r>
            <a:r>
              <a:rPr lang="en-US" altLang="ja-JP" sz="1200" dirty="0">
                <a:latin typeface="メイリオ" panose="020B0604030504040204" pitchFamily="50" charset="-128"/>
                <a:ea typeface="メイリオ" panose="020B0604030504040204" pitchFamily="50" charset="-128"/>
                <a:cs typeface="Times New Roman" panose="02020603050405020304" pitchFamily="18" charset="0"/>
              </a:rPr>
              <a:t>Food and Nutrition Education</a:t>
            </a:r>
            <a:r>
              <a:rPr lang="ja-JP" altLang="en-US" sz="1200" dirty="0">
                <a:latin typeface="メイリオ" panose="020B0604030504040204" pitchFamily="50" charset="-128"/>
                <a:ea typeface="メイリオ" panose="020B0604030504040204" pitchFamily="50" charset="-128"/>
                <a:cs typeface="Times New Roman" panose="02020603050405020304" pitchFamily="18" charset="0"/>
              </a:rPr>
              <a:t>）」で、「食生活指針」、「食事バランスガイド」、「「食事バランスガイド」解説」、「日本型食生活のススメ」の英訳版等、また、海外に向けて日本の食育を紹介する際に活用できる資料等を掲載。</a:t>
            </a:r>
            <a:endParaRPr lang="en-US" altLang="ja-JP" sz="1200" dirty="0">
              <a:latin typeface="メイリオ" panose="020B0604030504040204" pitchFamily="50" charset="-128"/>
              <a:ea typeface="メイリオ" panose="020B0604030504040204" pitchFamily="50" charset="-128"/>
            </a:endParaRPr>
          </a:p>
          <a:p>
            <a:pPr marL="154800" indent="-154800" algn="just">
              <a:lnSpc>
                <a:spcPts val="1900"/>
              </a:lnSpc>
              <a:tabLst>
                <a:tab pos="88900" algn="l"/>
                <a:tab pos="808038" algn="l"/>
              </a:tabLst>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kern="100" dirty="0">
                <a:latin typeface="メイリオ" panose="020B0604030504040204" pitchFamily="50" charset="-128"/>
                <a:ea typeface="メイリオ" panose="020B0604030504040204" pitchFamily="50" charset="-128"/>
                <a:cs typeface="Times New Roman" panose="02020603050405020304" pitchFamily="18" charset="0"/>
              </a:rPr>
              <a:t>外務省では、海外向け日本事情発信誌「にぽにか」（８言語対応）を在外公館を通じて配布する等、海外広報文化活動の中で食育関連トピックを普及啓発。</a:t>
            </a:r>
            <a:endParaRPr lang="en-US" altLang="ja-JP" sz="1200" kern="100" dirty="0">
              <a:latin typeface="メイリオ" panose="020B0604030504040204" pitchFamily="50" charset="-128"/>
              <a:ea typeface="メイリオ" panose="020B0604030504040204" pitchFamily="50" charset="-128"/>
              <a:cs typeface="Times New Roman" panose="02020603050405020304" pitchFamily="18" charset="0"/>
            </a:endParaRPr>
          </a:p>
        </p:txBody>
      </p:sp>
      <p:sp>
        <p:nvSpPr>
          <p:cNvPr id="25" name="正方形/長方形 24">
            <a:extLst>
              <a:ext uri="{FF2B5EF4-FFF2-40B4-BE49-F238E27FC236}">
                <a16:creationId xmlns:a16="http://schemas.microsoft.com/office/drawing/2014/main" id="{5306F15E-72BE-F668-99DA-0BF343C6BDFD}"/>
              </a:ext>
            </a:extLst>
          </p:cNvPr>
          <p:cNvSpPr/>
          <p:nvPr/>
        </p:nvSpPr>
        <p:spPr>
          <a:xfrm>
            <a:off x="100442" y="496153"/>
            <a:ext cx="8949600" cy="36512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2500"/>
              </a:lnSpc>
            </a:pPr>
            <a:r>
              <a:rPr lang="ja-JP" altLang="en-US" sz="1400" b="1" dirty="0">
                <a:solidFill>
                  <a:schemeClr val="tx1"/>
                </a:solidFill>
                <a:latin typeface="メイリオ" panose="020B0604030504040204" pitchFamily="50" charset="-128"/>
                <a:ea typeface="メイリオ" panose="020B0604030504040204" pitchFamily="50" charset="-128"/>
              </a:rPr>
              <a:t>基礎的な調査・研究等の実施及び情報の提供</a:t>
            </a:r>
            <a:endParaRPr lang="en-US" altLang="ja-JP" sz="1400" b="1" dirty="0">
              <a:solidFill>
                <a:schemeClr val="tx1"/>
              </a:solidFill>
              <a:latin typeface="メイリオ" panose="020B0604030504040204" pitchFamily="50" charset="-128"/>
              <a:ea typeface="メイリオ" panose="020B0604030504040204" pitchFamily="50" charset="-128"/>
            </a:endParaRPr>
          </a:p>
        </p:txBody>
      </p:sp>
      <p:sp>
        <p:nvSpPr>
          <p:cNvPr id="34" name="テキスト ボックス 33">
            <a:extLst>
              <a:ext uri="{FF2B5EF4-FFF2-40B4-BE49-F238E27FC236}">
                <a16:creationId xmlns:a16="http://schemas.microsoft.com/office/drawing/2014/main" id="{3158207F-4DAC-09B6-5A26-DD6A18266A24}"/>
              </a:ext>
            </a:extLst>
          </p:cNvPr>
          <p:cNvSpPr txBox="1"/>
          <p:nvPr/>
        </p:nvSpPr>
        <p:spPr>
          <a:xfrm>
            <a:off x="-114300" y="843980"/>
            <a:ext cx="9296399" cy="2058897"/>
          </a:xfrm>
          <a:prstGeom prst="rect">
            <a:avLst/>
          </a:prstGeom>
          <a:noFill/>
          <a:ln w="3175">
            <a:noFill/>
          </a:ln>
        </p:spPr>
        <p:txBody>
          <a:bodyPr wrap="square" lIns="288000" tIns="45720" rIns="288000" bIns="45720" rtlCol="0" anchor="t">
            <a:spAutoFit/>
          </a:bodyPr>
          <a:lstStyle/>
          <a:p>
            <a:pPr marL="154800" indent="-154800" algn="just">
              <a:lnSpc>
                <a:spcPts val="1700"/>
              </a:lnSpc>
              <a:spcAft>
                <a:spcPts val="600"/>
              </a:spcAft>
              <a:tabLst>
                <a:tab pos="88900" algn="l"/>
                <a:tab pos="808038" algn="l"/>
              </a:tabLst>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dirty="0">
                <a:latin typeface="メイリオ"/>
                <a:ea typeface="メイリオ"/>
              </a:rPr>
              <a:t>文部科学省は、</a:t>
            </a:r>
            <a:r>
              <a:rPr lang="en-US" altLang="ja-JP" sz="1200" dirty="0">
                <a:latin typeface="メイリオ"/>
                <a:ea typeface="メイリオ"/>
              </a:rPr>
              <a:t>2023</a:t>
            </a:r>
            <a:r>
              <a:rPr lang="ja-JP" altLang="en-US" sz="1200" dirty="0">
                <a:latin typeface="メイリオ"/>
                <a:ea typeface="メイリオ"/>
              </a:rPr>
              <a:t>年４月に収載食品の総数が</a:t>
            </a:r>
            <a:r>
              <a:rPr lang="en-US" altLang="ja-JP" sz="1200" dirty="0">
                <a:latin typeface="メイリオ"/>
                <a:ea typeface="メイリオ"/>
              </a:rPr>
              <a:t>2,538</a:t>
            </a:r>
            <a:r>
              <a:rPr lang="ja-JP" altLang="en-US" sz="1200" dirty="0">
                <a:latin typeface="メイリオ"/>
                <a:ea typeface="メイリオ"/>
              </a:rPr>
              <a:t>食品となる「日本食品標準成分表（八訂）増補</a:t>
            </a:r>
            <a:r>
              <a:rPr lang="en-US" altLang="ja-JP" sz="1200" dirty="0">
                <a:latin typeface="メイリオ"/>
                <a:ea typeface="メイリオ"/>
              </a:rPr>
              <a:t>2023</a:t>
            </a:r>
            <a:r>
              <a:rPr lang="ja-JP" altLang="en-US" sz="1200" dirty="0">
                <a:latin typeface="メイリオ"/>
                <a:ea typeface="メイリオ"/>
              </a:rPr>
              <a:t>年」を公表。引き続き、国民の食生活の実態等に応じ、内容を充実させていく。</a:t>
            </a:r>
            <a:endParaRPr lang="en-US" altLang="ja-JP" sz="1200" kern="100" dirty="0">
              <a:latin typeface="メイリオ"/>
              <a:ea typeface="メイリオ"/>
              <a:cs typeface="Times New Roman" panose="02020603050405020304" pitchFamily="18" charset="0"/>
            </a:endParaRPr>
          </a:p>
          <a:p>
            <a:pPr marL="154800" indent="-154800" algn="just">
              <a:lnSpc>
                <a:spcPts val="1700"/>
              </a:lnSpc>
              <a:spcAft>
                <a:spcPts val="600"/>
              </a:spcAft>
              <a:tabLst>
                <a:tab pos="88900" algn="l"/>
                <a:tab pos="808038" algn="l"/>
              </a:tabLst>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dirty="0">
                <a:latin typeface="メイリオ"/>
                <a:ea typeface="メイリオ"/>
                <a:cs typeface="Times New Roman"/>
              </a:rPr>
              <a:t>厚生労働省は、「健康増進法」（平成</a:t>
            </a:r>
            <a:r>
              <a:rPr lang="en-US" altLang="ja-JP" sz="1200" dirty="0">
                <a:latin typeface="メイリオ"/>
                <a:ea typeface="メイリオ"/>
                <a:cs typeface="Times New Roman"/>
              </a:rPr>
              <a:t>14</a:t>
            </a:r>
            <a:r>
              <a:rPr lang="ja-JP" altLang="en-US" sz="1200" dirty="0">
                <a:latin typeface="メイリオ"/>
                <a:ea typeface="メイリオ"/>
                <a:cs typeface="Times New Roman"/>
              </a:rPr>
              <a:t>年法律第</a:t>
            </a:r>
            <a:r>
              <a:rPr lang="en-US" altLang="ja-JP" sz="1200" dirty="0">
                <a:latin typeface="メイリオ"/>
                <a:ea typeface="メイリオ"/>
                <a:cs typeface="Times New Roman"/>
              </a:rPr>
              <a:t>103</a:t>
            </a:r>
            <a:r>
              <a:rPr lang="ja-JP" altLang="en-US" sz="1200" dirty="0">
                <a:latin typeface="メイリオ"/>
                <a:ea typeface="メイリオ"/>
                <a:cs typeface="Times New Roman"/>
              </a:rPr>
              <a:t>号）に基づき、国民の身体の状況、栄養摂取状況及び生活習慣の状況を明らかにするため、「国民健康・栄養調査」を実施し公表。</a:t>
            </a:r>
            <a:endParaRPr lang="en-US" altLang="ja-JP" sz="1200" strike="sngStrike" dirty="0">
              <a:latin typeface="メイリオ"/>
              <a:ea typeface="メイリオ"/>
              <a:cs typeface="Times New Roman"/>
            </a:endParaRPr>
          </a:p>
          <a:p>
            <a:pPr marL="154800" indent="-154800" algn="just">
              <a:lnSpc>
                <a:spcPts val="1700"/>
              </a:lnSpc>
              <a:spcAft>
                <a:spcPts val="600"/>
              </a:spcAft>
              <a:tabLst>
                <a:tab pos="88900" algn="l"/>
                <a:tab pos="808038" algn="l"/>
              </a:tabLst>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cs typeface="Times New Roman" panose="02020603050405020304" pitchFamily="18" charset="0"/>
              </a:rPr>
              <a:t>こども家庭庁は、</a:t>
            </a:r>
            <a:r>
              <a:rPr lang="en-US" altLang="ja-JP" sz="1200" dirty="0">
                <a:latin typeface="メイリオ" panose="020B0604030504040204" pitchFamily="50" charset="-128"/>
                <a:ea typeface="メイリオ" panose="020B0604030504040204" pitchFamily="50" charset="-128"/>
                <a:cs typeface="Times New Roman" panose="02020603050405020304" pitchFamily="18" charset="0"/>
              </a:rPr>
              <a:t>10</a:t>
            </a:r>
            <a:r>
              <a:rPr lang="ja-JP" altLang="en-US" sz="1200" dirty="0">
                <a:latin typeface="メイリオ" panose="020B0604030504040204" pitchFamily="50" charset="-128"/>
                <a:ea typeface="メイリオ" panose="020B0604030504040204" pitchFamily="50" charset="-128"/>
                <a:cs typeface="Times New Roman" panose="02020603050405020304" pitchFamily="18" charset="0"/>
              </a:rPr>
              <a:t>年周期で「乳幼児身体発育調査」を実施し、集計結果は、母子健康手帳に掲載される乳幼児身体発育曲線や乳幼児の身体発育や栄養状態の評価等に活用。</a:t>
            </a:r>
            <a:endParaRPr lang="en-US" altLang="ja-JP" sz="1200" strike="sngStrike" dirty="0">
              <a:highlight>
                <a:srgbClr val="FFFF00"/>
              </a:highlight>
              <a:latin typeface="メイリオ" panose="020B0604030504040204" pitchFamily="50" charset="-128"/>
              <a:ea typeface="メイリオ" panose="020B0604030504040204" pitchFamily="50" charset="-128"/>
              <a:cs typeface="Times New Roman" panose="02020603050405020304" pitchFamily="18" charset="0"/>
            </a:endParaRPr>
          </a:p>
          <a:p>
            <a:pPr marL="154800" indent="-154800" algn="just">
              <a:lnSpc>
                <a:spcPts val="1700"/>
              </a:lnSpc>
              <a:tabLst>
                <a:tab pos="88900" algn="l"/>
                <a:tab pos="808038" algn="l"/>
              </a:tabLst>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cs typeface="Times New Roman" panose="02020603050405020304" pitchFamily="18" charset="0"/>
              </a:rPr>
              <a:t>農林水産省は、食育を推進する上で必要となる農林漁業の姿や食料の生産、流通、消費に関する基礎的な統計データを広く国民に提供。</a:t>
            </a:r>
            <a:endParaRPr lang="en-US" altLang="ja-JP" sz="1200" dirty="0">
              <a:latin typeface="メイリオ" panose="020B0604030504040204" pitchFamily="50" charset="-128"/>
              <a:ea typeface="メイリオ" panose="020B0604030504040204" pitchFamily="50" charset="-128"/>
              <a:cs typeface="Times New Roman" panose="02020603050405020304" pitchFamily="18" charset="0"/>
            </a:endParaRPr>
          </a:p>
        </p:txBody>
      </p:sp>
      <p:sp>
        <p:nvSpPr>
          <p:cNvPr id="11" name="スライド番号プレースホルダー 10">
            <a:extLst>
              <a:ext uri="{FF2B5EF4-FFF2-40B4-BE49-F238E27FC236}">
                <a16:creationId xmlns:a16="http://schemas.microsoft.com/office/drawing/2014/main" id="{A97727D3-A772-37E4-A284-109B0ECE4A0C}"/>
              </a:ext>
            </a:extLst>
          </p:cNvPr>
          <p:cNvSpPr>
            <a:spLocks noGrp="1"/>
          </p:cNvSpPr>
          <p:nvPr>
            <p:ph type="sldNum" sz="quarter" idx="12"/>
          </p:nvPr>
        </p:nvSpPr>
        <p:spPr>
          <a:xfrm>
            <a:off x="8767075" y="6490312"/>
            <a:ext cx="371208" cy="365125"/>
          </a:xfrm>
        </p:spPr>
        <p:txBody>
          <a:bodyPr/>
          <a:lstStyle/>
          <a:p>
            <a:r>
              <a:rPr kumimoji="1" lang="en-US" altLang="ja-JP" dirty="0"/>
              <a:t>34</a:t>
            </a:r>
            <a:endParaRPr kumimoji="1" lang="ja-JP" altLang="en-US" dirty="0"/>
          </a:p>
        </p:txBody>
      </p:sp>
      <p:pic>
        <p:nvPicPr>
          <p:cNvPr id="1026" name="Picture 2" descr="テキスト&#10;&#10;AI 生成コンテンツは誤りを含む可能性があります。">
            <a:extLst>
              <a:ext uri="{FF2B5EF4-FFF2-40B4-BE49-F238E27FC236}">
                <a16:creationId xmlns:a16="http://schemas.microsoft.com/office/drawing/2014/main" id="{4DA94FE6-0B53-F62B-D871-5BBF5B60E1A4}"/>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660322" y="3432610"/>
            <a:ext cx="2151203" cy="997301"/>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8" name="テキスト ボックス 2">
            <a:extLst>
              <a:ext uri="{FF2B5EF4-FFF2-40B4-BE49-F238E27FC236}">
                <a16:creationId xmlns:a16="http://schemas.microsoft.com/office/drawing/2014/main" id="{21457706-92BE-BE10-696B-C4F30B4F5900}"/>
              </a:ext>
            </a:extLst>
          </p:cNvPr>
          <p:cNvSpPr txBox="1">
            <a:spLocks noChangeArrowheads="1"/>
          </p:cNvSpPr>
          <p:nvPr/>
        </p:nvSpPr>
        <p:spPr bwMode="auto">
          <a:xfrm>
            <a:off x="6775725" y="4487024"/>
            <a:ext cx="1933096" cy="360000"/>
          </a:xfrm>
          <a:prstGeom prst="rect">
            <a:avLst/>
          </a:prstGeom>
          <a:noFill/>
          <a:ln w="9525">
            <a:noFill/>
            <a:miter lim="800000"/>
            <a:headEnd/>
            <a:tailEnd/>
          </a:ln>
        </p:spPr>
        <p:txBody>
          <a:bodyPr rot="0" vert="horz" wrap="square" lIns="91440" tIns="45720" rIns="91440" bIns="45720" anchor="t"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ja-JP" altLang="en-US" sz="900" dirty="0">
                <a:latin typeface="メイリオ" panose="020B0604030504040204" pitchFamily="50" charset="-128"/>
                <a:ea typeface="メイリオ" panose="020B0604030504040204" pitchFamily="50" charset="-128"/>
              </a:rPr>
              <a:t>加工食品の原料原産地表示制度に</a:t>
            </a:r>
          </a:p>
          <a:p>
            <a:pPr algn="ctr"/>
            <a:r>
              <a:rPr lang="ja-JP" altLang="en-US" sz="900" dirty="0">
                <a:latin typeface="メイリオ" panose="020B0604030504040204" pitchFamily="50" charset="-128"/>
                <a:ea typeface="メイリオ" panose="020B0604030504040204" pitchFamily="50" charset="-128"/>
              </a:rPr>
              <a:t>ついての説明動画（消費者庁）</a:t>
            </a:r>
            <a:endParaRPr lang="en-US" altLang="ja-JP" sz="900" dirty="0">
              <a:latin typeface="メイリオ" panose="020B0604030504040204" pitchFamily="50" charset="-128"/>
              <a:ea typeface="メイリオ" panose="020B0604030504040204" pitchFamily="50" charset="-128"/>
            </a:endParaRPr>
          </a:p>
        </p:txBody>
      </p:sp>
      <p:sp>
        <p:nvSpPr>
          <p:cNvPr id="12" name="テキスト ボックス 9">
            <a:extLst>
              <a:ext uri="{FF2B5EF4-FFF2-40B4-BE49-F238E27FC236}">
                <a16:creationId xmlns:a16="http://schemas.microsoft.com/office/drawing/2014/main" id="{408EDE45-CB57-DEBE-C96E-3E8CE6ACAADD}"/>
              </a:ext>
            </a:extLst>
          </p:cNvPr>
          <p:cNvSpPr txBox="1"/>
          <p:nvPr/>
        </p:nvSpPr>
        <p:spPr>
          <a:xfrm>
            <a:off x="-114300" y="3346488"/>
            <a:ext cx="6705075" cy="1801941"/>
          </a:xfrm>
          <a:prstGeom prst="rect">
            <a:avLst/>
          </a:prstGeom>
          <a:noFill/>
          <a:ln w="3175">
            <a:noFill/>
          </a:ln>
        </p:spPr>
        <p:txBody>
          <a:bodyPr wrap="square" lIns="288000" rIns="288000" rtlCol="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54800" indent="-154800" algn="just">
              <a:lnSpc>
                <a:spcPts val="2000"/>
              </a:lnSpc>
              <a:tabLst>
                <a:tab pos="88900" algn="l"/>
                <a:tab pos="808038" algn="l"/>
              </a:tabLst>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消費者庁は、食品表示制度に関して、セミナーの開催、大学・専門学校での出前講義及び研修への講師派遣を通じ、消費者及び事業者の理解促進を図るほか、普及啓発動画の公開により周知普及に努めている。</a:t>
            </a:r>
            <a:endParaRPr lang="en-US" altLang="ja-JP" sz="1200" dirty="0">
              <a:latin typeface="メイリオ" panose="020B0604030504040204" pitchFamily="50" charset="-128"/>
              <a:ea typeface="メイリオ" panose="020B0604030504040204" pitchFamily="50" charset="-128"/>
            </a:endParaRPr>
          </a:p>
          <a:p>
            <a:pPr marL="154800" indent="-154800" algn="just">
              <a:lnSpc>
                <a:spcPts val="2000"/>
              </a:lnSpc>
              <a:tabLst>
                <a:tab pos="88900" algn="l"/>
                <a:tab pos="808038" algn="l"/>
              </a:tabLst>
            </a:pP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文部科学省が教職員向けに作成した「食に関する指導の手引－第二次改訂版－」においても、「食品表示など食品の品質や安全性等の情報を進んで得ようとする態度を養う。」等を記載し、学校現場で活用。</a:t>
            </a:r>
            <a:endParaRPr lang="en-US" altLang="ja-JP" sz="12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5664612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角丸四角形 5">
            <a:extLst>
              <a:ext uri="{FF2B5EF4-FFF2-40B4-BE49-F238E27FC236}">
                <a16:creationId xmlns:a16="http://schemas.microsoft.com/office/drawing/2014/main" id="{A3C04AD5-A815-3C62-2E90-DEF0F4EBDF62}"/>
              </a:ext>
            </a:extLst>
          </p:cNvPr>
          <p:cNvSpPr/>
          <p:nvPr/>
        </p:nvSpPr>
        <p:spPr>
          <a:xfrm>
            <a:off x="0" y="144000"/>
            <a:ext cx="9144000" cy="578709"/>
          </a:xfrm>
          <a:prstGeom prst="roundRect">
            <a:avLst>
              <a:gd name="adj" fmla="val 0"/>
            </a:avLst>
          </a:prstGeom>
          <a:solidFill>
            <a:srgbClr val="FF9999"/>
          </a:solidFill>
          <a:ln w="25400" cap="flat" cmpd="sng" algn="ctr">
            <a:noFill/>
            <a:prstDash val="solid"/>
          </a:ln>
          <a:effectLst/>
        </p:spPr>
        <p:txBody>
          <a:bodyPr lIns="1440000" tIns="108000" bIns="0" rtlCol="0" anchor="ctr"/>
          <a:lstStyle/>
          <a:p>
            <a:pPr>
              <a:defRPr/>
            </a:pPr>
            <a:endParaRPr lang="ja-JP" altLang="en-US" b="1" kern="0" spc="-100">
              <a:solidFill>
                <a:prstClr val="white">
                  <a:lumMod val="95000"/>
                </a:prstClr>
              </a:solidFill>
              <a:latin typeface="メイリオ" panose="020B0604030504040204" pitchFamily="50" charset="-128"/>
              <a:ea typeface="メイリオ" panose="020B0604030504040204" pitchFamily="50" charset="-128"/>
              <a:cs typeface="メイリオ" panose="020B0604030504040204" pitchFamily="50" charset="-128"/>
            </a:endParaRPr>
          </a:p>
        </p:txBody>
      </p:sp>
      <p:graphicFrame>
        <p:nvGraphicFramePr>
          <p:cNvPr id="5" name="表 4">
            <a:extLst>
              <a:ext uri="{FF2B5EF4-FFF2-40B4-BE49-F238E27FC236}">
                <a16:creationId xmlns:a16="http://schemas.microsoft.com/office/drawing/2014/main" id="{B2937C8A-699F-AD4B-7CF1-1BDCC505606E}"/>
              </a:ext>
            </a:extLst>
          </p:cNvPr>
          <p:cNvGraphicFramePr>
            <a:graphicFrameLocks noGrp="1"/>
          </p:cNvGraphicFramePr>
          <p:nvPr>
            <p:extLst>
              <p:ext uri="{D42A27DB-BD31-4B8C-83A1-F6EECF244321}">
                <p14:modId xmlns:p14="http://schemas.microsoft.com/office/powerpoint/2010/main" val="1081042425"/>
              </p:ext>
            </p:extLst>
          </p:nvPr>
        </p:nvGraphicFramePr>
        <p:xfrm>
          <a:off x="140780" y="769772"/>
          <a:ext cx="4175291" cy="5787619"/>
        </p:xfrm>
        <a:graphic>
          <a:graphicData uri="http://schemas.openxmlformats.org/drawingml/2006/table">
            <a:tbl>
              <a:tblPr/>
              <a:tblGrid>
                <a:gridCol w="123000">
                  <a:extLst>
                    <a:ext uri="{9D8B030D-6E8A-4147-A177-3AD203B41FA5}">
                      <a16:colId xmlns:a16="http://schemas.microsoft.com/office/drawing/2014/main" val="2787697722"/>
                    </a:ext>
                  </a:extLst>
                </a:gridCol>
                <a:gridCol w="119382">
                  <a:extLst>
                    <a:ext uri="{9D8B030D-6E8A-4147-A177-3AD203B41FA5}">
                      <a16:colId xmlns:a16="http://schemas.microsoft.com/office/drawing/2014/main" val="2327828899"/>
                    </a:ext>
                  </a:extLst>
                </a:gridCol>
                <a:gridCol w="2312996">
                  <a:extLst>
                    <a:ext uri="{9D8B030D-6E8A-4147-A177-3AD203B41FA5}">
                      <a16:colId xmlns:a16="http://schemas.microsoft.com/office/drawing/2014/main" val="3199048011"/>
                    </a:ext>
                  </a:extLst>
                </a:gridCol>
                <a:gridCol w="537756">
                  <a:extLst>
                    <a:ext uri="{9D8B030D-6E8A-4147-A177-3AD203B41FA5}">
                      <a16:colId xmlns:a16="http://schemas.microsoft.com/office/drawing/2014/main" val="1463658779"/>
                    </a:ext>
                  </a:extLst>
                </a:gridCol>
                <a:gridCol w="644028">
                  <a:extLst>
                    <a:ext uri="{9D8B030D-6E8A-4147-A177-3AD203B41FA5}">
                      <a16:colId xmlns:a16="http://schemas.microsoft.com/office/drawing/2014/main" val="2823102233"/>
                    </a:ext>
                  </a:extLst>
                </a:gridCol>
                <a:gridCol w="438129">
                  <a:extLst>
                    <a:ext uri="{9D8B030D-6E8A-4147-A177-3AD203B41FA5}">
                      <a16:colId xmlns:a16="http://schemas.microsoft.com/office/drawing/2014/main" val="3744205115"/>
                    </a:ext>
                  </a:extLst>
                </a:gridCol>
              </a:tblGrid>
              <a:tr h="203759">
                <a:tc gridSpan="3">
                  <a:txBody>
                    <a:bodyPr/>
                    <a:lstStyle/>
                    <a:p>
                      <a:pPr algn="l" fontAlgn="ctr"/>
                      <a:r>
                        <a:rPr lang="ja-JP" altLang="en-US" sz="800" b="1" i="0" u="none" strike="noStrike">
                          <a:solidFill>
                            <a:srgbClr val="000000"/>
                          </a:solidFill>
                          <a:effectLst/>
                          <a:latin typeface="ＭＳ Ｐゴシック" panose="020B0600070205080204" pitchFamily="50" charset="-128"/>
                          <a:ea typeface="ＭＳ Ｐゴシック" panose="020B0600070205080204" pitchFamily="50" charset="-128"/>
                        </a:rPr>
                        <a:t> 目標</a:t>
                      </a:r>
                    </a:p>
                  </a:txBody>
                  <a:tcPr marL="2178" marR="2178" marT="2178"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FFC9C9"/>
                    </a:solidFill>
                  </a:tcPr>
                </a:tc>
                <a:tc hMerge="1">
                  <a:txBody>
                    <a:bodyPr/>
                    <a:lstStyle/>
                    <a:p>
                      <a:endParaRPr kumimoji="1" lang="ja-JP" altLang="en-US"/>
                    </a:p>
                  </a:txBody>
                  <a:tcPr/>
                </a:tc>
                <a:tc hMerge="1">
                  <a:txBody>
                    <a:bodyPr/>
                    <a:lstStyle/>
                    <a:p>
                      <a:endParaRPr kumimoji="1" lang="ja-JP" altLang="en-US"/>
                    </a:p>
                  </a:txBody>
                  <a:tcPr/>
                </a:tc>
                <a:tc>
                  <a:txBody>
                    <a:bodyPr/>
                    <a:lstStyle/>
                    <a:p>
                      <a:pPr algn="l" fontAlgn="ctr"/>
                      <a:r>
                        <a:rPr lang="ja-JP" altLang="en-US" sz="600" b="1" i="0" u="none" strike="noStrike">
                          <a:solidFill>
                            <a:srgbClr val="000000"/>
                          </a:solidFill>
                          <a:effectLst/>
                          <a:latin typeface="ＭＳ Ｐゴシック" panose="020B0600070205080204" pitchFamily="50" charset="-128"/>
                          <a:ea typeface="ＭＳ Ｐゴシック" panose="020B0600070205080204" pitchFamily="50" charset="-128"/>
                        </a:rPr>
                        <a:t>　</a:t>
                      </a:r>
                      <a:endParaRPr lang="ja-JP" altLang="en-US" sz="800" b="1"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2178" marR="2178" marT="2178" marB="0" anchor="ctr">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C9C9"/>
                    </a:solidFill>
                  </a:tcPr>
                </a:tc>
                <a:tc>
                  <a:txBody>
                    <a:bodyPr/>
                    <a:lstStyle/>
                    <a:p>
                      <a:pPr algn="l" fontAlgn="ctr"/>
                      <a:r>
                        <a:rPr lang="ja-JP" altLang="en-US" sz="600" b="1" i="0" u="none" strike="noStrike">
                          <a:solidFill>
                            <a:srgbClr val="000000"/>
                          </a:solidFill>
                          <a:effectLst/>
                          <a:latin typeface="ＭＳ Ｐゴシック" panose="020B0600070205080204" pitchFamily="50" charset="-128"/>
                          <a:ea typeface="ＭＳ Ｐゴシック" panose="020B0600070205080204" pitchFamily="50" charset="-128"/>
                        </a:rPr>
                        <a:t>　</a:t>
                      </a:r>
                      <a:endParaRPr lang="ja-JP" altLang="en-US" sz="800" b="1"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2178" marR="2178" marT="2178" marB="0" anchor="ctr">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C9C9"/>
                    </a:solidFill>
                  </a:tcPr>
                </a:tc>
                <a:tc>
                  <a:txBody>
                    <a:bodyPr/>
                    <a:lstStyle/>
                    <a:p>
                      <a:pPr algn="l" fontAlgn="ctr"/>
                      <a:r>
                        <a:rPr lang="ja-JP" altLang="en-US" sz="600" b="1"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2178" marR="2178" marT="2178"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C9C9"/>
                    </a:solidFill>
                  </a:tcPr>
                </a:tc>
                <a:extLst>
                  <a:ext uri="{0D108BD9-81ED-4DB2-BD59-A6C34878D82A}">
                    <a16:rowId xmlns:a16="http://schemas.microsoft.com/office/drawing/2014/main" val="1902699434"/>
                  </a:ext>
                </a:extLst>
              </a:tr>
              <a:tr h="182589">
                <a:tc>
                  <a:txBody>
                    <a:bodyPr/>
                    <a:lstStyle/>
                    <a:p>
                      <a:pPr algn="r" fontAlgn="ctr"/>
                      <a:r>
                        <a:rPr lang="ja-JP" altLang="en-US" sz="6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2178" marR="2178" marT="2178" marB="0"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C9C9"/>
                    </a:solidFill>
                  </a:tcPr>
                </a:tc>
                <a:tc gridSpan="2">
                  <a:txBody>
                    <a:bodyPr/>
                    <a:lstStyle/>
                    <a:p>
                      <a:pPr marL="0" indent="0" algn="l" fontAlgn="ctr"/>
                      <a:r>
                        <a:rPr lang="ja-JP" altLang="en-US" sz="700" b="0" i="0" u="none" strike="noStrike" dirty="0">
                          <a:solidFill>
                            <a:schemeClr val="tx1"/>
                          </a:solidFill>
                          <a:effectLst/>
                          <a:latin typeface="ＭＳ Ｐゴシック" panose="020B0600070205080204" pitchFamily="50" charset="-128"/>
                          <a:ea typeface="ＭＳ Ｐゴシック" panose="020B0600070205080204" pitchFamily="50" charset="-128"/>
                        </a:rPr>
                        <a:t>　具体的な目標値</a:t>
                      </a:r>
                    </a:p>
                  </a:txBody>
                  <a:tcPr marL="2178" marR="2178" marT="2178"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kumimoji="1" lang="ja-JP" altLang="en-US"/>
                    </a:p>
                  </a:txBody>
                  <a:tcPr/>
                </a:tc>
                <a:tc>
                  <a:txBody>
                    <a:bodyPr/>
                    <a:lstStyle/>
                    <a:p>
                      <a:pPr algn="ctr" fontAlgn="ctr"/>
                      <a:r>
                        <a:rPr lang="ja-JP" altLang="en-US" sz="600" b="0" i="0" u="none" strike="noStrike" dirty="0">
                          <a:solidFill>
                            <a:schemeClr val="tx1"/>
                          </a:solidFill>
                          <a:effectLst/>
                          <a:latin typeface="ＭＳ Ｐゴシック" panose="020B0600070205080204" pitchFamily="50" charset="-128"/>
                          <a:ea typeface="ＭＳ Ｐゴシック" panose="020B0600070205080204" pitchFamily="50" charset="-128"/>
                        </a:rPr>
                        <a:t>第４次基本計画作成時の値</a:t>
                      </a:r>
                    </a:p>
                    <a:p>
                      <a:pPr algn="ctr" fontAlgn="ctr"/>
                      <a:r>
                        <a:rPr lang="ja-JP" altLang="en-US" sz="600" b="0" i="0" u="none" strike="noStrike" dirty="0">
                          <a:solidFill>
                            <a:schemeClr val="tx1"/>
                          </a:solidFill>
                          <a:effectLst/>
                          <a:latin typeface="ＭＳ Ｐゴシック" panose="020B0600070205080204" pitchFamily="50" charset="-128"/>
                          <a:ea typeface="ＭＳ Ｐゴシック" panose="020B0600070205080204" pitchFamily="50" charset="-128"/>
                        </a:rPr>
                        <a:t>（令和２（</a:t>
                      </a:r>
                      <a:r>
                        <a:rPr lang="en-US" altLang="ja-JP" sz="600" b="0" i="0" u="none" strike="noStrike" dirty="0">
                          <a:solidFill>
                            <a:schemeClr val="tx1"/>
                          </a:solidFill>
                          <a:effectLst/>
                          <a:latin typeface="ＭＳ Ｐゴシック" panose="020B0600070205080204" pitchFamily="50" charset="-128"/>
                          <a:ea typeface="ＭＳ Ｐゴシック" panose="020B0600070205080204" pitchFamily="50" charset="-128"/>
                        </a:rPr>
                        <a:t>2020</a:t>
                      </a:r>
                      <a:r>
                        <a:rPr lang="ja-JP" altLang="en-US" sz="600" b="0" i="0" u="none" strike="noStrike" dirty="0">
                          <a:solidFill>
                            <a:schemeClr val="tx1"/>
                          </a:solidFill>
                          <a:effectLst/>
                          <a:latin typeface="ＭＳ Ｐゴシック" panose="020B0600070205080204" pitchFamily="50" charset="-128"/>
                          <a:ea typeface="ＭＳ Ｐゴシック" panose="020B0600070205080204" pitchFamily="50" charset="-128"/>
                        </a:rPr>
                        <a:t>）年度）</a:t>
                      </a:r>
                      <a:endParaRPr lang="ja-JP" altLang="en-US" sz="7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2178" marR="2178" marT="2178"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0" algn="ctr" fontAlgn="ctr">
                        <a:tabLst>
                          <a:tab pos="449263" algn="l"/>
                        </a:tabLst>
                      </a:pPr>
                      <a:r>
                        <a:rPr lang="ja-JP" altLang="en-US" sz="600" b="0" i="0" u="none" strike="noStrike" dirty="0">
                          <a:solidFill>
                            <a:schemeClr val="tx1"/>
                          </a:solidFill>
                          <a:effectLst/>
                          <a:latin typeface="ＭＳ Ｐゴシック" panose="020B0600070205080204" pitchFamily="50" charset="-128"/>
                          <a:ea typeface="ＭＳ Ｐゴシック" panose="020B0600070205080204" pitchFamily="50" charset="-128"/>
                        </a:rPr>
                        <a:t>現状値</a:t>
                      </a:r>
                    </a:p>
                    <a:p>
                      <a:pPr marL="0" indent="0" algn="ctr" fontAlgn="ctr">
                        <a:tabLst>
                          <a:tab pos="449263" algn="l"/>
                        </a:tabLst>
                      </a:pPr>
                      <a:r>
                        <a:rPr lang="ja-JP" altLang="en-US" sz="600" b="0" i="0" u="none" strike="noStrike" dirty="0">
                          <a:solidFill>
                            <a:schemeClr val="tx1"/>
                          </a:solidFill>
                          <a:effectLst/>
                          <a:latin typeface="ＭＳ Ｐゴシック" panose="020B0600070205080204" pitchFamily="50" charset="-128"/>
                          <a:ea typeface="ＭＳ Ｐゴシック" panose="020B0600070205080204" pitchFamily="50" charset="-128"/>
                        </a:rPr>
                        <a:t>（令和７（</a:t>
                      </a:r>
                      <a:r>
                        <a:rPr lang="en-US" altLang="ja-JP" sz="600" b="0" i="0" u="none" strike="noStrike" dirty="0">
                          <a:solidFill>
                            <a:schemeClr val="tx1"/>
                          </a:solidFill>
                          <a:effectLst/>
                          <a:latin typeface="ＭＳ Ｐゴシック" panose="020B0600070205080204" pitchFamily="50" charset="-128"/>
                          <a:ea typeface="ＭＳ Ｐゴシック" panose="020B0600070205080204" pitchFamily="50" charset="-128"/>
                        </a:rPr>
                        <a:t>2025</a:t>
                      </a:r>
                      <a:r>
                        <a:rPr lang="ja-JP" altLang="en-US" sz="600" b="0" i="0" u="none" strike="noStrike" dirty="0">
                          <a:solidFill>
                            <a:schemeClr val="tx1"/>
                          </a:solidFill>
                          <a:effectLst/>
                          <a:latin typeface="ＭＳ Ｐゴシック" panose="020B0600070205080204" pitchFamily="50" charset="-128"/>
                          <a:ea typeface="ＭＳ Ｐゴシック" panose="020B0600070205080204" pitchFamily="50" charset="-128"/>
                        </a:rPr>
                        <a:t>）</a:t>
                      </a:r>
                      <a:endParaRPr lang="en-US" altLang="ja-JP" sz="6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p>
                      <a:pPr marL="0" indent="0" algn="ctr" fontAlgn="ctr">
                        <a:tabLst>
                          <a:tab pos="449263" algn="l"/>
                        </a:tabLst>
                      </a:pPr>
                      <a:r>
                        <a:rPr lang="ja-JP" altLang="en-US" sz="600" b="0" i="0" u="none" strike="noStrike" dirty="0">
                          <a:solidFill>
                            <a:schemeClr val="tx1"/>
                          </a:solidFill>
                          <a:effectLst/>
                          <a:latin typeface="ＭＳ Ｐゴシック" panose="020B0600070205080204" pitchFamily="50" charset="-128"/>
                          <a:ea typeface="ＭＳ Ｐゴシック" panose="020B0600070205080204" pitchFamily="50" charset="-128"/>
                        </a:rPr>
                        <a:t>年度）</a:t>
                      </a:r>
                      <a:endParaRPr lang="ja-JP" altLang="en-US" sz="7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2178" marR="2178" marT="2178"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zh-TW" altLang="en-US" sz="600" b="0" i="0" u="none" strike="noStrike" dirty="0">
                          <a:solidFill>
                            <a:schemeClr val="tx1"/>
                          </a:solidFill>
                          <a:effectLst/>
                          <a:latin typeface="ＭＳ Ｐゴシック" panose="020B0600070205080204" pitchFamily="50" charset="-128"/>
                          <a:ea typeface="ＭＳ Ｐゴシック" panose="020B0600070205080204" pitchFamily="50" charset="-128"/>
                        </a:rPr>
                        <a:t>目標値</a:t>
                      </a:r>
                    </a:p>
                    <a:p>
                      <a:pPr algn="ctr" fontAlgn="ctr"/>
                      <a:r>
                        <a:rPr lang="zh-TW" altLang="en-US" sz="600" b="0" i="0" u="none" strike="noStrike" dirty="0">
                          <a:solidFill>
                            <a:schemeClr val="tx1"/>
                          </a:solidFill>
                          <a:effectLst/>
                          <a:latin typeface="ＭＳ Ｐゴシック" panose="020B0600070205080204" pitchFamily="50" charset="-128"/>
                          <a:ea typeface="ＭＳ Ｐゴシック" panose="020B0600070205080204" pitchFamily="50" charset="-128"/>
                        </a:rPr>
                        <a:t>（令和７（</a:t>
                      </a:r>
                      <a:r>
                        <a:rPr lang="en-US" altLang="zh-TW" sz="600" b="0" i="0" u="none" strike="noStrike" dirty="0">
                          <a:solidFill>
                            <a:schemeClr val="tx1"/>
                          </a:solidFill>
                          <a:effectLst/>
                          <a:latin typeface="ＭＳ Ｐゴシック" panose="020B0600070205080204" pitchFamily="50" charset="-128"/>
                          <a:ea typeface="ＭＳ Ｐゴシック" panose="020B0600070205080204" pitchFamily="50" charset="-128"/>
                        </a:rPr>
                        <a:t>2025</a:t>
                      </a:r>
                      <a:r>
                        <a:rPr lang="zh-TW" altLang="en-US" sz="600" b="0" i="0" u="none" strike="noStrike" dirty="0">
                          <a:solidFill>
                            <a:schemeClr val="tx1"/>
                          </a:solidFill>
                          <a:effectLst/>
                          <a:latin typeface="ＭＳ Ｐゴシック" panose="020B0600070205080204" pitchFamily="50" charset="-128"/>
                          <a:ea typeface="ＭＳ Ｐゴシック" panose="020B0600070205080204" pitchFamily="50" charset="-128"/>
                        </a:rPr>
                        <a:t>）年度）</a:t>
                      </a:r>
                    </a:p>
                  </a:txBody>
                  <a:tcPr marL="2178" marR="2178" marT="2178"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76164183"/>
                  </a:ext>
                </a:extLst>
              </a:tr>
              <a:tr h="249622">
                <a:tc>
                  <a:txBody>
                    <a:bodyPr/>
                    <a:lstStyle/>
                    <a:p>
                      <a:pPr algn="ctr" fontAlgn="ctr"/>
                      <a:r>
                        <a:rPr lang="en-US" altLang="ja-JP" sz="600" b="0" i="0" u="none" strike="noStrike">
                          <a:solidFill>
                            <a:srgbClr val="000000"/>
                          </a:solidFill>
                          <a:effectLst/>
                          <a:latin typeface="ＭＳ Ｐゴシック" panose="020B0600070205080204" pitchFamily="50" charset="-128"/>
                          <a:ea typeface="ＭＳ Ｐゴシック" panose="020B0600070205080204" pitchFamily="50" charset="-128"/>
                        </a:rPr>
                        <a:t>1</a:t>
                      </a:r>
                    </a:p>
                  </a:txBody>
                  <a:tcPr marL="2178" marR="2178" marT="2178"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FFC9C9"/>
                    </a:solidFill>
                  </a:tcPr>
                </a:tc>
                <a:tc gridSpan="2">
                  <a:txBody>
                    <a:bodyPr/>
                    <a:lstStyle/>
                    <a:p>
                      <a:pPr algn="l" fontAlgn="ctr"/>
                      <a:r>
                        <a:rPr lang="ja-JP" altLang="en-US" sz="600" b="1" i="0" u="none" strike="noStrike" dirty="0">
                          <a:solidFill>
                            <a:schemeClr val="tx1"/>
                          </a:solidFill>
                          <a:effectLst/>
                          <a:latin typeface="ＭＳ Ｐゴシック" panose="020B0600070205080204" pitchFamily="50" charset="-128"/>
                          <a:ea typeface="ＭＳ Ｐゴシック" panose="020B0600070205080204" pitchFamily="50" charset="-128"/>
                        </a:rPr>
                        <a:t>食育に関心を持っている国民を増やす</a:t>
                      </a:r>
                    </a:p>
                  </a:txBody>
                  <a:tcPr marL="2178" marR="2178" marT="2178" marB="0" anchor="ctr">
                    <a:lnL>
                      <a:noFill/>
                    </a:lnL>
                    <a:lnR w="6350" cap="flat" cmpd="sng" algn="ctr">
                      <a:noFill/>
                      <a:prstDash val="dot"/>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C9C9"/>
                    </a:solidFill>
                  </a:tcPr>
                </a:tc>
                <a:tc hMerge="1">
                  <a:txBody>
                    <a:bodyPr/>
                    <a:lstStyle/>
                    <a:p>
                      <a:endParaRPr kumimoji="1" lang="ja-JP" altLang="en-US"/>
                    </a:p>
                  </a:txBody>
                  <a:tcPr/>
                </a:tc>
                <a:tc>
                  <a:txBody>
                    <a:bodyPr/>
                    <a:lstStyle/>
                    <a:p>
                      <a:pPr algn="ctr" fontAlgn="ctr"/>
                      <a:r>
                        <a:rPr lang="ja-JP" altLang="en-US" sz="600" b="1" i="0" u="none" strike="noStrike" dirty="0">
                          <a:solidFill>
                            <a:schemeClr val="tx1"/>
                          </a:solidFill>
                          <a:effectLst/>
                          <a:latin typeface="ＭＳ Ｐゴシック" panose="020B0600070205080204" pitchFamily="50" charset="-128"/>
                          <a:ea typeface="ＭＳ Ｐゴシック" panose="020B0600070205080204" pitchFamily="50" charset="-128"/>
                        </a:rPr>
                        <a:t>　</a:t>
                      </a:r>
                    </a:p>
                  </a:txBody>
                  <a:tcPr marL="2178" marR="2178" marT="2178"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C9C9"/>
                    </a:solidFill>
                  </a:tcPr>
                </a:tc>
                <a:tc>
                  <a:txBody>
                    <a:bodyPr/>
                    <a:lstStyle/>
                    <a:p>
                      <a:pPr algn="ctr" fontAlgn="ctr"/>
                      <a:r>
                        <a:rPr lang="ja-JP" altLang="en-US" sz="600" b="1" i="0" u="none" strike="noStrike">
                          <a:solidFill>
                            <a:schemeClr val="tx1"/>
                          </a:solidFill>
                          <a:effectLst/>
                          <a:latin typeface="ＭＳ Ｐゴシック" panose="020B0600070205080204" pitchFamily="50" charset="-128"/>
                          <a:ea typeface="ＭＳ Ｐゴシック" panose="020B0600070205080204" pitchFamily="50" charset="-128"/>
                        </a:rPr>
                        <a:t>　</a:t>
                      </a:r>
                    </a:p>
                  </a:txBody>
                  <a:tcPr marL="2178" marR="2178" marT="2178"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C9C9"/>
                    </a:solidFill>
                  </a:tcPr>
                </a:tc>
                <a:tc>
                  <a:txBody>
                    <a:bodyPr/>
                    <a:lstStyle/>
                    <a:p>
                      <a:pPr algn="ctr" fontAlgn="ctr"/>
                      <a:r>
                        <a:rPr lang="ja-JP" altLang="en-US" sz="600" b="1" i="0" u="none" strike="noStrike">
                          <a:solidFill>
                            <a:schemeClr val="tx1"/>
                          </a:solidFill>
                          <a:effectLst/>
                          <a:latin typeface="ＭＳ Ｐゴシック" panose="020B0600070205080204" pitchFamily="50" charset="-128"/>
                          <a:ea typeface="ＭＳ Ｐゴシック" panose="020B0600070205080204" pitchFamily="50" charset="-128"/>
                        </a:rPr>
                        <a:t>　</a:t>
                      </a:r>
                    </a:p>
                  </a:txBody>
                  <a:tcPr marL="2178" marR="2178" marT="2178" marB="0" anchor="ctr">
                    <a:lnL w="6350" cap="flat" cmpd="sng" algn="ctr">
                      <a:no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C9C9"/>
                    </a:solidFill>
                  </a:tcPr>
                </a:tc>
                <a:extLst>
                  <a:ext uri="{0D108BD9-81ED-4DB2-BD59-A6C34878D82A}">
                    <a16:rowId xmlns:a16="http://schemas.microsoft.com/office/drawing/2014/main" val="3745806338"/>
                  </a:ext>
                </a:extLst>
              </a:tr>
              <a:tr h="249622">
                <a:tc>
                  <a:txBody>
                    <a:bodyPr/>
                    <a:lstStyle/>
                    <a:p>
                      <a:pPr algn="ctr" fontAlgn="ctr"/>
                      <a:r>
                        <a:rPr lang="ja-JP" altLang="en-US" sz="6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2178" marR="2178" marT="2178" marB="0"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C9C9"/>
                    </a:solidFill>
                  </a:tcPr>
                </a:tc>
                <a:tc>
                  <a:txBody>
                    <a:bodyPr/>
                    <a:lstStyle/>
                    <a:p>
                      <a:pPr algn="r" fontAlgn="ctr"/>
                      <a:r>
                        <a:rPr lang="ja-JP" altLang="en-US" sz="600" b="0" i="0" u="none" strike="noStrike">
                          <a:solidFill>
                            <a:srgbClr val="000000"/>
                          </a:solidFill>
                          <a:effectLst/>
                          <a:latin typeface="ＭＳ Ｐゴシック" panose="020B0600070205080204" pitchFamily="50" charset="-128"/>
                          <a:ea typeface="ＭＳ Ｐゴシック" panose="020B0600070205080204" pitchFamily="50" charset="-128"/>
                        </a:rPr>
                        <a:t>①</a:t>
                      </a:r>
                    </a:p>
                  </a:txBody>
                  <a:tcPr marL="2178" marR="2178" marT="2178" marB="0" anchor="ctr">
                    <a:lnL w="6350" cap="flat" cmpd="sng" algn="ctr">
                      <a:solidFill>
                        <a:srgbClr val="000000"/>
                      </a:solidFill>
                      <a:prstDash val="dot"/>
                      <a:round/>
                      <a:headEnd type="none" w="med" len="med"/>
                      <a:tailEnd type="none" w="med" len="med"/>
                    </a:lnL>
                    <a:lnR>
                      <a:noFill/>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72000" algn="l" fontAlgn="ctr"/>
                      <a:r>
                        <a:rPr lang="ja-JP" altLang="en-US" sz="600" b="0" i="0" u="none" strike="noStrike" dirty="0">
                          <a:solidFill>
                            <a:schemeClr val="tx1"/>
                          </a:solidFill>
                          <a:effectLst/>
                          <a:latin typeface="ＭＳ Ｐゴシック" panose="020B0600070205080204" pitchFamily="50" charset="-128"/>
                          <a:ea typeface="ＭＳ Ｐゴシック" panose="020B0600070205080204" pitchFamily="50" charset="-128"/>
                        </a:rPr>
                        <a:t>食育に関心を持っている国民の割合</a:t>
                      </a:r>
                    </a:p>
                  </a:txBody>
                  <a:tcPr marL="2178" marR="2178" marT="2178" marB="0" anchor="ctr">
                    <a:lnL>
                      <a:noFill/>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600" b="0" i="0" u="none" strike="noStrike" dirty="0">
                          <a:solidFill>
                            <a:schemeClr val="tx1"/>
                          </a:solidFill>
                          <a:effectLst/>
                          <a:latin typeface="ＭＳ Ｐゴシック" panose="020B0600070205080204" pitchFamily="50" charset="-128"/>
                          <a:ea typeface="ＭＳ Ｐゴシック" panose="020B0600070205080204" pitchFamily="50" charset="-128"/>
                        </a:rPr>
                        <a:t>83.2</a:t>
                      </a:r>
                      <a:r>
                        <a:rPr lang="ja-JP" altLang="en-US" sz="600" b="0" i="0" u="none" strike="noStrike" dirty="0">
                          <a:solidFill>
                            <a:schemeClr val="tx1"/>
                          </a:solidFill>
                          <a:effectLst/>
                          <a:latin typeface="ＭＳ Ｐゴシック" panose="020B0600070205080204" pitchFamily="50" charset="-128"/>
                          <a:ea typeface="ＭＳ Ｐゴシック" panose="020B0600070205080204" pitchFamily="50" charset="-128"/>
                        </a:rPr>
                        <a:t>％</a:t>
                      </a:r>
                    </a:p>
                  </a:txBody>
                  <a:tcPr marL="2178" marR="2178" marT="2178"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ja-JP" sz="600" b="0" i="0" u="none" strike="noStrike" dirty="0">
                          <a:solidFill>
                            <a:schemeClr val="tx1"/>
                          </a:solidFill>
                          <a:effectLst/>
                          <a:latin typeface="ＭＳ Ｐゴシック" panose="020B0600070205080204" pitchFamily="50" charset="-128"/>
                          <a:ea typeface="ＭＳ Ｐゴシック" panose="020B0600070205080204" pitchFamily="50" charset="-128"/>
                        </a:rPr>
                        <a:t>79.1</a:t>
                      </a:r>
                      <a:r>
                        <a:rPr lang="ja-JP" altLang="en-US" sz="600" b="0" i="0" u="none" strike="noStrike" dirty="0">
                          <a:solidFill>
                            <a:schemeClr val="tx1"/>
                          </a:solidFill>
                          <a:effectLst/>
                          <a:latin typeface="ＭＳ Ｐゴシック" panose="020B0600070205080204" pitchFamily="50" charset="-128"/>
                          <a:ea typeface="ＭＳ Ｐゴシック" panose="020B0600070205080204" pitchFamily="50" charset="-128"/>
                        </a:rPr>
                        <a:t>％</a:t>
                      </a:r>
                    </a:p>
                  </a:txBody>
                  <a:tcPr marL="2178" marR="2178" marT="2178"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ja-JP" sz="600" b="0" i="0" u="none" strike="noStrike" dirty="0">
                          <a:solidFill>
                            <a:schemeClr val="tx1"/>
                          </a:solidFill>
                          <a:effectLst/>
                          <a:latin typeface="ＭＳ Ｐゴシック" panose="020B0600070205080204" pitchFamily="50" charset="-128"/>
                          <a:ea typeface="ＭＳ Ｐゴシック" panose="020B0600070205080204" pitchFamily="50" charset="-128"/>
                        </a:rPr>
                        <a:t>90</a:t>
                      </a:r>
                      <a:r>
                        <a:rPr lang="ja-JP" altLang="en-US" sz="600" b="0" i="0" u="none" strike="noStrike" dirty="0">
                          <a:solidFill>
                            <a:schemeClr val="tx1"/>
                          </a:solidFill>
                          <a:effectLst/>
                          <a:latin typeface="ＭＳ Ｐゴシック" panose="020B0600070205080204" pitchFamily="50" charset="-128"/>
                          <a:ea typeface="ＭＳ Ｐゴシック" panose="020B0600070205080204" pitchFamily="50" charset="-128"/>
                        </a:rPr>
                        <a:t>％以上</a:t>
                      </a:r>
                    </a:p>
                  </a:txBody>
                  <a:tcPr marL="2178" marR="2178" marT="2178"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29750290"/>
                  </a:ext>
                </a:extLst>
              </a:tr>
              <a:tr h="249622">
                <a:tc>
                  <a:txBody>
                    <a:bodyPr/>
                    <a:lstStyle/>
                    <a:p>
                      <a:pPr algn="ctr" fontAlgn="ctr"/>
                      <a:r>
                        <a:rPr lang="en-US" altLang="ja-JP" sz="600" b="0" i="0" u="none" strike="noStrike">
                          <a:solidFill>
                            <a:srgbClr val="000000"/>
                          </a:solidFill>
                          <a:effectLst/>
                          <a:latin typeface="ＭＳ Ｐゴシック" panose="020B0600070205080204" pitchFamily="50" charset="-128"/>
                          <a:ea typeface="ＭＳ Ｐゴシック" panose="020B0600070205080204" pitchFamily="50" charset="-128"/>
                        </a:rPr>
                        <a:t>2</a:t>
                      </a:r>
                    </a:p>
                  </a:txBody>
                  <a:tcPr marL="2178" marR="2178" marT="2178" marB="0" anchor="ctr">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FFC9C9"/>
                    </a:solidFill>
                  </a:tcPr>
                </a:tc>
                <a:tc gridSpan="2">
                  <a:txBody>
                    <a:bodyPr/>
                    <a:lstStyle/>
                    <a:p>
                      <a:pPr algn="l" fontAlgn="ctr"/>
                      <a:r>
                        <a:rPr lang="ja-JP" altLang="en-US" sz="600" b="1" i="0" u="none" strike="noStrike" dirty="0">
                          <a:solidFill>
                            <a:schemeClr val="tx1"/>
                          </a:solidFill>
                          <a:effectLst/>
                          <a:latin typeface="ＭＳ Ｐゴシック" panose="020B0600070205080204" pitchFamily="50" charset="-128"/>
                          <a:ea typeface="ＭＳ Ｐゴシック" panose="020B0600070205080204" pitchFamily="50" charset="-128"/>
                        </a:rPr>
                        <a:t>朝食又は夕食を家族と一緒に食べる「共食」の回数を増やす</a:t>
                      </a:r>
                    </a:p>
                  </a:txBody>
                  <a:tcPr marL="2178" marR="2178" marT="2178" marB="0" anchor="ctr">
                    <a:lnL>
                      <a:noFill/>
                    </a:lnL>
                    <a:lnR w="6350" cap="flat" cmpd="sng" algn="ctr">
                      <a:no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C9C9"/>
                    </a:solidFill>
                  </a:tcPr>
                </a:tc>
                <a:tc hMerge="1">
                  <a:txBody>
                    <a:bodyPr/>
                    <a:lstStyle/>
                    <a:p>
                      <a:endParaRPr kumimoji="1" lang="ja-JP" altLang="en-US"/>
                    </a:p>
                  </a:txBody>
                  <a:tcPr/>
                </a:tc>
                <a:tc>
                  <a:txBody>
                    <a:bodyPr/>
                    <a:lstStyle/>
                    <a:p>
                      <a:pPr algn="l" fontAlgn="ctr"/>
                      <a:r>
                        <a:rPr lang="ja-JP" altLang="en-US" sz="600" b="1" i="0" u="none" strike="noStrike">
                          <a:solidFill>
                            <a:schemeClr val="tx1"/>
                          </a:solidFill>
                          <a:effectLst/>
                          <a:latin typeface="ＭＳ Ｐゴシック" panose="020B0600070205080204" pitchFamily="50" charset="-128"/>
                          <a:ea typeface="ＭＳ Ｐゴシック" panose="020B0600070205080204" pitchFamily="50" charset="-128"/>
                        </a:rPr>
                        <a:t>　</a:t>
                      </a:r>
                    </a:p>
                  </a:txBody>
                  <a:tcPr marL="2178" marR="2178" marT="2178"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C9C9"/>
                    </a:solidFill>
                  </a:tcPr>
                </a:tc>
                <a:tc>
                  <a:txBody>
                    <a:bodyPr/>
                    <a:lstStyle/>
                    <a:p>
                      <a:pPr algn="l" fontAlgn="ctr"/>
                      <a:r>
                        <a:rPr lang="ja-JP" altLang="en-US" sz="600" b="1" i="0" u="none" strike="noStrike">
                          <a:solidFill>
                            <a:schemeClr val="tx1"/>
                          </a:solidFill>
                          <a:effectLst/>
                          <a:latin typeface="ＭＳ Ｐゴシック" panose="020B0600070205080204" pitchFamily="50" charset="-128"/>
                          <a:ea typeface="ＭＳ Ｐゴシック" panose="020B0600070205080204" pitchFamily="50" charset="-128"/>
                        </a:rPr>
                        <a:t>　</a:t>
                      </a:r>
                    </a:p>
                  </a:txBody>
                  <a:tcPr marL="2178" marR="2178" marT="2178"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C9C9"/>
                    </a:solidFill>
                  </a:tcPr>
                </a:tc>
                <a:tc>
                  <a:txBody>
                    <a:bodyPr/>
                    <a:lstStyle/>
                    <a:p>
                      <a:pPr algn="ctr" fontAlgn="ctr"/>
                      <a:r>
                        <a:rPr lang="ja-JP" altLang="en-US" sz="600" b="1" i="0" u="none" strike="noStrike">
                          <a:solidFill>
                            <a:schemeClr val="tx1"/>
                          </a:solidFill>
                          <a:effectLst/>
                          <a:latin typeface="ＭＳ Ｐゴシック" panose="020B0600070205080204" pitchFamily="50" charset="-128"/>
                          <a:ea typeface="ＭＳ Ｐゴシック" panose="020B0600070205080204" pitchFamily="50" charset="-128"/>
                        </a:rPr>
                        <a:t>　</a:t>
                      </a:r>
                    </a:p>
                  </a:txBody>
                  <a:tcPr marL="2178" marR="2178" marT="2178" marB="0" anchor="ctr">
                    <a:lnL w="6350" cap="flat" cmpd="sng" algn="ctr">
                      <a:no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C9C9"/>
                    </a:solidFill>
                  </a:tcPr>
                </a:tc>
                <a:extLst>
                  <a:ext uri="{0D108BD9-81ED-4DB2-BD59-A6C34878D82A}">
                    <a16:rowId xmlns:a16="http://schemas.microsoft.com/office/drawing/2014/main" val="3130978405"/>
                  </a:ext>
                </a:extLst>
              </a:tr>
              <a:tr h="249622">
                <a:tc>
                  <a:txBody>
                    <a:bodyPr/>
                    <a:lstStyle/>
                    <a:p>
                      <a:pPr algn="ctr" fontAlgn="ctr"/>
                      <a:r>
                        <a:rPr lang="ja-JP" altLang="en-US" sz="6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2178" marR="2178" marT="2178" marB="0"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C9C9"/>
                    </a:solidFill>
                  </a:tcPr>
                </a:tc>
                <a:tc>
                  <a:txBody>
                    <a:bodyPr/>
                    <a:lstStyle/>
                    <a:p>
                      <a:pPr algn="r" fontAlgn="ctr"/>
                      <a:r>
                        <a:rPr lang="ja-JP" altLang="en-US" sz="600" b="0" i="0" u="none" strike="noStrike">
                          <a:solidFill>
                            <a:srgbClr val="000000"/>
                          </a:solidFill>
                          <a:effectLst/>
                          <a:latin typeface="ＭＳ Ｐゴシック" panose="020B0600070205080204" pitchFamily="50" charset="-128"/>
                          <a:ea typeface="ＭＳ Ｐゴシック" panose="020B0600070205080204" pitchFamily="50" charset="-128"/>
                        </a:rPr>
                        <a:t>②</a:t>
                      </a:r>
                    </a:p>
                  </a:txBody>
                  <a:tcPr marL="2178" marR="2178" marT="2178" marB="0" anchor="ctr">
                    <a:lnL w="6350" cap="flat" cmpd="sng" algn="ctr">
                      <a:solidFill>
                        <a:srgbClr val="000000"/>
                      </a:solidFill>
                      <a:prstDash val="dot"/>
                      <a:round/>
                      <a:headEnd type="none" w="med" len="med"/>
                      <a:tailEnd type="none" w="med" len="med"/>
                    </a:lnL>
                    <a:lnR>
                      <a:noFill/>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72000" algn="l" fontAlgn="ctr"/>
                      <a:r>
                        <a:rPr lang="ja-JP" altLang="en-US" sz="600" b="0" i="0" u="none" strike="noStrike" dirty="0">
                          <a:solidFill>
                            <a:schemeClr val="tx1"/>
                          </a:solidFill>
                          <a:effectLst/>
                          <a:latin typeface="ＭＳ Ｐゴシック" panose="020B0600070205080204" pitchFamily="50" charset="-128"/>
                          <a:ea typeface="ＭＳ Ｐゴシック" panose="020B0600070205080204" pitchFamily="50" charset="-128"/>
                        </a:rPr>
                        <a:t>朝食又は夕食を家族と一緒に食べる「共食」の回数</a:t>
                      </a:r>
                    </a:p>
                  </a:txBody>
                  <a:tcPr marL="2178" marR="2178" marT="2178" marB="0" anchor="ctr">
                    <a:lnL>
                      <a:noFill/>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600" b="0" i="0" u="none" strike="noStrike" dirty="0">
                          <a:solidFill>
                            <a:schemeClr val="tx1"/>
                          </a:solidFill>
                          <a:effectLst/>
                          <a:latin typeface="ＭＳ Ｐゴシック" panose="020B0600070205080204" pitchFamily="50" charset="-128"/>
                          <a:ea typeface="ＭＳ Ｐゴシック" panose="020B0600070205080204" pitchFamily="50" charset="-128"/>
                        </a:rPr>
                        <a:t>週</a:t>
                      </a:r>
                      <a:r>
                        <a:rPr lang="en-US" altLang="ja-JP" sz="600" b="0" i="0" u="none" strike="noStrike" dirty="0">
                          <a:solidFill>
                            <a:schemeClr val="tx1"/>
                          </a:solidFill>
                          <a:effectLst/>
                          <a:latin typeface="ＭＳ Ｐゴシック" panose="020B0600070205080204" pitchFamily="50" charset="-128"/>
                          <a:ea typeface="ＭＳ Ｐゴシック" panose="020B0600070205080204" pitchFamily="50" charset="-128"/>
                        </a:rPr>
                        <a:t>9.6</a:t>
                      </a:r>
                      <a:r>
                        <a:rPr lang="ja-JP" altLang="en-US" sz="600" b="0" i="0" u="none" strike="noStrike" dirty="0">
                          <a:solidFill>
                            <a:schemeClr val="tx1"/>
                          </a:solidFill>
                          <a:effectLst/>
                          <a:latin typeface="ＭＳ Ｐゴシック" panose="020B0600070205080204" pitchFamily="50" charset="-128"/>
                          <a:ea typeface="ＭＳ Ｐゴシック" panose="020B0600070205080204" pitchFamily="50" charset="-128"/>
                        </a:rPr>
                        <a:t>回</a:t>
                      </a:r>
                    </a:p>
                  </a:txBody>
                  <a:tcPr marL="2178" marR="2178" marT="2178"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ja-JP" altLang="en-US" sz="600" b="0" i="0" u="none" strike="noStrike" dirty="0">
                          <a:solidFill>
                            <a:schemeClr val="tx1"/>
                          </a:solidFill>
                          <a:effectLst/>
                          <a:latin typeface="ＭＳ Ｐゴシック" panose="020B0600070205080204" pitchFamily="50" charset="-128"/>
                          <a:ea typeface="ＭＳ Ｐゴシック" panose="020B0600070205080204" pitchFamily="50" charset="-128"/>
                        </a:rPr>
                        <a:t>週</a:t>
                      </a:r>
                      <a:r>
                        <a:rPr lang="en-US" altLang="ja-JP" sz="600" b="0" i="0" u="none" strike="noStrike" dirty="0">
                          <a:solidFill>
                            <a:schemeClr val="tx1"/>
                          </a:solidFill>
                          <a:effectLst/>
                          <a:latin typeface="ＭＳ Ｐゴシック" panose="020B0600070205080204" pitchFamily="50" charset="-128"/>
                          <a:ea typeface="ＭＳ Ｐゴシック" panose="020B0600070205080204" pitchFamily="50" charset="-128"/>
                        </a:rPr>
                        <a:t>8.6</a:t>
                      </a:r>
                      <a:r>
                        <a:rPr lang="ja-JP" altLang="en-US" sz="600" b="0" i="0" u="none" strike="noStrike" dirty="0">
                          <a:solidFill>
                            <a:schemeClr val="tx1"/>
                          </a:solidFill>
                          <a:effectLst/>
                          <a:latin typeface="ＭＳ Ｐゴシック" panose="020B0600070205080204" pitchFamily="50" charset="-128"/>
                          <a:ea typeface="ＭＳ Ｐゴシック" panose="020B0600070205080204" pitchFamily="50" charset="-128"/>
                        </a:rPr>
                        <a:t>回</a:t>
                      </a:r>
                    </a:p>
                  </a:txBody>
                  <a:tcPr marL="2178" marR="2178" marT="2178"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ja-JP" altLang="en-US" sz="600" b="0" i="0" u="none" strike="noStrike" dirty="0">
                          <a:solidFill>
                            <a:schemeClr val="tx1"/>
                          </a:solidFill>
                          <a:effectLst/>
                          <a:latin typeface="ＭＳ Ｐゴシック" panose="020B0600070205080204" pitchFamily="50" charset="-128"/>
                          <a:ea typeface="ＭＳ Ｐゴシック" panose="020B0600070205080204" pitchFamily="50" charset="-128"/>
                        </a:rPr>
                        <a:t>週</a:t>
                      </a:r>
                      <a:r>
                        <a:rPr lang="en-US" altLang="ja-JP" sz="600" b="0" i="0" u="none" strike="noStrike" dirty="0">
                          <a:solidFill>
                            <a:schemeClr val="tx1"/>
                          </a:solidFill>
                          <a:effectLst/>
                          <a:latin typeface="ＭＳ Ｐゴシック" panose="020B0600070205080204" pitchFamily="50" charset="-128"/>
                          <a:ea typeface="ＭＳ Ｐゴシック" panose="020B0600070205080204" pitchFamily="50" charset="-128"/>
                        </a:rPr>
                        <a:t>11</a:t>
                      </a:r>
                      <a:r>
                        <a:rPr lang="ja-JP" altLang="en-US" sz="600" b="0" i="0" u="none" strike="noStrike" dirty="0">
                          <a:solidFill>
                            <a:schemeClr val="tx1"/>
                          </a:solidFill>
                          <a:effectLst/>
                          <a:latin typeface="ＭＳ Ｐゴシック" panose="020B0600070205080204" pitchFamily="50" charset="-128"/>
                          <a:ea typeface="ＭＳ Ｐゴシック" panose="020B0600070205080204" pitchFamily="50" charset="-128"/>
                        </a:rPr>
                        <a:t>回以上</a:t>
                      </a:r>
                    </a:p>
                  </a:txBody>
                  <a:tcPr marL="2178" marR="2178" marT="2178"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33956956"/>
                  </a:ext>
                </a:extLst>
              </a:tr>
              <a:tr h="249622">
                <a:tc>
                  <a:txBody>
                    <a:bodyPr/>
                    <a:lstStyle/>
                    <a:p>
                      <a:pPr algn="ctr" fontAlgn="ctr"/>
                      <a:r>
                        <a:rPr lang="en-US" altLang="ja-JP" sz="600" b="0" i="0" u="none" strike="noStrike">
                          <a:solidFill>
                            <a:srgbClr val="000000"/>
                          </a:solidFill>
                          <a:effectLst/>
                          <a:latin typeface="ＭＳ Ｐゴシック" panose="020B0600070205080204" pitchFamily="50" charset="-128"/>
                          <a:ea typeface="ＭＳ Ｐゴシック" panose="020B0600070205080204" pitchFamily="50" charset="-128"/>
                        </a:rPr>
                        <a:t>3</a:t>
                      </a:r>
                    </a:p>
                  </a:txBody>
                  <a:tcPr marL="2178" marR="2178" marT="2178" marB="0" anchor="ctr">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FFC9C9"/>
                    </a:solidFill>
                  </a:tcPr>
                </a:tc>
                <a:tc gridSpan="2">
                  <a:txBody>
                    <a:bodyPr/>
                    <a:lstStyle/>
                    <a:p>
                      <a:pPr algn="l" fontAlgn="ctr"/>
                      <a:r>
                        <a:rPr lang="ja-JP" altLang="en-US" sz="600" b="1" i="0" u="none" strike="noStrike" dirty="0">
                          <a:solidFill>
                            <a:schemeClr val="tx1"/>
                          </a:solidFill>
                          <a:effectLst/>
                          <a:latin typeface="ＭＳ Ｐゴシック" panose="020B0600070205080204" pitchFamily="50" charset="-128"/>
                          <a:ea typeface="ＭＳ Ｐゴシック" panose="020B0600070205080204" pitchFamily="50" charset="-128"/>
                        </a:rPr>
                        <a:t>地域等で共食したいと思う人が共食する割合を増やす</a:t>
                      </a:r>
                    </a:p>
                  </a:txBody>
                  <a:tcPr marL="2178" marR="2178" marT="2178" marB="0" anchor="ctr">
                    <a:lnL>
                      <a:noFill/>
                    </a:lnL>
                    <a:lnR w="6350" cap="flat" cmpd="sng" algn="ctr">
                      <a:no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C9C9"/>
                    </a:solidFill>
                  </a:tcPr>
                </a:tc>
                <a:tc hMerge="1">
                  <a:txBody>
                    <a:bodyPr/>
                    <a:lstStyle/>
                    <a:p>
                      <a:endParaRPr kumimoji="1" lang="ja-JP" altLang="en-US"/>
                    </a:p>
                  </a:txBody>
                  <a:tcPr/>
                </a:tc>
                <a:tc>
                  <a:txBody>
                    <a:bodyPr/>
                    <a:lstStyle/>
                    <a:p>
                      <a:pPr algn="l" fontAlgn="ctr"/>
                      <a:r>
                        <a:rPr lang="ja-JP" altLang="en-US" sz="600" b="1" i="0" u="none" strike="noStrike">
                          <a:solidFill>
                            <a:schemeClr val="tx1"/>
                          </a:solidFill>
                          <a:effectLst/>
                          <a:latin typeface="ＭＳ Ｐゴシック" panose="020B0600070205080204" pitchFamily="50" charset="-128"/>
                          <a:ea typeface="ＭＳ Ｐゴシック" panose="020B0600070205080204" pitchFamily="50" charset="-128"/>
                        </a:rPr>
                        <a:t>　</a:t>
                      </a:r>
                    </a:p>
                  </a:txBody>
                  <a:tcPr marL="2178" marR="2178" marT="2178"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C9C9"/>
                    </a:solidFill>
                  </a:tcPr>
                </a:tc>
                <a:tc>
                  <a:txBody>
                    <a:bodyPr/>
                    <a:lstStyle/>
                    <a:p>
                      <a:pPr algn="l" fontAlgn="ctr"/>
                      <a:r>
                        <a:rPr lang="ja-JP" altLang="en-US" sz="600" b="1" i="0" u="none" strike="noStrike">
                          <a:solidFill>
                            <a:schemeClr val="tx1"/>
                          </a:solidFill>
                          <a:effectLst/>
                          <a:latin typeface="ＭＳ Ｐゴシック" panose="020B0600070205080204" pitchFamily="50" charset="-128"/>
                          <a:ea typeface="ＭＳ Ｐゴシック" panose="020B0600070205080204" pitchFamily="50" charset="-128"/>
                        </a:rPr>
                        <a:t>　</a:t>
                      </a:r>
                    </a:p>
                  </a:txBody>
                  <a:tcPr marL="2178" marR="2178" marT="2178"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C9C9"/>
                    </a:solidFill>
                  </a:tcPr>
                </a:tc>
                <a:tc>
                  <a:txBody>
                    <a:bodyPr/>
                    <a:lstStyle/>
                    <a:p>
                      <a:pPr algn="ctr" fontAlgn="ctr"/>
                      <a:r>
                        <a:rPr lang="ja-JP" altLang="en-US" sz="600" b="1" i="0" u="none" strike="noStrike">
                          <a:solidFill>
                            <a:schemeClr val="tx1"/>
                          </a:solidFill>
                          <a:effectLst/>
                          <a:latin typeface="ＭＳ Ｐゴシック" panose="020B0600070205080204" pitchFamily="50" charset="-128"/>
                          <a:ea typeface="ＭＳ Ｐゴシック" panose="020B0600070205080204" pitchFamily="50" charset="-128"/>
                        </a:rPr>
                        <a:t>　</a:t>
                      </a:r>
                    </a:p>
                  </a:txBody>
                  <a:tcPr marL="2178" marR="2178" marT="2178" marB="0" anchor="ctr">
                    <a:lnL w="6350" cap="flat" cmpd="sng" algn="ctr">
                      <a:no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C9C9"/>
                    </a:solidFill>
                  </a:tcPr>
                </a:tc>
                <a:extLst>
                  <a:ext uri="{0D108BD9-81ED-4DB2-BD59-A6C34878D82A}">
                    <a16:rowId xmlns:a16="http://schemas.microsoft.com/office/drawing/2014/main" val="2330646784"/>
                  </a:ext>
                </a:extLst>
              </a:tr>
              <a:tr h="249622">
                <a:tc>
                  <a:txBody>
                    <a:bodyPr/>
                    <a:lstStyle/>
                    <a:p>
                      <a:pPr algn="ctr" fontAlgn="ctr"/>
                      <a:r>
                        <a:rPr lang="ja-JP" altLang="en-US" sz="6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2178" marR="2178" marT="2178" marB="0"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C9C9"/>
                    </a:solidFill>
                  </a:tcPr>
                </a:tc>
                <a:tc>
                  <a:txBody>
                    <a:bodyPr/>
                    <a:lstStyle/>
                    <a:p>
                      <a:pPr algn="r" fontAlgn="ctr"/>
                      <a:r>
                        <a:rPr lang="ja-JP" altLang="en-US" sz="600" b="0" i="0" u="none" strike="noStrike">
                          <a:solidFill>
                            <a:srgbClr val="000000"/>
                          </a:solidFill>
                          <a:effectLst/>
                          <a:latin typeface="ＭＳ Ｐゴシック" panose="020B0600070205080204" pitchFamily="50" charset="-128"/>
                          <a:ea typeface="ＭＳ Ｐゴシック" panose="020B0600070205080204" pitchFamily="50" charset="-128"/>
                        </a:rPr>
                        <a:t>③</a:t>
                      </a:r>
                    </a:p>
                  </a:txBody>
                  <a:tcPr marL="2178" marR="2178" marT="2178" marB="0" anchor="ctr">
                    <a:lnL w="6350" cap="flat" cmpd="sng" algn="ctr">
                      <a:solidFill>
                        <a:srgbClr val="000000"/>
                      </a:solidFill>
                      <a:prstDash val="dot"/>
                      <a:round/>
                      <a:headEnd type="none" w="med" len="med"/>
                      <a:tailEnd type="none" w="med" len="med"/>
                    </a:lnL>
                    <a:lnR>
                      <a:noFill/>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72000" algn="l" fontAlgn="ctr"/>
                      <a:r>
                        <a:rPr lang="ja-JP" altLang="en-US" sz="600" b="0" i="0" u="none" strike="noStrike" dirty="0">
                          <a:solidFill>
                            <a:schemeClr val="tx1"/>
                          </a:solidFill>
                          <a:effectLst/>
                          <a:latin typeface="ＭＳ Ｐゴシック" panose="020B0600070205080204" pitchFamily="50" charset="-128"/>
                          <a:ea typeface="ＭＳ Ｐゴシック" panose="020B0600070205080204" pitchFamily="50" charset="-128"/>
                        </a:rPr>
                        <a:t>地域等で共食したいと思う人が共食する割合</a:t>
                      </a:r>
                    </a:p>
                  </a:txBody>
                  <a:tcPr marL="2178" marR="2178" marT="2178" marB="0" anchor="ctr">
                    <a:lnL>
                      <a:noFill/>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600" b="0" i="0" u="none" strike="noStrike" dirty="0">
                          <a:solidFill>
                            <a:schemeClr val="tx1"/>
                          </a:solidFill>
                          <a:effectLst/>
                          <a:latin typeface="ＭＳ Ｐゴシック" panose="020B0600070205080204" pitchFamily="50" charset="-128"/>
                          <a:ea typeface="ＭＳ Ｐゴシック" panose="020B0600070205080204" pitchFamily="50" charset="-128"/>
                        </a:rPr>
                        <a:t>70.7</a:t>
                      </a:r>
                      <a:r>
                        <a:rPr lang="ja-JP" altLang="en-US" sz="600" b="0" i="0" u="none" strike="noStrike" dirty="0">
                          <a:solidFill>
                            <a:schemeClr val="tx1"/>
                          </a:solidFill>
                          <a:effectLst/>
                          <a:latin typeface="ＭＳ Ｐゴシック" panose="020B0600070205080204" pitchFamily="50" charset="-128"/>
                          <a:ea typeface="ＭＳ Ｐゴシック" panose="020B0600070205080204" pitchFamily="50" charset="-128"/>
                        </a:rPr>
                        <a:t>％</a:t>
                      </a:r>
                    </a:p>
                  </a:txBody>
                  <a:tcPr marL="2178" marR="2178" marT="2178"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ja-JP" sz="600" b="0" i="0" u="none" strike="noStrike" dirty="0">
                          <a:solidFill>
                            <a:schemeClr val="tx1"/>
                          </a:solidFill>
                          <a:effectLst/>
                          <a:latin typeface="ＭＳ Ｐゴシック" panose="020B0600070205080204" pitchFamily="50" charset="-128"/>
                          <a:ea typeface="ＭＳ Ｐゴシック" panose="020B0600070205080204" pitchFamily="50" charset="-128"/>
                        </a:rPr>
                        <a:t>70.1</a:t>
                      </a:r>
                      <a:r>
                        <a:rPr lang="ja-JP" altLang="en-US" sz="600" b="0" i="0" u="none" strike="noStrike" dirty="0">
                          <a:solidFill>
                            <a:schemeClr val="tx1"/>
                          </a:solidFill>
                          <a:effectLst/>
                          <a:latin typeface="ＭＳ Ｐゴシック" panose="020B0600070205080204" pitchFamily="50" charset="-128"/>
                          <a:ea typeface="ＭＳ Ｐゴシック" panose="020B0600070205080204" pitchFamily="50" charset="-128"/>
                        </a:rPr>
                        <a:t>％</a:t>
                      </a:r>
                    </a:p>
                  </a:txBody>
                  <a:tcPr marL="2178" marR="2178" marT="2178"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ja-JP" sz="600" b="0" i="0" u="none" strike="noStrike" dirty="0">
                          <a:solidFill>
                            <a:schemeClr val="tx1"/>
                          </a:solidFill>
                          <a:effectLst/>
                          <a:latin typeface="ＭＳ Ｐゴシック" panose="020B0600070205080204" pitchFamily="50" charset="-128"/>
                          <a:ea typeface="ＭＳ Ｐゴシック" panose="020B0600070205080204" pitchFamily="50" charset="-128"/>
                        </a:rPr>
                        <a:t>75</a:t>
                      </a:r>
                      <a:r>
                        <a:rPr lang="ja-JP" altLang="en-US" sz="600" b="0" i="0" u="none" strike="noStrike" dirty="0">
                          <a:solidFill>
                            <a:schemeClr val="tx1"/>
                          </a:solidFill>
                          <a:effectLst/>
                          <a:latin typeface="ＭＳ Ｐゴシック" panose="020B0600070205080204" pitchFamily="50" charset="-128"/>
                          <a:ea typeface="ＭＳ Ｐゴシック" panose="020B0600070205080204" pitchFamily="50" charset="-128"/>
                        </a:rPr>
                        <a:t>％以上</a:t>
                      </a:r>
                    </a:p>
                  </a:txBody>
                  <a:tcPr marL="2178" marR="2178" marT="2178"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94245479"/>
                  </a:ext>
                </a:extLst>
              </a:tr>
              <a:tr h="249622">
                <a:tc>
                  <a:txBody>
                    <a:bodyPr/>
                    <a:lstStyle/>
                    <a:p>
                      <a:pPr algn="ctr" fontAlgn="ctr"/>
                      <a:r>
                        <a:rPr lang="en-US" altLang="ja-JP" sz="600" b="0" i="0" u="none" strike="noStrike">
                          <a:solidFill>
                            <a:srgbClr val="000000"/>
                          </a:solidFill>
                          <a:effectLst/>
                          <a:latin typeface="ＭＳ Ｐゴシック" panose="020B0600070205080204" pitchFamily="50" charset="-128"/>
                          <a:ea typeface="ＭＳ Ｐゴシック" panose="020B0600070205080204" pitchFamily="50" charset="-128"/>
                        </a:rPr>
                        <a:t>4</a:t>
                      </a:r>
                    </a:p>
                  </a:txBody>
                  <a:tcPr marL="2178" marR="2178" marT="2178" marB="0" anchor="ctr">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FFC9C9"/>
                    </a:solidFill>
                  </a:tcPr>
                </a:tc>
                <a:tc gridSpan="2">
                  <a:txBody>
                    <a:bodyPr/>
                    <a:lstStyle/>
                    <a:p>
                      <a:pPr algn="l" fontAlgn="ctr"/>
                      <a:r>
                        <a:rPr lang="ja-JP" altLang="en-US" sz="600" b="1" i="0" u="none" strike="noStrike" dirty="0">
                          <a:solidFill>
                            <a:schemeClr val="tx1"/>
                          </a:solidFill>
                          <a:effectLst/>
                          <a:latin typeface="ＭＳ Ｐゴシック" panose="020B0600070205080204" pitchFamily="50" charset="-128"/>
                          <a:ea typeface="ＭＳ Ｐゴシック" panose="020B0600070205080204" pitchFamily="50" charset="-128"/>
                        </a:rPr>
                        <a:t>朝食を欠食する国民を減らす</a:t>
                      </a:r>
                    </a:p>
                  </a:txBody>
                  <a:tcPr marL="2178" marR="2178" marT="2178" marB="0" anchor="ctr">
                    <a:lnL>
                      <a:noFill/>
                    </a:lnL>
                    <a:lnR w="6350" cap="flat" cmpd="sng" algn="ctr">
                      <a:no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C9C9"/>
                    </a:solidFill>
                  </a:tcPr>
                </a:tc>
                <a:tc hMerge="1">
                  <a:txBody>
                    <a:bodyPr/>
                    <a:lstStyle/>
                    <a:p>
                      <a:endParaRPr kumimoji="1" lang="ja-JP" altLang="en-US"/>
                    </a:p>
                  </a:txBody>
                  <a:tcPr/>
                </a:tc>
                <a:tc>
                  <a:txBody>
                    <a:bodyPr/>
                    <a:lstStyle/>
                    <a:p>
                      <a:pPr algn="l" fontAlgn="ctr"/>
                      <a:r>
                        <a:rPr lang="ja-JP" altLang="en-US" sz="600" b="1" i="0" u="none" strike="noStrike">
                          <a:solidFill>
                            <a:schemeClr val="tx1"/>
                          </a:solidFill>
                          <a:effectLst/>
                          <a:latin typeface="ＭＳ Ｐゴシック" panose="020B0600070205080204" pitchFamily="50" charset="-128"/>
                          <a:ea typeface="ＭＳ Ｐゴシック" panose="020B0600070205080204" pitchFamily="50" charset="-128"/>
                        </a:rPr>
                        <a:t>　</a:t>
                      </a:r>
                    </a:p>
                  </a:txBody>
                  <a:tcPr marL="2178" marR="2178" marT="2178"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C9C9"/>
                    </a:solidFill>
                  </a:tcPr>
                </a:tc>
                <a:tc>
                  <a:txBody>
                    <a:bodyPr/>
                    <a:lstStyle/>
                    <a:p>
                      <a:pPr algn="l" fontAlgn="ctr"/>
                      <a:r>
                        <a:rPr lang="ja-JP" altLang="en-US" sz="600" b="1" i="0" u="none" strike="noStrike">
                          <a:solidFill>
                            <a:schemeClr val="tx1"/>
                          </a:solidFill>
                          <a:effectLst/>
                          <a:latin typeface="ＭＳ Ｐゴシック" panose="020B0600070205080204" pitchFamily="50" charset="-128"/>
                          <a:ea typeface="ＭＳ Ｐゴシック" panose="020B0600070205080204" pitchFamily="50" charset="-128"/>
                        </a:rPr>
                        <a:t>　</a:t>
                      </a:r>
                    </a:p>
                  </a:txBody>
                  <a:tcPr marL="2178" marR="2178" marT="2178"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C9C9"/>
                    </a:solidFill>
                  </a:tcPr>
                </a:tc>
                <a:tc>
                  <a:txBody>
                    <a:bodyPr/>
                    <a:lstStyle/>
                    <a:p>
                      <a:pPr algn="ctr" fontAlgn="ctr"/>
                      <a:r>
                        <a:rPr lang="ja-JP" altLang="en-US" sz="600" b="1" i="0" u="none" strike="noStrike">
                          <a:solidFill>
                            <a:schemeClr val="tx1"/>
                          </a:solidFill>
                          <a:effectLst/>
                          <a:latin typeface="ＭＳ Ｐゴシック" panose="020B0600070205080204" pitchFamily="50" charset="-128"/>
                          <a:ea typeface="ＭＳ Ｐゴシック" panose="020B0600070205080204" pitchFamily="50" charset="-128"/>
                        </a:rPr>
                        <a:t>　</a:t>
                      </a:r>
                    </a:p>
                  </a:txBody>
                  <a:tcPr marL="2178" marR="2178" marT="2178" marB="0" anchor="ctr">
                    <a:lnL w="6350" cap="flat" cmpd="sng" algn="ctr">
                      <a:no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C9C9"/>
                    </a:solidFill>
                  </a:tcPr>
                </a:tc>
                <a:extLst>
                  <a:ext uri="{0D108BD9-81ED-4DB2-BD59-A6C34878D82A}">
                    <a16:rowId xmlns:a16="http://schemas.microsoft.com/office/drawing/2014/main" val="2663073226"/>
                  </a:ext>
                </a:extLst>
              </a:tr>
              <a:tr h="249622">
                <a:tc>
                  <a:txBody>
                    <a:bodyPr/>
                    <a:lstStyle/>
                    <a:p>
                      <a:pPr algn="ctr" fontAlgn="ctr"/>
                      <a:r>
                        <a:rPr lang="ja-JP" altLang="en-US" sz="6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2178" marR="2178" marT="2178" marB="0"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a:noFill/>
                    </a:lnT>
                    <a:lnB>
                      <a:noFill/>
                    </a:lnB>
                    <a:solidFill>
                      <a:srgbClr val="FFC9C9"/>
                    </a:solidFill>
                  </a:tcPr>
                </a:tc>
                <a:tc>
                  <a:txBody>
                    <a:bodyPr/>
                    <a:lstStyle/>
                    <a:p>
                      <a:pPr algn="r" fontAlgn="ctr"/>
                      <a:r>
                        <a:rPr lang="ja-JP" altLang="en-US" sz="600" b="0" i="0" u="none" strike="noStrike">
                          <a:solidFill>
                            <a:srgbClr val="000000"/>
                          </a:solidFill>
                          <a:effectLst/>
                          <a:latin typeface="ＭＳ Ｐゴシック" panose="020B0600070205080204" pitchFamily="50" charset="-128"/>
                          <a:ea typeface="ＭＳ Ｐゴシック" panose="020B0600070205080204" pitchFamily="50" charset="-128"/>
                        </a:rPr>
                        <a:t>④</a:t>
                      </a:r>
                    </a:p>
                  </a:txBody>
                  <a:tcPr marL="2178" marR="2178" marT="2178" marB="0" anchor="ctr">
                    <a:lnL w="6350" cap="flat" cmpd="sng" algn="ctr">
                      <a:solidFill>
                        <a:srgbClr val="000000"/>
                      </a:solidFill>
                      <a:prstDash val="dot"/>
                      <a:round/>
                      <a:headEnd type="none" w="med" len="med"/>
                      <a:tailEnd type="none" w="med" len="med"/>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marL="72000" algn="l" fontAlgn="ctr"/>
                      <a:r>
                        <a:rPr lang="ja-JP" altLang="en-US" sz="600" b="0" i="0" u="none" strike="noStrike" dirty="0">
                          <a:solidFill>
                            <a:schemeClr val="tx1"/>
                          </a:solidFill>
                          <a:effectLst/>
                          <a:latin typeface="ＭＳ Ｐゴシック" panose="020B0600070205080204" pitchFamily="50" charset="-128"/>
                          <a:ea typeface="ＭＳ Ｐゴシック" panose="020B0600070205080204" pitchFamily="50" charset="-128"/>
                        </a:rPr>
                        <a:t>朝食を欠食する子供の割合</a:t>
                      </a:r>
                    </a:p>
                  </a:txBody>
                  <a:tcPr marL="2178" marR="2178" marT="2178" marB="0" anchor="ctr">
                    <a:lnL>
                      <a:noFill/>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US" altLang="ja-JP" sz="600" b="0" i="0" u="none" strike="noStrike" dirty="0">
                          <a:solidFill>
                            <a:schemeClr val="tx1"/>
                          </a:solidFill>
                          <a:effectLst/>
                          <a:latin typeface="ＭＳ Ｐゴシック" panose="020B0600070205080204" pitchFamily="50" charset="-128"/>
                          <a:ea typeface="ＭＳ Ｐゴシック" panose="020B0600070205080204" pitchFamily="50" charset="-128"/>
                        </a:rPr>
                        <a:t>4.6</a:t>
                      </a:r>
                      <a:r>
                        <a:rPr lang="ja-JP" altLang="en-US" sz="600" b="0" i="0" u="none" strike="noStrike" dirty="0">
                          <a:solidFill>
                            <a:schemeClr val="tx1"/>
                          </a:solidFill>
                          <a:effectLst/>
                          <a:latin typeface="ＭＳ Ｐゴシック" panose="020B0600070205080204" pitchFamily="50" charset="-128"/>
                          <a:ea typeface="ＭＳ Ｐゴシック" panose="020B0600070205080204" pitchFamily="50" charset="-128"/>
                        </a:rPr>
                        <a:t>％</a:t>
                      </a:r>
                      <a:endParaRPr lang="en-US" altLang="ja-JP" sz="6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p>
                      <a:pPr algn="ctr" fontAlgn="ctr"/>
                      <a:r>
                        <a:rPr lang="ja-JP" altLang="en-US" sz="600" b="0" i="0" u="none" strike="noStrike" baseline="30000" dirty="0">
                          <a:solidFill>
                            <a:schemeClr val="tx1"/>
                          </a:solidFill>
                          <a:effectLst/>
                          <a:latin typeface="ＭＳ Ｐゴシック" panose="020B0600070205080204" pitchFamily="50" charset="-128"/>
                          <a:ea typeface="ＭＳ Ｐゴシック" panose="020B0600070205080204" pitchFamily="50" charset="-128"/>
                        </a:rPr>
                        <a:t>（令和元（</a:t>
                      </a:r>
                      <a:r>
                        <a:rPr lang="en-US" altLang="ja-JP" sz="600" b="0" i="0" u="none" strike="noStrike" baseline="30000" dirty="0">
                          <a:solidFill>
                            <a:schemeClr val="tx1"/>
                          </a:solidFill>
                          <a:effectLst/>
                          <a:latin typeface="ＭＳ Ｐゴシック" panose="020B0600070205080204" pitchFamily="50" charset="-128"/>
                          <a:ea typeface="ＭＳ Ｐゴシック" panose="020B0600070205080204" pitchFamily="50" charset="-128"/>
                        </a:rPr>
                        <a:t>2019</a:t>
                      </a:r>
                      <a:r>
                        <a:rPr lang="ja-JP" altLang="en-US" sz="600" b="0" i="0" u="none" strike="noStrike" baseline="30000" dirty="0">
                          <a:solidFill>
                            <a:schemeClr val="tx1"/>
                          </a:solidFill>
                          <a:effectLst/>
                          <a:latin typeface="ＭＳ Ｐゴシック" panose="020B0600070205080204" pitchFamily="50" charset="-128"/>
                          <a:ea typeface="ＭＳ Ｐゴシック" panose="020B0600070205080204" pitchFamily="50" charset="-128"/>
                        </a:rPr>
                        <a:t>）年度）</a:t>
                      </a:r>
                      <a:endParaRPr lang="ja-JP" altLang="en-US" sz="6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2178" marR="2178" marT="2178"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r>
                        <a:rPr lang="en-US" altLang="ja-JP" sz="600" b="0" i="0" u="none" strike="noStrike" dirty="0">
                          <a:solidFill>
                            <a:schemeClr val="tx1"/>
                          </a:solidFill>
                          <a:effectLst/>
                          <a:latin typeface="ＭＳ Ｐゴシック" panose="020B0600070205080204" pitchFamily="50" charset="-128"/>
                          <a:ea typeface="ＭＳ Ｐゴシック" panose="020B0600070205080204" pitchFamily="50" charset="-128"/>
                        </a:rPr>
                        <a:t>6.4</a:t>
                      </a:r>
                      <a:r>
                        <a:rPr lang="ja-JP" altLang="en-US" sz="600" b="0" i="0" u="none" strike="noStrike" dirty="0">
                          <a:solidFill>
                            <a:schemeClr val="tx1"/>
                          </a:solidFill>
                          <a:effectLst/>
                          <a:latin typeface="ＭＳ Ｐゴシック" panose="020B0600070205080204" pitchFamily="50" charset="-128"/>
                          <a:ea typeface="ＭＳ Ｐゴシック" panose="020B0600070205080204" pitchFamily="50" charset="-128"/>
                        </a:rPr>
                        <a:t>％</a:t>
                      </a:r>
                    </a:p>
                  </a:txBody>
                  <a:tcPr marL="2178" marR="2178" marT="2178"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r>
                        <a:rPr lang="en-US" altLang="ja-JP" sz="600" b="0" i="0" u="none" strike="noStrike" dirty="0">
                          <a:solidFill>
                            <a:schemeClr val="tx1"/>
                          </a:solidFill>
                          <a:effectLst/>
                          <a:latin typeface="ＭＳ Ｐゴシック" panose="020B0600070205080204" pitchFamily="50" charset="-128"/>
                          <a:ea typeface="ＭＳ Ｐゴシック" panose="020B0600070205080204" pitchFamily="50" charset="-128"/>
                        </a:rPr>
                        <a:t>0</a:t>
                      </a:r>
                      <a:r>
                        <a:rPr lang="ja-JP" altLang="en-US" sz="600" b="0" i="0" u="none" strike="noStrike" dirty="0">
                          <a:solidFill>
                            <a:schemeClr val="tx1"/>
                          </a:solidFill>
                          <a:effectLst/>
                          <a:latin typeface="ＭＳ Ｐゴシック" panose="020B0600070205080204" pitchFamily="50" charset="-128"/>
                          <a:ea typeface="ＭＳ Ｐゴシック" panose="020B0600070205080204" pitchFamily="50" charset="-128"/>
                        </a:rPr>
                        <a:t>％</a:t>
                      </a:r>
                      <a:endParaRPr lang="en-US" altLang="ja-JP" sz="6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2178" marR="2178" marT="2178"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324619487"/>
                  </a:ext>
                </a:extLst>
              </a:tr>
              <a:tr h="249622">
                <a:tc>
                  <a:txBody>
                    <a:bodyPr/>
                    <a:lstStyle/>
                    <a:p>
                      <a:pPr algn="ctr" fontAlgn="ctr"/>
                      <a:r>
                        <a:rPr lang="ja-JP" altLang="en-US" sz="6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2178" marR="2178" marT="2178" marB="0"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C9C9"/>
                    </a:solidFill>
                  </a:tcPr>
                </a:tc>
                <a:tc>
                  <a:txBody>
                    <a:bodyPr/>
                    <a:lstStyle/>
                    <a:p>
                      <a:pPr algn="r" fontAlgn="ctr"/>
                      <a:r>
                        <a:rPr lang="ja-JP" altLang="en-US" sz="600" b="0" i="0" u="none" strike="noStrike">
                          <a:solidFill>
                            <a:srgbClr val="000000"/>
                          </a:solidFill>
                          <a:effectLst/>
                          <a:latin typeface="ＭＳ Ｐゴシック" panose="020B0600070205080204" pitchFamily="50" charset="-128"/>
                          <a:ea typeface="ＭＳ Ｐゴシック" panose="020B0600070205080204" pitchFamily="50" charset="-128"/>
                        </a:rPr>
                        <a:t>⑤</a:t>
                      </a:r>
                    </a:p>
                  </a:txBody>
                  <a:tcPr marL="2178" marR="2178" marT="2178" marB="0" anchor="ctr">
                    <a:lnL w="6350" cap="flat" cmpd="sng" algn="ctr">
                      <a:solidFill>
                        <a:srgbClr val="000000"/>
                      </a:solidFill>
                      <a:prstDash val="dot"/>
                      <a:round/>
                      <a:headEnd type="none" w="med" len="med"/>
                      <a:tailEnd type="none" w="med" len="med"/>
                    </a:lnL>
                    <a:lnR>
                      <a:noFill/>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72000" algn="l" fontAlgn="ctr"/>
                      <a:r>
                        <a:rPr lang="ja-JP" altLang="en-US" sz="600" b="0" i="0" u="none" strike="noStrike" dirty="0">
                          <a:solidFill>
                            <a:schemeClr val="tx1"/>
                          </a:solidFill>
                          <a:effectLst/>
                          <a:latin typeface="ＭＳ Ｐゴシック" panose="020B0600070205080204" pitchFamily="50" charset="-128"/>
                          <a:ea typeface="ＭＳ Ｐゴシック" panose="020B0600070205080204" pitchFamily="50" charset="-128"/>
                        </a:rPr>
                        <a:t>朝食を欠食する若い世代の割合</a:t>
                      </a:r>
                    </a:p>
                  </a:txBody>
                  <a:tcPr marL="2178" marR="2178" marT="2178" marB="0" anchor="ctr">
                    <a:lnL>
                      <a:noFill/>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600" b="0" i="0" u="none" strike="noStrike">
                          <a:solidFill>
                            <a:schemeClr val="tx1"/>
                          </a:solidFill>
                          <a:effectLst/>
                          <a:latin typeface="ＭＳ Ｐゴシック" panose="020B0600070205080204" pitchFamily="50" charset="-128"/>
                          <a:ea typeface="ＭＳ Ｐゴシック" panose="020B0600070205080204" pitchFamily="50" charset="-128"/>
                        </a:rPr>
                        <a:t>21.5</a:t>
                      </a:r>
                      <a:r>
                        <a:rPr lang="ja-JP" altLang="en-US" sz="600" b="0" i="0" u="none" strike="noStrike">
                          <a:solidFill>
                            <a:schemeClr val="tx1"/>
                          </a:solidFill>
                          <a:effectLst/>
                          <a:latin typeface="ＭＳ Ｐゴシック" panose="020B0600070205080204" pitchFamily="50" charset="-128"/>
                          <a:ea typeface="ＭＳ Ｐゴシック" panose="020B0600070205080204" pitchFamily="50" charset="-128"/>
                        </a:rPr>
                        <a:t>％</a:t>
                      </a:r>
                    </a:p>
                  </a:txBody>
                  <a:tcPr marL="2178" marR="2178" marT="2178"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ja-JP" sz="600" b="0" i="0" u="none" strike="noStrike">
                          <a:solidFill>
                            <a:schemeClr val="tx1"/>
                          </a:solidFill>
                          <a:effectLst/>
                          <a:latin typeface="ＭＳ Ｐゴシック" panose="020B0600070205080204" pitchFamily="50" charset="-128"/>
                          <a:ea typeface="ＭＳ Ｐゴシック" panose="020B0600070205080204" pitchFamily="50" charset="-128"/>
                        </a:rPr>
                        <a:t>28.2</a:t>
                      </a:r>
                      <a:r>
                        <a:rPr lang="ja-JP" altLang="en-US" sz="600" b="0" i="0" u="none" strike="noStrike">
                          <a:solidFill>
                            <a:schemeClr val="tx1"/>
                          </a:solidFill>
                          <a:effectLst/>
                          <a:latin typeface="ＭＳ Ｐゴシック" panose="020B0600070205080204" pitchFamily="50" charset="-128"/>
                          <a:ea typeface="ＭＳ Ｐゴシック" panose="020B0600070205080204" pitchFamily="50" charset="-128"/>
                        </a:rPr>
                        <a:t>％</a:t>
                      </a:r>
                    </a:p>
                  </a:txBody>
                  <a:tcPr marL="2178" marR="2178" marT="2178"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ja-JP" sz="600" b="0" i="0" u="none" strike="noStrike">
                          <a:solidFill>
                            <a:schemeClr val="tx1"/>
                          </a:solidFill>
                          <a:effectLst/>
                          <a:latin typeface="ＭＳ Ｐゴシック" panose="020B0600070205080204" pitchFamily="50" charset="-128"/>
                          <a:ea typeface="ＭＳ Ｐゴシック" panose="020B0600070205080204" pitchFamily="50" charset="-128"/>
                        </a:rPr>
                        <a:t>15</a:t>
                      </a:r>
                      <a:r>
                        <a:rPr lang="ja-JP" altLang="en-US" sz="600" b="0" i="0" u="none" strike="noStrike">
                          <a:solidFill>
                            <a:schemeClr val="tx1"/>
                          </a:solidFill>
                          <a:effectLst/>
                          <a:latin typeface="ＭＳ Ｐゴシック" panose="020B0600070205080204" pitchFamily="50" charset="-128"/>
                          <a:ea typeface="ＭＳ Ｐゴシック" panose="020B0600070205080204" pitchFamily="50" charset="-128"/>
                        </a:rPr>
                        <a:t>％以下</a:t>
                      </a:r>
                    </a:p>
                  </a:txBody>
                  <a:tcPr marL="2178" marR="2178" marT="2178"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41569532"/>
                  </a:ext>
                </a:extLst>
              </a:tr>
              <a:tr h="249622">
                <a:tc>
                  <a:txBody>
                    <a:bodyPr/>
                    <a:lstStyle/>
                    <a:p>
                      <a:pPr algn="ctr" fontAlgn="ctr"/>
                      <a:r>
                        <a:rPr lang="en-US" altLang="ja-JP" sz="600" b="0" i="0" u="none" strike="noStrike">
                          <a:solidFill>
                            <a:srgbClr val="000000"/>
                          </a:solidFill>
                          <a:effectLst/>
                          <a:latin typeface="ＭＳ Ｐゴシック" panose="020B0600070205080204" pitchFamily="50" charset="-128"/>
                          <a:ea typeface="ＭＳ Ｐゴシック" panose="020B0600070205080204" pitchFamily="50" charset="-128"/>
                        </a:rPr>
                        <a:t>5</a:t>
                      </a:r>
                    </a:p>
                  </a:txBody>
                  <a:tcPr marL="2178" marR="2178" marT="2178" marB="0" anchor="ctr">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FFC9C9"/>
                    </a:solidFill>
                  </a:tcPr>
                </a:tc>
                <a:tc gridSpan="2">
                  <a:txBody>
                    <a:bodyPr/>
                    <a:lstStyle/>
                    <a:p>
                      <a:pPr algn="l" fontAlgn="ctr"/>
                      <a:r>
                        <a:rPr lang="ja-JP" altLang="en-US" sz="600" b="1" i="0" u="none" strike="noStrike" dirty="0">
                          <a:solidFill>
                            <a:schemeClr val="tx1"/>
                          </a:solidFill>
                          <a:effectLst/>
                          <a:latin typeface="ＭＳ Ｐゴシック" panose="020B0600070205080204" pitchFamily="50" charset="-128"/>
                          <a:ea typeface="ＭＳ Ｐゴシック" panose="020B0600070205080204" pitchFamily="50" charset="-128"/>
                        </a:rPr>
                        <a:t>学校給食における地場産物を活用した取組等を増やす</a:t>
                      </a:r>
                    </a:p>
                  </a:txBody>
                  <a:tcPr marL="2178" marR="2178" marT="2178" marB="0" anchor="ctr">
                    <a:lnL>
                      <a:noFill/>
                    </a:lnL>
                    <a:lnR w="6350" cap="flat" cmpd="sng" algn="ctr">
                      <a:no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C9C9"/>
                    </a:solidFill>
                  </a:tcPr>
                </a:tc>
                <a:tc hMerge="1">
                  <a:txBody>
                    <a:bodyPr/>
                    <a:lstStyle/>
                    <a:p>
                      <a:endParaRPr kumimoji="1" lang="ja-JP" altLang="en-US"/>
                    </a:p>
                  </a:txBody>
                  <a:tcPr/>
                </a:tc>
                <a:tc>
                  <a:txBody>
                    <a:bodyPr/>
                    <a:lstStyle/>
                    <a:p>
                      <a:pPr algn="l" fontAlgn="ctr"/>
                      <a:r>
                        <a:rPr lang="ja-JP" altLang="en-US" sz="600" b="1" i="0" u="none" strike="noStrike">
                          <a:solidFill>
                            <a:schemeClr val="tx1"/>
                          </a:solidFill>
                          <a:effectLst/>
                          <a:latin typeface="ＭＳ Ｐゴシック" panose="020B0600070205080204" pitchFamily="50" charset="-128"/>
                          <a:ea typeface="ＭＳ Ｐゴシック" panose="020B0600070205080204" pitchFamily="50" charset="-128"/>
                        </a:rPr>
                        <a:t>　</a:t>
                      </a:r>
                    </a:p>
                  </a:txBody>
                  <a:tcPr marL="2178" marR="2178" marT="2178"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C9C9"/>
                    </a:solidFill>
                  </a:tcPr>
                </a:tc>
                <a:tc>
                  <a:txBody>
                    <a:bodyPr/>
                    <a:lstStyle/>
                    <a:p>
                      <a:pPr algn="l" fontAlgn="ctr"/>
                      <a:r>
                        <a:rPr lang="ja-JP" altLang="en-US" sz="600" b="1" i="0" u="none" strike="noStrike">
                          <a:solidFill>
                            <a:schemeClr val="tx1"/>
                          </a:solidFill>
                          <a:effectLst/>
                          <a:latin typeface="ＭＳ Ｐゴシック" panose="020B0600070205080204" pitchFamily="50" charset="-128"/>
                          <a:ea typeface="ＭＳ Ｐゴシック" panose="020B0600070205080204" pitchFamily="50" charset="-128"/>
                        </a:rPr>
                        <a:t>　</a:t>
                      </a:r>
                    </a:p>
                  </a:txBody>
                  <a:tcPr marL="2178" marR="2178" marT="2178"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C9C9"/>
                    </a:solidFill>
                  </a:tcPr>
                </a:tc>
                <a:tc>
                  <a:txBody>
                    <a:bodyPr/>
                    <a:lstStyle/>
                    <a:p>
                      <a:pPr algn="ctr" fontAlgn="ctr"/>
                      <a:r>
                        <a:rPr lang="ja-JP" altLang="en-US" sz="600" b="1" i="0" u="none" strike="noStrike">
                          <a:solidFill>
                            <a:schemeClr val="tx1"/>
                          </a:solidFill>
                          <a:effectLst/>
                          <a:latin typeface="ＭＳ Ｐゴシック" panose="020B0600070205080204" pitchFamily="50" charset="-128"/>
                          <a:ea typeface="ＭＳ Ｐゴシック" panose="020B0600070205080204" pitchFamily="50" charset="-128"/>
                        </a:rPr>
                        <a:t>　</a:t>
                      </a:r>
                    </a:p>
                  </a:txBody>
                  <a:tcPr marL="2178" marR="2178" marT="2178" marB="0" anchor="ctr">
                    <a:lnL w="6350" cap="flat" cmpd="sng" algn="ctr">
                      <a:no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C9C9"/>
                    </a:solidFill>
                  </a:tcPr>
                </a:tc>
                <a:extLst>
                  <a:ext uri="{0D108BD9-81ED-4DB2-BD59-A6C34878D82A}">
                    <a16:rowId xmlns:a16="http://schemas.microsoft.com/office/drawing/2014/main" val="1198373981"/>
                  </a:ext>
                </a:extLst>
              </a:tr>
              <a:tr h="257408">
                <a:tc>
                  <a:txBody>
                    <a:bodyPr/>
                    <a:lstStyle/>
                    <a:p>
                      <a:pPr algn="ctr" fontAlgn="ctr"/>
                      <a:r>
                        <a:rPr lang="ja-JP" altLang="en-US" sz="6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2178" marR="2178" marT="2178" marB="0"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a:noFill/>
                    </a:lnT>
                    <a:lnB>
                      <a:noFill/>
                    </a:lnB>
                    <a:solidFill>
                      <a:srgbClr val="FFC9C9"/>
                    </a:solidFill>
                  </a:tcPr>
                </a:tc>
                <a:tc>
                  <a:txBody>
                    <a:bodyPr/>
                    <a:lstStyle/>
                    <a:p>
                      <a:pPr algn="r" fontAlgn="ctr"/>
                      <a:r>
                        <a:rPr lang="ja-JP" altLang="en-US" sz="600" b="0" i="0" u="none" strike="noStrike">
                          <a:solidFill>
                            <a:srgbClr val="000000"/>
                          </a:solidFill>
                          <a:effectLst/>
                          <a:latin typeface="ＭＳ Ｐゴシック" panose="020B0600070205080204" pitchFamily="50" charset="-128"/>
                          <a:ea typeface="ＭＳ Ｐゴシック" panose="020B0600070205080204" pitchFamily="50" charset="-128"/>
                        </a:rPr>
                        <a:t>⑥</a:t>
                      </a:r>
                    </a:p>
                  </a:txBody>
                  <a:tcPr marL="2178" marR="2178" marT="2178" marB="0" anchor="ctr">
                    <a:lnL w="6350" cap="flat" cmpd="sng" algn="ctr">
                      <a:solidFill>
                        <a:srgbClr val="000000"/>
                      </a:solidFill>
                      <a:prstDash val="dot"/>
                      <a:round/>
                      <a:headEnd type="none" w="med" len="med"/>
                      <a:tailEnd type="none" w="med" len="med"/>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l" fontAlgn="ctr"/>
                      <a:r>
                        <a:rPr lang="ja-JP" altLang="en-US" sz="600" b="0" i="0" u="none" strike="noStrike" dirty="0">
                          <a:solidFill>
                            <a:schemeClr val="tx1"/>
                          </a:solidFill>
                          <a:effectLst/>
                          <a:latin typeface="ＭＳ Ｐゴシック" panose="020B0600070205080204" pitchFamily="50" charset="-128"/>
                          <a:ea typeface="ＭＳ Ｐゴシック" panose="020B0600070205080204" pitchFamily="50" charset="-128"/>
                        </a:rPr>
                        <a:t>　栄養教諭による地場産物に係る食に関する指導の平均取組回数</a:t>
                      </a:r>
                    </a:p>
                  </a:txBody>
                  <a:tcPr marL="2178" marR="2178" marT="2178" marB="0" anchor="ctr">
                    <a:lnL>
                      <a:noFill/>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ctr" fontAlgn="ctr"/>
                      <a:r>
                        <a:rPr lang="ja-JP" altLang="en-US" sz="600" b="0" i="0" u="none" strike="noStrike" dirty="0">
                          <a:solidFill>
                            <a:schemeClr val="tx1"/>
                          </a:solidFill>
                          <a:effectLst/>
                          <a:latin typeface="ＭＳ Ｐゴシック" panose="020B0600070205080204" pitchFamily="50" charset="-128"/>
                          <a:ea typeface="ＭＳ Ｐゴシック" panose="020B0600070205080204" pitchFamily="50" charset="-128"/>
                        </a:rPr>
                        <a:t>月</a:t>
                      </a:r>
                      <a:r>
                        <a:rPr lang="en-US" altLang="ja-JP" sz="600" b="0" i="0" u="none" strike="noStrike" dirty="0">
                          <a:solidFill>
                            <a:schemeClr val="tx1"/>
                          </a:solidFill>
                          <a:effectLst/>
                          <a:latin typeface="ＭＳ Ｐゴシック" panose="020B0600070205080204" pitchFamily="50" charset="-128"/>
                          <a:ea typeface="ＭＳ Ｐゴシック" panose="020B0600070205080204" pitchFamily="50" charset="-128"/>
                        </a:rPr>
                        <a:t>9.1</a:t>
                      </a:r>
                      <a:r>
                        <a:rPr lang="ja-JP" altLang="en-US" sz="600" b="0" i="0" u="none" strike="noStrike" dirty="0">
                          <a:solidFill>
                            <a:schemeClr val="tx1"/>
                          </a:solidFill>
                          <a:effectLst/>
                          <a:latin typeface="ＭＳ Ｐゴシック" panose="020B0600070205080204" pitchFamily="50" charset="-128"/>
                          <a:ea typeface="ＭＳ Ｐゴシック" panose="020B0600070205080204" pitchFamily="50" charset="-128"/>
                        </a:rPr>
                        <a:t>回</a:t>
                      </a:r>
                      <a:endParaRPr lang="en-US" altLang="ja-JP" sz="6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p>
                      <a:pPr algn="ctr" fontAlgn="ctr"/>
                      <a:r>
                        <a:rPr lang="ja-JP" altLang="en-US" sz="600" b="0" i="0" u="none" strike="noStrike" baseline="30000" dirty="0">
                          <a:solidFill>
                            <a:schemeClr val="tx1"/>
                          </a:solidFill>
                          <a:effectLst/>
                          <a:latin typeface="ＭＳ Ｐゴシック" panose="020B0600070205080204" pitchFamily="50" charset="-128"/>
                          <a:ea typeface="ＭＳ Ｐゴシック" panose="020B0600070205080204" pitchFamily="50" charset="-128"/>
                        </a:rPr>
                        <a:t>（令和元（</a:t>
                      </a:r>
                      <a:r>
                        <a:rPr lang="en-US" altLang="ja-JP" sz="600" b="0" i="0" u="none" strike="noStrike" baseline="30000" dirty="0">
                          <a:solidFill>
                            <a:schemeClr val="tx1"/>
                          </a:solidFill>
                          <a:effectLst/>
                          <a:latin typeface="ＭＳ Ｐゴシック" panose="020B0600070205080204" pitchFamily="50" charset="-128"/>
                          <a:ea typeface="ＭＳ Ｐゴシック" panose="020B0600070205080204" pitchFamily="50" charset="-128"/>
                        </a:rPr>
                        <a:t>2019</a:t>
                      </a:r>
                      <a:r>
                        <a:rPr lang="ja-JP" altLang="en-US" sz="600" b="0" i="0" u="none" strike="noStrike" baseline="30000" dirty="0">
                          <a:solidFill>
                            <a:schemeClr val="tx1"/>
                          </a:solidFill>
                          <a:effectLst/>
                          <a:latin typeface="ＭＳ Ｐゴシック" panose="020B0600070205080204" pitchFamily="50" charset="-128"/>
                          <a:ea typeface="ＭＳ Ｐゴシック" panose="020B0600070205080204" pitchFamily="50" charset="-128"/>
                        </a:rPr>
                        <a:t>）年度）</a:t>
                      </a:r>
                      <a:endParaRPr lang="ja-JP" altLang="en-US" sz="6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2178" marR="2178" marT="2178"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ctr" fontAlgn="ctr"/>
                      <a:r>
                        <a:rPr lang="ja-JP" altLang="en-US" sz="600" b="0" i="0" u="none" strike="noStrike">
                          <a:solidFill>
                            <a:schemeClr val="tx1"/>
                          </a:solidFill>
                          <a:effectLst/>
                          <a:latin typeface="ＭＳ Ｐゴシック" panose="020B0600070205080204" pitchFamily="50" charset="-128"/>
                          <a:ea typeface="ＭＳ Ｐゴシック" panose="020B0600070205080204" pitchFamily="50" charset="-128"/>
                        </a:rPr>
                        <a:t>月</a:t>
                      </a:r>
                      <a:r>
                        <a:rPr lang="en-US" altLang="ja-JP" sz="600" b="0" i="0" u="none" strike="noStrike">
                          <a:solidFill>
                            <a:schemeClr val="tx1"/>
                          </a:solidFill>
                          <a:effectLst/>
                          <a:latin typeface="ＭＳ Ｐゴシック" panose="020B0600070205080204" pitchFamily="50" charset="-128"/>
                          <a:ea typeface="ＭＳ Ｐゴシック" panose="020B0600070205080204" pitchFamily="50" charset="-128"/>
                        </a:rPr>
                        <a:t>14.1</a:t>
                      </a:r>
                      <a:r>
                        <a:rPr lang="ja-JP" altLang="en-US" sz="600" b="0" i="0" u="none" strike="noStrike">
                          <a:solidFill>
                            <a:schemeClr val="tx1"/>
                          </a:solidFill>
                          <a:effectLst/>
                          <a:latin typeface="ＭＳ Ｐゴシック" panose="020B0600070205080204" pitchFamily="50" charset="-128"/>
                          <a:ea typeface="ＭＳ Ｐゴシック" panose="020B0600070205080204" pitchFamily="50" charset="-128"/>
                        </a:rPr>
                        <a:t>回</a:t>
                      </a:r>
                    </a:p>
                  </a:txBody>
                  <a:tcPr marL="2178" marR="2178" marT="2178"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ctr" fontAlgn="ctr"/>
                      <a:r>
                        <a:rPr lang="ja-JP" altLang="en-US" sz="600" b="0" i="0" u="none" strike="noStrike">
                          <a:solidFill>
                            <a:schemeClr val="tx1"/>
                          </a:solidFill>
                          <a:effectLst/>
                          <a:latin typeface="ＭＳ Ｐゴシック" panose="020B0600070205080204" pitchFamily="50" charset="-128"/>
                          <a:ea typeface="ＭＳ Ｐゴシック" panose="020B0600070205080204" pitchFamily="50" charset="-128"/>
                        </a:rPr>
                        <a:t>月</a:t>
                      </a:r>
                      <a:r>
                        <a:rPr lang="en-US" altLang="ja-JP" sz="600" b="0" i="0" u="none" strike="noStrike">
                          <a:solidFill>
                            <a:schemeClr val="tx1"/>
                          </a:solidFill>
                          <a:effectLst/>
                          <a:latin typeface="ＭＳ Ｐゴシック" panose="020B0600070205080204" pitchFamily="50" charset="-128"/>
                          <a:ea typeface="ＭＳ Ｐゴシック" panose="020B0600070205080204" pitchFamily="50" charset="-128"/>
                        </a:rPr>
                        <a:t>12</a:t>
                      </a:r>
                      <a:r>
                        <a:rPr lang="ja-JP" altLang="en-US" sz="600" b="0" i="0" u="none" strike="noStrike">
                          <a:solidFill>
                            <a:schemeClr val="tx1"/>
                          </a:solidFill>
                          <a:effectLst/>
                          <a:latin typeface="ＭＳ Ｐゴシック" panose="020B0600070205080204" pitchFamily="50" charset="-128"/>
                          <a:ea typeface="ＭＳ Ｐゴシック" panose="020B0600070205080204" pitchFamily="50" charset="-128"/>
                        </a:rPr>
                        <a:t>回以上</a:t>
                      </a:r>
                    </a:p>
                  </a:txBody>
                  <a:tcPr marL="2178" marR="2178" marT="2178"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extLst>
                  <a:ext uri="{0D108BD9-81ED-4DB2-BD59-A6C34878D82A}">
                    <a16:rowId xmlns:a16="http://schemas.microsoft.com/office/drawing/2014/main" val="3924173448"/>
                  </a:ext>
                </a:extLst>
              </a:tr>
              <a:tr h="249622">
                <a:tc>
                  <a:txBody>
                    <a:bodyPr/>
                    <a:lstStyle/>
                    <a:p>
                      <a:pPr algn="ctr" fontAlgn="ctr"/>
                      <a:endParaRPr lang="ja-JP" altLang="en-US" sz="6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2178" marR="2178" marT="2178" marB="0"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a:noFill/>
                    </a:lnT>
                    <a:lnB>
                      <a:noFill/>
                    </a:lnB>
                    <a:solidFill>
                      <a:srgbClr val="FFC9C9"/>
                    </a:solidFill>
                  </a:tcPr>
                </a:tc>
                <a:tc>
                  <a:txBody>
                    <a:bodyPr/>
                    <a:lstStyle/>
                    <a:p>
                      <a:pPr algn="r" fontAlgn="ctr"/>
                      <a:r>
                        <a:rPr lang="ja-JP" altLang="en-US" sz="600" b="0" i="0" u="none" strike="noStrike">
                          <a:solidFill>
                            <a:srgbClr val="000000"/>
                          </a:solidFill>
                          <a:effectLst/>
                          <a:latin typeface="ＭＳ Ｐゴシック" panose="020B0600070205080204" pitchFamily="50" charset="-128"/>
                          <a:ea typeface="ＭＳ Ｐゴシック" panose="020B0600070205080204" pitchFamily="50" charset="-128"/>
                        </a:rPr>
                        <a:t>⑦</a:t>
                      </a:r>
                    </a:p>
                  </a:txBody>
                  <a:tcPr marL="2178" marR="2178" marT="2178" marB="0" anchor="ctr">
                    <a:lnL w="6350" cap="flat" cmpd="sng" algn="ctr">
                      <a:solidFill>
                        <a:srgbClr val="000000"/>
                      </a:solidFill>
                      <a:prstDash val="dot"/>
                      <a:round/>
                      <a:headEnd type="none" w="med" len="med"/>
                      <a:tailEnd type="none" w="med" len="med"/>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marL="72000" algn="l" fontAlgn="ctr"/>
                      <a:r>
                        <a:rPr lang="ja-JP" altLang="en-US" sz="600" b="0" i="0" u="none" strike="noStrike" dirty="0">
                          <a:solidFill>
                            <a:schemeClr val="tx1"/>
                          </a:solidFill>
                          <a:effectLst/>
                          <a:latin typeface="ＭＳ Ｐゴシック" panose="020B0600070205080204" pitchFamily="50" charset="-128"/>
                          <a:ea typeface="ＭＳ Ｐゴシック" panose="020B0600070205080204" pitchFamily="50" charset="-128"/>
                        </a:rPr>
                        <a:t>学校給食における地場産物を使用する割合（金額ベース）を現状値（令和元（</a:t>
                      </a:r>
                      <a:r>
                        <a:rPr lang="en-US" altLang="ja-JP" sz="600" b="0" i="0" u="none" strike="noStrike" dirty="0">
                          <a:solidFill>
                            <a:schemeClr val="tx1"/>
                          </a:solidFill>
                          <a:effectLst/>
                          <a:latin typeface="ＭＳ Ｐゴシック" panose="020B0600070205080204" pitchFamily="50" charset="-128"/>
                          <a:ea typeface="ＭＳ Ｐゴシック" panose="020B0600070205080204" pitchFamily="50" charset="-128"/>
                        </a:rPr>
                        <a:t>2019</a:t>
                      </a:r>
                      <a:r>
                        <a:rPr lang="ja-JP" altLang="en-US" sz="600" b="0" i="0" u="none" strike="noStrike" dirty="0">
                          <a:solidFill>
                            <a:schemeClr val="tx1"/>
                          </a:solidFill>
                          <a:effectLst/>
                          <a:latin typeface="ＭＳ Ｐゴシック" panose="020B0600070205080204" pitchFamily="50" charset="-128"/>
                          <a:ea typeface="ＭＳ Ｐゴシック" panose="020B0600070205080204" pitchFamily="50" charset="-128"/>
                        </a:rPr>
                        <a:t>）年度）から維持・向上した都道府県の割合</a:t>
                      </a:r>
                    </a:p>
                  </a:txBody>
                  <a:tcPr marL="2178" marR="2178" marT="2178" marB="0" anchor="ctr">
                    <a:lnL>
                      <a:noFill/>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buNone/>
                      </a:pPr>
                      <a:r>
                        <a:rPr lang="ja-JP" altLang="ja-JP" sz="600" kern="1200" dirty="0">
                          <a:solidFill>
                            <a:srgbClr val="000000"/>
                          </a:solidFill>
                          <a:effectLst/>
                          <a:latin typeface="ＭＳ Ｐゴシック" panose="020B0600070205080204" pitchFamily="50" charset="-128"/>
                          <a:ea typeface="ＭＳ Ｐゴシック" panose="020B0600070205080204" pitchFamily="50" charset="-128"/>
                          <a:cs typeface="Arial" panose="020B0604020202020204" pitchFamily="34" charset="0"/>
                        </a:rPr>
                        <a:t>（</a:t>
                      </a:r>
                      <a:r>
                        <a:rPr lang="en-US" altLang="ja-JP" sz="600" kern="1200" dirty="0">
                          <a:solidFill>
                            <a:srgbClr val="000000"/>
                          </a:solidFill>
                          <a:effectLst/>
                          <a:latin typeface="ＭＳ Ｐゴシック" panose="020B0600070205080204" pitchFamily="50" charset="-128"/>
                          <a:ea typeface="ＭＳ Ｐゴシック" panose="020B0600070205080204" pitchFamily="50" charset="-128"/>
                          <a:cs typeface="Arial" panose="020B0604020202020204" pitchFamily="34" charset="0"/>
                        </a:rPr>
                        <a:t>68.1%</a:t>
                      </a:r>
                      <a:r>
                        <a:rPr lang="ja-JP" altLang="ja-JP" sz="600" kern="1200" dirty="0">
                          <a:solidFill>
                            <a:srgbClr val="000000"/>
                          </a:solidFill>
                          <a:effectLst/>
                          <a:latin typeface="ＭＳ Ｐゴシック" panose="020B0600070205080204" pitchFamily="50" charset="-128"/>
                          <a:ea typeface="ＭＳ Ｐゴシック" panose="020B0600070205080204" pitchFamily="50" charset="-128"/>
                          <a:cs typeface="Arial" panose="020B0604020202020204" pitchFamily="34" charset="0"/>
                        </a:rPr>
                        <a:t>）</a:t>
                      </a:r>
                      <a:endParaRPr lang="ja-JP" altLang="ja-JP" sz="60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p>
                      <a:pPr algn="ctr">
                        <a:buNone/>
                      </a:pPr>
                      <a:r>
                        <a:rPr lang="ja-JP" altLang="ja-JP" sz="400" dirty="0">
                          <a:effectLst/>
                          <a:latin typeface="ＭＳ Ｐゴシック" panose="020B0600070205080204" pitchFamily="50" charset="-128"/>
                          <a:ea typeface="ＭＳ Ｐゴシック" panose="020B0600070205080204" pitchFamily="50" charset="-128"/>
                          <a:cs typeface="Arial" panose="020B0604020202020204" pitchFamily="34" charset="0"/>
                        </a:rPr>
                        <a:t>（令和</a:t>
                      </a:r>
                      <a:r>
                        <a:rPr lang="en-US" altLang="ja-JP" sz="400" dirty="0">
                          <a:effectLst/>
                          <a:latin typeface="ＭＳ Ｐゴシック" panose="020B0600070205080204" pitchFamily="50" charset="-128"/>
                          <a:ea typeface="ＭＳ Ｐゴシック" panose="020B0600070205080204" pitchFamily="50" charset="-128"/>
                          <a:cs typeface="Arial" panose="020B0604020202020204" pitchFamily="34" charset="0"/>
                        </a:rPr>
                        <a:t>3</a:t>
                      </a:r>
                      <a:r>
                        <a:rPr lang="ja-JP" altLang="ja-JP" sz="400" dirty="0">
                          <a:effectLst/>
                          <a:latin typeface="ＭＳ Ｐゴシック" panose="020B0600070205080204" pitchFamily="50" charset="-128"/>
                          <a:ea typeface="ＭＳ Ｐゴシック" panose="020B0600070205080204" pitchFamily="50" charset="-128"/>
                          <a:cs typeface="Arial" panose="020B0604020202020204" pitchFamily="34" charset="0"/>
                        </a:rPr>
                        <a:t>（</a:t>
                      </a:r>
                      <a:r>
                        <a:rPr lang="en-US" altLang="ja-JP" sz="400" dirty="0">
                          <a:effectLst/>
                          <a:latin typeface="ＭＳ Ｐゴシック" panose="020B0600070205080204" pitchFamily="50" charset="-128"/>
                          <a:ea typeface="ＭＳ Ｐゴシック" panose="020B0600070205080204" pitchFamily="50" charset="-128"/>
                          <a:cs typeface="Arial" panose="020B0604020202020204" pitchFamily="34" charset="0"/>
                        </a:rPr>
                        <a:t>2021</a:t>
                      </a:r>
                      <a:r>
                        <a:rPr lang="ja-JP" altLang="ja-JP" sz="400" dirty="0">
                          <a:effectLst/>
                          <a:latin typeface="ＭＳ Ｐゴシック" panose="020B0600070205080204" pitchFamily="50" charset="-128"/>
                          <a:ea typeface="ＭＳ Ｐゴシック" panose="020B0600070205080204" pitchFamily="50" charset="-128"/>
                          <a:cs typeface="Arial" panose="020B0604020202020204" pitchFamily="34" charset="0"/>
                        </a:rPr>
                        <a:t>）年度</a:t>
                      </a:r>
                      <a:r>
                        <a:rPr lang="ja-JP" altLang="ja-JP" sz="400" dirty="0">
                          <a:effectLst/>
                          <a:ea typeface="ＭＳ ゴシック" panose="020B0609070205080204" pitchFamily="49" charset="-128"/>
                          <a:cs typeface="Arial" panose="020B0604020202020204" pitchFamily="34" charset="0"/>
                        </a:rPr>
                        <a:t>）</a:t>
                      </a:r>
                      <a:endParaRPr lang="ja-JP" altLang="en-US" sz="4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1999" marR="1999" marT="1999"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r>
                        <a:rPr lang="en-US" altLang="ja-JP" sz="600" b="0" i="0" u="none" strike="noStrike">
                          <a:solidFill>
                            <a:schemeClr val="tx1"/>
                          </a:solidFill>
                          <a:effectLst/>
                          <a:latin typeface="ＭＳ Ｐゴシック" panose="020B0600070205080204" pitchFamily="50" charset="-128"/>
                          <a:ea typeface="ＭＳ Ｐゴシック" panose="020B0600070205080204" pitchFamily="50" charset="-128"/>
                        </a:rPr>
                        <a:t>70.2</a:t>
                      </a:r>
                      <a:r>
                        <a:rPr lang="ja-JP" altLang="en-US" sz="600" b="0" i="0" u="none" strike="noStrike">
                          <a:solidFill>
                            <a:schemeClr val="tx1"/>
                          </a:solidFill>
                          <a:effectLst/>
                          <a:latin typeface="ＭＳ Ｐゴシック" panose="020B0600070205080204" pitchFamily="50" charset="-128"/>
                          <a:ea typeface="ＭＳ Ｐゴシック" panose="020B0600070205080204" pitchFamily="50" charset="-128"/>
                        </a:rPr>
                        <a:t>％</a:t>
                      </a:r>
                      <a:endParaRPr lang="en-US" altLang="ja-JP" sz="600" b="0" i="0" u="none" strike="noStrike">
                        <a:solidFill>
                          <a:schemeClr val="tx1"/>
                        </a:solidFill>
                        <a:effectLst/>
                        <a:latin typeface="ＭＳ Ｐゴシック" panose="020B0600070205080204" pitchFamily="50" charset="-128"/>
                        <a:ea typeface="ＭＳ Ｐゴシック" panose="020B0600070205080204" pitchFamily="50" charset="-128"/>
                      </a:endParaRPr>
                    </a:p>
                  </a:txBody>
                  <a:tcPr marL="2178" marR="2178" marT="2178"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r>
                        <a:rPr lang="en-US" altLang="ja-JP" sz="600" b="0" i="0" u="none" strike="noStrike">
                          <a:solidFill>
                            <a:schemeClr val="tx1"/>
                          </a:solidFill>
                          <a:effectLst/>
                          <a:latin typeface="ＭＳ Ｐゴシック" panose="020B0600070205080204" pitchFamily="50" charset="-128"/>
                          <a:ea typeface="ＭＳ Ｐゴシック" panose="020B0600070205080204" pitchFamily="50" charset="-128"/>
                        </a:rPr>
                        <a:t>90</a:t>
                      </a:r>
                      <a:r>
                        <a:rPr lang="ja-JP" altLang="en-US" sz="600" b="0" i="0" u="none" strike="noStrike">
                          <a:solidFill>
                            <a:schemeClr val="tx1"/>
                          </a:solidFill>
                          <a:effectLst/>
                          <a:latin typeface="ＭＳ Ｐゴシック" panose="020B0600070205080204" pitchFamily="50" charset="-128"/>
                          <a:ea typeface="ＭＳ Ｐゴシック" panose="020B0600070205080204" pitchFamily="50" charset="-128"/>
                        </a:rPr>
                        <a:t>％以上</a:t>
                      </a:r>
                    </a:p>
                  </a:txBody>
                  <a:tcPr marL="2178" marR="2178" marT="2178"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2210660623"/>
                  </a:ext>
                </a:extLst>
              </a:tr>
              <a:tr h="249622">
                <a:tc>
                  <a:txBody>
                    <a:bodyPr/>
                    <a:lstStyle/>
                    <a:p>
                      <a:pPr algn="ctr" fontAlgn="ctr"/>
                      <a:r>
                        <a:rPr lang="ja-JP" altLang="en-US" sz="6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2178" marR="2178" marT="2178" marB="0"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C9C9"/>
                    </a:solidFill>
                  </a:tcPr>
                </a:tc>
                <a:tc>
                  <a:txBody>
                    <a:bodyPr/>
                    <a:lstStyle/>
                    <a:p>
                      <a:pPr algn="r" fontAlgn="ctr"/>
                      <a:r>
                        <a:rPr lang="ja-JP" altLang="en-US" sz="600" b="0" i="0" u="none" strike="noStrike">
                          <a:solidFill>
                            <a:srgbClr val="000000"/>
                          </a:solidFill>
                          <a:effectLst/>
                          <a:latin typeface="ＭＳ Ｐゴシック" panose="020B0600070205080204" pitchFamily="50" charset="-128"/>
                          <a:ea typeface="ＭＳ Ｐゴシック" panose="020B0600070205080204" pitchFamily="50" charset="-128"/>
                        </a:rPr>
                        <a:t>⑧</a:t>
                      </a:r>
                    </a:p>
                  </a:txBody>
                  <a:tcPr marL="2178" marR="2178" marT="2178" marB="0" anchor="ctr">
                    <a:lnL w="6350" cap="flat" cmpd="sng" algn="ctr">
                      <a:solidFill>
                        <a:srgbClr val="000000"/>
                      </a:solidFill>
                      <a:prstDash val="dot"/>
                      <a:round/>
                      <a:headEnd type="none" w="med" len="med"/>
                      <a:tailEnd type="none" w="med" len="med"/>
                    </a:lnL>
                    <a:lnR>
                      <a:noFill/>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72000" algn="l" fontAlgn="ctr"/>
                      <a:r>
                        <a:rPr lang="ja-JP" altLang="en-US" sz="600" b="0" i="0" u="none" strike="noStrike" dirty="0">
                          <a:solidFill>
                            <a:schemeClr val="tx1"/>
                          </a:solidFill>
                          <a:effectLst/>
                          <a:latin typeface="ＭＳ Ｐゴシック" panose="020B0600070205080204" pitchFamily="50" charset="-128"/>
                          <a:ea typeface="ＭＳ Ｐゴシック" panose="020B0600070205080204" pitchFamily="50" charset="-128"/>
                        </a:rPr>
                        <a:t>学校給食における国産食材を使用する割合（金額ベース）を現状値（令和元（</a:t>
                      </a:r>
                      <a:r>
                        <a:rPr lang="en-US" altLang="ja-JP" sz="600" b="0" i="0" u="none" strike="noStrike" dirty="0">
                          <a:solidFill>
                            <a:schemeClr val="tx1"/>
                          </a:solidFill>
                          <a:effectLst/>
                          <a:latin typeface="ＭＳ Ｐゴシック" panose="020B0600070205080204" pitchFamily="50" charset="-128"/>
                          <a:ea typeface="ＭＳ Ｐゴシック" panose="020B0600070205080204" pitchFamily="50" charset="-128"/>
                        </a:rPr>
                        <a:t>2019</a:t>
                      </a:r>
                      <a:r>
                        <a:rPr lang="ja-JP" altLang="en-US" sz="600" b="0" i="0" u="none" strike="noStrike" dirty="0">
                          <a:solidFill>
                            <a:schemeClr val="tx1"/>
                          </a:solidFill>
                          <a:effectLst/>
                          <a:latin typeface="ＭＳ Ｐゴシック" panose="020B0600070205080204" pitchFamily="50" charset="-128"/>
                          <a:ea typeface="ＭＳ Ｐゴシック" panose="020B0600070205080204" pitchFamily="50" charset="-128"/>
                        </a:rPr>
                        <a:t>）年度）から維持・向上した都道府県の割合</a:t>
                      </a:r>
                    </a:p>
                  </a:txBody>
                  <a:tcPr marL="2178" marR="2178" marT="2178" marB="0" anchor="ctr">
                    <a:lnL>
                      <a:noFill/>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buNone/>
                      </a:pPr>
                      <a:r>
                        <a:rPr lang="ja-JP" altLang="ja-JP" sz="600" kern="1200" dirty="0">
                          <a:solidFill>
                            <a:srgbClr val="000000"/>
                          </a:solidFill>
                          <a:effectLst/>
                          <a:latin typeface="ＭＳ Ｐゴシック" panose="020B0600070205080204" pitchFamily="50" charset="-128"/>
                          <a:ea typeface="ＭＳ Ｐゴシック" panose="020B0600070205080204" pitchFamily="50" charset="-128"/>
                          <a:cs typeface="Arial" panose="020B0604020202020204" pitchFamily="34" charset="0"/>
                        </a:rPr>
                        <a:t>（</a:t>
                      </a:r>
                      <a:r>
                        <a:rPr lang="en-US" altLang="ja-JP" sz="600" kern="1200" dirty="0">
                          <a:solidFill>
                            <a:srgbClr val="000000"/>
                          </a:solidFill>
                          <a:effectLst/>
                          <a:latin typeface="ＭＳ Ｐゴシック" panose="020B0600070205080204" pitchFamily="50" charset="-128"/>
                          <a:ea typeface="ＭＳ Ｐゴシック" panose="020B0600070205080204" pitchFamily="50" charset="-128"/>
                          <a:cs typeface="Arial" panose="020B0604020202020204" pitchFamily="34" charset="0"/>
                        </a:rPr>
                        <a:t>74.5%</a:t>
                      </a:r>
                      <a:r>
                        <a:rPr lang="ja-JP" altLang="ja-JP" sz="600" kern="1200" dirty="0">
                          <a:solidFill>
                            <a:srgbClr val="000000"/>
                          </a:solidFill>
                          <a:effectLst/>
                          <a:latin typeface="ＭＳ Ｐゴシック" panose="020B0600070205080204" pitchFamily="50" charset="-128"/>
                          <a:ea typeface="ＭＳ Ｐゴシック" panose="020B0600070205080204" pitchFamily="50" charset="-128"/>
                          <a:cs typeface="Arial" panose="020B0604020202020204" pitchFamily="34" charset="0"/>
                        </a:rPr>
                        <a:t>）</a:t>
                      </a:r>
                      <a:endParaRPr lang="ja-JP" altLang="ja-JP" sz="600" kern="100" dirty="0">
                        <a:effectLst/>
                        <a:latin typeface="ＭＳ Ｐゴシック" panose="020B0600070205080204" pitchFamily="50" charset="-128"/>
                        <a:ea typeface="ＭＳ Ｐゴシック" panose="020B0600070205080204" pitchFamily="50" charset="-128"/>
                        <a:cs typeface="Times New Roman" panose="02020603050405020304" pitchFamily="18" charset="0"/>
                      </a:endParaRPr>
                    </a:p>
                    <a:p>
                      <a:pPr algn="ctr">
                        <a:buNone/>
                      </a:pPr>
                      <a:r>
                        <a:rPr lang="ja-JP" altLang="ja-JP" sz="400" dirty="0">
                          <a:effectLst/>
                          <a:latin typeface="ＭＳ Ｐゴシック" panose="020B0600070205080204" pitchFamily="50" charset="-128"/>
                          <a:ea typeface="ＭＳ Ｐゴシック" panose="020B0600070205080204" pitchFamily="50" charset="-128"/>
                          <a:cs typeface="Arial" panose="020B0604020202020204" pitchFamily="34" charset="0"/>
                        </a:rPr>
                        <a:t>（令和</a:t>
                      </a:r>
                      <a:r>
                        <a:rPr lang="en-US" altLang="ja-JP" sz="400" dirty="0">
                          <a:effectLst/>
                          <a:latin typeface="ＭＳ Ｐゴシック" panose="020B0600070205080204" pitchFamily="50" charset="-128"/>
                          <a:ea typeface="ＭＳ Ｐゴシック" panose="020B0600070205080204" pitchFamily="50" charset="-128"/>
                          <a:cs typeface="Arial" panose="020B0604020202020204" pitchFamily="34" charset="0"/>
                        </a:rPr>
                        <a:t>3</a:t>
                      </a:r>
                      <a:r>
                        <a:rPr lang="ja-JP" altLang="ja-JP" sz="400" dirty="0">
                          <a:effectLst/>
                          <a:latin typeface="ＭＳ Ｐゴシック" panose="020B0600070205080204" pitchFamily="50" charset="-128"/>
                          <a:ea typeface="ＭＳ Ｐゴシック" panose="020B0600070205080204" pitchFamily="50" charset="-128"/>
                          <a:cs typeface="Arial" panose="020B0604020202020204" pitchFamily="34" charset="0"/>
                        </a:rPr>
                        <a:t>（</a:t>
                      </a:r>
                      <a:r>
                        <a:rPr lang="en-US" altLang="ja-JP" sz="400" dirty="0">
                          <a:effectLst/>
                          <a:latin typeface="ＭＳ Ｐゴシック" panose="020B0600070205080204" pitchFamily="50" charset="-128"/>
                          <a:ea typeface="ＭＳ Ｐゴシック" panose="020B0600070205080204" pitchFamily="50" charset="-128"/>
                          <a:cs typeface="Arial" panose="020B0604020202020204" pitchFamily="34" charset="0"/>
                        </a:rPr>
                        <a:t>2021</a:t>
                      </a:r>
                      <a:r>
                        <a:rPr lang="ja-JP" altLang="ja-JP" sz="400" dirty="0">
                          <a:effectLst/>
                          <a:latin typeface="ＭＳ Ｐゴシック" panose="020B0600070205080204" pitchFamily="50" charset="-128"/>
                          <a:ea typeface="ＭＳ Ｐゴシック" panose="020B0600070205080204" pitchFamily="50" charset="-128"/>
                          <a:cs typeface="Arial" panose="020B0604020202020204" pitchFamily="34" charset="0"/>
                        </a:rPr>
                        <a:t>）年度）</a:t>
                      </a:r>
                      <a:endParaRPr lang="ja-JP" altLang="en-US" sz="4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1999" marR="1999" marT="1999"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ja-JP" sz="600" b="0" i="0" u="none" strike="noStrike" dirty="0">
                          <a:solidFill>
                            <a:schemeClr val="tx1"/>
                          </a:solidFill>
                          <a:effectLst/>
                          <a:latin typeface="ＭＳ Ｐゴシック" panose="020B0600070205080204" pitchFamily="50" charset="-128"/>
                          <a:ea typeface="ＭＳ Ｐゴシック" panose="020B0600070205080204" pitchFamily="50" charset="-128"/>
                        </a:rPr>
                        <a:t>83.0</a:t>
                      </a:r>
                      <a:r>
                        <a:rPr lang="ja-JP" altLang="en-US" sz="600" b="0" i="0" u="none" strike="noStrike" dirty="0">
                          <a:solidFill>
                            <a:schemeClr val="tx1"/>
                          </a:solidFill>
                          <a:effectLst/>
                          <a:latin typeface="ＭＳ Ｐゴシック" panose="020B0600070205080204" pitchFamily="50" charset="-128"/>
                          <a:ea typeface="ＭＳ Ｐゴシック" panose="020B0600070205080204" pitchFamily="50" charset="-128"/>
                        </a:rPr>
                        <a:t>％</a:t>
                      </a:r>
                      <a:endParaRPr lang="en-US" altLang="ja-JP" sz="6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2178" marR="2178" marT="2178"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ja-JP" sz="600" b="0" i="0" u="none" strike="noStrike">
                          <a:solidFill>
                            <a:schemeClr val="tx1"/>
                          </a:solidFill>
                          <a:effectLst/>
                          <a:latin typeface="ＭＳ Ｐゴシック" panose="020B0600070205080204" pitchFamily="50" charset="-128"/>
                          <a:ea typeface="ＭＳ Ｐゴシック" panose="020B0600070205080204" pitchFamily="50" charset="-128"/>
                        </a:rPr>
                        <a:t>90</a:t>
                      </a:r>
                      <a:r>
                        <a:rPr lang="ja-JP" altLang="en-US" sz="600" b="0" i="0" u="none" strike="noStrike">
                          <a:solidFill>
                            <a:schemeClr val="tx1"/>
                          </a:solidFill>
                          <a:effectLst/>
                          <a:latin typeface="ＭＳ Ｐゴシック" panose="020B0600070205080204" pitchFamily="50" charset="-128"/>
                          <a:ea typeface="ＭＳ Ｐゴシック" panose="020B0600070205080204" pitchFamily="50" charset="-128"/>
                        </a:rPr>
                        <a:t>％以上</a:t>
                      </a:r>
                    </a:p>
                  </a:txBody>
                  <a:tcPr marL="2178" marR="2178" marT="2178"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2440541"/>
                  </a:ext>
                </a:extLst>
              </a:tr>
              <a:tr h="249622">
                <a:tc>
                  <a:txBody>
                    <a:bodyPr/>
                    <a:lstStyle/>
                    <a:p>
                      <a:pPr algn="ctr" fontAlgn="ctr"/>
                      <a:r>
                        <a:rPr lang="en-US" altLang="ja-JP" sz="600" b="0" i="0" u="none" strike="noStrike">
                          <a:solidFill>
                            <a:srgbClr val="000000"/>
                          </a:solidFill>
                          <a:effectLst/>
                          <a:latin typeface="ＭＳ Ｐゴシック" panose="020B0600070205080204" pitchFamily="50" charset="-128"/>
                          <a:ea typeface="ＭＳ Ｐゴシック" panose="020B0600070205080204" pitchFamily="50" charset="-128"/>
                        </a:rPr>
                        <a:t>6</a:t>
                      </a:r>
                    </a:p>
                  </a:txBody>
                  <a:tcPr marL="2178" marR="2178" marT="2178" marB="0" anchor="ctr">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FFC9C9"/>
                    </a:solidFill>
                  </a:tcPr>
                </a:tc>
                <a:tc gridSpan="2">
                  <a:txBody>
                    <a:bodyPr/>
                    <a:lstStyle/>
                    <a:p>
                      <a:pPr algn="l" fontAlgn="ctr"/>
                      <a:r>
                        <a:rPr lang="ja-JP" altLang="en-US" sz="600" b="1" i="0" u="none" strike="noStrike" dirty="0">
                          <a:solidFill>
                            <a:schemeClr val="tx1"/>
                          </a:solidFill>
                          <a:effectLst/>
                          <a:latin typeface="ＭＳ Ｐゴシック" panose="020B0600070205080204" pitchFamily="50" charset="-128"/>
                          <a:ea typeface="ＭＳ Ｐゴシック" panose="020B0600070205080204" pitchFamily="50" charset="-128"/>
                        </a:rPr>
                        <a:t>栄養バランスに配慮した食生活を実践する国民を増やす</a:t>
                      </a:r>
                    </a:p>
                  </a:txBody>
                  <a:tcPr marL="2178" marR="2178" marT="2178" marB="0" anchor="ctr">
                    <a:lnL>
                      <a:noFill/>
                    </a:lnL>
                    <a:lnR w="6350" cap="flat" cmpd="sng" algn="ctr">
                      <a:no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C9C9"/>
                    </a:solidFill>
                  </a:tcPr>
                </a:tc>
                <a:tc hMerge="1">
                  <a:txBody>
                    <a:bodyPr/>
                    <a:lstStyle/>
                    <a:p>
                      <a:endParaRPr kumimoji="1" lang="ja-JP" altLang="en-US"/>
                    </a:p>
                  </a:txBody>
                  <a:tcPr/>
                </a:tc>
                <a:tc>
                  <a:txBody>
                    <a:bodyPr/>
                    <a:lstStyle/>
                    <a:p>
                      <a:pPr algn="l" fontAlgn="ctr"/>
                      <a:r>
                        <a:rPr lang="ja-JP" altLang="en-US" sz="600" b="1" i="0" u="none" strike="noStrike" dirty="0">
                          <a:solidFill>
                            <a:schemeClr val="tx1"/>
                          </a:solidFill>
                          <a:effectLst/>
                          <a:latin typeface="ＭＳ Ｐゴシック" panose="020B0600070205080204" pitchFamily="50" charset="-128"/>
                          <a:ea typeface="ＭＳ Ｐゴシック" panose="020B0600070205080204" pitchFamily="50" charset="-128"/>
                        </a:rPr>
                        <a:t>　</a:t>
                      </a:r>
                    </a:p>
                  </a:txBody>
                  <a:tcPr marL="2178" marR="2178" marT="2178"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C9C9"/>
                    </a:solidFill>
                  </a:tcPr>
                </a:tc>
                <a:tc>
                  <a:txBody>
                    <a:bodyPr/>
                    <a:lstStyle/>
                    <a:p>
                      <a:pPr algn="l" fontAlgn="ctr"/>
                      <a:r>
                        <a:rPr lang="ja-JP" altLang="en-US" sz="600" b="1" i="0" u="none" strike="noStrike">
                          <a:solidFill>
                            <a:schemeClr val="tx1"/>
                          </a:solidFill>
                          <a:effectLst/>
                          <a:latin typeface="ＭＳ Ｐゴシック" panose="020B0600070205080204" pitchFamily="50" charset="-128"/>
                          <a:ea typeface="ＭＳ Ｐゴシック" panose="020B0600070205080204" pitchFamily="50" charset="-128"/>
                        </a:rPr>
                        <a:t>　</a:t>
                      </a:r>
                    </a:p>
                  </a:txBody>
                  <a:tcPr marL="2178" marR="2178" marT="2178"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C9C9"/>
                    </a:solidFill>
                  </a:tcPr>
                </a:tc>
                <a:tc>
                  <a:txBody>
                    <a:bodyPr/>
                    <a:lstStyle/>
                    <a:p>
                      <a:pPr algn="ctr" fontAlgn="ctr"/>
                      <a:r>
                        <a:rPr lang="ja-JP" altLang="en-US" sz="600" b="1" i="0" u="none" strike="noStrike">
                          <a:solidFill>
                            <a:schemeClr val="tx1"/>
                          </a:solidFill>
                          <a:effectLst/>
                          <a:latin typeface="ＭＳ Ｐゴシック" panose="020B0600070205080204" pitchFamily="50" charset="-128"/>
                          <a:ea typeface="ＭＳ Ｐゴシック" panose="020B0600070205080204" pitchFamily="50" charset="-128"/>
                        </a:rPr>
                        <a:t>　</a:t>
                      </a:r>
                    </a:p>
                  </a:txBody>
                  <a:tcPr marL="2178" marR="2178" marT="2178" marB="0" anchor="ctr">
                    <a:lnL w="6350" cap="flat" cmpd="sng" algn="ctr">
                      <a:no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C9C9"/>
                    </a:solidFill>
                  </a:tcPr>
                </a:tc>
                <a:extLst>
                  <a:ext uri="{0D108BD9-81ED-4DB2-BD59-A6C34878D82A}">
                    <a16:rowId xmlns:a16="http://schemas.microsoft.com/office/drawing/2014/main" val="3178333315"/>
                  </a:ext>
                </a:extLst>
              </a:tr>
              <a:tr h="249622">
                <a:tc>
                  <a:txBody>
                    <a:bodyPr/>
                    <a:lstStyle/>
                    <a:p>
                      <a:pPr algn="ctr" fontAlgn="ctr"/>
                      <a:r>
                        <a:rPr lang="ja-JP" altLang="en-US" sz="6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2178" marR="2178" marT="2178" marB="0"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a:noFill/>
                    </a:lnT>
                    <a:lnB>
                      <a:noFill/>
                    </a:lnB>
                    <a:solidFill>
                      <a:srgbClr val="FFC9C9"/>
                    </a:solidFill>
                  </a:tcPr>
                </a:tc>
                <a:tc>
                  <a:txBody>
                    <a:bodyPr/>
                    <a:lstStyle/>
                    <a:p>
                      <a:pPr algn="r" fontAlgn="ctr"/>
                      <a:r>
                        <a:rPr lang="ja-JP" altLang="en-US" sz="600" b="0" i="0" u="none" strike="noStrike">
                          <a:solidFill>
                            <a:srgbClr val="000000"/>
                          </a:solidFill>
                          <a:effectLst/>
                          <a:latin typeface="ＭＳ Ｐゴシック" panose="020B0600070205080204" pitchFamily="50" charset="-128"/>
                          <a:ea typeface="ＭＳ Ｐゴシック" panose="020B0600070205080204" pitchFamily="50" charset="-128"/>
                        </a:rPr>
                        <a:t>⑨</a:t>
                      </a:r>
                      <a:endParaRPr lang="en-US" altLang="ja-JP" sz="6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2178" marR="2178" marT="2178" marB="0" anchor="ctr">
                    <a:lnL w="6350" cap="flat" cmpd="sng" algn="ctr">
                      <a:solidFill>
                        <a:srgbClr val="000000"/>
                      </a:solidFill>
                      <a:prstDash val="dot"/>
                      <a:round/>
                      <a:headEnd type="none" w="med" len="med"/>
                      <a:tailEnd type="none" w="med" len="med"/>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marL="72000" algn="l" fontAlgn="ctr"/>
                      <a:r>
                        <a:rPr lang="ja-JP" altLang="en-US" sz="600" b="0" i="0" u="none" strike="noStrike" dirty="0">
                          <a:solidFill>
                            <a:schemeClr val="tx1"/>
                          </a:solidFill>
                          <a:effectLst/>
                          <a:latin typeface="ＭＳ Ｐゴシック" panose="020B0600070205080204" pitchFamily="50" charset="-128"/>
                          <a:ea typeface="ＭＳ Ｐゴシック" panose="020B0600070205080204" pitchFamily="50" charset="-128"/>
                        </a:rPr>
                        <a:t>主食・主菜・副菜を組み合わせた食事を１日２回以上ほぼ毎日食べている国民の割合</a:t>
                      </a:r>
                    </a:p>
                  </a:txBody>
                  <a:tcPr marL="2178" marR="2178" marT="2178" marB="0" anchor="ctr">
                    <a:lnL>
                      <a:noFill/>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US" altLang="ja-JP" sz="600" b="0" i="0" u="none" strike="noStrike">
                          <a:solidFill>
                            <a:schemeClr val="tx1"/>
                          </a:solidFill>
                          <a:effectLst/>
                          <a:latin typeface="ＭＳ Ｐゴシック" panose="020B0600070205080204" pitchFamily="50" charset="-128"/>
                          <a:ea typeface="ＭＳ Ｐゴシック" panose="020B0600070205080204" pitchFamily="50" charset="-128"/>
                        </a:rPr>
                        <a:t>36.4</a:t>
                      </a:r>
                      <a:r>
                        <a:rPr lang="ja-JP" altLang="en-US" sz="600" b="0" i="0" u="none" strike="noStrike">
                          <a:solidFill>
                            <a:schemeClr val="tx1"/>
                          </a:solidFill>
                          <a:effectLst/>
                          <a:latin typeface="ＭＳ Ｐゴシック" panose="020B0600070205080204" pitchFamily="50" charset="-128"/>
                          <a:ea typeface="ＭＳ Ｐゴシック" panose="020B0600070205080204" pitchFamily="50" charset="-128"/>
                        </a:rPr>
                        <a:t>％</a:t>
                      </a:r>
                    </a:p>
                  </a:txBody>
                  <a:tcPr marL="2178" marR="2178" marT="2178"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r>
                        <a:rPr lang="en-US" altLang="ja-JP" sz="600" b="0" i="0" u="none" strike="noStrike" dirty="0">
                          <a:solidFill>
                            <a:schemeClr val="tx1"/>
                          </a:solidFill>
                          <a:effectLst/>
                          <a:latin typeface="ＭＳ Ｐゴシック" panose="020B0600070205080204" pitchFamily="50" charset="-128"/>
                          <a:ea typeface="ＭＳ Ｐゴシック" panose="020B0600070205080204" pitchFamily="50" charset="-128"/>
                        </a:rPr>
                        <a:t>36.1</a:t>
                      </a:r>
                      <a:r>
                        <a:rPr lang="ja-JP" altLang="en-US" sz="600" b="0" i="0" u="none" strike="noStrike" dirty="0">
                          <a:solidFill>
                            <a:schemeClr val="tx1"/>
                          </a:solidFill>
                          <a:effectLst/>
                          <a:latin typeface="ＭＳ Ｐゴシック" panose="020B0600070205080204" pitchFamily="50" charset="-128"/>
                          <a:ea typeface="ＭＳ Ｐゴシック" panose="020B0600070205080204" pitchFamily="50" charset="-128"/>
                        </a:rPr>
                        <a:t>％</a:t>
                      </a:r>
                    </a:p>
                  </a:txBody>
                  <a:tcPr marL="2178" marR="2178" marT="2178"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r>
                        <a:rPr lang="en-US" altLang="ja-JP" sz="600" b="0" i="0" u="none" strike="noStrike">
                          <a:solidFill>
                            <a:schemeClr val="tx1"/>
                          </a:solidFill>
                          <a:effectLst/>
                          <a:latin typeface="ＭＳ Ｐゴシック" panose="020B0600070205080204" pitchFamily="50" charset="-128"/>
                          <a:ea typeface="ＭＳ Ｐゴシック" panose="020B0600070205080204" pitchFamily="50" charset="-128"/>
                        </a:rPr>
                        <a:t>50</a:t>
                      </a:r>
                      <a:r>
                        <a:rPr lang="ja-JP" altLang="en-US" sz="600" b="0" i="0" u="none" strike="noStrike">
                          <a:solidFill>
                            <a:schemeClr val="tx1"/>
                          </a:solidFill>
                          <a:effectLst/>
                          <a:latin typeface="ＭＳ Ｐゴシック" panose="020B0600070205080204" pitchFamily="50" charset="-128"/>
                          <a:ea typeface="ＭＳ Ｐゴシック" panose="020B0600070205080204" pitchFamily="50" charset="-128"/>
                        </a:rPr>
                        <a:t>％以上</a:t>
                      </a:r>
                    </a:p>
                  </a:txBody>
                  <a:tcPr marL="2178" marR="2178" marT="2178"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2800896441"/>
                  </a:ext>
                </a:extLst>
              </a:tr>
              <a:tr h="249622">
                <a:tc>
                  <a:txBody>
                    <a:bodyPr/>
                    <a:lstStyle/>
                    <a:p>
                      <a:pPr algn="ctr" fontAlgn="ctr"/>
                      <a:endParaRPr lang="ja-JP" altLang="en-US" sz="6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2178" marR="2178" marT="2178" marB="0"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a:noFill/>
                    </a:lnT>
                    <a:lnB>
                      <a:noFill/>
                    </a:lnB>
                    <a:solidFill>
                      <a:srgbClr val="FFC9C9"/>
                    </a:solidFill>
                  </a:tcPr>
                </a:tc>
                <a:tc>
                  <a:txBody>
                    <a:bodyPr/>
                    <a:lstStyle/>
                    <a:p>
                      <a:pPr algn="r" fontAlgn="ctr"/>
                      <a:r>
                        <a:rPr lang="ja-JP" altLang="en-US" sz="600" b="0" i="0" u="none" strike="noStrike">
                          <a:solidFill>
                            <a:srgbClr val="000000"/>
                          </a:solidFill>
                          <a:effectLst/>
                          <a:latin typeface="ＭＳ Ｐゴシック" panose="020B0600070205080204" pitchFamily="50" charset="-128"/>
                          <a:ea typeface="ＭＳ Ｐゴシック" panose="020B0600070205080204" pitchFamily="50" charset="-128"/>
                        </a:rPr>
                        <a:t>⑩</a:t>
                      </a:r>
                    </a:p>
                  </a:txBody>
                  <a:tcPr marL="2178" marR="2178" marT="2178" marB="0" anchor="ctr">
                    <a:lnL w="6350" cap="flat" cmpd="sng" algn="ctr">
                      <a:solidFill>
                        <a:srgbClr val="000000"/>
                      </a:solidFill>
                      <a:prstDash val="dot"/>
                      <a:round/>
                      <a:headEnd type="none" w="med" len="med"/>
                      <a:tailEnd type="none" w="med" len="med"/>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marL="72000" algn="l" fontAlgn="ctr"/>
                      <a:r>
                        <a:rPr lang="ja-JP" altLang="en-US" sz="600" b="0" i="0" u="none" strike="noStrike" dirty="0">
                          <a:solidFill>
                            <a:schemeClr val="tx1"/>
                          </a:solidFill>
                          <a:effectLst/>
                          <a:latin typeface="ＭＳ Ｐゴシック" panose="020B0600070205080204" pitchFamily="50" charset="-128"/>
                          <a:ea typeface="ＭＳ Ｐゴシック" panose="020B0600070205080204" pitchFamily="50" charset="-128"/>
                        </a:rPr>
                        <a:t>主食・主菜・副菜を組み合わせた食事を１日２回以上ほぼ毎日食べている若い世代の割合</a:t>
                      </a:r>
                    </a:p>
                  </a:txBody>
                  <a:tcPr marL="2178" marR="2178" marT="2178" marB="0" anchor="ctr">
                    <a:lnL>
                      <a:noFill/>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US" altLang="ja-JP" sz="600" b="0" i="0" u="none" strike="noStrike" dirty="0">
                          <a:solidFill>
                            <a:schemeClr val="tx1"/>
                          </a:solidFill>
                          <a:effectLst/>
                          <a:latin typeface="ＭＳ Ｐゴシック" panose="020B0600070205080204" pitchFamily="50" charset="-128"/>
                          <a:ea typeface="ＭＳ Ｐゴシック" panose="020B0600070205080204" pitchFamily="50" charset="-128"/>
                        </a:rPr>
                        <a:t>27.4</a:t>
                      </a:r>
                      <a:r>
                        <a:rPr lang="ja-JP" altLang="en-US" sz="600" b="0" i="0" u="none" strike="noStrike" dirty="0">
                          <a:solidFill>
                            <a:schemeClr val="tx1"/>
                          </a:solidFill>
                          <a:effectLst/>
                          <a:latin typeface="ＭＳ Ｐゴシック" panose="020B0600070205080204" pitchFamily="50" charset="-128"/>
                          <a:ea typeface="ＭＳ Ｐゴシック" panose="020B0600070205080204" pitchFamily="50" charset="-128"/>
                        </a:rPr>
                        <a:t>％</a:t>
                      </a:r>
                    </a:p>
                  </a:txBody>
                  <a:tcPr marL="2178" marR="2178" marT="2178"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r>
                        <a:rPr lang="en-US" altLang="ja-JP" sz="600" b="0" i="0" u="none" strike="noStrike">
                          <a:solidFill>
                            <a:schemeClr val="tx1"/>
                          </a:solidFill>
                          <a:effectLst/>
                          <a:latin typeface="ＭＳ Ｐゴシック" panose="020B0600070205080204" pitchFamily="50" charset="-128"/>
                          <a:ea typeface="ＭＳ Ｐゴシック" panose="020B0600070205080204" pitchFamily="50" charset="-128"/>
                        </a:rPr>
                        <a:t>23.8</a:t>
                      </a:r>
                      <a:r>
                        <a:rPr lang="ja-JP" altLang="en-US" sz="600" b="0" i="0" u="none" strike="noStrike">
                          <a:solidFill>
                            <a:schemeClr val="tx1"/>
                          </a:solidFill>
                          <a:effectLst/>
                          <a:latin typeface="ＭＳ Ｐゴシック" panose="020B0600070205080204" pitchFamily="50" charset="-128"/>
                          <a:ea typeface="ＭＳ Ｐゴシック" panose="020B0600070205080204" pitchFamily="50" charset="-128"/>
                        </a:rPr>
                        <a:t>％</a:t>
                      </a:r>
                    </a:p>
                  </a:txBody>
                  <a:tcPr marL="2178" marR="2178" marT="2178"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r>
                        <a:rPr lang="en-US" altLang="ja-JP" sz="600" b="0" i="0" u="none" strike="noStrike">
                          <a:solidFill>
                            <a:schemeClr val="tx1"/>
                          </a:solidFill>
                          <a:effectLst/>
                          <a:latin typeface="ＭＳ Ｐゴシック" panose="020B0600070205080204" pitchFamily="50" charset="-128"/>
                          <a:ea typeface="ＭＳ Ｐゴシック" panose="020B0600070205080204" pitchFamily="50" charset="-128"/>
                        </a:rPr>
                        <a:t>40</a:t>
                      </a:r>
                      <a:r>
                        <a:rPr lang="ja-JP" altLang="en-US" sz="600" b="0" i="0" u="none" strike="noStrike">
                          <a:solidFill>
                            <a:schemeClr val="tx1"/>
                          </a:solidFill>
                          <a:effectLst/>
                          <a:latin typeface="ＭＳ Ｐゴシック" panose="020B0600070205080204" pitchFamily="50" charset="-128"/>
                          <a:ea typeface="ＭＳ Ｐゴシック" panose="020B0600070205080204" pitchFamily="50" charset="-128"/>
                        </a:rPr>
                        <a:t>％以上</a:t>
                      </a:r>
                    </a:p>
                  </a:txBody>
                  <a:tcPr marL="2178" marR="2178" marT="2178"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1201573079"/>
                  </a:ext>
                </a:extLst>
              </a:tr>
              <a:tr h="257408">
                <a:tc>
                  <a:txBody>
                    <a:bodyPr/>
                    <a:lstStyle/>
                    <a:p>
                      <a:pPr algn="ctr" fontAlgn="ctr"/>
                      <a:endParaRPr lang="ja-JP" altLang="en-US" sz="6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2178" marR="2178" marT="2178" marB="0"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a:noFill/>
                    </a:lnT>
                    <a:lnB>
                      <a:noFill/>
                    </a:lnB>
                    <a:solidFill>
                      <a:srgbClr val="FFC9C9"/>
                    </a:solidFill>
                  </a:tcPr>
                </a:tc>
                <a:tc>
                  <a:txBody>
                    <a:bodyPr/>
                    <a:lstStyle/>
                    <a:p>
                      <a:pPr algn="r" fontAlgn="ctr"/>
                      <a:r>
                        <a:rPr lang="ja-JP" altLang="en-US" sz="600" b="0" i="0" u="none" strike="noStrike">
                          <a:solidFill>
                            <a:srgbClr val="000000"/>
                          </a:solidFill>
                          <a:effectLst/>
                          <a:latin typeface="ＭＳ Ｐゴシック" panose="020B0600070205080204" pitchFamily="50" charset="-128"/>
                          <a:ea typeface="ＭＳ Ｐゴシック" panose="020B0600070205080204" pitchFamily="50" charset="-128"/>
                        </a:rPr>
                        <a:t>⑪</a:t>
                      </a:r>
                    </a:p>
                  </a:txBody>
                  <a:tcPr marL="2178" marR="2178" marT="2178" marB="0" anchor="ctr">
                    <a:lnL w="6350" cap="flat" cmpd="sng" algn="ctr">
                      <a:solidFill>
                        <a:srgbClr val="000000"/>
                      </a:solidFill>
                      <a:prstDash val="dot"/>
                      <a:round/>
                      <a:headEnd type="none" w="med" len="med"/>
                      <a:tailEnd type="none" w="med" len="med"/>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marL="72000" algn="l" fontAlgn="ctr"/>
                      <a:r>
                        <a:rPr lang="ja-JP" altLang="en-US" sz="600" b="0" i="0" u="none" strike="noStrike" dirty="0">
                          <a:solidFill>
                            <a:schemeClr val="tx1"/>
                          </a:solidFill>
                          <a:effectLst/>
                          <a:latin typeface="ＭＳ Ｐゴシック" panose="020B0600070205080204" pitchFamily="50" charset="-128"/>
                          <a:ea typeface="ＭＳ Ｐゴシック" panose="020B0600070205080204" pitchFamily="50" charset="-128"/>
                        </a:rPr>
                        <a:t>１日当たりの食塩摂取量の平均値</a:t>
                      </a:r>
                    </a:p>
                  </a:txBody>
                  <a:tcPr marL="2178" marR="2178" marT="2178" marB="0" anchor="ctr">
                    <a:lnL>
                      <a:noFill/>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US" altLang="ja-JP" sz="600" b="0" i="0" u="none" strike="noStrike" dirty="0">
                          <a:solidFill>
                            <a:schemeClr val="tx1"/>
                          </a:solidFill>
                          <a:effectLst/>
                          <a:latin typeface="ＭＳ Ｐゴシック" panose="020B0600070205080204" pitchFamily="50" charset="-128"/>
                          <a:ea typeface="ＭＳ Ｐゴシック" panose="020B0600070205080204" pitchFamily="50" charset="-128"/>
                        </a:rPr>
                        <a:t>10.1g</a:t>
                      </a:r>
                    </a:p>
                    <a:p>
                      <a:pPr algn="ctr" fontAlgn="ctr"/>
                      <a:r>
                        <a:rPr lang="ja-JP" altLang="en-US" sz="600" b="0" i="0" u="none" strike="noStrike" baseline="30000" dirty="0">
                          <a:solidFill>
                            <a:schemeClr val="tx1"/>
                          </a:solidFill>
                          <a:effectLst/>
                          <a:latin typeface="ＭＳ Ｐゴシック" panose="020B0600070205080204" pitchFamily="50" charset="-128"/>
                          <a:ea typeface="ＭＳ Ｐゴシック" panose="020B0600070205080204" pitchFamily="50" charset="-128"/>
                        </a:rPr>
                        <a:t>（令和元（</a:t>
                      </a:r>
                      <a:r>
                        <a:rPr lang="en-US" altLang="ja-JP" sz="600" b="0" i="0" u="none" strike="noStrike" baseline="30000" dirty="0">
                          <a:solidFill>
                            <a:schemeClr val="tx1"/>
                          </a:solidFill>
                          <a:effectLst/>
                          <a:latin typeface="ＭＳ Ｐゴシック" panose="020B0600070205080204" pitchFamily="50" charset="-128"/>
                          <a:ea typeface="ＭＳ Ｐゴシック" panose="020B0600070205080204" pitchFamily="50" charset="-128"/>
                        </a:rPr>
                        <a:t>2019</a:t>
                      </a:r>
                      <a:r>
                        <a:rPr lang="ja-JP" altLang="en-US" sz="600" b="0" i="0" u="none" strike="noStrike" baseline="30000" dirty="0">
                          <a:solidFill>
                            <a:schemeClr val="tx1"/>
                          </a:solidFill>
                          <a:effectLst/>
                          <a:latin typeface="ＭＳ Ｐゴシック" panose="020B0600070205080204" pitchFamily="50" charset="-128"/>
                          <a:ea typeface="ＭＳ Ｐゴシック" panose="020B0600070205080204" pitchFamily="50" charset="-128"/>
                        </a:rPr>
                        <a:t>）年度）</a:t>
                      </a:r>
                      <a:endParaRPr lang="ja-JP" altLang="en-US" sz="6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2178" marR="2178" marT="2178"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r>
                        <a:rPr lang="en-US" altLang="ja-JP" sz="600" b="0" i="0" u="none" strike="noStrike">
                          <a:solidFill>
                            <a:schemeClr val="tx1"/>
                          </a:solidFill>
                          <a:effectLst/>
                          <a:latin typeface="ＭＳ Ｐゴシック" panose="020B0600070205080204" pitchFamily="50" charset="-128"/>
                          <a:ea typeface="ＭＳ Ｐゴシック" panose="020B0600070205080204" pitchFamily="50" charset="-128"/>
                        </a:rPr>
                        <a:t>9.6g</a:t>
                      </a:r>
                    </a:p>
                    <a:p>
                      <a:pPr algn="ctr" fontAlgn="ctr"/>
                      <a:r>
                        <a:rPr lang="ja-JP" altLang="en-US" sz="600" b="0" i="0" u="none" strike="noStrike" baseline="30000">
                          <a:solidFill>
                            <a:schemeClr val="tx1"/>
                          </a:solidFill>
                          <a:effectLst/>
                          <a:latin typeface="ＭＳ Ｐゴシック" panose="020B0600070205080204" pitchFamily="50" charset="-128"/>
                          <a:ea typeface="ＭＳ Ｐゴシック" panose="020B0600070205080204" pitchFamily="50" charset="-128"/>
                        </a:rPr>
                        <a:t>（令和６（</a:t>
                      </a:r>
                      <a:r>
                        <a:rPr lang="en-US" altLang="ja-JP" sz="600" b="0" i="0" u="none" strike="noStrike" baseline="30000">
                          <a:solidFill>
                            <a:schemeClr val="tx1"/>
                          </a:solidFill>
                          <a:effectLst/>
                          <a:latin typeface="ＭＳ Ｐゴシック" panose="020B0600070205080204" pitchFamily="50" charset="-128"/>
                          <a:ea typeface="ＭＳ Ｐゴシック" panose="020B0600070205080204" pitchFamily="50" charset="-128"/>
                        </a:rPr>
                        <a:t>2024</a:t>
                      </a:r>
                      <a:r>
                        <a:rPr lang="ja-JP" altLang="en-US" sz="600" b="0" i="0" u="none" strike="noStrike" baseline="30000">
                          <a:solidFill>
                            <a:schemeClr val="tx1"/>
                          </a:solidFill>
                          <a:effectLst/>
                          <a:latin typeface="ＭＳ Ｐゴシック" panose="020B0600070205080204" pitchFamily="50" charset="-128"/>
                          <a:ea typeface="ＭＳ Ｐゴシック" panose="020B0600070205080204" pitchFamily="50" charset="-128"/>
                        </a:rPr>
                        <a:t>）年度）</a:t>
                      </a:r>
                      <a:endParaRPr lang="ja-JP" altLang="en-US" sz="600" b="0" i="0" u="none" strike="noStrike">
                        <a:solidFill>
                          <a:schemeClr val="tx1"/>
                        </a:solidFill>
                        <a:effectLst/>
                        <a:latin typeface="ＭＳ Ｐゴシック" panose="020B0600070205080204" pitchFamily="50" charset="-128"/>
                        <a:ea typeface="ＭＳ Ｐゴシック" panose="020B0600070205080204" pitchFamily="50" charset="-128"/>
                      </a:endParaRPr>
                    </a:p>
                  </a:txBody>
                  <a:tcPr marL="2178" marR="2178" marT="2178"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r>
                        <a:rPr lang="en-US" altLang="ja-JP" sz="600" b="0" i="0" u="none" strike="noStrike">
                          <a:solidFill>
                            <a:schemeClr val="tx1"/>
                          </a:solidFill>
                          <a:effectLst/>
                          <a:latin typeface="ＭＳ Ｐゴシック" panose="020B0600070205080204" pitchFamily="50" charset="-128"/>
                          <a:ea typeface="ＭＳ Ｐゴシック" panose="020B0600070205080204" pitchFamily="50" charset="-128"/>
                        </a:rPr>
                        <a:t>8g</a:t>
                      </a:r>
                      <a:r>
                        <a:rPr lang="ja-JP" altLang="en-US" sz="600" b="0" i="0" u="none" strike="noStrike">
                          <a:solidFill>
                            <a:schemeClr val="tx1"/>
                          </a:solidFill>
                          <a:effectLst/>
                          <a:latin typeface="ＭＳ Ｐゴシック" panose="020B0600070205080204" pitchFamily="50" charset="-128"/>
                          <a:ea typeface="ＭＳ Ｐゴシック" panose="020B0600070205080204" pitchFamily="50" charset="-128"/>
                        </a:rPr>
                        <a:t>以下</a:t>
                      </a:r>
                    </a:p>
                  </a:txBody>
                  <a:tcPr marL="2178" marR="2178" marT="2178"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918987960"/>
                  </a:ext>
                </a:extLst>
              </a:tr>
              <a:tr h="257408">
                <a:tc>
                  <a:txBody>
                    <a:bodyPr/>
                    <a:lstStyle/>
                    <a:p>
                      <a:pPr algn="ctr" fontAlgn="ctr"/>
                      <a:endParaRPr lang="ja-JP" altLang="en-US" sz="6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2178" marR="2178" marT="2178" marB="0"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a:noFill/>
                    </a:lnT>
                    <a:lnB>
                      <a:noFill/>
                    </a:lnB>
                    <a:solidFill>
                      <a:srgbClr val="FFC9C9"/>
                    </a:solidFill>
                  </a:tcPr>
                </a:tc>
                <a:tc>
                  <a:txBody>
                    <a:bodyPr/>
                    <a:lstStyle/>
                    <a:p>
                      <a:pPr algn="r" fontAlgn="ctr"/>
                      <a:r>
                        <a:rPr lang="ja-JP" altLang="en-US" sz="600" b="0" i="0" u="none" strike="noStrike">
                          <a:solidFill>
                            <a:srgbClr val="000000"/>
                          </a:solidFill>
                          <a:effectLst/>
                          <a:latin typeface="ＭＳ Ｐゴシック" panose="020B0600070205080204" pitchFamily="50" charset="-128"/>
                          <a:ea typeface="ＭＳ Ｐゴシック" panose="020B0600070205080204" pitchFamily="50" charset="-128"/>
                        </a:rPr>
                        <a:t>⑫</a:t>
                      </a:r>
                    </a:p>
                  </a:txBody>
                  <a:tcPr marL="2178" marR="2178" marT="2178" marB="0" anchor="ctr">
                    <a:lnL w="6350" cap="flat" cmpd="sng" algn="ctr">
                      <a:solidFill>
                        <a:srgbClr val="000000"/>
                      </a:solidFill>
                      <a:prstDash val="dot"/>
                      <a:round/>
                      <a:headEnd type="none" w="med" len="med"/>
                      <a:tailEnd type="none" w="med" len="med"/>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marL="72000" algn="l" fontAlgn="ctr"/>
                      <a:r>
                        <a:rPr lang="ja-JP" altLang="en-US" sz="600" b="0" i="0" u="none" strike="noStrike" dirty="0">
                          <a:solidFill>
                            <a:schemeClr val="tx1"/>
                          </a:solidFill>
                          <a:effectLst/>
                          <a:latin typeface="ＭＳ Ｐゴシック" panose="020B0600070205080204" pitchFamily="50" charset="-128"/>
                          <a:ea typeface="ＭＳ Ｐゴシック" panose="020B0600070205080204" pitchFamily="50" charset="-128"/>
                        </a:rPr>
                        <a:t>１日当たりの野菜摂取量の平均値</a:t>
                      </a:r>
                    </a:p>
                  </a:txBody>
                  <a:tcPr marL="2178" marR="2178" marT="2178" marB="0" anchor="ctr">
                    <a:lnL>
                      <a:noFill/>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US" altLang="ja-JP" sz="600" b="0" i="0" u="none" strike="noStrike">
                          <a:solidFill>
                            <a:schemeClr val="tx1"/>
                          </a:solidFill>
                          <a:effectLst/>
                          <a:latin typeface="ＭＳ Ｐゴシック" panose="020B0600070205080204" pitchFamily="50" charset="-128"/>
                          <a:ea typeface="ＭＳ Ｐゴシック" panose="020B0600070205080204" pitchFamily="50" charset="-128"/>
                        </a:rPr>
                        <a:t>280.5g</a:t>
                      </a:r>
                    </a:p>
                    <a:p>
                      <a:pPr algn="ctr" fontAlgn="ctr"/>
                      <a:r>
                        <a:rPr lang="ja-JP" altLang="en-US" sz="600" b="0" i="0" u="none" strike="noStrike" baseline="30000">
                          <a:solidFill>
                            <a:schemeClr val="tx1"/>
                          </a:solidFill>
                          <a:effectLst/>
                          <a:latin typeface="ＭＳ Ｐゴシック" panose="020B0600070205080204" pitchFamily="50" charset="-128"/>
                          <a:ea typeface="ＭＳ Ｐゴシック" panose="020B0600070205080204" pitchFamily="50" charset="-128"/>
                        </a:rPr>
                        <a:t>（令和元（</a:t>
                      </a:r>
                      <a:r>
                        <a:rPr lang="en-US" altLang="ja-JP" sz="600" b="0" i="0" u="none" strike="noStrike" baseline="30000">
                          <a:solidFill>
                            <a:schemeClr val="tx1"/>
                          </a:solidFill>
                          <a:effectLst/>
                          <a:latin typeface="ＭＳ Ｐゴシック" panose="020B0600070205080204" pitchFamily="50" charset="-128"/>
                          <a:ea typeface="ＭＳ Ｐゴシック" panose="020B0600070205080204" pitchFamily="50" charset="-128"/>
                        </a:rPr>
                        <a:t>2019</a:t>
                      </a:r>
                      <a:r>
                        <a:rPr lang="ja-JP" altLang="en-US" sz="600" b="0" i="0" u="none" strike="noStrike" baseline="30000">
                          <a:solidFill>
                            <a:schemeClr val="tx1"/>
                          </a:solidFill>
                          <a:effectLst/>
                          <a:latin typeface="ＭＳ Ｐゴシック" panose="020B0600070205080204" pitchFamily="50" charset="-128"/>
                          <a:ea typeface="ＭＳ Ｐゴシック" panose="020B0600070205080204" pitchFamily="50" charset="-128"/>
                        </a:rPr>
                        <a:t>）年度）</a:t>
                      </a:r>
                      <a:endParaRPr lang="ja-JP" altLang="en-US" sz="600" b="0" i="0" u="none" strike="noStrike">
                        <a:solidFill>
                          <a:schemeClr val="tx1"/>
                        </a:solidFill>
                        <a:effectLst/>
                        <a:latin typeface="ＭＳ Ｐゴシック" panose="020B0600070205080204" pitchFamily="50" charset="-128"/>
                        <a:ea typeface="ＭＳ Ｐゴシック" panose="020B0600070205080204" pitchFamily="50" charset="-128"/>
                      </a:endParaRPr>
                    </a:p>
                  </a:txBody>
                  <a:tcPr marL="2178" marR="2178" marT="2178"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r>
                        <a:rPr lang="en-US" altLang="ja-JP" sz="600" b="0" i="0" u="none" strike="noStrike">
                          <a:solidFill>
                            <a:schemeClr val="tx1"/>
                          </a:solidFill>
                          <a:effectLst/>
                          <a:latin typeface="ＭＳ Ｐゴシック" panose="020B0600070205080204" pitchFamily="50" charset="-128"/>
                          <a:ea typeface="ＭＳ Ｐゴシック" panose="020B0600070205080204" pitchFamily="50" charset="-128"/>
                        </a:rPr>
                        <a:t>258.7g</a:t>
                      </a:r>
                    </a:p>
                    <a:p>
                      <a:pPr algn="ctr" fontAlgn="ctr"/>
                      <a:r>
                        <a:rPr lang="ja-JP" altLang="en-US" sz="600" b="0" i="0" u="none" strike="noStrike" baseline="30000">
                          <a:solidFill>
                            <a:schemeClr val="tx1"/>
                          </a:solidFill>
                          <a:effectLst/>
                          <a:latin typeface="ＭＳ Ｐゴシック" panose="020B0600070205080204" pitchFamily="50" charset="-128"/>
                          <a:ea typeface="ＭＳ Ｐゴシック" panose="020B0600070205080204" pitchFamily="50" charset="-128"/>
                        </a:rPr>
                        <a:t>（令和６（</a:t>
                      </a:r>
                      <a:r>
                        <a:rPr lang="en-US" altLang="ja-JP" sz="600" b="0" i="0" u="none" strike="noStrike" baseline="30000">
                          <a:solidFill>
                            <a:schemeClr val="tx1"/>
                          </a:solidFill>
                          <a:effectLst/>
                          <a:latin typeface="ＭＳ Ｐゴシック" panose="020B0600070205080204" pitchFamily="50" charset="-128"/>
                          <a:ea typeface="ＭＳ Ｐゴシック" panose="020B0600070205080204" pitchFamily="50" charset="-128"/>
                        </a:rPr>
                        <a:t>2024</a:t>
                      </a:r>
                      <a:r>
                        <a:rPr lang="ja-JP" altLang="en-US" sz="600" b="0" i="0" u="none" strike="noStrike" baseline="30000">
                          <a:solidFill>
                            <a:schemeClr val="tx1"/>
                          </a:solidFill>
                          <a:effectLst/>
                          <a:latin typeface="ＭＳ Ｐゴシック" panose="020B0600070205080204" pitchFamily="50" charset="-128"/>
                          <a:ea typeface="ＭＳ Ｐゴシック" panose="020B0600070205080204" pitchFamily="50" charset="-128"/>
                        </a:rPr>
                        <a:t>）年度）</a:t>
                      </a:r>
                      <a:endParaRPr lang="ja-JP" altLang="en-US" sz="600" b="0" i="0" u="none" strike="noStrike">
                        <a:solidFill>
                          <a:schemeClr val="tx1"/>
                        </a:solidFill>
                        <a:effectLst/>
                        <a:latin typeface="ＭＳ Ｐゴシック" panose="020B0600070205080204" pitchFamily="50" charset="-128"/>
                        <a:ea typeface="ＭＳ Ｐゴシック" panose="020B0600070205080204" pitchFamily="50" charset="-128"/>
                      </a:endParaRPr>
                    </a:p>
                  </a:txBody>
                  <a:tcPr marL="2178" marR="2178" marT="2178"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r>
                        <a:rPr lang="en-US" altLang="ja-JP" sz="600" b="0" i="0" u="none" strike="noStrike">
                          <a:solidFill>
                            <a:schemeClr val="tx1"/>
                          </a:solidFill>
                          <a:effectLst/>
                          <a:latin typeface="ＭＳ Ｐゴシック" panose="020B0600070205080204" pitchFamily="50" charset="-128"/>
                          <a:ea typeface="ＭＳ Ｐゴシック" panose="020B0600070205080204" pitchFamily="50" charset="-128"/>
                        </a:rPr>
                        <a:t>350g</a:t>
                      </a:r>
                      <a:r>
                        <a:rPr lang="ja-JP" altLang="en-US" sz="600" b="0" i="0" u="none" strike="noStrike">
                          <a:solidFill>
                            <a:schemeClr val="tx1"/>
                          </a:solidFill>
                          <a:effectLst/>
                          <a:latin typeface="ＭＳ Ｐゴシック" panose="020B0600070205080204" pitchFamily="50" charset="-128"/>
                          <a:ea typeface="ＭＳ Ｐゴシック" panose="020B0600070205080204" pitchFamily="50" charset="-128"/>
                        </a:rPr>
                        <a:t>以上</a:t>
                      </a:r>
                    </a:p>
                  </a:txBody>
                  <a:tcPr marL="2178" marR="2178" marT="2178"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4179382165"/>
                  </a:ext>
                </a:extLst>
              </a:tr>
              <a:tr h="257408">
                <a:tc>
                  <a:txBody>
                    <a:bodyPr/>
                    <a:lstStyle/>
                    <a:p>
                      <a:pPr algn="ctr" fontAlgn="ctr"/>
                      <a:r>
                        <a:rPr lang="ja-JP" altLang="en-US" sz="6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2178" marR="2178" marT="2178" marB="0"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a:noFill/>
                    </a:lnT>
                    <a:lnB w="6350" cap="flat" cmpd="sng" algn="ctr">
                      <a:solidFill>
                        <a:schemeClr val="tx1"/>
                      </a:solidFill>
                      <a:prstDash val="solid"/>
                      <a:round/>
                      <a:headEnd type="none" w="med" len="med"/>
                      <a:tailEnd type="none" w="med" len="med"/>
                    </a:lnB>
                    <a:solidFill>
                      <a:srgbClr val="FFC9C9"/>
                    </a:solidFill>
                  </a:tcPr>
                </a:tc>
                <a:tc>
                  <a:txBody>
                    <a:bodyPr/>
                    <a:lstStyle/>
                    <a:p>
                      <a:pPr algn="r" fontAlgn="ctr"/>
                      <a:r>
                        <a:rPr lang="ja-JP" altLang="en-US" sz="600" b="0" i="0" u="none" strike="noStrike">
                          <a:solidFill>
                            <a:srgbClr val="000000"/>
                          </a:solidFill>
                          <a:effectLst/>
                          <a:latin typeface="ＭＳ Ｐゴシック" panose="020B0600070205080204" pitchFamily="50" charset="-128"/>
                          <a:ea typeface="ＭＳ Ｐゴシック" panose="020B0600070205080204" pitchFamily="50" charset="-128"/>
                        </a:rPr>
                        <a:t>⑬</a:t>
                      </a:r>
                    </a:p>
                  </a:txBody>
                  <a:tcPr marL="2178" marR="2178" marT="2178" marB="0" anchor="ctr">
                    <a:lnL w="6350" cap="flat" cmpd="sng" algn="ctr">
                      <a:solidFill>
                        <a:srgbClr val="000000"/>
                      </a:solidFill>
                      <a:prstDash val="dot"/>
                      <a:round/>
                      <a:headEnd type="none" w="med" len="med"/>
                      <a:tailEnd type="none" w="med" len="med"/>
                    </a:lnL>
                    <a:lnR>
                      <a:noFill/>
                    </a:lnR>
                    <a:lnT w="6350" cap="flat" cmpd="sng" algn="ctr">
                      <a:solidFill>
                        <a:srgbClr val="000000"/>
                      </a:solidFill>
                      <a:prstDash val="dot"/>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72000" algn="l" fontAlgn="ctr"/>
                      <a:r>
                        <a:rPr lang="ja-JP" altLang="en-US" sz="600" b="0" i="0" u="none" strike="noStrike" dirty="0">
                          <a:solidFill>
                            <a:schemeClr val="tx1"/>
                          </a:solidFill>
                          <a:effectLst/>
                          <a:latin typeface="ＭＳ Ｐゴシック" panose="020B0600070205080204" pitchFamily="50" charset="-128"/>
                          <a:ea typeface="ＭＳ Ｐゴシック" panose="020B0600070205080204" pitchFamily="50" charset="-128"/>
                        </a:rPr>
                        <a:t>１日当たりの果物摂取量</a:t>
                      </a:r>
                      <a:r>
                        <a:rPr lang="en-US" altLang="ja-JP" sz="600" b="0" i="0" u="none" strike="noStrike" dirty="0">
                          <a:solidFill>
                            <a:schemeClr val="tx1"/>
                          </a:solidFill>
                          <a:effectLst/>
                          <a:latin typeface="ＭＳ Ｐゴシック" panose="020B0600070205080204" pitchFamily="50" charset="-128"/>
                          <a:ea typeface="ＭＳ Ｐゴシック" panose="020B0600070205080204" pitchFamily="50" charset="-128"/>
                        </a:rPr>
                        <a:t>100g</a:t>
                      </a:r>
                      <a:r>
                        <a:rPr lang="ja-JP" altLang="en-US" sz="600" b="0" i="0" u="none" strike="noStrike" dirty="0">
                          <a:solidFill>
                            <a:schemeClr val="tx1"/>
                          </a:solidFill>
                          <a:effectLst/>
                          <a:latin typeface="ＭＳ Ｐゴシック" panose="020B0600070205080204" pitchFamily="50" charset="-128"/>
                          <a:ea typeface="ＭＳ Ｐゴシック" panose="020B0600070205080204" pitchFamily="50" charset="-128"/>
                        </a:rPr>
                        <a:t>未満の者の割合</a:t>
                      </a:r>
                    </a:p>
                  </a:txBody>
                  <a:tcPr marL="2178" marR="2178" marT="2178" marB="0" anchor="ctr">
                    <a:lnL>
                      <a:noFill/>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fontAlgn="ctr"/>
                      <a:r>
                        <a:rPr lang="en-US" altLang="ja-JP" sz="600" b="0" i="0" u="none" strike="noStrike">
                          <a:solidFill>
                            <a:schemeClr val="tx1"/>
                          </a:solidFill>
                          <a:effectLst/>
                          <a:latin typeface="ＭＳ Ｐゴシック" panose="020B0600070205080204" pitchFamily="50" charset="-128"/>
                          <a:ea typeface="ＭＳ Ｐゴシック" panose="020B0600070205080204" pitchFamily="50" charset="-128"/>
                        </a:rPr>
                        <a:t>61.6</a:t>
                      </a:r>
                      <a:r>
                        <a:rPr lang="ja-JP" altLang="en-US" sz="600" b="0" i="0" u="none" strike="noStrike">
                          <a:solidFill>
                            <a:schemeClr val="tx1"/>
                          </a:solidFill>
                          <a:effectLst/>
                          <a:latin typeface="ＭＳ Ｐゴシック" panose="020B0600070205080204" pitchFamily="50" charset="-128"/>
                          <a:ea typeface="ＭＳ Ｐゴシック" panose="020B0600070205080204" pitchFamily="50" charset="-128"/>
                        </a:rPr>
                        <a:t>％</a:t>
                      </a:r>
                      <a:endParaRPr lang="en-US" altLang="ja-JP" sz="600" b="0" i="0" u="none" strike="noStrike">
                        <a:solidFill>
                          <a:schemeClr val="tx1"/>
                        </a:solidFill>
                        <a:effectLst/>
                        <a:latin typeface="ＭＳ Ｐゴシック" panose="020B0600070205080204" pitchFamily="50" charset="-128"/>
                        <a:ea typeface="ＭＳ Ｐゴシック" panose="020B0600070205080204" pitchFamily="50" charset="-128"/>
                      </a:endParaRPr>
                    </a:p>
                    <a:p>
                      <a:pPr algn="ctr" fontAlgn="ctr"/>
                      <a:r>
                        <a:rPr lang="ja-JP" altLang="en-US" sz="600" b="0" i="0" u="none" strike="noStrike" baseline="30000">
                          <a:solidFill>
                            <a:schemeClr val="tx1"/>
                          </a:solidFill>
                          <a:effectLst/>
                          <a:latin typeface="ＭＳ Ｐゴシック" panose="020B0600070205080204" pitchFamily="50" charset="-128"/>
                          <a:ea typeface="ＭＳ Ｐゴシック" panose="020B0600070205080204" pitchFamily="50" charset="-128"/>
                        </a:rPr>
                        <a:t>（令和元（</a:t>
                      </a:r>
                      <a:r>
                        <a:rPr lang="en-US" altLang="ja-JP" sz="600" b="0" i="0" u="none" strike="noStrike" baseline="30000">
                          <a:solidFill>
                            <a:schemeClr val="tx1"/>
                          </a:solidFill>
                          <a:effectLst/>
                          <a:latin typeface="ＭＳ Ｐゴシック" panose="020B0600070205080204" pitchFamily="50" charset="-128"/>
                          <a:ea typeface="ＭＳ Ｐゴシック" panose="020B0600070205080204" pitchFamily="50" charset="-128"/>
                        </a:rPr>
                        <a:t>2019</a:t>
                      </a:r>
                      <a:r>
                        <a:rPr lang="ja-JP" altLang="en-US" sz="600" b="0" i="0" u="none" strike="noStrike" baseline="30000">
                          <a:solidFill>
                            <a:schemeClr val="tx1"/>
                          </a:solidFill>
                          <a:effectLst/>
                          <a:latin typeface="ＭＳ Ｐゴシック" panose="020B0600070205080204" pitchFamily="50" charset="-128"/>
                          <a:ea typeface="ＭＳ Ｐゴシック" panose="020B0600070205080204" pitchFamily="50" charset="-128"/>
                        </a:rPr>
                        <a:t>）年度）</a:t>
                      </a:r>
                      <a:endParaRPr lang="ja-JP" altLang="en-US" sz="600" b="0" i="0" u="none" strike="noStrike">
                        <a:solidFill>
                          <a:schemeClr val="tx1"/>
                        </a:solidFill>
                        <a:effectLst/>
                        <a:latin typeface="ＭＳ Ｐゴシック" panose="020B0600070205080204" pitchFamily="50" charset="-128"/>
                        <a:ea typeface="ＭＳ Ｐゴシック" panose="020B0600070205080204" pitchFamily="50" charset="-128"/>
                      </a:endParaRPr>
                    </a:p>
                  </a:txBody>
                  <a:tcPr marL="2178" marR="2178" marT="2178"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fontAlgn="ctr"/>
                      <a:r>
                        <a:rPr lang="en-US" altLang="ja-JP" sz="600" b="0" i="0" u="none" strike="noStrike">
                          <a:solidFill>
                            <a:schemeClr val="tx1"/>
                          </a:solidFill>
                          <a:effectLst/>
                          <a:latin typeface="ＭＳ Ｐゴシック" panose="020B0600070205080204" pitchFamily="50" charset="-128"/>
                          <a:ea typeface="ＭＳ Ｐゴシック" panose="020B0600070205080204" pitchFamily="50" charset="-128"/>
                        </a:rPr>
                        <a:t>67.7%</a:t>
                      </a:r>
                    </a:p>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600" b="0" i="0" u="none" strike="noStrike" baseline="30000">
                          <a:solidFill>
                            <a:schemeClr val="tx1"/>
                          </a:solidFill>
                          <a:effectLst/>
                          <a:latin typeface="ＭＳ Ｐゴシック" panose="020B0600070205080204" pitchFamily="50" charset="-128"/>
                          <a:ea typeface="ＭＳ Ｐゴシック" panose="020B0600070205080204" pitchFamily="50" charset="-128"/>
                        </a:rPr>
                        <a:t>（令和６（</a:t>
                      </a:r>
                      <a:r>
                        <a:rPr lang="en-US" altLang="ja-JP" sz="600" b="0" i="0" u="none" strike="noStrike" baseline="30000">
                          <a:solidFill>
                            <a:schemeClr val="tx1"/>
                          </a:solidFill>
                          <a:effectLst/>
                          <a:latin typeface="ＭＳ Ｐゴシック" panose="020B0600070205080204" pitchFamily="50" charset="-128"/>
                          <a:ea typeface="ＭＳ Ｐゴシック" panose="020B0600070205080204" pitchFamily="50" charset="-128"/>
                        </a:rPr>
                        <a:t>2024</a:t>
                      </a:r>
                      <a:r>
                        <a:rPr lang="ja-JP" altLang="en-US" sz="600" b="0" i="0" u="none" strike="noStrike" baseline="30000">
                          <a:solidFill>
                            <a:schemeClr val="tx1"/>
                          </a:solidFill>
                          <a:effectLst/>
                          <a:latin typeface="ＭＳ Ｐゴシック" panose="020B0600070205080204" pitchFamily="50" charset="-128"/>
                          <a:ea typeface="ＭＳ Ｐゴシック" panose="020B0600070205080204" pitchFamily="50" charset="-128"/>
                        </a:rPr>
                        <a:t>）年度）</a:t>
                      </a:r>
                      <a:endParaRPr lang="ja-JP" altLang="en-US" sz="600" b="0" i="0" u="none" strike="noStrike">
                        <a:solidFill>
                          <a:schemeClr val="tx1"/>
                        </a:solidFill>
                        <a:effectLst/>
                        <a:latin typeface="ＭＳ Ｐゴシック" panose="020B0600070205080204" pitchFamily="50" charset="-128"/>
                        <a:ea typeface="ＭＳ Ｐゴシック" panose="020B0600070205080204" pitchFamily="50" charset="-128"/>
                      </a:endParaRPr>
                    </a:p>
                  </a:txBody>
                  <a:tcPr marL="2178" marR="2178" marT="2178"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fontAlgn="ctr"/>
                      <a:r>
                        <a:rPr lang="en-US" altLang="ja-JP" sz="600" b="0" i="0" u="none" strike="noStrike">
                          <a:solidFill>
                            <a:schemeClr val="tx1"/>
                          </a:solidFill>
                          <a:effectLst/>
                          <a:latin typeface="ＭＳ Ｐゴシック" panose="020B0600070205080204" pitchFamily="50" charset="-128"/>
                          <a:ea typeface="ＭＳ Ｐゴシック" panose="020B0600070205080204" pitchFamily="50" charset="-128"/>
                        </a:rPr>
                        <a:t>30</a:t>
                      </a:r>
                      <a:r>
                        <a:rPr lang="ja-JP" altLang="en-US" sz="600" b="0" i="0" u="none" strike="noStrike">
                          <a:solidFill>
                            <a:schemeClr val="tx1"/>
                          </a:solidFill>
                          <a:effectLst/>
                          <a:latin typeface="ＭＳ Ｐゴシック" panose="020B0600070205080204" pitchFamily="50" charset="-128"/>
                          <a:ea typeface="ＭＳ Ｐゴシック" panose="020B0600070205080204" pitchFamily="50" charset="-128"/>
                        </a:rPr>
                        <a:t>％以下</a:t>
                      </a:r>
                    </a:p>
                  </a:txBody>
                  <a:tcPr marL="2178" marR="2178" marT="2178"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20678523"/>
                  </a:ext>
                </a:extLst>
              </a:tr>
              <a:tr h="220980">
                <a:tc>
                  <a:txBody>
                    <a:bodyPr/>
                    <a:lstStyle/>
                    <a:p>
                      <a:pPr algn="ctr" fontAlgn="ctr"/>
                      <a:r>
                        <a:rPr lang="en-US" altLang="ja-JP" sz="600" b="0" i="0" u="none" strike="noStrike">
                          <a:solidFill>
                            <a:srgbClr val="000000"/>
                          </a:solidFill>
                          <a:effectLst/>
                          <a:latin typeface="ＭＳ Ｐゴシック" panose="020B0600070205080204" pitchFamily="50" charset="-128"/>
                          <a:ea typeface="ＭＳ Ｐゴシック" panose="020B0600070205080204" pitchFamily="50" charset="-128"/>
                        </a:rPr>
                        <a:t>7</a:t>
                      </a:r>
                    </a:p>
                  </a:txBody>
                  <a:tcPr marL="2178" marR="2178" marT="2178" marB="0" anchor="ctr">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FFC9C9"/>
                    </a:solidFill>
                  </a:tcPr>
                </a:tc>
                <a:tc gridSpan="5">
                  <a:txBody>
                    <a:bodyPr/>
                    <a:lstStyle/>
                    <a:p>
                      <a:pPr algn="l" fontAlgn="ctr"/>
                      <a:r>
                        <a:rPr lang="ja-JP" altLang="en-US" sz="600" b="1" i="0" u="none" strike="noStrike" dirty="0">
                          <a:solidFill>
                            <a:schemeClr val="tx1"/>
                          </a:solidFill>
                          <a:effectLst/>
                          <a:latin typeface="ＭＳ Ｐゴシック" panose="020B0600070205080204" pitchFamily="50" charset="-128"/>
                          <a:ea typeface="ＭＳ Ｐゴシック" panose="020B0600070205080204" pitchFamily="50" charset="-128"/>
                        </a:rPr>
                        <a:t>生活習慣病の予防や改善のために、ふだんから適正体重の維持や減塩等に気をつけた食生活を実践する国民を増やす</a:t>
                      </a:r>
                    </a:p>
                  </a:txBody>
                  <a:tcPr marL="2178" marR="2178" marT="2178"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C9C9"/>
                    </a:solidFill>
                  </a:tcPr>
                </a:tc>
                <a:tc hMerge="1">
                  <a:txBody>
                    <a:bodyPr/>
                    <a:lstStyle/>
                    <a:p>
                      <a:endParaRPr kumimoji="1" lang="ja-JP" altLang="en-US"/>
                    </a:p>
                  </a:txBody>
                  <a:tcPr>
                    <a:lnL>
                      <a:noFill/>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hMerge="1">
                  <a:txBody>
                    <a:bodyPr/>
                    <a:lstStyle/>
                    <a:p>
                      <a:endParaRPr kumimoji="1" lang="ja-JP" altLang="en-US"/>
                    </a:p>
                  </a:txBody>
                  <a:tcPr>
                    <a:lnL w="12700" cap="flat" cmpd="sng" algn="ctr">
                      <a:solidFill>
                        <a:srgbClr val="000000"/>
                      </a:solidFill>
                      <a:prstDash val="solid"/>
                      <a:round/>
                      <a:headEnd type="none" w="med" len="med"/>
                      <a:tailEnd type="none" w="med" len="med"/>
                    </a:lnL>
                    <a:lnT w="6350" cap="flat" cmpd="sng" algn="ctr">
                      <a:solidFill>
                        <a:schemeClr val="tx1"/>
                      </a:solidFill>
                      <a:prstDash val="solid"/>
                      <a:round/>
                      <a:headEnd type="none" w="med" len="med"/>
                      <a:tailEnd type="none" w="med" len="med"/>
                    </a:lnT>
                  </a:tcPr>
                </a:tc>
                <a:tc hMerge="1">
                  <a:txBody>
                    <a:bodyPr/>
                    <a:lstStyle/>
                    <a:p>
                      <a:endParaRPr kumimoji="1" lang="ja-JP" altLang="en-US"/>
                    </a:p>
                  </a:txBody>
                  <a:tcPr>
                    <a:lnL w="12700" cap="flat" cmpd="sng" algn="ctr">
                      <a:solidFill>
                        <a:srgbClr val="000000"/>
                      </a:solidFill>
                      <a:prstDash val="solid"/>
                      <a:round/>
                      <a:headEnd type="none" w="med" len="med"/>
                      <a:tailEnd type="none" w="med" len="med"/>
                    </a:lnL>
                    <a:lnT w="6350" cap="flat" cmpd="sng" algn="ctr">
                      <a:solidFill>
                        <a:schemeClr val="tx1"/>
                      </a:solidFill>
                      <a:prstDash val="solid"/>
                      <a:round/>
                      <a:headEnd type="none" w="med" len="med"/>
                      <a:tailEnd type="none" w="med" len="med"/>
                    </a:lnT>
                  </a:tcPr>
                </a:tc>
                <a:tc hMerge="1">
                  <a:txBody>
                    <a:bodyPr/>
                    <a:lstStyle/>
                    <a:p>
                      <a:pPr algn="ctr" fontAlgn="ctr"/>
                      <a:r>
                        <a:rPr lang="ja-JP" altLang="en-US" sz="700" b="1" i="0" u="none" strike="noStrike">
                          <a:solidFill>
                            <a:schemeClr val="tx1"/>
                          </a:solidFill>
                          <a:effectLst/>
                          <a:latin typeface="ＭＳ Ｐゴシック" panose="020B0600070205080204" pitchFamily="50" charset="-128"/>
                          <a:ea typeface="ＭＳ Ｐゴシック" panose="020B0600070205080204" pitchFamily="50" charset="-128"/>
                        </a:rPr>
                        <a:t>　</a:t>
                      </a:r>
                    </a:p>
                  </a:txBody>
                  <a:tcPr marL="2360" marR="2360" marT="23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chemeClr val="accent3">
                        <a:lumMod val="40000"/>
                        <a:lumOff val="60000"/>
                      </a:schemeClr>
                    </a:solidFill>
                  </a:tcPr>
                </a:tc>
                <a:extLst>
                  <a:ext uri="{0D108BD9-81ED-4DB2-BD59-A6C34878D82A}">
                    <a16:rowId xmlns:a16="http://schemas.microsoft.com/office/drawing/2014/main" val="2551060533"/>
                  </a:ext>
                </a:extLst>
              </a:tr>
              <a:tr h="220980">
                <a:tc>
                  <a:txBody>
                    <a:bodyPr/>
                    <a:lstStyle/>
                    <a:p>
                      <a:pPr algn="ctr" fontAlgn="ctr"/>
                      <a:endParaRPr lang="ja-JP" altLang="en-US" sz="6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2178" marR="2178" marT="2178" marB="0"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C9C9"/>
                    </a:solidFill>
                  </a:tcPr>
                </a:tc>
                <a:tc>
                  <a:txBody>
                    <a:bodyPr/>
                    <a:lstStyle/>
                    <a:p>
                      <a:pPr algn="r" fontAlgn="ctr"/>
                      <a:r>
                        <a:rPr lang="ja-JP" altLang="en-US" sz="600" b="0" i="0" u="none" strike="noStrike" dirty="0">
                          <a:solidFill>
                            <a:srgbClr val="000000"/>
                          </a:solidFill>
                          <a:effectLst/>
                          <a:latin typeface="ＭＳ Ｐゴシック" panose="020B0600070205080204" pitchFamily="50" charset="-128"/>
                          <a:ea typeface="ＭＳ Ｐゴシック" panose="020B0600070205080204" pitchFamily="50" charset="-128"/>
                        </a:rPr>
                        <a:t>⑭</a:t>
                      </a:r>
                    </a:p>
                  </a:txBody>
                  <a:tcPr marL="2178" marR="2178" marT="2178" marB="0" anchor="ctr">
                    <a:lnL w="6350" cap="flat" cmpd="sng" algn="ctr">
                      <a:solidFill>
                        <a:srgbClr val="000000"/>
                      </a:solidFill>
                      <a:prstDash val="dot"/>
                      <a:round/>
                      <a:headEnd type="none" w="med" len="med"/>
                      <a:tailEnd type="none" w="med" len="med"/>
                    </a:lnL>
                    <a:lnR>
                      <a:noFill/>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2000" algn="l" fontAlgn="ctr"/>
                      <a:r>
                        <a:rPr lang="ja-JP" altLang="en-US" sz="600" b="0" i="0" u="none" strike="noStrike" dirty="0">
                          <a:solidFill>
                            <a:schemeClr val="tx1"/>
                          </a:solidFill>
                          <a:effectLst/>
                          <a:latin typeface="ＭＳ Ｐゴシック" panose="020B0600070205080204" pitchFamily="50" charset="-128"/>
                          <a:ea typeface="ＭＳ Ｐゴシック" panose="020B0600070205080204" pitchFamily="50" charset="-128"/>
                        </a:rPr>
                        <a:t>生活習慣病の予防や改善のために、ふだんから適正体重の維持や減塩等に気をつけた食生活を実践する国民の割合</a:t>
                      </a:r>
                    </a:p>
                  </a:txBody>
                  <a:tcPr marL="2178" marR="2178" marT="2178" marB="0" anchor="ctr">
                    <a:lnL>
                      <a:noFill/>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altLang="ja-JP" sz="600" b="0" i="0" u="none" strike="noStrike">
                          <a:solidFill>
                            <a:schemeClr val="tx1"/>
                          </a:solidFill>
                          <a:effectLst/>
                          <a:latin typeface="ＭＳ Ｐゴシック" panose="020B0600070205080204" pitchFamily="50" charset="-128"/>
                          <a:ea typeface="ＭＳ Ｐゴシック" panose="020B0600070205080204" pitchFamily="50" charset="-128"/>
                        </a:rPr>
                        <a:t>64.3</a:t>
                      </a:r>
                      <a:r>
                        <a:rPr lang="ja-JP" altLang="en-US" sz="600" b="0" i="0" u="none" strike="noStrike">
                          <a:solidFill>
                            <a:schemeClr val="tx1"/>
                          </a:solidFill>
                          <a:effectLst/>
                          <a:latin typeface="ＭＳ Ｐゴシック" panose="020B0600070205080204" pitchFamily="50" charset="-128"/>
                          <a:ea typeface="ＭＳ Ｐゴシック" panose="020B0600070205080204" pitchFamily="50" charset="-128"/>
                        </a:rPr>
                        <a:t>％</a:t>
                      </a:r>
                    </a:p>
                  </a:txBody>
                  <a:tcPr marL="2178" marR="2178" marT="2178"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chemeClr val="tx1"/>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altLang="ja-JP" sz="600" b="0" i="0" u="none" strike="noStrike">
                          <a:solidFill>
                            <a:schemeClr val="tx1"/>
                          </a:solidFill>
                          <a:effectLst/>
                          <a:latin typeface="ＭＳ Ｐゴシック" panose="020B0600070205080204" pitchFamily="50" charset="-128"/>
                          <a:ea typeface="ＭＳ Ｐゴシック" panose="020B0600070205080204" pitchFamily="50" charset="-128"/>
                        </a:rPr>
                        <a:t>63.2</a:t>
                      </a:r>
                      <a:r>
                        <a:rPr lang="ja-JP" altLang="en-US" sz="600" b="0" i="0" u="none" strike="noStrike">
                          <a:solidFill>
                            <a:schemeClr val="tx1"/>
                          </a:solidFill>
                          <a:effectLst/>
                          <a:latin typeface="ＭＳ Ｐゴシック" panose="020B0600070205080204" pitchFamily="50" charset="-128"/>
                          <a:ea typeface="ＭＳ Ｐゴシック" panose="020B0600070205080204" pitchFamily="50" charset="-128"/>
                        </a:rPr>
                        <a:t>％</a:t>
                      </a:r>
                      <a:endParaRPr lang="en-US" altLang="ja-JP" sz="600" b="0" i="0" u="none" strike="noStrike" baseline="30000">
                        <a:solidFill>
                          <a:schemeClr val="tx1"/>
                        </a:solidFill>
                        <a:effectLst/>
                        <a:latin typeface="ＭＳ Ｐゴシック" panose="020B0600070205080204" pitchFamily="50" charset="-128"/>
                        <a:ea typeface="ＭＳ Ｐゴシック" panose="020B0600070205080204" pitchFamily="50" charset="-128"/>
                      </a:endParaRPr>
                    </a:p>
                  </a:txBody>
                  <a:tcPr marL="2178" marR="2178" marT="2178"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altLang="ja-JP" sz="600" b="0" i="0" u="none" strike="noStrike" dirty="0">
                          <a:solidFill>
                            <a:schemeClr val="tx1"/>
                          </a:solidFill>
                          <a:effectLst/>
                          <a:latin typeface="ＭＳ Ｐゴシック" panose="020B0600070205080204" pitchFamily="50" charset="-128"/>
                          <a:ea typeface="ＭＳ Ｐゴシック" panose="020B0600070205080204" pitchFamily="50" charset="-128"/>
                        </a:rPr>
                        <a:t>75</a:t>
                      </a:r>
                      <a:r>
                        <a:rPr lang="ja-JP" altLang="en-US" sz="600" b="0" i="0" u="none" strike="noStrike" dirty="0">
                          <a:solidFill>
                            <a:schemeClr val="tx1"/>
                          </a:solidFill>
                          <a:effectLst/>
                          <a:latin typeface="ＭＳ Ｐゴシック" panose="020B0600070205080204" pitchFamily="50" charset="-128"/>
                          <a:ea typeface="ＭＳ Ｐゴシック" panose="020B0600070205080204" pitchFamily="50" charset="-128"/>
                        </a:rPr>
                        <a:t>％以上</a:t>
                      </a:r>
                    </a:p>
                  </a:txBody>
                  <a:tcPr marL="2178" marR="2178" marT="2178"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77286995"/>
                  </a:ext>
                </a:extLst>
              </a:tr>
            </a:tbl>
          </a:graphicData>
        </a:graphic>
      </p:graphicFrame>
      <p:graphicFrame>
        <p:nvGraphicFramePr>
          <p:cNvPr id="8" name="表 7">
            <a:extLst>
              <a:ext uri="{FF2B5EF4-FFF2-40B4-BE49-F238E27FC236}">
                <a16:creationId xmlns:a16="http://schemas.microsoft.com/office/drawing/2014/main" id="{8A9AE8D6-B712-318D-DA68-B5B28FBF60B5}"/>
              </a:ext>
            </a:extLst>
          </p:cNvPr>
          <p:cNvGraphicFramePr>
            <a:graphicFrameLocks noGrp="1"/>
          </p:cNvGraphicFramePr>
          <p:nvPr>
            <p:extLst>
              <p:ext uri="{D42A27DB-BD31-4B8C-83A1-F6EECF244321}">
                <p14:modId xmlns:p14="http://schemas.microsoft.com/office/powerpoint/2010/main" val="3172925148"/>
              </p:ext>
            </p:extLst>
          </p:nvPr>
        </p:nvGraphicFramePr>
        <p:xfrm>
          <a:off x="4572000" y="769768"/>
          <a:ext cx="4384061" cy="4808341"/>
        </p:xfrm>
        <a:graphic>
          <a:graphicData uri="http://schemas.openxmlformats.org/drawingml/2006/table">
            <a:tbl>
              <a:tblPr bandRow="1"/>
              <a:tblGrid>
                <a:gridCol w="182138">
                  <a:extLst>
                    <a:ext uri="{9D8B030D-6E8A-4147-A177-3AD203B41FA5}">
                      <a16:colId xmlns:a16="http://schemas.microsoft.com/office/drawing/2014/main" val="2934420864"/>
                    </a:ext>
                  </a:extLst>
                </a:gridCol>
                <a:gridCol w="120211">
                  <a:extLst>
                    <a:ext uri="{9D8B030D-6E8A-4147-A177-3AD203B41FA5}">
                      <a16:colId xmlns:a16="http://schemas.microsoft.com/office/drawing/2014/main" val="636034870"/>
                    </a:ext>
                  </a:extLst>
                </a:gridCol>
                <a:gridCol w="2366260">
                  <a:extLst>
                    <a:ext uri="{9D8B030D-6E8A-4147-A177-3AD203B41FA5}">
                      <a16:colId xmlns:a16="http://schemas.microsoft.com/office/drawing/2014/main" val="1089997820"/>
                    </a:ext>
                  </a:extLst>
                </a:gridCol>
                <a:gridCol w="670561">
                  <a:extLst>
                    <a:ext uri="{9D8B030D-6E8A-4147-A177-3AD203B41FA5}">
                      <a16:colId xmlns:a16="http://schemas.microsoft.com/office/drawing/2014/main" val="2091830608"/>
                    </a:ext>
                  </a:extLst>
                </a:gridCol>
                <a:gridCol w="588003">
                  <a:extLst>
                    <a:ext uri="{9D8B030D-6E8A-4147-A177-3AD203B41FA5}">
                      <a16:colId xmlns:a16="http://schemas.microsoft.com/office/drawing/2014/main" val="2428390633"/>
                    </a:ext>
                  </a:extLst>
                </a:gridCol>
                <a:gridCol w="456888">
                  <a:extLst>
                    <a:ext uri="{9D8B030D-6E8A-4147-A177-3AD203B41FA5}">
                      <a16:colId xmlns:a16="http://schemas.microsoft.com/office/drawing/2014/main" val="2558882690"/>
                    </a:ext>
                  </a:extLst>
                </a:gridCol>
              </a:tblGrid>
              <a:tr h="201361">
                <a:tc gridSpan="3">
                  <a:txBody>
                    <a:bodyPr/>
                    <a:lstStyle/>
                    <a:p>
                      <a:pPr algn="l" fontAlgn="ctr"/>
                      <a:r>
                        <a:rPr lang="ja-JP" altLang="en-US" sz="700" b="1" i="0" u="none" strike="noStrike">
                          <a:solidFill>
                            <a:srgbClr val="000000"/>
                          </a:solidFill>
                          <a:effectLst/>
                          <a:latin typeface="ＭＳ Ｐゴシック" panose="020B0600070205080204" pitchFamily="50" charset="-128"/>
                          <a:ea typeface="ＭＳ Ｐゴシック" panose="020B0600070205080204" pitchFamily="50" charset="-128"/>
                        </a:rPr>
                        <a:t> </a:t>
                      </a:r>
                      <a:r>
                        <a:rPr lang="ja-JP" altLang="en-US" sz="800" b="1" i="0" u="none" strike="noStrike">
                          <a:solidFill>
                            <a:srgbClr val="000000"/>
                          </a:solidFill>
                          <a:effectLst/>
                          <a:latin typeface="ＭＳ Ｐゴシック" panose="020B0600070205080204" pitchFamily="50" charset="-128"/>
                          <a:ea typeface="ＭＳ Ｐゴシック" panose="020B0600070205080204" pitchFamily="50" charset="-128"/>
                        </a:rPr>
                        <a:t>目標</a:t>
                      </a:r>
                    </a:p>
                  </a:txBody>
                  <a:tcPr marL="2649" marR="2649" marT="2649"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FFC9C9"/>
                    </a:solidFill>
                  </a:tcPr>
                </a:tc>
                <a:tc hMerge="1">
                  <a:txBody>
                    <a:bodyPr/>
                    <a:lstStyle/>
                    <a:p>
                      <a:endParaRPr kumimoji="1" lang="ja-JP" altLang="en-US"/>
                    </a:p>
                  </a:txBody>
                  <a:tcPr/>
                </a:tc>
                <a:tc hMerge="1">
                  <a:txBody>
                    <a:bodyPr/>
                    <a:lstStyle/>
                    <a:p>
                      <a:endParaRPr kumimoji="1" lang="ja-JP" altLang="en-US"/>
                    </a:p>
                  </a:txBody>
                  <a:tcPr/>
                </a:tc>
                <a:tc>
                  <a:txBody>
                    <a:bodyPr/>
                    <a:lstStyle/>
                    <a:p>
                      <a:pPr algn="l" fontAlgn="ctr"/>
                      <a:endParaRPr lang="ja-JP" altLang="en-US" sz="700" b="1"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2649" marR="2649" marT="2649" marB="0" anchor="ctr">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C9C9"/>
                    </a:solidFill>
                  </a:tcPr>
                </a:tc>
                <a:tc>
                  <a:txBody>
                    <a:bodyPr/>
                    <a:lstStyle/>
                    <a:p>
                      <a:pPr algn="l" fontAlgn="ctr"/>
                      <a:r>
                        <a:rPr lang="ja-JP" altLang="en-US" sz="600" b="1" i="0" u="none" strike="noStrike">
                          <a:solidFill>
                            <a:srgbClr val="000000"/>
                          </a:solidFill>
                          <a:effectLst/>
                          <a:latin typeface="ＭＳ Ｐゴシック" panose="020B0600070205080204" pitchFamily="50" charset="-128"/>
                          <a:ea typeface="ＭＳ Ｐゴシック" panose="020B0600070205080204" pitchFamily="50" charset="-128"/>
                        </a:rPr>
                        <a:t>　</a:t>
                      </a:r>
                      <a:endParaRPr lang="ja-JP" altLang="en-US" sz="700" b="1"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2649" marR="2649" marT="2649" marB="0" anchor="ctr">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C9C9"/>
                    </a:solidFill>
                  </a:tcPr>
                </a:tc>
                <a:tc>
                  <a:txBody>
                    <a:bodyPr/>
                    <a:lstStyle/>
                    <a:p>
                      <a:pPr algn="l" fontAlgn="ctr"/>
                      <a:r>
                        <a:rPr lang="ja-JP" altLang="en-US" sz="600" b="1"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2649" marR="2649" marT="2649"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C9C9"/>
                    </a:solidFill>
                  </a:tcPr>
                </a:tc>
                <a:extLst>
                  <a:ext uri="{0D108BD9-81ED-4DB2-BD59-A6C34878D82A}">
                    <a16:rowId xmlns:a16="http://schemas.microsoft.com/office/drawing/2014/main" val="3839370364"/>
                  </a:ext>
                </a:extLst>
              </a:tr>
              <a:tr h="339803">
                <a:tc>
                  <a:txBody>
                    <a:bodyPr/>
                    <a:lstStyle/>
                    <a:p>
                      <a:pPr algn="r" fontAlgn="ctr"/>
                      <a:r>
                        <a:rPr lang="ja-JP" altLang="en-US" sz="6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2649" marR="2649" marT="2649" marB="0"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C9C9"/>
                    </a:solidFill>
                  </a:tcPr>
                </a:tc>
                <a:tc gridSpan="2">
                  <a:txBody>
                    <a:bodyPr/>
                    <a:lstStyle/>
                    <a:p>
                      <a:pPr algn="l" fontAlgn="ctr"/>
                      <a:r>
                        <a:rPr lang="ja-JP" altLang="en-US" sz="700" b="0" i="0" u="none" strike="noStrike">
                          <a:solidFill>
                            <a:schemeClr val="tx1"/>
                          </a:solidFill>
                          <a:effectLst/>
                          <a:latin typeface="ＭＳ Ｐゴシック" panose="020B0600070205080204" pitchFamily="50" charset="-128"/>
                          <a:ea typeface="ＭＳ Ｐゴシック" panose="020B0600070205080204" pitchFamily="50" charset="-128"/>
                        </a:rPr>
                        <a:t>　具体的な目標値</a:t>
                      </a:r>
                    </a:p>
                  </a:txBody>
                  <a:tcPr marL="2649" marR="2649" marT="2649"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kumimoji="1" lang="ja-JP" altLang="en-US"/>
                    </a:p>
                  </a:txBody>
                  <a:tcPr/>
                </a:tc>
                <a:tc>
                  <a:txBody>
                    <a:bodyPr/>
                    <a:lstStyle/>
                    <a:p>
                      <a:pPr algn="ctr" fontAlgn="ctr"/>
                      <a:r>
                        <a:rPr lang="ja-JP" altLang="en-US" sz="600" b="0" i="0" u="none" strike="noStrike" dirty="0">
                          <a:solidFill>
                            <a:schemeClr val="tx1"/>
                          </a:solidFill>
                          <a:effectLst/>
                          <a:latin typeface="ＭＳ Ｐゴシック" panose="020B0600070205080204" pitchFamily="50" charset="-128"/>
                          <a:ea typeface="ＭＳ Ｐゴシック" panose="020B0600070205080204" pitchFamily="50" charset="-128"/>
                        </a:rPr>
                        <a:t>第４次基本計画</a:t>
                      </a:r>
                      <a:endParaRPr lang="en-US" altLang="ja-JP" sz="6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p>
                      <a:pPr algn="ctr" fontAlgn="ctr"/>
                      <a:r>
                        <a:rPr lang="ja-JP" altLang="en-US" sz="600" b="0" i="0" u="none" strike="noStrike" dirty="0">
                          <a:solidFill>
                            <a:schemeClr val="tx1"/>
                          </a:solidFill>
                          <a:effectLst/>
                          <a:latin typeface="ＭＳ Ｐゴシック" panose="020B0600070205080204" pitchFamily="50" charset="-128"/>
                          <a:ea typeface="ＭＳ Ｐゴシック" panose="020B0600070205080204" pitchFamily="50" charset="-128"/>
                        </a:rPr>
                        <a:t>作成時の値</a:t>
                      </a:r>
                    </a:p>
                    <a:p>
                      <a:pPr algn="ctr" fontAlgn="ctr"/>
                      <a:r>
                        <a:rPr lang="ja-JP" altLang="en-US" sz="600" b="0" i="0" u="none" strike="noStrike" dirty="0">
                          <a:solidFill>
                            <a:schemeClr val="tx1"/>
                          </a:solidFill>
                          <a:effectLst/>
                          <a:latin typeface="ＭＳ Ｐゴシック" panose="020B0600070205080204" pitchFamily="50" charset="-128"/>
                          <a:ea typeface="ＭＳ Ｐゴシック" panose="020B0600070205080204" pitchFamily="50" charset="-128"/>
                        </a:rPr>
                        <a:t>（令和２（</a:t>
                      </a:r>
                      <a:r>
                        <a:rPr lang="en-US" altLang="ja-JP" sz="600" b="0" i="0" u="none" strike="noStrike" dirty="0">
                          <a:solidFill>
                            <a:schemeClr val="tx1"/>
                          </a:solidFill>
                          <a:effectLst/>
                          <a:latin typeface="ＭＳ Ｐゴシック" panose="020B0600070205080204" pitchFamily="50" charset="-128"/>
                          <a:ea typeface="ＭＳ Ｐゴシック" panose="020B0600070205080204" pitchFamily="50" charset="-128"/>
                        </a:rPr>
                        <a:t>2020</a:t>
                      </a:r>
                      <a:r>
                        <a:rPr lang="ja-JP" altLang="en-US" sz="600" b="0" i="0" u="none" strike="noStrike" dirty="0">
                          <a:solidFill>
                            <a:schemeClr val="tx1"/>
                          </a:solidFill>
                          <a:effectLst/>
                          <a:latin typeface="ＭＳ Ｐゴシック" panose="020B0600070205080204" pitchFamily="50" charset="-128"/>
                          <a:ea typeface="ＭＳ Ｐゴシック" panose="020B0600070205080204" pitchFamily="50" charset="-128"/>
                        </a:rPr>
                        <a:t>）</a:t>
                      </a:r>
                      <a:endParaRPr lang="en-US" altLang="ja-JP" sz="6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p>
                      <a:pPr algn="ctr" fontAlgn="ctr"/>
                      <a:r>
                        <a:rPr lang="ja-JP" altLang="en-US" sz="600" b="0" i="0" u="none" strike="noStrike" dirty="0">
                          <a:solidFill>
                            <a:schemeClr val="tx1"/>
                          </a:solidFill>
                          <a:effectLst/>
                          <a:latin typeface="ＭＳ Ｐゴシック" panose="020B0600070205080204" pitchFamily="50" charset="-128"/>
                          <a:ea typeface="ＭＳ Ｐゴシック" panose="020B0600070205080204" pitchFamily="50" charset="-128"/>
                        </a:rPr>
                        <a:t>年度）</a:t>
                      </a:r>
                      <a:endParaRPr lang="ja-JP" altLang="en-US" sz="7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2178" marR="2178" marT="2178"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0" algn="ctr" fontAlgn="ctr">
                        <a:tabLst>
                          <a:tab pos="449263" algn="l"/>
                        </a:tabLst>
                      </a:pPr>
                      <a:r>
                        <a:rPr lang="ja-JP" altLang="en-US" sz="600" b="0" i="0" u="none" strike="noStrike">
                          <a:solidFill>
                            <a:schemeClr val="tx1"/>
                          </a:solidFill>
                          <a:effectLst/>
                          <a:latin typeface="ＭＳ Ｐゴシック" panose="020B0600070205080204" pitchFamily="50" charset="-128"/>
                          <a:ea typeface="ＭＳ Ｐゴシック" panose="020B0600070205080204" pitchFamily="50" charset="-128"/>
                        </a:rPr>
                        <a:t>現状値</a:t>
                      </a:r>
                    </a:p>
                    <a:p>
                      <a:pPr marL="0" indent="0" algn="ctr" fontAlgn="ctr">
                        <a:tabLst>
                          <a:tab pos="449263" algn="l"/>
                        </a:tabLst>
                      </a:pPr>
                      <a:r>
                        <a:rPr lang="ja-JP" altLang="en-US" sz="600" b="0" i="0" u="none" strike="noStrike">
                          <a:solidFill>
                            <a:schemeClr val="tx1"/>
                          </a:solidFill>
                          <a:effectLst/>
                          <a:latin typeface="ＭＳ Ｐゴシック" panose="020B0600070205080204" pitchFamily="50" charset="-128"/>
                          <a:ea typeface="ＭＳ Ｐゴシック" panose="020B0600070205080204" pitchFamily="50" charset="-128"/>
                        </a:rPr>
                        <a:t>（令和７（</a:t>
                      </a:r>
                      <a:r>
                        <a:rPr lang="en-US" altLang="ja-JP" sz="600" b="0" i="0" u="none" strike="noStrike">
                          <a:solidFill>
                            <a:schemeClr val="tx1"/>
                          </a:solidFill>
                          <a:effectLst/>
                          <a:latin typeface="ＭＳ Ｐゴシック" panose="020B0600070205080204" pitchFamily="50" charset="-128"/>
                          <a:ea typeface="ＭＳ Ｐゴシック" panose="020B0600070205080204" pitchFamily="50" charset="-128"/>
                        </a:rPr>
                        <a:t>2025</a:t>
                      </a:r>
                      <a:r>
                        <a:rPr lang="ja-JP" altLang="en-US" sz="600" b="0" i="0" u="none" strike="noStrike">
                          <a:solidFill>
                            <a:schemeClr val="tx1"/>
                          </a:solidFill>
                          <a:effectLst/>
                          <a:latin typeface="ＭＳ Ｐゴシック" panose="020B0600070205080204" pitchFamily="50" charset="-128"/>
                          <a:ea typeface="ＭＳ Ｐゴシック" panose="020B0600070205080204" pitchFamily="50" charset="-128"/>
                        </a:rPr>
                        <a:t>）</a:t>
                      </a:r>
                      <a:br>
                        <a:rPr lang="en-US" altLang="ja-JP" sz="600" b="0" i="0" u="none" strike="noStrike">
                          <a:solidFill>
                            <a:schemeClr val="tx1"/>
                          </a:solidFill>
                          <a:effectLst/>
                          <a:latin typeface="ＭＳ Ｐゴシック" panose="020B0600070205080204" pitchFamily="50" charset="-128"/>
                          <a:ea typeface="ＭＳ Ｐゴシック" panose="020B0600070205080204" pitchFamily="50" charset="-128"/>
                        </a:rPr>
                      </a:br>
                      <a:r>
                        <a:rPr lang="ja-JP" altLang="en-US" sz="600" b="0" i="0" u="none" strike="noStrike">
                          <a:solidFill>
                            <a:schemeClr val="tx1"/>
                          </a:solidFill>
                          <a:effectLst/>
                          <a:latin typeface="ＭＳ Ｐゴシック" panose="020B0600070205080204" pitchFamily="50" charset="-128"/>
                          <a:ea typeface="ＭＳ Ｐゴシック" panose="020B0600070205080204" pitchFamily="50" charset="-128"/>
                        </a:rPr>
                        <a:t>年度）</a:t>
                      </a:r>
                      <a:endParaRPr lang="ja-JP" altLang="en-US" sz="700" b="0" i="0" u="none" strike="noStrike">
                        <a:solidFill>
                          <a:schemeClr val="tx1"/>
                        </a:solidFill>
                        <a:effectLst/>
                        <a:latin typeface="ＭＳ Ｐゴシック" panose="020B0600070205080204" pitchFamily="50" charset="-128"/>
                        <a:ea typeface="ＭＳ Ｐゴシック" panose="020B0600070205080204" pitchFamily="50" charset="-128"/>
                      </a:endParaRPr>
                    </a:p>
                  </a:txBody>
                  <a:tcPr marL="2178" marR="2178" marT="2178"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zh-TW" altLang="en-US" sz="600" b="0" i="0" u="none" strike="noStrike" dirty="0">
                          <a:solidFill>
                            <a:schemeClr val="tx1"/>
                          </a:solidFill>
                          <a:effectLst/>
                          <a:latin typeface="ＭＳ Ｐゴシック" panose="020B0600070205080204" pitchFamily="50" charset="-128"/>
                          <a:ea typeface="ＭＳ Ｐゴシック" panose="020B0600070205080204" pitchFamily="50" charset="-128"/>
                        </a:rPr>
                        <a:t>目標値</a:t>
                      </a:r>
                    </a:p>
                    <a:p>
                      <a:pPr algn="ctr" fontAlgn="ctr"/>
                      <a:r>
                        <a:rPr lang="zh-TW" altLang="en-US" sz="600" b="0" i="0" u="none" strike="noStrike" dirty="0">
                          <a:solidFill>
                            <a:schemeClr val="tx1"/>
                          </a:solidFill>
                          <a:effectLst/>
                          <a:latin typeface="ＭＳ Ｐゴシック" panose="020B0600070205080204" pitchFamily="50" charset="-128"/>
                          <a:ea typeface="ＭＳ Ｐゴシック" panose="020B0600070205080204" pitchFamily="50" charset="-128"/>
                        </a:rPr>
                        <a:t>（令和７（</a:t>
                      </a:r>
                      <a:r>
                        <a:rPr lang="en-US" altLang="zh-TW" sz="600" b="0" i="0" u="none" strike="noStrike" dirty="0">
                          <a:solidFill>
                            <a:schemeClr val="tx1"/>
                          </a:solidFill>
                          <a:effectLst/>
                          <a:latin typeface="ＭＳ Ｐゴシック" panose="020B0600070205080204" pitchFamily="50" charset="-128"/>
                          <a:ea typeface="ＭＳ Ｐゴシック" panose="020B0600070205080204" pitchFamily="50" charset="-128"/>
                        </a:rPr>
                        <a:t>2025</a:t>
                      </a:r>
                      <a:r>
                        <a:rPr lang="zh-TW" altLang="en-US" sz="600" b="0" i="0" u="none" strike="noStrike" dirty="0">
                          <a:solidFill>
                            <a:schemeClr val="tx1"/>
                          </a:solidFill>
                          <a:effectLst/>
                          <a:latin typeface="ＭＳ Ｐゴシック" panose="020B0600070205080204" pitchFamily="50" charset="-128"/>
                          <a:ea typeface="ＭＳ Ｐゴシック" panose="020B0600070205080204" pitchFamily="50" charset="-128"/>
                        </a:rPr>
                        <a:t>）年度）</a:t>
                      </a:r>
                    </a:p>
                  </a:txBody>
                  <a:tcPr marL="2178" marR="2178" marT="2178"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48983301"/>
                  </a:ext>
                </a:extLst>
              </a:tr>
              <a:tr h="217258">
                <a:tc>
                  <a:txBody>
                    <a:bodyPr/>
                    <a:lstStyle/>
                    <a:p>
                      <a:pPr algn="ctr" fontAlgn="ctr"/>
                      <a:r>
                        <a:rPr lang="en-US" altLang="ja-JP" sz="600" b="0" i="0" u="none" strike="noStrike" dirty="0">
                          <a:solidFill>
                            <a:srgbClr val="000000"/>
                          </a:solidFill>
                          <a:effectLst/>
                          <a:latin typeface="ＭＳ Ｐゴシック" panose="020B0600070205080204" pitchFamily="50" charset="-128"/>
                          <a:ea typeface="ＭＳ Ｐゴシック" panose="020B0600070205080204" pitchFamily="50" charset="-128"/>
                        </a:rPr>
                        <a:t>8</a:t>
                      </a:r>
                    </a:p>
                  </a:txBody>
                  <a:tcPr marL="2649" marR="2649" marT="2649"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FFC9C9"/>
                    </a:solidFill>
                  </a:tcPr>
                </a:tc>
                <a:tc gridSpan="2">
                  <a:txBody>
                    <a:bodyPr/>
                    <a:lstStyle/>
                    <a:p>
                      <a:pPr algn="l" fontAlgn="ctr"/>
                      <a:r>
                        <a:rPr lang="ja-JP" altLang="en-US" sz="600" b="1" i="0" u="none" strike="noStrike" dirty="0">
                          <a:solidFill>
                            <a:schemeClr val="tx1"/>
                          </a:solidFill>
                          <a:effectLst/>
                          <a:latin typeface="ＭＳ Ｐゴシック" panose="020B0600070205080204" pitchFamily="50" charset="-128"/>
                          <a:ea typeface="ＭＳ Ｐゴシック" panose="020B0600070205080204" pitchFamily="50" charset="-128"/>
                        </a:rPr>
                        <a:t>ゆっくりよく噛んで食べる国民を増やす</a:t>
                      </a:r>
                    </a:p>
                  </a:txBody>
                  <a:tcPr marL="2649" marR="2649" marT="2649" marB="0" anchor="ctr">
                    <a:lnL>
                      <a:noFill/>
                    </a:lnL>
                    <a:lnR w="6350" cap="flat" cmpd="sng" algn="ctr">
                      <a:noFill/>
                      <a:prstDash val="dot"/>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C9C9"/>
                    </a:solidFill>
                  </a:tcPr>
                </a:tc>
                <a:tc hMerge="1">
                  <a:txBody>
                    <a:bodyPr/>
                    <a:lstStyle/>
                    <a:p>
                      <a:endParaRPr kumimoji="1" lang="ja-JP" altLang="en-US"/>
                    </a:p>
                  </a:txBody>
                  <a:tcPr/>
                </a:tc>
                <a:tc>
                  <a:txBody>
                    <a:bodyPr/>
                    <a:lstStyle/>
                    <a:p>
                      <a:pPr algn="l" fontAlgn="ctr"/>
                      <a:r>
                        <a:rPr lang="ja-JP" altLang="en-US" sz="600" b="1" i="0" u="none" strike="noStrike">
                          <a:solidFill>
                            <a:schemeClr val="tx1"/>
                          </a:solidFill>
                          <a:effectLst/>
                          <a:latin typeface="ＭＳ Ｐゴシック" panose="020B0600070205080204" pitchFamily="50" charset="-128"/>
                          <a:ea typeface="ＭＳ Ｐゴシック" panose="020B0600070205080204" pitchFamily="50" charset="-128"/>
                        </a:rPr>
                        <a:t>　</a:t>
                      </a:r>
                    </a:p>
                  </a:txBody>
                  <a:tcPr marL="2649" marR="2649" marT="2649"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C9C9"/>
                    </a:solidFill>
                  </a:tcPr>
                </a:tc>
                <a:tc>
                  <a:txBody>
                    <a:bodyPr/>
                    <a:lstStyle/>
                    <a:p>
                      <a:pPr algn="l" fontAlgn="ctr"/>
                      <a:r>
                        <a:rPr lang="ja-JP" altLang="en-US" sz="600" b="1" i="0" u="none" strike="noStrike">
                          <a:solidFill>
                            <a:schemeClr val="tx1"/>
                          </a:solidFill>
                          <a:effectLst/>
                          <a:latin typeface="ＭＳ Ｐゴシック" panose="020B0600070205080204" pitchFamily="50" charset="-128"/>
                          <a:ea typeface="ＭＳ Ｐゴシック" panose="020B0600070205080204" pitchFamily="50" charset="-128"/>
                        </a:rPr>
                        <a:t>　</a:t>
                      </a:r>
                    </a:p>
                  </a:txBody>
                  <a:tcPr marL="2649" marR="2649" marT="2649"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C9C9"/>
                    </a:solidFill>
                  </a:tcPr>
                </a:tc>
                <a:tc>
                  <a:txBody>
                    <a:bodyPr/>
                    <a:lstStyle/>
                    <a:p>
                      <a:pPr algn="ctr" fontAlgn="ctr"/>
                      <a:r>
                        <a:rPr lang="ja-JP" altLang="en-US" sz="600" b="1" i="0" u="none" strike="noStrike">
                          <a:solidFill>
                            <a:schemeClr val="tx1"/>
                          </a:solidFill>
                          <a:effectLst/>
                          <a:latin typeface="ＭＳ Ｐゴシック" panose="020B0600070205080204" pitchFamily="50" charset="-128"/>
                          <a:ea typeface="ＭＳ Ｐゴシック" panose="020B0600070205080204" pitchFamily="50" charset="-128"/>
                        </a:rPr>
                        <a:t>　</a:t>
                      </a:r>
                    </a:p>
                  </a:txBody>
                  <a:tcPr marL="2649" marR="2649" marT="2649" marB="0" anchor="ctr">
                    <a:lnL w="6350" cap="flat" cmpd="sng" algn="ctr">
                      <a:no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C9C9"/>
                    </a:solidFill>
                  </a:tcPr>
                </a:tc>
                <a:extLst>
                  <a:ext uri="{0D108BD9-81ED-4DB2-BD59-A6C34878D82A}">
                    <a16:rowId xmlns:a16="http://schemas.microsoft.com/office/drawing/2014/main" val="3877104028"/>
                  </a:ext>
                </a:extLst>
              </a:tr>
              <a:tr h="217258">
                <a:tc>
                  <a:txBody>
                    <a:bodyPr/>
                    <a:lstStyle/>
                    <a:p>
                      <a:pPr algn="ctr" fontAlgn="ctr"/>
                      <a:r>
                        <a:rPr lang="ja-JP" altLang="en-US" sz="6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2649" marR="2649" marT="2649" marB="0"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C9C9"/>
                    </a:solidFill>
                  </a:tcPr>
                </a:tc>
                <a:tc>
                  <a:txBody>
                    <a:bodyPr/>
                    <a:lstStyle/>
                    <a:p>
                      <a:pPr algn="r" fontAlgn="ctr"/>
                      <a:r>
                        <a:rPr lang="ja-JP" altLang="en-US" sz="600" b="0" i="0" u="none" strike="noStrike">
                          <a:solidFill>
                            <a:srgbClr val="000000"/>
                          </a:solidFill>
                          <a:effectLst/>
                          <a:latin typeface="ＭＳ Ｐゴシック" panose="020B0600070205080204" pitchFamily="50" charset="-128"/>
                          <a:ea typeface="ＭＳ Ｐゴシック" panose="020B0600070205080204" pitchFamily="50" charset="-128"/>
                        </a:rPr>
                        <a:t>⑮</a:t>
                      </a:r>
                    </a:p>
                  </a:txBody>
                  <a:tcPr marL="2649" marR="2649" marT="2649" marB="0" anchor="ctr">
                    <a:lnL w="6350" cap="flat" cmpd="sng" algn="ctr">
                      <a:solidFill>
                        <a:srgbClr val="000000"/>
                      </a:solidFill>
                      <a:prstDash val="dot"/>
                      <a:round/>
                      <a:headEnd type="none" w="med" len="med"/>
                      <a:tailEnd type="none" w="med" len="med"/>
                    </a:lnL>
                    <a:lnR>
                      <a:noFill/>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72000" algn="l" fontAlgn="ctr"/>
                      <a:r>
                        <a:rPr lang="ja-JP" altLang="en-US" sz="600" b="0" i="0" u="none" strike="noStrike" dirty="0">
                          <a:solidFill>
                            <a:schemeClr val="tx1"/>
                          </a:solidFill>
                          <a:effectLst/>
                          <a:latin typeface="ＭＳ Ｐゴシック" panose="020B0600070205080204" pitchFamily="50" charset="-128"/>
                          <a:ea typeface="ＭＳ Ｐゴシック" panose="020B0600070205080204" pitchFamily="50" charset="-128"/>
                        </a:rPr>
                        <a:t>ゆっくりよく噛んで食べる国民の割合</a:t>
                      </a:r>
                    </a:p>
                  </a:txBody>
                  <a:tcPr marL="2649" marR="2649" marT="2649" marB="0" anchor="ctr">
                    <a:lnL>
                      <a:noFill/>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600" b="0" i="0" u="none" strike="noStrike" dirty="0">
                          <a:solidFill>
                            <a:schemeClr val="tx1"/>
                          </a:solidFill>
                          <a:effectLst/>
                          <a:latin typeface="ＭＳ Ｐゴシック" panose="020B0600070205080204" pitchFamily="50" charset="-128"/>
                          <a:ea typeface="ＭＳ Ｐゴシック" panose="020B0600070205080204" pitchFamily="50" charset="-128"/>
                        </a:rPr>
                        <a:t>47.3</a:t>
                      </a:r>
                      <a:r>
                        <a:rPr lang="ja-JP" altLang="en-US" sz="600" b="0" i="0" u="none" strike="noStrike" dirty="0">
                          <a:solidFill>
                            <a:schemeClr val="tx1"/>
                          </a:solidFill>
                          <a:effectLst/>
                          <a:latin typeface="ＭＳ Ｐゴシック" panose="020B0600070205080204" pitchFamily="50" charset="-128"/>
                          <a:ea typeface="ＭＳ Ｐゴシック" panose="020B0600070205080204" pitchFamily="50" charset="-128"/>
                        </a:rPr>
                        <a:t>％</a:t>
                      </a:r>
                    </a:p>
                  </a:txBody>
                  <a:tcPr marL="2649" marR="2649" marT="2649"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ja-JP" sz="600" b="0" i="0" u="none" strike="noStrike" dirty="0">
                          <a:solidFill>
                            <a:schemeClr val="tx1"/>
                          </a:solidFill>
                          <a:effectLst/>
                          <a:latin typeface="ＭＳ Ｐゴシック" panose="020B0600070205080204" pitchFamily="50" charset="-128"/>
                          <a:ea typeface="ＭＳ Ｐゴシック" panose="020B0600070205080204" pitchFamily="50" charset="-128"/>
                        </a:rPr>
                        <a:t>46.2</a:t>
                      </a:r>
                      <a:r>
                        <a:rPr lang="ja-JP" altLang="en-US" sz="600" b="0" i="0" u="none" strike="noStrike" dirty="0">
                          <a:solidFill>
                            <a:schemeClr val="tx1"/>
                          </a:solidFill>
                          <a:effectLst/>
                          <a:latin typeface="ＭＳ Ｐゴシック" panose="020B0600070205080204" pitchFamily="50" charset="-128"/>
                          <a:ea typeface="ＭＳ Ｐゴシック" panose="020B0600070205080204" pitchFamily="50" charset="-128"/>
                        </a:rPr>
                        <a:t>％</a:t>
                      </a:r>
                    </a:p>
                  </a:txBody>
                  <a:tcPr marL="2649" marR="2649" marT="2649"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ja-JP" sz="600" b="0" i="0" u="none" strike="noStrike" dirty="0">
                          <a:solidFill>
                            <a:schemeClr val="tx1"/>
                          </a:solidFill>
                          <a:effectLst/>
                          <a:latin typeface="ＭＳ Ｐゴシック" panose="020B0600070205080204" pitchFamily="50" charset="-128"/>
                          <a:ea typeface="ＭＳ Ｐゴシック" panose="020B0600070205080204" pitchFamily="50" charset="-128"/>
                        </a:rPr>
                        <a:t>55</a:t>
                      </a:r>
                      <a:r>
                        <a:rPr lang="ja-JP" altLang="en-US" sz="600" b="0" i="0" u="none" strike="noStrike" dirty="0">
                          <a:solidFill>
                            <a:schemeClr val="tx1"/>
                          </a:solidFill>
                          <a:effectLst/>
                          <a:latin typeface="ＭＳ Ｐゴシック" panose="020B0600070205080204" pitchFamily="50" charset="-128"/>
                          <a:ea typeface="ＭＳ Ｐゴシック" panose="020B0600070205080204" pitchFamily="50" charset="-128"/>
                        </a:rPr>
                        <a:t>％以上</a:t>
                      </a:r>
                    </a:p>
                  </a:txBody>
                  <a:tcPr marL="2649" marR="2649" marT="2649"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14586707"/>
                  </a:ext>
                </a:extLst>
              </a:tr>
              <a:tr h="217258">
                <a:tc>
                  <a:txBody>
                    <a:bodyPr/>
                    <a:lstStyle/>
                    <a:p>
                      <a:pPr algn="ctr" fontAlgn="ctr"/>
                      <a:r>
                        <a:rPr lang="en-US" altLang="ja-JP" sz="600" b="0" i="0" u="none" strike="noStrike">
                          <a:solidFill>
                            <a:srgbClr val="000000"/>
                          </a:solidFill>
                          <a:effectLst/>
                          <a:latin typeface="ＭＳ Ｐゴシック" panose="020B0600070205080204" pitchFamily="50" charset="-128"/>
                          <a:ea typeface="ＭＳ Ｐゴシック" panose="020B0600070205080204" pitchFamily="50" charset="-128"/>
                        </a:rPr>
                        <a:t>9</a:t>
                      </a:r>
                    </a:p>
                  </a:txBody>
                  <a:tcPr marL="2649" marR="2649" marT="2649" marB="0" anchor="ctr">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FFC9C9"/>
                    </a:solidFill>
                  </a:tcPr>
                </a:tc>
                <a:tc gridSpan="2">
                  <a:txBody>
                    <a:bodyPr/>
                    <a:lstStyle/>
                    <a:p>
                      <a:pPr algn="l" fontAlgn="ctr"/>
                      <a:r>
                        <a:rPr lang="ja-JP" altLang="en-US" sz="600" b="1" i="0" u="none" strike="noStrike">
                          <a:solidFill>
                            <a:schemeClr val="tx1"/>
                          </a:solidFill>
                          <a:effectLst/>
                          <a:latin typeface="ＭＳ Ｐゴシック" panose="020B0600070205080204" pitchFamily="50" charset="-128"/>
                          <a:ea typeface="ＭＳ Ｐゴシック" panose="020B0600070205080204" pitchFamily="50" charset="-128"/>
                        </a:rPr>
                        <a:t>食育の推進に関わるボランティアの数を増やす</a:t>
                      </a:r>
                    </a:p>
                  </a:txBody>
                  <a:tcPr marL="2649" marR="2649" marT="2649" marB="0" anchor="ctr">
                    <a:lnL>
                      <a:noFill/>
                    </a:lnL>
                    <a:lnR w="6350" cap="flat" cmpd="sng" algn="ctr">
                      <a:no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C9C9"/>
                    </a:solidFill>
                  </a:tcPr>
                </a:tc>
                <a:tc hMerge="1">
                  <a:txBody>
                    <a:bodyPr/>
                    <a:lstStyle/>
                    <a:p>
                      <a:endParaRPr kumimoji="1" lang="ja-JP" altLang="en-US"/>
                    </a:p>
                  </a:txBody>
                  <a:tcPr/>
                </a:tc>
                <a:tc>
                  <a:txBody>
                    <a:bodyPr/>
                    <a:lstStyle/>
                    <a:p>
                      <a:pPr algn="ctr" fontAlgn="ctr"/>
                      <a:r>
                        <a:rPr lang="ja-JP" altLang="en-US" sz="600" b="1" i="0" u="none" strike="noStrike">
                          <a:solidFill>
                            <a:schemeClr val="tx1"/>
                          </a:solidFill>
                          <a:effectLst/>
                          <a:latin typeface="ＭＳ Ｐゴシック" panose="020B0600070205080204" pitchFamily="50" charset="-128"/>
                          <a:ea typeface="ＭＳ Ｐゴシック" panose="020B0600070205080204" pitchFamily="50" charset="-128"/>
                        </a:rPr>
                        <a:t>　</a:t>
                      </a:r>
                    </a:p>
                  </a:txBody>
                  <a:tcPr marL="2649" marR="2649" marT="2649"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C9C9"/>
                    </a:solidFill>
                  </a:tcPr>
                </a:tc>
                <a:tc>
                  <a:txBody>
                    <a:bodyPr/>
                    <a:lstStyle/>
                    <a:p>
                      <a:pPr algn="ctr" fontAlgn="ctr"/>
                      <a:r>
                        <a:rPr lang="ja-JP" altLang="en-US" sz="600" b="1" i="0" u="none" strike="noStrike">
                          <a:solidFill>
                            <a:schemeClr val="tx1"/>
                          </a:solidFill>
                          <a:effectLst/>
                          <a:latin typeface="ＭＳ Ｐゴシック" panose="020B0600070205080204" pitchFamily="50" charset="-128"/>
                          <a:ea typeface="ＭＳ Ｐゴシック" panose="020B0600070205080204" pitchFamily="50" charset="-128"/>
                        </a:rPr>
                        <a:t>　</a:t>
                      </a:r>
                    </a:p>
                  </a:txBody>
                  <a:tcPr marL="2649" marR="2649" marT="2649"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C9C9"/>
                    </a:solidFill>
                  </a:tcPr>
                </a:tc>
                <a:tc>
                  <a:txBody>
                    <a:bodyPr/>
                    <a:lstStyle/>
                    <a:p>
                      <a:pPr algn="ctr" fontAlgn="ctr"/>
                      <a:r>
                        <a:rPr lang="ja-JP" altLang="en-US" sz="600" b="1" i="0" u="none" strike="noStrike">
                          <a:solidFill>
                            <a:schemeClr val="tx1"/>
                          </a:solidFill>
                          <a:effectLst/>
                          <a:latin typeface="ＭＳ Ｐゴシック" panose="020B0600070205080204" pitchFamily="50" charset="-128"/>
                          <a:ea typeface="ＭＳ Ｐゴシック" panose="020B0600070205080204" pitchFamily="50" charset="-128"/>
                        </a:rPr>
                        <a:t>　</a:t>
                      </a:r>
                    </a:p>
                  </a:txBody>
                  <a:tcPr marL="2649" marR="2649" marT="2649" marB="0" anchor="ctr">
                    <a:lnL w="6350" cap="flat" cmpd="sng" algn="ctr">
                      <a:no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C9C9"/>
                    </a:solidFill>
                  </a:tcPr>
                </a:tc>
                <a:extLst>
                  <a:ext uri="{0D108BD9-81ED-4DB2-BD59-A6C34878D82A}">
                    <a16:rowId xmlns:a16="http://schemas.microsoft.com/office/drawing/2014/main" val="1560432022"/>
                  </a:ext>
                </a:extLst>
              </a:tr>
              <a:tr h="265246">
                <a:tc>
                  <a:txBody>
                    <a:bodyPr/>
                    <a:lstStyle/>
                    <a:p>
                      <a:pPr algn="ctr" fontAlgn="ctr"/>
                      <a:r>
                        <a:rPr lang="ja-JP" altLang="en-US" sz="6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2649" marR="2649" marT="2649" marB="0"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C9C9"/>
                    </a:solidFill>
                  </a:tcPr>
                </a:tc>
                <a:tc>
                  <a:txBody>
                    <a:bodyPr/>
                    <a:lstStyle/>
                    <a:p>
                      <a:pPr algn="r" fontAlgn="ctr"/>
                      <a:r>
                        <a:rPr lang="ja-JP" altLang="en-US" sz="600" b="0" i="0" u="none" strike="noStrike">
                          <a:solidFill>
                            <a:srgbClr val="000000"/>
                          </a:solidFill>
                          <a:effectLst/>
                          <a:latin typeface="ＭＳ Ｐゴシック" panose="020B0600070205080204" pitchFamily="50" charset="-128"/>
                          <a:ea typeface="ＭＳ Ｐゴシック" panose="020B0600070205080204" pitchFamily="50" charset="-128"/>
                        </a:rPr>
                        <a:t>⑯</a:t>
                      </a:r>
                    </a:p>
                  </a:txBody>
                  <a:tcPr marL="2649" marR="2649" marT="2649" marB="0" anchor="ctr">
                    <a:lnL w="6350" cap="flat" cmpd="sng" algn="ctr">
                      <a:solidFill>
                        <a:srgbClr val="000000"/>
                      </a:solidFill>
                      <a:prstDash val="dot"/>
                      <a:round/>
                      <a:headEnd type="none" w="med" len="med"/>
                      <a:tailEnd type="none" w="med" len="med"/>
                    </a:lnL>
                    <a:lnR>
                      <a:noFill/>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72000" algn="l" fontAlgn="ctr"/>
                      <a:r>
                        <a:rPr lang="ja-JP" altLang="en-US" sz="600" b="0" i="0" u="none" strike="noStrike" spc="-20" baseline="0">
                          <a:solidFill>
                            <a:schemeClr val="tx1"/>
                          </a:solidFill>
                          <a:effectLst/>
                          <a:latin typeface="ＭＳ Ｐゴシック" panose="020B0600070205080204" pitchFamily="50" charset="-128"/>
                          <a:ea typeface="ＭＳ Ｐゴシック" panose="020B0600070205080204" pitchFamily="50" charset="-128"/>
                        </a:rPr>
                        <a:t>食育の推進に関わるボランティア団体等において活動している国民の数</a:t>
                      </a:r>
                    </a:p>
                  </a:txBody>
                  <a:tcPr marL="2649" marR="2649" marT="2649" marB="0" anchor="ctr">
                    <a:lnL>
                      <a:noFill/>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600" b="0" i="0" u="none" strike="noStrike" dirty="0">
                          <a:solidFill>
                            <a:schemeClr val="tx1"/>
                          </a:solidFill>
                          <a:effectLst/>
                          <a:latin typeface="ＭＳ Ｐゴシック" panose="020B0600070205080204" pitchFamily="50" charset="-128"/>
                          <a:ea typeface="ＭＳ Ｐゴシック" panose="020B0600070205080204" pitchFamily="50" charset="-128"/>
                        </a:rPr>
                        <a:t>36.2</a:t>
                      </a:r>
                      <a:r>
                        <a:rPr lang="ja-JP" altLang="en-US" sz="600" b="0" i="0" u="none" strike="noStrike" dirty="0">
                          <a:solidFill>
                            <a:schemeClr val="tx1"/>
                          </a:solidFill>
                          <a:effectLst/>
                          <a:latin typeface="ＭＳ Ｐゴシック" panose="020B0600070205080204" pitchFamily="50" charset="-128"/>
                          <a:ea typeface="ＭＳ Ｐゴシック" panose="020B0600070205080204" pitchFamily="50" charset="-128"/>
                        </a:rPr>
                        <a:t>万人</a:t>
                      </a:r>
                      <a:endParaRPr lang="en-US" altLang="ja-JP" sz="6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p>
                      <a:pPr algn="ctr" fontAlgn="ctr"/>
                      <a:r>
                        <a:rPr lang="ja-JP" altLang="en-US" sz="600" b="0" i="0" u="none" strike="noStrike" baseline="30000" dirty="0">
                          <a:solidFill>
                            <a:schemeClr val="tx1"/>
                          </a:solidFill>
                          <a:effectLst/>
                          <a:latin typeface="ＭＳ Ｐゴシック" panose="020B0600070205080204" pitchFamily="50" charset="-128"/>
                          <a:ea typeface="ＭＳ Ｐゴシック" panose="020B0600070205080204" pitchFamily="50" charset="-128"/>
                        </a:rPr>
                        <a:t>（令和元（</a:t>
                      </a:r>
                      <a:r>
                        <a:rPr lang="en-US" altLang="ja-JP" sz="600" b="0" i="0" u="none" strike="noStrike" baseline="30000" dirty="0">
                          <a:solidFill>
                            <a:schemeClr val="tx1"/>
                          </a:solidFill>
                          <a:effectLst/>
                          <a:latin typeface="ＭＳ Ｐゴシック" panose="020B0600070205080204" pitchFamily="50" charset="-128"/>
                          <a:ea typeface="ＭＳ Ｐゴシック" panose="020B0600070205080204" pitchFamily="50" charset="-128"/>
                        </a:rPr>
                        <a:t>2019</a:t>
                      </a:r>
                      <a:r>
                        <a:rPr lang="ja-JP" altLang="en-US" sz="600" b="0" i="0" u="none" strike="noStrike" baseline="30000" dirty="0">
                          <a:solidFill>
                            <a:schemeClr val="tx1"/>
                          </a:solidFill>
                          <a:effectLst/>
                          <a:latin typeface="ＭＳ Ｐゴシック" panose="020B0600070205080204" pitchFamily="50" charset="-128"/>
                          <a:ea typeface="ＭＳ Ｐゴシック" panose="020B0600070205080204" pitchFamily="50" charset="-128"/>
                        </a:rPr>
                        <a:t>）年度）</a:t>
                      </a:r>
                      <a:endParaRPr lang="ja-JP" altLang="en-US" sz="6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2649" marR="2649" marT="2649"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600" b="0" i="0" u="none" strike="noStrike" dirty="0">
                          <a:solidFill>
                            <a:schemeClr val="tx1"/>
                          </a:solidFill>
                          <a:effectLst/>
                          <a:latin typeface="ＭＳ Ｐゴシック" panose="020B0600070205080204" pitchFamily="50" charset="-128"/>
                          <a:ea typeface="ＭＳ Ｐゴシック" panose="020B0600070205080204" pitchFamily="50" charset="-128"/>
                        </a:rPr>
                        <a:t>30.3</a:t>
                      </a:r>
                      <a:r>
                        <a:rPr lang="ja-JP" altLang="en-US" sz="600" b="0" i="0" u="none" strike="noStrike" dirty="0">
                          <a:solidFill>
                            <a:schemeClr val="tx1"/>
                          </a:solidFill>
                          <a:effectLst/>
                          <a:latin typeface="ＭＳ Ｐゴシック" panose="020B0600070205080204" pitchFamily="50" charset="-128"/>
                          <a:ea typeface="ＭＳ Ｐゴシック" panose="020B0600070205080204" pitchFamily="50" charset="-128"/>
                        </a:rPr>
                        <a:t>万人</a:t>
                      </a:r>
                    </a:p>
                    <a:p>
                      <a:pPr algn="ctr" fontAlgn="ctr"/>
                      <a:r>
                        <a:rPr lang="ja-JP" altLang="en-US" sz="600" b="0" i="0" u="none" strike="noStrike" baseline="30000" dirty="0">
                          <a:solidFill>
                            <a:schemeClr val="tx1"/>
                          </a:solidFill>
                          <a:effectLst/>
                          <a:latin typeface="ＭＳ Ｐゴシック" panose="020B0600070205080204" pitchFamily="50" charset="-128"/>
                          <a:ea typeface="ＭＳ Ｐゴシック" panose="020B0600070205080204" pitchFamily="50" charset="-128"/>
                        </a:rPr>
                        <a:t>（令和６（</a:t>
                      </a:r>
                      <a:r>
                        <a:rPr lang="en-US" altLang="ja-JP" sz="600" b="0" i="0" u="none" strike="noStrike" baseline="30000" dirty="0">
                          <a:solidFill>
                            <a:schemeClr val="tx1"/>
                          </a:solidFill>
                          <a:effectLst/>
                          <a:latin typeface="ＭＳ Ｐゴシック" panose="020B0600070205080204" pitchFamily="50" charset="-128"/>
                          <a:ea typeface="ＭＳ Ｐゴシック" panose="020B0600070205080204" pitchFamily="50" charset="-128"/>
                        </a:rPr>
                        <a:t>2024</a:t>
                      </a:r>
                      <a:r>
                        <a:rPr lang="ja-JP" altLang="en-US" sz="600" b="0" i="0" u="none" strike="noStrike" baseline="30000" dirty="0">
                          <a:solidFill>
                            <a:schemeClr val="tx1"/>
                          </a:solidFill>
                          <a:effectLst/>
                          <a:latin typeface="ＭＳ Ｐゴシック" panose="020B0600070205080204" pitchFamily="50" charset="-128"/>
                          <a:ea typeface="ＭＳ Ｐゴシック" panose="020B0600070205080204" pitchFamily="50" charset="-128"/>
                        </a:rPr>
                        <a:t>）年度）</a:t>
                      </a:r>
                      <a:endParaRPr lang="ja-JP" altLang="en-US" sz="6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2649" marR="2649" marT="2649"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600" b="0" i="0" u="none" strike="noStrike" dirty="0">
                          <a:solidFill>
                            <a:schemeClr val="tx1"/>
                          </a:solidFill>
                          <a:effectLst/>
                          <a:latin typeface="ＭＳ Ｐゴシック" panose="020B0600070205080204" pitchFamily="50" charset="-128"/>
                          <a:ea typeface="ＭＳ Ｐゴシック" panose="020B0600070205080204" pitchFamily="50" charset="-128"/>
                        </a:rPr>
                        <a:t>37</a:t>
                      </a:r>
                      <a:r>
                        <a:rPr lang="ja-JP" altLang="en-US" sz="600" b="0" i="0" u="none" strike="noStrike" dirty="0">
                          <a:solidFill>
                            <a:schemeClr val="tx1"/>
                          </a:solidFill>
                          <a:effectLst/>
                          <a:latin typeface="ＭＳ Ｐゴシック" panose="020B0600070205080204" pitchFamily="50" charset="-128"/>
                          <a:ea typeface="ＭＳ Ｐゴシック" panose="020B0600070205080204" pitchFamily="50" charset="-128"/>
                        </a:rPr>
                        <a:t>万人以上</a:t>
                      </a:r>
                    </a:p>
                  </a:txBody>
                  <a:tcPr marL="2649" marR="2649" marT="2649"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25076472"/>
                  </a:ext>
                </a:extLst>
              </a:tr>
              <a:tr h="217258">
                <a:tc>
                  <a:txBody>
                    <a:bodyPr/>
                    <a:lstStyle/>
                    <a:p>
                      <a:pPr algn="ctr" fontAlgn="ctr"/>
                      <a:r>
                        <a:rPr lang="en-US" altLang="ja-JP" sz="600" b="0" i="0" u="none" strike="noStrike">
                          <a:solidFill>
                            <a:srgbClr val="000000"/>
                          </a:solidFill>
                          <a:effectLst/>
                          <a:latin typeface="ＭＳ Ｐゴシック" panose="020B0600070205080204" pitchFamily="50" charset="-128"/>
                          <a:ea typeface="ＭＳ Ｐゴシック" panose="020B0600070205080204" pitchFamily="50" charset="-128"/>
                        </a:rPr>
                        <a:t>10</a:t>
                      </a:r>
                    </a:p>
                  </a:txBody>
                  <a:tcPr marL="2649" marR="2649" marT="2649" marB="0" anchor="ctr">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FFC9C9"/>
                    </a:solidFill>
                  </a:tcPr>
                </a:tc>
                <a:tc gridSpan="2">
                  <a:txBody>
                    <a:bodyPr/>
                    <a:lstStyle/>
                    <a:p>
                      <a:pPr algn="l" fontAlgn="ctr"/>
                      <a:r>
                        <a:rPr lang="ja-JP" altLang="en-US" sz="600" b="1" i="0" u="none" strike="noStrike">
                          <a:solidFill>
                            <a:schemeClr val="tx1"/>
                          </a:solidFill>
                          <a:effectLst/>
                          <a:latin typeface="ＭＳ Ｐゴシック" panose="020B0600070205080204" pitchFamily="50" charset="-128"/>
                          <a:ea typeface="ＭＳ Ｐゴシック" panose="020B0600070205080204" pitchFamily="50" charset="-128"/>
                        </a:rPr>
                        <a:t>農林漁業体験を経験した国民を増やす</a:t>
                      </a:r>
                    </a:p>
                  </a:txBody>
                  <a:tcPr marL="2649" marR="2649" marT="2649" marB="0" anchor="ctr">
                    <a:lnL>
                      <a:noFill/>
                    </a:lnL>
                    <a:lnR w="6350" cap="flat" cmpd="sng" algn="ctr">
                      <a:no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C9C9"/>
                    </a:solidFill>
                  </a:tcPr>
                </a:tc>
                <a:tc hMerge="1">
                  <a:txBody>
                    <a:bodyPr/>
                    <a:lstStyle/>
                    <a:p>
                      <a:endParaRPr kumimoji="1" lang="ja-JP" altLang="en-US"/>
                    </a:p>
                  </a:txBody>
                  <a:tcPr/>
                </a:tc>
                <a:tc>
                  <a:txBody>
                    <a:bodyPr/>
                    <a:lstStyle/>
                    <a:p>
                      <a:pPr algn="ctr" fontAlgn="ctr"/>
                      <a:r>
                        <a:rPr lang="ja-JP" altLang="en-US" sz="600" b="1" i="0" u="none" strike="noStrike">
                          <a:solidFill>
                            <a:schemeClr val="tx1"/>
                          </a:solidFill>
                          <a:effectLst/>
                          <a:latin typeface="ＭＳ Ｐゴシック" panose="020B0600070205080204" pitchFamily="50" charset="-128"/>
                          <a:ea typeface="ＭＳ Ｐゴシック" panose="020B0600070205080204" pitchFamily="50" charset="-128"/>
                        </a:rPr>
                        <a:t>　</a:t>
                      </a:r>
                    </a:p>
                  </a:txBody>
                  <a:tcPr marL="2649" marR="2649" marT="2649"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C9C9"/>
                    </a:solidFill>
                  </a:tcPr>
                </a:tc>
                <a:tc>
                  <a:txBody>
                    <a:bodyPr/>
                    <a:lstStyle/>
                    <a:p>
                      <a:pPr algn="ctr" fontAlgn="ctr"/>
                      <a:r>
                        <a:rPr lang="ja-JP" altLang="en-US" sz="600" b="1" i="0" u="none" strike="noStrike">
                          <a:solidFill>
                            <a:schemeClr val="tx1"/>
                          </a:solidFill>
                          <a:effectLst/>
                          <a:latin typeface="ＭＳ Ｐゴシック" panose="020B0600070205080204" pitchFamily="50" charset="-128"/>
                          <a:ea typeface="ＭＳ Ｐゴシック" panose="020B0600070205080204" pitchFamily="50" charset="-128"/>
                        </a:rPr>
                        <a:t>　</a:t>
                      </a:r>
                    </a:p>
                  </a:txBody>
                  <a:tcPr marL="2649" marR="2649" marT="2649"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C9C9"/>
                    </a:solidFill>
                  </a:tcPr>
                </a:tc>
                <a:tc>
                  <a:txBody>
                    <a:bodyPr/>
                    <a:lstStyle/>
                    <a:p>
                      <a:pPr algn="ctr" fontAlgn="ctr"/>
                      <a:r>
                        <a:rPr lang="ja-JP" altLang="en-US" sz="600" b="1" i="0" u="none" strike="noStrike">
                          <a:solidFill>
                            <a:schemeClr val="tx1"/>
                          </a:solidFill>
                          <a:effectLst/>
                          <a:latin typeface="ＭＳ Ｐゴシック" panose="020B0600070205080204" pitchFamily="50" charset="-128"/>
                          <a:ea typeface="ＭＳ Ｐゴシック" panose="020B0600070205080204" pitchFamily="50" charset="-128"/>
                        </a:rPr>
                        <a:t>　</a:t>
                      </a:r>
                    </a:p>
                  </a:txBody>
                  <a:tcPr marL="2649" marR="2649" marT="2649" marB="0" anchor="ctr">
                    <a:lnL w="6350" cap="flat" cmpd="sng" algn="ctr">
                      <a:no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C9C9"/>
                    </a:solidFill>
                  </a:tcPr>
                </a:tc>
                <a:extLst>
                  <a:ext uri="{0D108BD9-81ED-4DB2-BD59-A6C34878D82A}">
                    <a16:rowId xmlns:a16="http://schemas.microsoft.com/office/drawing/2014/main" val="2616248620"/>
                  </a:ext>
                </a:extLst>
              </a:tr>
              <a:tr h="217258">
                <a:tc>
                  <a:txBody>
                    <a:bodyPr/>
                    <a:lstStyle/>
                    <a:p>
                      <a:pPr algn="ctr" fontAlgn="ctr"/>
                      <a:r>
                        <a:rPr lang="ja-JP" altLang="en-US" sz="6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2649" marR="2649" marT="2649" marB="0"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C9C9"/>
                    </a:solidFill>
                  </a:tcPr>
                </a:tc>
                <a:tc>
                  <a:txBody>
                    <a:bodyPr/>
                    <a:lstStyle/>
                    <a:p>
                      <a:pPr algn="r" fontAlgn="ctr"/>
                      <a:r>
                        <a:rPr lang="ja-JP" altLang="en-US" sz="600" b="0" i="0" u="none" strike="noStrike">
                          <a:solidFill>
                            <a:srgbClr val="000000"/>
                          </a:solidFill>
                          <a:effectLst/>
                          <a:latin typeface="ＭＳ Ｐゴシック" panose="020B0600070205080204" pitchFamily="50" charset="-128"/>
                          <a:ea typeface="ＭＳ Ｐゴシック" panose="020B0600070205080204" pitchFamily="50" charset="-128"/>
                        </a:rPr>
                        <a:t>⑰</a:t>
                      </a:r>
                    </a:p>
                  </a:txBody>
                  <a:tcPr marL="2649" marR="2649" marT="2649" marB="0" anchor="ctr">
                    <a:lnL w="6350" cap="flat" cmpd="sng" algn="ctr">
                      <a:solidFill>
                        <a:srgbClr val="000000"/>
                      </a:solidFill>
                      <a:prstDash val="dot"/>
                      <a:round/>
                      <a:headEnd type="none" w="med" len="med"/>
                      <a:tailEnd type="none" w="med" len="med"/>
                    </a:lnL>
                    <a:lnR>
                      <a:noFill/>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72000" algn="l" fontAlgn="ctr"/>
                      <a:r>
                        <a:rPr lang="ja-JP" altLang="en-US" sz="600" b="0" i="0" u="none" strike="noStrike">
                          <a:solidFill>
                            <a:schemeClr val="tx1"/>
                          </a:solidFill>
                          <a:effectLst/>
                          <a:latin typeface="ＭＳ Ｐゴシック" panose="020B0600070205080204" pitchFamily="50" charset="-128"/>
                          <a:ea typeface="ＭＳ Ｐゴシック" panose="020B0600070205080204" pitchFamily="50" charset="-128"/>
                        </a:rPr>
                        <a:t>農林漁業体験を経験した国民（世帯）の割合</a:t>
                      </a:r>
                    </a:p>
                  </a:txBody>
                  <a:tcPr marL="2649" marR="2649" marT="2649" marB="0" anchor="ctr">
                    <a:lnL>
                      <a:noFill/>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600" b="0" i="0" u="none" strike="noStrike">
                          <a:solidFill>
                            <a:schemeClr val="tx1"/>
                          </a:solidFill>
                          <a:effectLst/>
                          <a:latin typeface="ＭＳ Ｐゴシック" panose="020B0600070205080204" pitchFamily="50" charset="-128"/>
                          <a:ea typeface="ＭＳ Ｐゴシック" panose="020B0600070205080204" pitchFamily="50" charset="-128"/>
                        </a:rPr>
                        <a:t>65.7</a:t>
                      </a:r>
                      <a:r>
                        <a:rPr lang="ja-JP" altLang="en-US" sz="600" b="0" i="0" u="none" strike="noStrike">
                          <a:solidFill>
                            <a:schemeClr val="tx1"/>
                          </a:solidFill>
                          <a:effectLst/>
                          <a:latin typeface="ＭＳ Ｐゴシック" panose="020B0600070205080204" pitchFamily="50" charset="-128"/>
                          <a:ea typeface="ＭＳ Ｐゴシック" panose="020B0600070205080204" pitchFamily="50" charset="-128"/>
                        </a:rPr>
                        <a:t>％</a:t>
                      </a:r>
                    </a:p>
                  </a:txBody>
                  <a:tcPr marL="2649" marR="2649" marT="2649"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600" b="0" i="0" u="none" strike="noStrike">
                          <a:solidFill>
                            <a:schemeClr val="tx1"/>
                          </a:solidFill>
                          <a:effectLst/>
                          <a:latin typeface="ＭＳ Ｐゴシック" panose="020B0600070205080204" pitchFamily="50" charset="-128"/>
                          <a:ea typeface="ＭＳ Ｐゴシック" panose="020B0600070205080204" pitchFamily="50" charset="-128"/>
                        </a:rPr>
                        <a:t>57.1</a:t>
                      </a:r>
                      <a:r>
                        <a:rPr lang="ja-JP" altLang="en-US" sz="600" b="0" i="0" u="none" strike="noStrike">
                          <a:solidFill>
                            <a:schemeClr val="tx1"/>
                          </a:solidFill>
                          <a:effectLst/>
                          <a:latin typeface="ＭＳ Ｐゴシック" panose="020B0600070205080204" pitchFamily="50" charset="-128"/>
                          <a:ea typeface="ＭＳ Ｐゴシック" panose="020B0600070205080204" pitchFamily="50" charset="-128"/>
                        </a:rPr>
                        <a:t>％</a:t>
                      </a:r>
                    </a:p>
                  </a:txBody>
                  <a:tcPr marL="2649" marR="2649" marT="2649"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ja-JP" sz="600" b="0" i="0" u="none" strike="noStrike" dirty="0">
                          <a:solidFill>
                            <a:schemeClr val="tx1"/>
                          </a:solidFill>
                          <a:effectLst/>
                          <a:latin typeface="ＭＳ Ｐゴシック" panose="020B0600070205080204" pitchFamily="50" charset="-128"/>
                          <a:ea typeface="ＭＳ Ｐゴシック" panose="020B0600070205080204" pitchFamily="50" charset="-128"/>
                        </a:rPr>
                        <a:t>70</a:t>
                      </a:r>
                      <a:r>
                        <a:rPr lang="ja-JP" altLang="en-US" sz="600" b="0" i="0" u="none" strike="noStrike" dirty="0">
                          <a:solidFill>
                            <a:schemeClr val="tx1"/>
                          </a:solidFill>
                          <a:effectLst/>
                          <a:latin typeface="ＭＳ Ｐゴシック" panose="020B0600070205080204" pitchFamily="50" charset="-128"/>
                          <a:ea typeface="ＭＳ Ｐゴシック" panose="020B0600070205080204" pitchFamily="50" charset="-128"/>
                        </a:rPr>
                        <a:t>％以上</a:t>
                      </a:r>
                    </a:p>
                  </a:txBody>
                  <a:tcPr marL="2649" marR="2649" marT="2649"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07496236"/>
                  </a:ext>
                </a:extLst>
              </a:tr>
              <a:tr h="217258">
                <a:tc>
                  <a:txBody>
                    <a:bodyPr/>
                    <a:lstStyle/>
                    <a:p>
                      <a:pPr algn="ctr" fontAlgn="ctr"/>
                      <a:r>
                        <a:rPr lang="en-US" altLang="ja-JP" sz="600" b="0" i="0" u="none" strike="noStrike">
                          <a:solidFill>
                            <a:srgbClr val="000000"/>
                          </a:solidFill>
                          <a:effectLst/>
                          <a:latin typeface="ＭＳ Ｐゴシック" panose="020B0600070205080204" pitchFamily="50" charset="-128"/>
                          <a:ea typeface="ＭＳ Ｐゴシック" panose="020B0600070205080204" pitchFamily="50" charset="-128"/>
                        </a:rPr>
                        <a:t>11</a:t>
                      </a:r>
                    </a:p>
                  </a:txBody>
                  <a:tcPr marL="2649" marR="2649" marT="2649" marB="0" anchor="ctr">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FFC9C9"/>
                    </a:solidFill>
                  </a:tcPr>
                </a:tc>
                <a:tc gridSpan="2">
                  <a:txBody>
                    <a:bodyPr/>
                    <a:lstStyle/>
                    <a:p>
                      <a:pPr algn="l" fontAlgn="ctr"/>
                      <a:r>
                        <a:rPr lang="ja-JP" altLang="en-US" sz="600" b="1" i="0" u="none" strike="noStrike" dirty="0">
                          <a:solidFill>
                            <a:schemeClr val="tx1"/>
                          </a:solidFill>
                          <a:effectLst/>
                          <a:latin typeface="ＭＳ Ｐゴシック" panose="020B0600070205080204" pitchFamily="50" charset="-128"/>
                          <a:ea typeface="ＭＳ Ｐゴシック" panose="020B0600070205080204" pitchFamily="50" charset="-128"/>
                        </a:rPr>
                        <a:t>産地や生産者を意識して農林水産物・食品を選ぶ国民を増やす</a:t>
                      </a:r>
                    </a:p>
                  </a:txBody>
                  <a:tcPr marL="2649" marR="2649" marT="2649" marB="0" anchor="ctr">
                    <a:lnL>
                      <a:noFill/>
                    </a:lnL>
                    <a:lnR w="6350" cap="flat" cmpd="sng" algn="ctr">
                      <a:no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C9C9"/>
                    </a:solidFill>
                  </a:tcPr>
                </a:tc>
                <a:tc hMerge="1">
                  <a:txBody>
                    <a:bodyPr/>
                    <a:lstStyle/>
                    <a:p>
                      <a:endParaRPr kumimoji="1" lang="ja-JP" altLang="en-US"/>
                    </a:p>
                  </a:txBody>
                  <a:tcPr/>
                </a:tc>
                <a:tc>
                  <a:txBody>
                    <a:bodyPr/>
                    <a:lstStyle/>
                    <a:p>
                      <a:pPr algn="ctr" fontAlgn="ctr"/>
                      <a:r>
                        <a:rPr lang="ja-JP" altLang="en-US" sz="600" b="1" i="0" u="none" strike="noStrike">
                          <a:solidFill>
                            <a:schemeClr val="tx1"/>
                          </a:solidFill>
                          <a:effectLst/>
                          <a:latin typeface="ＭＳ Ｐゴシック" panose="020B0600070205080204" pitchFamily="50" charset="-128"/>
                          <a:ea typeface="ＭＳ Ｐゴシック" panose="020B0600070205080204" pitchFamily="50" charset="-128"/>
                        </a:rPr>
                        <a:t>　</a:t>
                      </a:r>
                    </a:p>
                  </a:txBody>
                  <a:tcPr marL="2649" marR="2649" marT="2649"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C9C9"/>
                    </a:solidFill>
                  </a:tcPr>
                </a:tc>
                <a:tc>
                  <a:txBody>
                    <a:bodyPr/>
                    <a:lstStyle/>
                    <a:p>
                      <a:pPr algn="ctr" fontAlgn="ctr"/>
                      <a:r>
                        <a:rPr lang="ja-JP" altLang="en-US" sz="600" b="1" i="0" u="none" strike="noStrike">
                          <a:solidFill>
                            <a:schemeClr val="tx1"/>
                          </a:solidFill>
                          <a:effectLst/>
                          <a:latin typeface="ＭＳ Ｐゴシック" panose="020B0600070205080204" pitchFamily="50" charset="-128"/>
                          <a:ea typeface="ＭＳ Ｐゴシック" panose="020B0600070205080204" pitchFamily="50" charset="-128"/>
                        </a:rPr>
                        <a:t>　</a:t>
                      </a:r>
                    </a:p>
                  </a:txBody>
                  <a:tcPr marL="2649" marR="2649" marT="2649"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C9C9"/>
                    </a:solidFill>
                  </a:tcPr>
                </a:tc>
                <a:tc>
                  <a:txBody>
                    <a:bodyPr/>
                    <a:lstStyle/>
                    <a:p>
                      <a:pPr algn="ctr" fontAlgn="ctr"/>
                      <a:r>
                        <a:rPr lang="ja-JP" altLang="en-US" sz="600" b="1" i="0" u="none" strike="noStrike">
                          <a:solidFill>
                            <a:schemeClr val="tx1"/>
                          </a:solidFill>
                          <a:effectLst/>
                          <a:latin typeface="ＭＳ Ｐゴシック" panose="020B0600070205080204" pitchFamily="50" charset="-128"/>
                          <a:ea typeface="ＭＳ Ｐゴシック" panose="020B0600070205080204" pitchFamily="50" charset="-128"/>
                        </a:rPr>
                        <a:t>　</a:t>
                      </a:r>
                    </a:p>
                  </a:txBody>
                  <a:tcPr marL="2649" marR="2649" marT="2649" marB="0" anchor="ctr">
                    <a:lnL w="6350" cap="flat" cmpd="sng" algn="ctr">
                      <a:no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C9C9"/>
                    </a:solidFill>
                  </a:tcPr>
                </a:tc>
                <a:extLst>
                  <a:ext uri="{0D108BD9-81ED-4DB2-BD59-A6C34878D82A}">
                    <a16:rowId xmlns:a16="http://schemas.microsoft.com/office/drawing/2014/main" val="969736635"/>
                  </a:ext>
                </a:extLst>
              </a:tr>
              <a:tr h="217258">
                <a:tc>
                  <a:txBody>
                    <a:bodyPr/>
                    <a:lstStyle/>
                    <a:p>
                      <a:pPr algn="ctr" fontAlgn="ctr"/>
                      <a:r>
                        <a:rPr lang="ja-JP" altLang="en-US" sz="6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2649" marR="2649" marT="2649" marB="0"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C9C9"/>
                    </a:solidFill>
                  </a:tcPr>
                </a:tc>
                <a:tc>
                  <a:txBody>
                    <a:bodyPr/>
                    <a:lstStyle/>
                    <a:p>
                      <a:pPr algn="r" fontAlgn="ctr"/>
                      <a:r>
                        <a:rPr lang="ja-JP" altLang="en-US" sz="600" b="0" i="0" u="none" strike="noStrike">
                          <a:solidFill>
                            <a:srgbClr val="000000"/>
                          </a:solidFill>
                          <a:effectLst/>
                          <a:latin typeface="ＭＳ Ｐゴシック" panose="020B0600070205080204" pitchFamily="50" charset="-128"/>
                          <a:ea typeface="ＭＳ Ｐゴシック" panose="020B0600070205080204" pitchFamily="50" charset="-128"/>
                        </a:rPr>
                        <a:t>⑱</a:t>
                      </a:r>
                    </a:p>
                  </a:txBody>
                  <a:tcPr marL="2649" marR="2649" marT="2649" marB="0" anchor="ctr">
                    <a:lnL w="6350" cap="flat" cmpd="sng" algn="ctr">
                      <a:solidFill>
                        <a:srgbClr val="000000"/>
                      </a:solidFill>
                      <a:prstDash val="dot"/>
                      <a:round/>
                      <a:headEnd type="none" w="med" len="med"/>
                      <a:tailEnd type="none" w="med" len="med"/>
                    </a:lnL>
                    <a:lnR>
                      <a:noFill/>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72000" algn="l" fontAlgn="ctr"/>
                      <a:r>
                        <a:rPr lang="ja-JP" altLang="en-US" sz="600" b="0" i="0" u="none" strike="noStrike">
                          <a:solidFill>
                            <a:schemeClr val="tx1"/>
                          </a:solidFill>
                          <a:effectLst/>
                          <a:latin typeface="ＭＳ Ｐゴシック" panose="020B0600070205080204" pitchFamily="50" charset="-128"/>
                          <a:ea typeface="ＭＳ Ｐゴシック" panose="020B0600070205080204" pitchFamily="50" charset="-128"/>
                        </a:rPr>
                        <a:t>産地や生産者を意識して農林水産物･食品を選ぶ国民の割合</a:t>
                      </a:r>
                    </a:p>
                  </a:txBody>
                  <a:tcPr marL="2649" marR="2649" marT="2649" marB="0" anchor="ctr">
                    <a:lnL>
                      <a:noFill/>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600" b="0" i="0" u="none" strike="noStrike">
                          <a:solidFill>
                            <a:schemeClr val="tx1"/>
                          </a:solidFill>
                          <a:effectLst/>
                          <a:latin typeface="ＭＳ Ｐゴシック" panose="020B0600070205080204" pitchFamily="50" charset="-128"/>
                          <a:ea typeface="ＭＳ Ｐゴシック" panose="020B0600070205080204" pitchFamily="50" charset="-128"/>
                        </a:rPr>
                        <a:t>73.5</a:t>
                      </a:r>
                      <a:r>
                        <a:rPr lang="ja-JP" altLang="en-US" sz="600" b="0" i="0" u="none" strike="noStrike">
                          <a:solidFill>
                            <a:schemeClr val="tx1"/>
                          </a:solidFill>
                          <a:effectLst/>
                          <a:latin typeface="ＭＳ Ｐゴシック" panose="020B0600070205080204" pitchFamily="50" charset="-128"/>
                          <a:ea typeface="ＭＳ Ｐゴシック" panose="020B0600070205080204" pitchFamily="50" charset="-128"/>
                        </a:rPr>
                        <a:t>％</a:t>
                      </a:r>
                    </a:p>
                  </a:txBody>
                  <a:tcPr marL="2649" marR="2649" marT="2649"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ja-JP" sz="600" b="0" i="0" u="none" strike="noStrike">
                          <a:solidFill>
                            <a:schemeClr val="tx1"/>
                          </a:solidFill>
                          <a:effectLst/>
                          <a:latin typeface="ＭＳ Ｐゴシック" panose="020B0600070205080204" pitchFamily="50" charset="-128"/>
                          <a:ea typeface="ＭＳ Ｐゴシック" panose="020B0600070205080204" pitchFamily="50" charset="-128"/>
                        </a:rPr>
                        <a:t>66.0</a:t>
                      </a:r>
                      <a:r>
                        <a:rPr lang="ja-JP" altLang="en-US" sz="600" b="0" i="0" u="none" strike="noStrike">
                          <a:solidFill>
                            <a:schemeClr val="tx1"/>
                          </a:solidFill>
                          <a:effectLst/>
                          <a:latin typeface="ＭＳ Ｐゴシック" panose="020B0600070205080204" pitchFamily="50" charset="-128"/>
                          <a:ea typeface="ＭＳ Ｐゴシック" panose="020B0600070205080204" pitchFamily="50" charset="-128"/>
                        </a:rPr>
                        <a:t>％</a:t>
                      </a:r>
                    </a:p>
                  </a:txBody>
                  <a:tcPr marL="2649" marR="2649" marT="2649"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ja-JP" sz="600" b="0" i="0" u="none" strike="noStrike">
                          <a:solidFill>
                            <a:schemeClr val="tx1"/>
                          </a:solidFill>
                          <a:effectLst/>
                          <a:latin typeface="ＭＳ Ｐゴシック" panose="020B0600070205080204" pitchFamily="50" charset="-128"/>
                          <a:ea typeface="ＭＳ Ｐゴシック" panose="020B0600070205080204" pitchFamily="50" charset="-128"/>
                        </a:rPr>
                        <a:t>80</a:t>
                      </a:r>
                      <a:r>
                        <a:rPr lang="ja-JP" altLang="en-US" sz="600" b="0" i="0" u="none" strike="noStrike">
                          <a:solidFill>
                            <a:schemeClr val="tx1"/>
                          </a:solidFill>
                          <a:effectLst/>
                          <a:latin typeface="ＭＳ Ｐゴシック" panose="020B0600070205080204" pitchFamily="50" charset="-128"/>
                          <a:ea typeface="ＭＳ Ｐゴシック" panose="020B0600070205080204" pitchFamily="50" charset="-128"/>
                        </a:rPr>
                        <a:t>％以上</a:t>
                      </a:r>
                    </a:p>
                  </a:txBody>
                  <a:tcPr marL="2649" marR="2649" marT="2649"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42058172"/>
                  </a:ext>
                </a:extLst>
              </a:tr>
              <a:tr h="217258">
                <a:tc>
                  <a:txBody>
                    <a:bodyPr/>
                    <a:lstStyle/>
                    <a:p>
                      <a:pPr algn="ctr" fontAlgn="ctr"/>
                      <a:r>
                        <a:rPr lang="en-US" altLang="ja-JP" sz="600" b="0" i="0" u="none" strike="noStrike">
                          <a:solidFill>
                            <a:srgbClr val="000000"/>
                          </a:solidFill>
                          <a:effectLst/>
                          <a:latin typeface="ＭＳ Ｐゴシック" panose="020B0600070205080204" pitchFamily="50" charset="-128"/>
                          <a:ea typeface="ＭＳ Ｐゴシック" panose="020B0600070205080204" pitchFamily="50" charset="-128"/>
                        </a:rPr>
                        <a:t>12</a:t>
                      </a:r>
                    </a:p>
                  </a:txBody>
                  <a:tcPr marL="2649" marR="2649" marT="2649" marB="0" anchor="ctr">
                    <a:lnL w="12700" cap="flat" cmpd="sng" algn="ctr">
                      <a:solidFill>
                        <a:srgbClr val="000000"/>
                      </a:solidFill>
                      <a:prstDash val="solid"/>
                      <a:round/>
                      <a:headEnd type="none" w="med" len="med"/>
                      <a:tailEnd type="none" w="med" len="med"/>
                    </a:lnL>
                    <a:lnR w="6350" cap="flat" cmpd="sng" algn="ctr">
                      <a:no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noFill/>
                      <a:prstDash val="solid"/>
                      <a:round/>
                      <a:headEnd type="none" w="med" len="med"/>
                      <a:tailEnd type="none" w="med" len="med"/>
                    </a:lnB>
                    <a:solidFill>
                      <a:srgbClr val="FFC9C9"/>
                    </a:solidFill>
                  </a:tcPr>
                </a:tc>
                <a:tc gridSpan="2">
                  <a:txBody>
                    <a:bodyPr/>
                    <a:lstStyle/>
                    <a:p>
                      <a:pPr algn="l" fontAlgn="ctr"/>
                      <a:r>
                        <a:rPr lang="ja-JP" altLang="en-US" sz="600" b="1" i="0" u="none" strike="noStrike">
                          <a:solidFill>
                            <a:schemeClr val="tx1"/>
                          </a:solidFill>
                          <a:effectLst/>
                          <a:latin typeface="ＭＳ Ｐゴシック" panose="020B0600070205080204" pitchFamily="50" charset="-128"/>
                          <a:ea typeface="ＭＳ Ｐゴシック" panose="020B0600070205080204" pitchFamily="50" charset="-128"/>
                        </a:rPr>
                        <a:t>環境に配慮した農林水産物･食品を選ぶ国民を増やす</a:t>
                      </a:r>
                    </a:p>
                  </a:txBody>
                  <a:tcPr marL="2649" marR="2649" marT="2649"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chemeClr val="tx1"/>
                      </a:solidFill>
                      <a:prstDash val="dot"/>
                      <a:round/>
                      <a:headEnd type="none" w="med" len="med"/>
                      <a:tailEnd type="none" w="med" len="med"/>
                    </a:lnB>
                    <a:solidFill>
                      <a:srgbClr val="FFC9C9"/>
                    </a:solidFill>
                  </a:tcPr>
                </a:tc>
                <a:tc hMerge="1">
                  <a:txBody>
                    <a:bodyPr/>
                    <a:lstStyle/>
                    <a:p>
                      <a:endParaRPr kumimoji="1" lang="ja-JP" altLang="en-US"/>
                    </a:p>
                  </a:txBody>
                  <a:tcPr>
                    <a:lnL>
                      <a:noFill/>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chemeClr val="tx1"/>
                      </a:solidFill>
                      <a:prstDash val="dot"/>
                      <a:round/>
                      <a:headEnd type="none" w="med" len="med"/>
                      <a:tailEnd type="none" w="med" len="med"/>
                    </a:lnB>
                    <a:solidFill>
                      <a:schemeClr val="accent3">
                        <a:lumMod val="40000"/>
                        <a:lumOff val="60000"/>
                      </a:schemeClr>
                    </a:solidFill>
                  </a:tcPr>
                </a:tc>
                <a:tc>
                  <a:txBody>
                    <a:bodyPr/>
                    <a:lstStyle/>
                    <a:p>
                      <a:pPr algn="ctr" fontAlgn="ctr"/>
                      <a:r>
                        <a:rPr lang="ja-JP" altLang="en-US" sz="600" b="1" i="0" u="none" strike="noStrike">
                          <a:solidFill>
                            <a:schemeClr val="tx1"/>
                          </a:solidFill>
                          <a:effectLst/>
                          <a:latin typeface="ＭＳ Ｐゴシック" panose="020B0600070205080204" pitchFamily="50" charset="-128"/>
                          <a:ea typeface="ＭＳ Ｐゴシック" panose="020B0600070205080204" pitchFamily="50" charset="-128"/>
                        </a:rPr>
                        <a:t>　</a:t>
                      </a:r>
                    </a:p>
                  </a:txBody>
                  <a:tcPr marL="2649" marR="2649" marT="2649"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chemeClr val="tx1"/>
                      </a:solidFill>
                      <a:prstDash val="dot"/>
                      <a:round/>
                      <a:headEnd type="none" w="med" len="med"/>
                      <a:tailEnd type="none" w="med" len="med"/>
                    </a:lnB>
                    <a:solidFill>
                      <a:srgbClr val="FFC9C9"/>
                    </a:solidFill>
                  </a:tcPr>
                </a:tc>
                <a:tc>
                  <a:txBody>
                    <a:bodyPr/>
                    <a:lstStyle/>
                    <a:p>
                      <a:pPr algn="ctr" fontAlgn="ctr"/>
                      <a:r>
                        <a:rPr lang="ja-JP" altLang="en-US" sz="600" b="1" i="0" u="none" strike="noStrike">
                          <a:solidFill>
                            <a:schemeClr val="tx1"/>
                          </a:solidFill>
                          <a:effectLst/>
                          <a:latin typeface="ＭＳ Ｐゴシック" panose="020B0600070205080204" pitchFamily="50" charset="-128"/>
                          <a:ea typeface="ＭＳ Ｐゴシック" panose="020B0600070205080204" pitchFamily="50" charset="-128"/>
                        </a:rPr>
                        <a:t>　</a:t>
                      </a:r>
                    </a:p>
                  </a:txBody>
                  <a:tcPr marL="2649" marR="2649" marT="2649"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chemeClr val="tx1"/>
                      </a:solidFill>
                      <a:prstDash val="dot"/>
                      <a:round/>
                      <a:headEnd type="none" w="med" len="med"/>
                      <a:tailEnd type="none" w="med" len="med"/>
                    </a:lnB>
                    <a:solidFill>
                      <a:srgbClr val="FFC9C9"/>
                    </a:solidFill>
                  </a:tcPr>
                </a:tc>
                <a:tc>
                  <a:txBody>
                    <a:bodyPr/>
                    <a:lstStyle/>
                    <a:p>
                      <a:pPr algn="ctr" fontAlgn="ctr"/>
                      <a:r>
                        <a:rPr lang="ja-JP" altLang="en-US" sz="600" b="1" i="0" u="none" strike="noStrike">
                          <a:solidFill>
                            <a:schemeClr val="tx1"/>
                          </a:solidFill>
                          <a:effectLst/>
                          <a:latin typeface="ＭＳ Ｐゴシック" panose="020B0600070205080204" pitchFamily="50" charset="-128"/>
                          <a:ea typeface="ＭＳ Ｐゴシック" panose="020B0600070205080204" pitchFamily="50" charset="-128"/>
                        </a:rPr>
                        <a:t>　</a:t>
                      </a:r>
                    </a:p>
                  </a:txBody>
                  <a:tcPr marL="2649" marR="2649" marT="2649" marB="0" anchor="ctr">
                    <a:lnL w="6350" cap="flat" cmpd="sng" algn="ctr">
                      <a:no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chemeClr val="tx1"/>
                      </a:solidFill>
                      <a:prstDash val="dot"/>
                      <a:round/>
                      <a:headEnd type="none" w="med" len="med"/>
                      <a:tailEnd type="none" w="med" len="med"/>
                    </a:lnB>
                    <a:solidFill>
                      <a:srgbClr val="FFC9C9"/>
                    </a:solidFill>
                  </a:tcPr>
                </a:tc>
                <a:extLst>
                  <a:ext uri="{0D108BD9-81ED-4DB2-BD59-A6C34878D82A}">
                    <a16:rowId xmlns:a16="http://schemas.microsoft.com/office/drawing/2014/main" val="3938091401"/>
                  </a:ext>
                </a:extLst>
              </a:tr>
              <a:tr h="217258">
                <a:tc>
                  <a:txBody>
                    <a:bodyPr/>
                    <a:lstStyle/>
                    <a:p>
                      <a:pPr algn="ctr" fontAlgn="ctr"/>
                      <a:r>
                        <a:rPr lang="ja-JP" altLang="en-US" sz="6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2649" marR="2649" marT="2649" marB="0"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9C9"/>
                    </a:solidFill>
                  </a:tcPr>
                </a:tc>
                <a:tc>
                  <a:txBody>
                    <a:bodyPr/>
                    <a:lstStyle/>
                    <a:p>
                      <a:pPr algn="r" fontAlgn="ctr"/>
                      <a:r>
                        <a:rPr lang="ja-JP" altLang="en-US" sz="600" b="0" i="0" u="none" strike="noStrike">
                          <a:solidFill>
                            <a:srgbClr val="000000"/>
                          </a:solidFill>
                          <a:effectLst/>
                          <a:latin typeface="ＭＳ Ｐゴシック" panose="020B0600070205080204" pitchFamily="50" charset="-128"/>
                          <a:ea typeface="ＭＳ Ｐゴシック" panose="020B0600070205080204" pitchFamily="50" charset="-128"/>
                        </a:rPr>
                        <a:t>⑲</a:t>
                      </a:r>
                    </a:p>
                  </a:txBody>
                  <a:tcPr marL="2649" marR="2649" marT="2649" marB="0" anchor="ctr">
                    <a:lnL w="6350" cap="flat" cmpd="sng" algn="ctr">
                      <a:solidFill>
                        <a:srgbClr val="000000"/>
                      </a:solidFill>
                      <a:prstDash val="dot"/>
                      <a:round/>
                      <a:headEnd type="none" w="med" len="med"/>
                      <a:tailEnd type="none" w="med" len="med"/>
                    </a:lnL>
                    <a:lnR>
                      <a:noFill/>
                    </a:lnR>
                    <a:lnT w="6350" cap="flat" cmpd="sng" algn="ctr">
                      <a:solidFill>
                        <a:schemeClr val="tx1"/>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72000" algn="l" fontAlgn="ctr"/>
                      <a:r>
                        <a:rPr lang="ja-JP" altLang="en-US" sz="600" b="0" i="0" u="none" strike="noStrike">
                          <a:solidFill>
                            <a:schemeClr val="tx1"/>
                          </a:solidFill>
                          <a:effectLst/>
                          <a:latin typeface="ＭＳ Ｐゴシック" panose="020B0600070205080204" pitchFamily="50" charset="-128"/>
                          <a:ea typeface="ＭＳ Ｐゴシック" panose="020B0600070205080204" pitchFamily="50" charset="-128"/>
                        </a:rPr>
                        <a:t>環境に配慮した農林水産物･食品を選ぶ国民の割合</a:t>
                      </a:r>
                    </a:p>
                  </a:txBody>
                  <a:tcPr marL="2649" marR="2649" marT="2649" marB="0" anchor="ctr">
                    <a:lnL>
                      <a:noFill/>
                    </a:lnL>
                    <a:lnR w="6350" cap="flat" cmpd="sng" algn="ctr">
                      <a:solidFill>
                        <a:srgbClr val="000000"/>
                      </a:solidFill>
                      <a:prstDash val="dot"/>
                      <a:round/>
                      <a:headEnd type="none" w="med" len="med"/>
                      <a:tailEnd type="none" w="med" len="med"/>
                    </a:lnR>
                    <a:lnT w="6350" cap="flat" cmpd="sng" algn="ctr">
                      <a:solidFill>
                        <a:schemeClr val="tx1"/>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600" b="0" i="0" u="none" strike="noStrike">
                          <a:solidFill>
                            <a:schemeClr val="tx1"/>
                          </a:solidFill>
                          <a:effectLst/>
                          <a:latin typeface="ＭＳ Ｐゴシック" panose="020B0600070205080204" pitchFamily="50" charset="-128"/>
                          <a:ea typeface="ＭＳ Ｐゴシック" panose="020B0600070205080204" pitchFamily="50" charset="-128"/>
                        </a:rPr>
                        <a:t>67.1</a:t>
                      </a:r>
                      <a:r>
                        <a:rPr lang="ja-JP" altLang="en-US" sz="600" b="0" i="0" u="none" strike="noStrike">
                          <a:solidFill>
                            <a:schemeClr val="tx1"/>
                          </a:solidFill>
                          <a:effectLst/>
                          <a:latin typeface="ＭＳ Ｐゴシック" panose="020B0600070205080204" pitchFamily="50" charset="-128"/>
                          <a:ea typeface="ＭＳ Ｐゴシック" panose="020B0600070205080204" pitchFamily="50" charset="-128"/>
                        </a:rPr>
                        <a:t>％</a:t>
                      </a:r>
                    </a:p>
                  </a:txBody>
                  <a:tcPr marL="2649" marR="2649" marT="2649"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chemeClr val="tx1"/>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ja-JP" sz="600" b="0" i="0" u="none" strike="noStrike">
                          <a:solidFill>
                            <a:schemeClr val="tx1"/>
                          </a:solidFill>
                          <a:effectLst/>
                          <a:latin typeface="ＭＳ Ｐゴシック" panose="020B0600070205080204" pitchFamily="50" charset="-128"/>
                          <a:ea typeface="ＭＳ Ｐゴシック" panose="020B0600070205080204" pitchFamily="50" charset="-128"/>
                        </a:rPr>
                        <a:t>57.1</a:t>
                      </a:r>
                      <a:r>
                        <a:rPr lang="ja-JP" altLang="en-US" sz="600" b="0" i="0" u="none" strike="noStrike">
                          <a:solidFill>
                            <a:schemeClr val="tx1"/>
                          </a:solidFill>
                          <a:effectLst/>
                          <a:latin typeface="ＭＳ Ｐゴシック" panose="020B0600070205080204" pitchFamily="50" charset="-128"/>
                          <a:ea typeface="ＭＳ Ｐゴシック" panose="020B0600070205080204" pitchFamily="50" charset="-128"/>
                        </a:rPr>
                        <a:t>％</a:t>
                      </a:r>
                    </a:p>
                  </a:txBody>
                  <a:tcPr marL="2649" marR="2649" marT="2649"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chemeClr val="tx1"/>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ja-JP" sz="600" b="0" i="0" u="none" strike="noStrike">
                          <a:solidFill>
                            <a:schemeClr val="tx1"/>
                          </a:solidFill>
                          <a:effectLst/>
                          <a:latin typeface="ＭＳ Ｐゴシック" panose="020B0600070205080204" pitchFamily="50" charset="-128"/>
                          <a:ea typeface="ＭＳ Ｐゴシック" panose="020B0600070205080204" pitchFamily="50" charset="-128"/>
                        </a:rPr>
                        <a:t>75</a:t>
                      </a:r>
                      <a:r>
                        <a:rPr lang="ja-JP" altLang="en-US" sz="600" b="0" i="0" u="none" strike="noStrike">
                          <a:solidFill>
                            <a:schemeClr val="tx1"/>
                          </a:solidFill>
                          <a:effectLst/>
                          <a:latin typeface="ＭＳ Ｐゴシック" panose="020B0600070205080204" pitchFamily="50" charset="-128"/>
                          <a:ea typeface="ＭＳ Ｐゴシック" panose="020B0600070205080204" pitchFamily="50" charset="-128"/>
                        </a:rPr>
                        <a:t>％以上</a:t>
                      </a:r>
                    </a:p>
                  </a:txBody>
                  <a:tcPr marL="2649" marR="2649" marT="2649"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dot"/>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67563488"/>
                  </a:ext>
                </a:extLst>
              </a:tr>
              <a:tr h="217258">
                <a:tc>
                  <a:txBody>
                    <a:bodyPr/>
                    <a:lstStyle/>
                    <a:p>
                      <a:pPr algn="ctr" fontAlgn="ctr"/>
                      <a:r>
                        <a:rPr lang="en-US" altLang="ja-JP" sz="600" b="0" i="0" u="none" strike="noStrike">
                          <a:solidFill>
                            <a:srgbClr val="000000"/>
                          </a:solidFill>
                          <a:effectLst/>
                          <a:latin typeface="ＭＳ Ｐゴシック" panose="020B0600070205080204" pitchFamily="50" charset="-128"/>
                          <a:ea typeface="ＭＳ Ｐゴシック" panose="020B0600070205080204" pitchFamily="50" charset="-128"/>
                        </a:rPr>
                        <a:t>13</a:t>
                      </a:r>
                    </a:p>
                  </a:txBody>
                  <a:tcPr marL="2649" marR="2649" marT="2649" marB="0" anchor="ctr">
                    <a:lnL w="12700" cap="flat" cmpd="sng" algn="ctr">
                      <a:solidFill>
                        <a:srgbClr val="000000"/>
                      </a:solidFill>
                      <a:prstDash val="solid"/>
                      <a:round/>
                      <a:headEnd type="none" w="med" len="med"/>
                      <a:tailEnd type="none" w="med" len="med"/>
                    </a:lnL>
                    <a:lnR w="6350" cap="flat" cmpd="sng" algn="ctr">
                      <a:no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noFill/>
                      <a:prstDash val="solid"/>
                      <a:round/>
                      <a:headEnd type="none" w="med" len="med"/>
                      <a:tailEnd type="none" w="med" len="med"/>
                    </a:lnB>
                    <a:solidFill>
                      <a:srgbClr val="FFC9C9"/>
                    </a:solidFill>
                  </a:tcPr>
                </a:tc>
                <a:tc gridSpan="2">
                  <a:txBody>
                    <a:bodyPr/>
                    <a:lstStyle/>
                    <a:p>
                      <a:pPr algn="l" fontAlgn="ctr"/>
                      <a:r>
                        <a:rPr lang="ja-JP" altLang="en-US" sz="600" b="1" i="0" u="none" strike="noStrike">
                          <a:solidFill>
                            <a:schemeClr val="tx1"/>
                          </a:solidFill>
                          <a:effectLst/>
                          <a:latin typeface="ＭＳ Ｐゴシック" panose="020B0600070205080204" pitchFamily="50" charset="-128"/>
                          <a:ea typeface="ＭＳ Ｐゴシック" panose="020B0600070205080204" pitchFamily="50" charset="-128"/>
                        </a:rPr>
                        <a:t>食品ロス削減のために何らかの行動をしている国民を増やす</a:t>
                      </a:r>
                    </a:p>
                  </a:txBody>
                  <a:tcPr marL="2649" marR="2649" marT="2649"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chemeClr val="tx1"/>
                      </a:solidFill>
                      <a:prstDash val="dot"/>
                      <a:round/>
                      <a:headEnd type="none" w="med" len="med"/>
                      <a:tailEnd type="none" w="med" len="med"/>
                    </a:lnB>
                    <a:solidFill>
                      <a:srgbClr val="FFC9C9"/>
                    </a:solidFill>
                  </a:tcPr>
                </a:tc>
                <a:tc hMerge="1">
                  <a:txBody>
                    <a:bodyPr/>
                    <a:lstStyle/>
                    <a:p>
                      <a:endParaRPr kumimoji="1" lang="ja-JP" altLang="en-US"/>
                    </a:p>
                  </a:txBody>
                  <a:tcPr>
                    <a:lnL>
                      <a:noFill/>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chemeClr val="tx1"/>
                      </a:solidFill>
                      <a:prstDash val="dot"/>
                      <a:round/>
                      <a:headEnd type="none" w="med" len="med"/>
                      <a:tailEnd type="none" w="med" len="med"/>
                    </a:lnB>
                  </a:tcPr>
                </a:tc>
                <a:tc>
                  <a:txBody>
                    <a:bodyPr/>
                    <a:lstStyle/>
                    <a:p>
                      <a:pPr algn="ctr" fontAlgn="ctr"/>
                      <a:r>
                        <a:rPr lang="ja-JP" altLang="en-US" sz="600" b="1" i="0" u="none" strike="noStrike">
                          <a:solidFill>
                            <a:schemeClr val="tx1"/>
                          </a:solidFill>
                          <a:effectLst/>
                          <a:latin typeface="ＭＳ Ｐゴシック" panose="020B0600070205080204" pitchFamily="50" charset="-128"/>
                          <a:ea typeface="ＭＳ Ｐゴシック" panose="020B0600070205080204" pitchFamily="50" charset="-128"/>
                        </a:rPr>
                        <a:t>　</a:t>
                      </a:r>
                    </a:p>
                  </a:txBody>
                  <a:tcPr marL="2649" marR="2649" marT="2649"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chemeClr val="tx1"/>
                      </a:solidFill>
                      <a:prstDash val="dot"/>
                      <a:round/>
                      <a:headEnd type="none" w="med" len="med"/>
                      <a:tailEnd type="none" w="med" len="med"/>
                    </a:lnB>
                    <a:solidFill>
                      <a:srgbClr val="FFC9C9"/>
                    </a:solidFill>
                  </a:tcPr>
                </a:tc>
                <a:tc>
                  <a:txBody>
                    <a:bodyPr/>
                    <a:lstStyle/>
                    <a:p>
                      <a:pPr algn="ctr" fontAlgn="ctr"/>
                      <a:r>
                        <a:rPr lang="ja-JP" altLang="en-US" sz="600" b="1" i="0" u="none" strike="noStrike">
                          <a:solidFill>
                            <a:schemeClr val="tx1"/>
                          </a:solidFill>
                          <a:effectLst/>
                          <a:latin typeface="ＭＳ Ｐゴシック" panose="020B0600070205080204" pitchFamily="50" charset="-128"/>
                          <a:ea typeface="ＭＳ Ｐゴシック" panose="020B0600070205080204" pitchFamily="50" charset="-128"/>
                        </a:rPr>
                        <a:t>　</a:t>
                      </a:r>
                    </a:p>
                  </a:txBody>
                  <a:tcPr marL="2649" marR="2649" marT="2649"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chemeClr val="tx1"/>
                      </a:solidFill>
                      <a:prstDash val="dot"/>
                      <a:round/>
                      <a:headEnd type="none" w="med" len="med"/>
                      <a:tailEnd type="none" w="med" len="med"/>
                    </a:lnB>
                    <a:solidFill>
                      <a:srgbClr val="FFC9C9"/>
                    </a:solidFill>
                  </a:tcPr>
                </a:tc>
                <a:tc>
                  <a:txBody>
                    <a:bodyPr/>
                    <a:lstStyle/>
                    <a:p>
                      <a:pPr algn="ctr" fontAlgn="ctr"/>
                      <a:r>
                        <a:rPr lang="ja-JP" altLang="en-US" sz="600" b="1" i="0" u="none" strike="noStrike">
                          <a:solidFill>
                            <a:schemeClr val="tx1"/>
                          </a:solidFill>
                          <a:effectLst/>
                          <a:latin typeface="ＭＳ Ｐゴシック" panose="020B0600070205080204" pitchFamily="50" charset="-128"/>
                          <a:ea typeface="ＭＳ Ｐゴシック" panose="020B0600070205080204" pitchFamily="50" charset="-128"/>
                        </a:rPr>
                        <a:t>　</a:t>
                      </a:r>
                    </a:p>
                  </a:txBody>
                  <a:tcPr marL="2649" marR="2649" marT="2649" marB="0" anchor="ctr">
                    <a:lnL w="6350" cap="flat" cmpd="sng" algn="ctr">
                      <a:no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chemeClr val="tx1"/>
                      </a:solidFill>
                      <a:prstDash val="dot"/>
                      <a:round/>
                      <a:headEnd type="none" w="med" len="med"/>
                      <a:tailEnd type="none" w="med" len="med"/>
                    </a:lnB>
                    <a:solidFill>
                      <a:srgbClr val="FFC9C9"/>
                    </a:solidFill>
                  </a:tcPr>
                </a:tc>
                <a:extLst>
                  <a:ext uri="{0D108BD9-81ED-4DB2-BD59-A6C34878D82A}">
                    <a16:rowId xmlns:a16="http://schemas.microsoft.com/office/drawing/2014/main" val="3663916034"/>
                  </a:ext>
                </a:extLst>
              </a:tr>
              <a:tr h="265246">
                <a:tc>
                  <a:txBody>
                    <a:bodyPr/>
                    <a:lstStyle/>
                    <a:p>
                      <a:pPr algn="ctr" fontAlgn="ctr"/>
                      <a:r>
                        <a:rPr lang="ja-JP" altLang="en-US" sz="6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2649" marR="2649" marT="2649" marB="0"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9C9"/>
                    </a:solidFill>
                  </a:tcPr>
                </a:tc>
                <a:tc>
                  <a:txBody>
                    <a:bodyPr/>
                    <a:lstStyle/>
                    <a:p>
                      <a:pPr algn="r" fontAlgn="ctr"/>
                      <a:r>
                        <a:rPr lang="ja-JP" altLang="en-US" sz="600" b="0" i="0" u="none" strike="noStrike">
                          <a:solidFill>
                            <a:srgbClr val="000000"/>
                          </a:solidFill>
                          <a:effectLst/>
                          <a:latin typeface="ＭＳ Ｐゴシック" panose="020B0600070205080204" pitchFamily="50" charset="-128"/>
                          <a:ea typeface="ＭＳ Ｐゴシック" panose="020B0600070205080204" pitchFamily="50" charset="-128"/>
                        </a:rPr>
                        <a:t>⑳</a:t>
                      </a:r>
                    </a:p>
                  </a:txBody>
                  <a:tcPr marL="2649" marR="2649" marT="2649" marB="0" anchor="ctr">
                    <a:lnL w="6350" cap="flat" cmpd="sng" algn="ctr">
                      <a:solidFill>
                        <a:srgbClr val="000000"/>
                      </a:solidFill>
                      <a:prstDash val="dot"/>
                      <a:round/>
                      <a:headEnd type="none" w="med" len="med"/>
                      <a:tailEnd type="none" w="med" len="med"/>
                    </a:lnL>
                    <a:lnR>
                      <a:noFill/>
                    </a:lnR>
                    <a:lnT w="6350" cap="flat" cmpd="sng" algn="ctr">
                      <a:solidFill>
                        <a:schemeClr val="tx1"/>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72000" algn="l" fontAlgn="ctr"/>
                      <a:r>
                        <a:rPr lang="ja-JP" altLang="en-US" sz="600" b="0" i="0" u="none" strike="noStrike" dirty="0">
                          <a:solidFill>
                            <a:schemeClr val="tx1"/>
                          </a:solidFill>
                          <a:effectLst/>
                          <a:latin typeface="ＭＳ Ｐゴシック" panose="020B0600070205080204" pitchFamily="50" charset="-128"/>
                          <a:ea typeface="ＭＳ Ｐゴシック" panose="020B0600070205080204" pitchFamily="50" charset="-128"/>
                        </a:rPr>
                        <a:t>食品ロス削減のために何らかの行動をしている国民の割合</a:t>
                      </a:r>
                    </a:p>
                  </a:txBody>
                  <a:tcPr marL="2649" marR="2649" marT="2649" marB="0" anchor="ctr">
                    <a:lnL>
                      <a:noFill/>
                    </a:lnL>
                    <a:lnR w="6350" cap="flat" cmpd="sng" algn="ctr">
                      <a:solidFill>
                        <a:srgbClr val="000000"/>
                      </a:solidFill>
                      <a:prstDash val="dot"/>
                      <a:round/>
                      <a:headEnd type="none" w="med" len="med"/>
                      <a:tailEnd type="none" w="med" len="med"/>
                    </a:lnR>
                    <a:lnT w="6350" cap="flat" cmpd="sng" algn="ctr">
                      <a:solidFill>
                        <a:schemeClr val="tx1"/>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600" b="0" i="0" u="none" strike="noStrike">
                          <a:solidFill>
                            <a:schemeClr val="tx1"/>
                          </a:solidFill>
                          <a:effectLst/>
                          <a:latin typeface="ＭＳ Ｐゴシック" panose="020B0600070205080204" pitchFamily="50" charset="-128"/>
                          <a:ea typeface="ＭＳ Ｐゴシック" panose="020B0600070205080204" pitchFamily="50" charset="-128"/>
                        </a:rPr>
                        <a:t>76.5</a:t>
                      </a:r>
                      <a:r>
                        <a:rPr lang="ja-JP" altLang="en-US" sz="600" b="0" i="0" u="none" strike="noStrike">
                          <a:solidFill>
                            <a:schemeClr val="tx1"/>
                          </a:solidFill>
                          <a:effectLst/>
                          <a:latin typeface="ＭＳ Ｐゴシック" panose="020B0600070205080204" pitchFamily="50" charset="-128"/>
                          <a:ea typeface="ＭＳ Ｐゴシック" panose="020B0600070205080204" pitchFamily="50" charset="-128"/>
                        </a:rPr>
                        <a:t>％</a:t>
                      </a:r>
                      <a:endParaRPr lang="en-US" altLang="ja-JP" sz="600" b="0" i="0" u="none" strike="noStrike">
                        <a:solidFill>
                          <a:schemeClr val="tx1"/>
                        </a:solidFill>
                        <a:effectLst/>
                        <a:latin typeface="ＭＳ Ｐゴシック" panose="020B0600070205080204" pitchFamily="50" charset="-128"/>
                        <a:ea typeface="ＭＳ Ｐゴシック" panose="020B0600070205080204" pitchFamily="50" charset="-128"/>
                      </a:endParaRPr>
                    </a:p>
                    <a:p>
                      <a:pPr algn="ctr" fontAlgn="ctr"/>
                      <a:r>
                        <a:rPr lang="ja-JP" altLang="en-US" sz="600" b="0" i="0" u="none" strike="noStrike" baseline="30000">
                          <a:solidFill>
                            <a:schemeClr val="tx1"/>
                          </a:solidFill>
                          <a:effectLst/>
                          <a:latin typeface="ＭＳ Ｐゴシック" panose="020B0600070205080204" pitchFamily="50" charset="-128"/>
                          <a:ea typeface="ＭＳ Ｐゴシック" panose="020B0600070205080204" pitchFamily="50" charset="-128"/>
                        </a:rPr>
                        <a:t>（令和元（</a:t>
                      </a:r>
                      <a:r>
                        <a:rPr lang="en-US" altLang="ja-JP" sz="600" b="0" i="0" u="none" strike="noStrike" baseline="30000">
                          <a:solidFill>
                            <a:schemeClr val="tx1"/>
                          </a:solidFill>
                          <a:effectLst/>
                          <a:latin typeface="ＭＳ Ｐゴシック" panose="020B0600070205080204" pitchFamily="50" charset="-128"/>
                          <a:ea typeface="ＭＳ Ｐゴシック" panose="020B0600070205080204" pitchFamily="50" charset="-128"/>
                        </a:rPr>
                        <a:t>2019</a:t>
                      </a:r>
                      <a:r>
                        <a:rPr lang="ja-JP" altLang="en-US" sz="600" b="0" i="0" u="none" strike="noStrike" baseline="30000">
                          <a:solidFill>
                            <a:schemeClr val="tx1"/>
                          </a:solidFill>
                          <a:effectLst/>
                          <a:latin typeface="ＭＳ Ｐゴシック" panose="020B0600070205080204" pitchFamily="50" charset="-128"/>
                          <a:ea typeface="ＭＳ Ｐゴシック" panose="020B0600070205080204" pitchFamily="50" charset="-128"/>
                        </a:rPr>
                        <a:t>）年度）</a:t>
                      </a:r>
                      <a:endParaRPr lang="ja-JP" altLang="en-US" sz="600" b="0" i="0" u="none" strike="noStrike">
                        <a:solidFill>
                          <a:schemeClr val="tx1"/>
                        </a:solidFill>
                        <a:effectLst/>
                        <a:latin typeface="ＭＳ Ｐゴシック" panose="020B0600070205080204" pitchFamily="50" charset="-128"/>
                        <a:ea typeface="ＭＳ Ｐゴシック" panose="020B0600070205080204" pitchFamily="50" charset="-128"/>
                      </a:endParaRPr>
                    </a:p>
                  </a:txBody>
                  <a:tcPr marL="2649" marR="2649" marT="2649"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chemeClr val="tx1"/>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ja-JP" sz="600" b="0" i="0" u="none" strike="noStrike">
                          <a:solidFill>
                            <a:schemeClr val="tx1"/>
                          </a:solidFill>
                          <a:effectLst/>
                          <a:latin typeface="ＭＳ Ｐゴシック" panose="020B0600070205080204" pitchFamily="50" charset="-128"/>
                          <a:ea typeface="ＭＳ Ｐゴシック" panose="020B0600070205080204" pitchFamily="50" charset="-128"/>
                        </a:rPr>
                        <a:t>77.2</a:t>
                      </a:r>
                      <a:r>
                        <a:rPr lang="ja-JP" altLang="en-US" sz="600" b="0" i="0" u="none" strike="noStrike">
                          <a:solidFill>
                            <a:schemeClr val="tx1"/>
                          </a:solidFill>
                          <a:effectLst/>
                          <a:latin typeface="ＭＳ Ｐゴシック" panose="020B0600070205080204" pitchFamily="50" charset="-128"/>
                          <a:ea typeface="ＭＳ Ｐゴシック" panose="020B0600070205080204" pitchFamily="50" charset="-128"/>
                        </a:rPr>
                        <a:t>％</a:t>
                      </a:r>
                    </a:p>
                  </a:txBody>
                  <a:tcPr marL="2649" marR="2649" marT="2649"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chemeClr val="tx1"/>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ja-JP" sz="600" b="0" i="0" u="none" strike="noStrike">
                          <a:solidFill>
                            <a:schemeClr val="tx1"/>
                          </a:solidFill>
                          <a:effectLst/>
                          <a:latin typeface="ＭＳ Ｐゴシック" panose="020B0600070205080204" pitchFamily="50" charset="-128"/>
                          <a:ea typeface="ＭＳ Ｐゴシック" panose="020B0600070205080204" pitchFamily="50" charset="-128"/>
                        </a:rPr>
                        <a:t>80</a:t>
                      </a:r>
                      <a:r>
                        <a:rPr lang="ja-JP" altLang="en-US" sz="600" b="0" i="0" u="none" strike="noStrike">
                          <a:solidFill>
                            <a:schemeClr val="tx1"/>
                          </a:solidFill>
                          <a:effectLst/>
                          <a:latin typeface="ＭＳ Ｐゴシック" panose="020B0600070205080204" pitchFamily="50" charset="-128"/>
                          <a:ea typeface="ＭＳ Ｐゴシック" panose="020B0600070205080204" pitchFamily="50" charset="-128"/>
                        </a:rPr>
                        <a:t>％以上</a:t>
                      </a:r>
                    </a:p>
                  </a:txBody>
                  <a:tcPr marL="2649" marR="2649" marT="2649"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dot"/>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18544264"/>
                  </a:ext>
                </a:extLst>
              </a:tr>
              <a:tr h="217258">
                <a:tc>
                  <a:txBody>
                    <a:bodyPr/>
                    <a:lstStyle/>
                    <a:p>
                      <a:pPr algn="ctr" fontAlgn="ctr"/>
                      <a:r>
                        <a:rPr lang="en-US" altLang="ja-JP" sz="600" b="0" i="0" u="none" strike="noStrike">
                          <a:solidFill>
                            <a:srgbClr val="000000"/>
                          </a:solidFill>
                          <a:effectLst/>
                          <a:latin typeface="ＭＳ Ｐゴシック" panose="020B0600070205080204" pitchFamily="50" charset="-128"/>
                          <a:ea typeface="ＭＳ Ｐゴシック" panose="020B0600070205080204" pitchFamily="50" charset="-128"/>
                        </a:rPr>
                        <a:t>14</a:t>
                      </a:r>
                    </a:p>
                  </a:txBody>
                  <a:tcPr marL="2649" marR="2649" marT="2649" marB="0" anchor="ctr">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FFC9C9"/>
                    </a:solidFill>
                  </a:tcPr>
                </a:tc>
                <a:tc gridSpan="5">
                  <a:txBody>
                    <a:bodyPr/>
                    <a:lstStyle/>
                    <a:p>
                      <a:pPr algn="l" fontAlgn="ctr"/>
                      <a:r>
                        <a:rPr lang="ja-JP" altLang="en-US" sz="600" b="1" i="0" u="none" strike="noStrike">
                          <a:solidFill>
                            <a:schemeClr val="tx1"/>
                          </a:solidFill>
                          <a:effectLst/>
                          <a:latin typeface="ＭＳ Ｐゴシック" panose="020B0600070205080204" pitchFamily="50" charset="-128"/>
                          <a:ea typeface="ＭＳ Ｐゴシック" panose="020B0600070205080204" pitchFamily="50" charset="-128"/>
                        </a:rPr>
                        <a:t>地域や家庭で受け継がれてきた伝統的な料理や作法等を継承し、伝えている国民を増やす</a:t>
                      </a:r>
                    </a:p>
                  </a:txBody>
                  <a:tcPr marL="2649" marR="2649" marT="2649" marB="0" anchor="ctr">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C9C9"/>
                    </a:solidFill>
                  </a:tcPr>
                </a:tc>
                <a:tc hMerge="1">
                  <a:txBody>
                    <a:bodyPr/>
                    <a:lstStyle/>
                    <a:p>
                      <a:endParaRPr kumimoji="1" lang="ja-JP" altLang="en-US"/>
                    </a:p>
                  </a:txBody>
                  <a:tcPr/>
                </a:tc>
                <a:tc hMerge="1">
                  <a:txBody>
                    <a:bodyPr/>
                    <a:lstStyle/>
                    <a:p>
                      <a:endParaRPr kumimoji="1" lang="ja-JP" altLang="en-US"/>
                    </a:p>
                  </a:txBody>
                  <a:tcPr>
                    <a:lnL w="1270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tcPr>
                </a:tc>
                <a:tc hMerge="1">
                  <a:txBody>
                    <a:bodyPr/>
                    <a:lstStyle/>
                    <a:p>
                      <a:endParaRPr kumimoji="1" lang="ja-JP" altLang="en-US"/>
                    </a:p>
                  </a:txBody>
                  <a:tcPr>
                    <a:lnL w="1270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tcPr>
                </a:tc>
                <a:tc hMerge="1">
                  <a:txBody>
                    <a:bodyPr/>
                    <a:lstStyle/>
                    <a:p>
                      <a:pPr algn="ctr" fontAlgn="ctr"/>
                      <a:r>
                        <a:rPr lang="ja-JP" altLang="en-US" sz="700" b="1" i="0" u="none" strike="noStrike">
                          <a:solidFill>
                            <a:schemeClr val="tx1"/>
                          </a:solidFill>
                          <a:effectLst/>
                          <a:latin typeface="ＭＳ Ｐゴシック" panose="020B0600070205080204" pitchFamily="50" charset="-128"/>
                          <a:ea typeface="ＭＳ Ｐゴシック" panose="020B0600070205080204" pitchFamily="50" charset="-128"/>
                        </a:rPr>
                        <a:t>　</a:t>
                      </a:r>
                    </a:p>
                  </a:txBody>
                  <a:tcPr marL="2870" marR="2870" marT="287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chemeClr val="accent3">
                        <a:lumMod val="40000"/>
                        <a:lumOff val="60000"/>
                      </a:schemeClr>
                    </a:solidFill>
                  </a:tcPr>
                </a:tc>
                <a:extLst>
                  <a:ext uri="{0D108BD9-81ED-4DB2-BD59-A6C34878D82A}">
                    <a16:rowId xmlns:a16="http://schemas.microsoft.com/office/drawing/2014/main" val="3762759604"/>
                  </a:ext>
                </a:extLst>
              </a:tr>
              <a:tr h="217258">
                <a:tc>
                  <a:txBody>
                    <a:bodyPr/>
                    <a:lstStyle/>
                    <a:p>
                      <a:pPr algn="ctr" fontAlgn="ctr"/>
                      <a:r>
                        <a:rPr lang="ja-JP" altLang="en-US" sz="6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2649" marR="2649" marT="2649" marB="0"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a:noFill/>
                    </a:lnT>
                    <a:lnB>
                      <a:noFill/>
                    </a:lnB>
                    <a:solidFill>
                      <a:srgbClr val="FFC9C9"/>
                    </a:solidFill>
                  </a:tcPr>
                </a:tc>
                <a:tc>
                  <a:txBody>
                    <a:bodyPr/>
                    <a:lstStyle/>
                    <a:p>
                      <a:pPr algn="r" fontAlgn="ctr"/>
                      <a:r>
                        <a:rPr lang="ja-JP" altLang="en-US" sz="600" b="0" i="0" u="none" strike="noStrike">
                          <a:solidFill>
                            <a:srgbClr val="000000"/>
                          </a:solidFill>
                          <a:effectLst/>
                          <a:latin typeface="ＭＳ Ｐゴシック" panose="020B0600070205080204" pitchFamily="50" charset="-128"/>
                          <a:ea typeface="ＭＳ Ｐゴシック" panose="020B0600070205080204" pitchFamily="50" charset="-128"/>
                        </a:rPr>
                        <a:t>㉑</a:t>
                      </a:r>
                    </a:p>
                  </a:txBody>
                  <a:tcPr marL="2649" marR="2649" marT="2649" marB="0" anchor="ctr">
                    <a:lnL w="6350" cap="flat" cmpd="sng" algn="ctr">
                      <a:solidFill>
                        <a:srgbClr val="000000"/>
                      </a:solidFill>
                      <a:prstDash val="dot"/>
                      <a:round/>
                      <a:headEnd type="none" w="med" len="med"/>
                      <a:tailEnd type="none" w="med" len="med"/>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marL="72000" algn="l" fontAlgn="ctr"/>
                      <a:r>
                        <a:rPr lang="ja-JP" altLang="en-US" sz="600" b="0" i="0" u="none" strike="noStrike">
                          <a:solidFill>
                            <a:schemeClr val="tx1"/>
                          </a:solidFill>
                          <a:effectLst/>
                          <a:latin typeface="ＭＳ Ｐゴシック" panose="020B0600070205080204" pitchFamily="50" charset="-128"/>
                          <a:ea typeface="ＭＳ Ｐゴシック" panose="020B0600070205080204" pitchFamily="50" charset="-128"/>
                        </a:rPr>
                        <a:t>地域や家庭で受け継がれてきた伝統的な料理や作法等を継承し、伝えている国民の割合</a:t>
                      </a:r>
                    </a:p>
                  </a:txBody>
                  <a:tcPr marL="2649" marR="2649" marT="2649" marB="0" anchor="ctr">
                    <a:lnL>
                      <a:noFill/>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US" altLang="ja-JP" sz="600" b="0" i="0" u="none" strike="noStrike">
                          <a:solidFill>
                            <a:schemeClr val="tx1"/>
                          </a:solidFill>
                          <a:effectLst/>
                          <a:latin typeface="ＭＳ Ｐゴシック" panose="020B0600070205080204" pitchFamily="50" charset="-128"/>
                          <a:ea typeface="ＭＳ Ｐゴシック" panose="020B0600070205080204" pitchFamily="50" charset="-128"/>
                        </a:rPr>
                        <a:t>50.4</a:t>
                      </a:r>
                      <a:r>
                        <a:rPr lang="ja-JP" altLang="en-US" sz="600" b="0" i="0" u="none" strike="noStrike">
                          <a:solidFill>
                            <a:schemeClr val="tx1"/>
                          </a:solidFill>
                          <a:effectLst/>
                          <a:latin typeface="ＭＳ Ｐゴシック" panose="020B0600070205080204" pitchFamily="50" charset="-128"/>
                          <a:ea typeface="ＭＳ Ｐゴシック" panose="020B0600070205080204" pitchFamily="50" charset="-128"/>
                        </a:rPr>
                        <a:t>％</a:t>
                      </a:r>
                    </a:p>
                  </a:txBody>
                  <a:tcPr marL="2649" marR="2649" marT="2649"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chemeClr val="tx1"/>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r>
                        <a:rPr lang="en-US" altLang="ja-JP" sz="600" b="0" i="0" u="none" strike="noStrike">
                          <a:solidFill>
                            <a:schemeClr val="tx1"/>
                          </a:solidFill>
                          <a:effectLst/>
                          <a:latin typeface="ＭＳ Ｐゴシック" panose="020B0600070205080204" pitchFamily="50" charset="-128"/>
                          <a:ea typeface="ＭＳ Ｐゴシック" panose="020B0600070205080204" pitchFamily="50" charset="-128"/>
                        </a:rPr>
                        <a:t>48.8</a:t>
                      </a:r>
                      <a:r>
                        <a:rPr lang="ja-JP" altLang="en-US" sz="600" b="0" i="0" u="none" strike="noStrike">
                          <a:solidFill>
                            <a:schemeClr val="tx1"/>
                          </a:solidFill>
                          <a:effectLst/>
                          <a:latin typeface="ＭＳ Ｐゴシック" panose="020B0600070205080204" pitchFamily="50" charset="-128"/>
                          <a:ea typeface="ＭＳ Ｐゴシック" panose="020B0600070205080204" pitchFamily="50" charset="-128"/>
                        </a:rPr>
                        <a:t>％</a:t>
                      </a:r>
                    </a:p>
                  </a:txBody>
                  <a:tcPr marL="2649" marR="2649" marT="2649"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r>
                        <a:rPr lang="en-US" altLang="ja-JP" sz="600" b="0" i="0" u="none" strike="noStrike">
                          <a:solidFill>
                            <a:schemeClr val="tx1"/>
                          </a:solidFill>
                          <a:effectLst/>
                          <a:latin typeface="ＭＳ Ｐゴシック" panose="020B0600070205080204" pitchFamily="50" charset="-128"/>
                          <a:ea typeface="ＭＳ Ｐゴシック" panose="020B0600070205080204" pitchFamily="50" charset="-128"/>
                        </a:rPr>
                        <a:t>55</a:t>
                      </a:r>
                      <a:r>
                        <a:rPr lang="ja-JP" altLang="en-US" sz="600" b="0" i="0" u="none" strike="noStrike">
                          <a:solidFill>
                            <a:schemeClr val="tx1"/>
                          </a:solidFill>
                          <a:effectLst/>
                          <a:latin typeface="ＭＳ Ｐゴシック" panose="020B0600070205080204" pitchFamily="50" charset="-128"/>
                          <a:ea typeface="ＭＳ Ｐゴシック" panose="020B0600070205080204" pitchFamily="50" charset="-128"/>
                        </a:rPr>
                        <a:t>％以上</a:t>
                      </a:r>
                    </a:p>
                  </a:txBody>
                  <a:tcPr marL="2649" marR="2649" marT="2649"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2187761223"/>
                  </a:ext>
                </a:extLst>
              </a:tr>
              <a:tr h="217258">
                <a:tc>
                  <a:txBody>
                    <a:bodyPr/>
                    <a:lstStyle/>
                    <a:p>
                      <a:pPr algn="ctr" fontAlgn="ctr"/>
                      <a:r>
                        <a:rPr lang="ja-JP" altLang="en-US" sz="6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2649" marR="2649" marT="2649" marB="0"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C9C9"/>
                    </a:solidFill>
                  </a:tcPr>
                </a:tc>
                <a:tc>
                  <a:txBody>
                    <a:bodyPr/>
                    <a:lstStyle/>
                    <a:p>
                      <a:pPr algn="r" fontAlgn="ctr"/>
                      <a:r>
                        <a:rPr lang="ja-JP" altLang="en-US" sz="600" b="0" i="0" u="none" strike="noStrike">
                          <a:solidFill>
                            <a:srgbClr val="000000"/>
                          </a:solidFill>
                          <a:effectLst/>
                          <a:latin typeface="ＭＳ Ｐゴシック" panose="020B0600070205080204" pitchFamily="50" charset="-128"/>
                          <a:ea typeface="ＭＳ Ｐゴシック" panose="020B0600070205080204" pitchFamily="50" charset="-128"/>
                        </a:rPr>
                        <a:t>㉒</a:t>
                      </a:r>
                    </a:p>
                  </a:txBody>
                  <a:tcPr marL="2649" marR="2649" marT="2649" marB="0" anchor="ctr">
                    <a:lnL w="6350" cap="flat" cmpd="sng" algn="ctr">
                      <a:solidFill>
                        <a:srgbClr val="000000"/>
                      </a:solidFill>
                      <a:prstDash val="dot"/>
                      <a:round/>
                      <a:headEnd type="none" w="med" len="med"/>
                      <a:tailEnd type="none" w="med" len="med"/>
                    </a:lnL>
                    <a:lnR>
                      <a:noFill/>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72000" algn="l" fontAlgn="ctr"/>
                      <a:r>
                        <a:rPr lang="ja-JP" altLang="en-US" sz="600" b="0" i="0" u="none" strike="noStrike">
                          <a:solidFill>
                            <a:schemeClr val="tx1"/>
                          </a:solidFill>
                          <a:effectLst/>
                          <a:latin typeface="ＭＳ Ｐゴシック" panose="020B0600070205080204" pitchFamily="50" charset="-128"/>
                          <a:ea typeface="ＭＳ Ｐゴシック" panose="020B0600070205080204" pitchFamily="50" charset="-128"/>
                        </a:rPr>
                        <a:t>郷土料理や伝統料理を月１回以上食べている国民の割合</a:t>
                      </a:r>
                    </a:p>
                  </a:txBody>
                  <a:tcPr marL="2649" marR="2649" marT="2649" marB="0" anchor="ctr">
                    <a:lnL>
                      <a:noFill/>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ja-JP" sz="600" b="0" i="0" u="none" strike="noStrike">
                          <a:solidFill>
                            <a:schemeClr val="tx1"/>
                          </a:solidFill>
                          <a:effectLst/>
                          <a:latin typeface="ＭＳ Ｐゴシック" panose="020B0600070205080204" pitchFamily="50" charset="-128"/>
                          <a:ea typeface="ＭＳ Ｐゴシック" panose="020B0600070205080204" pitchFamily="50" charset="-128"/>
                        </a:rPr>
                        <a:t>44.6</a:t>
                      </a:r>
                      <a:r>
                        <a:rPr lang="ja-JP" altLang="en-US" sz="600" b="0" i="0" u="none" strike="noStrike">
                          <a:solidFill>
                            <a:schemeClr val="tx1"/>
                          </a:solidFill>
                          <a:effectLst/>
                          <a:latin typeface="ＭＳ Ｐゴシック" panose="020B0600070205080204" pitchFamily="50" charset="-128"/>
                          <a:ea typeface="ＭＳ Ｐゴシック" panose="020B0600070205080204" pitchFamily="50" charset="-128"/>
                        </a:rPr>
                        <a:t>％</a:t>
                      </a:r>
                    </a:p>
                  </a:txBody>
                  <a:tcPr marL="2649" marR="2649" marT="2649"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ja-JP" sz="600" b="0" i="0" u="none" strike="noStrike">
                          <a:solidFill>
                            <a:schemeClr val="tx1"/>
                          </a:solidFill>
                          <a:effectLst/>
                          <a:latin typeface="ＭＳ Ｐゴシック" panose="020B0600070205080204" pitchFamily="50" charset="-128"/>
                          <a:ea typeface="ＭＳ Ｐゴシック" panose="020B0600070205080204" pitchFamily="50" charset="-128"/>
                        </a:rPr>
                        <a:t>54.7</a:t>
                      </a:r>
                      <a:r>
                        <a:rPr lang="ja-JP" altLang="en-US" sz="600" b="0" i="0" u="none" strike="noStrike">
                          <a:solidFill>
                            <a:schemeClr val="tx1"/>
                          </a:solidFill>
                          <a:effectLst/>
                          <a:latin typeface="ＭＳ Ｐゴシック" panose="020B0600070205080204" pitchFamily="50" charset="-128"/>
                          <a:ea typeface="ＭＳ Ｐゴシック" panose="020B0600070205080204" pitchFamily="50" charset="-128"/>
                        </a:rPr>
                        <a:t>％</a:t>
                      </a:r>
                    </a:p>
                  </a:txBody>
                  <a:tcPr marL="2649" marR="2649" marT="2649"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ja-JP" sz="600" b="0" i="0" u="none" strike="noStrike">
                          <a:solidFill>
                            <a:schemeClr val="tx1"/>
                          </a:solidFill>
                          <a:effectLst/>
                          <a:latin typeface="ＭＳ Ｐゴシック" panose="020B0600070205080204" pitchFamily="50" charset="-128"/>
                          <a:ea typeface="ＭＳ Ｐゴシック" panose="020B0600070205080204" pitchFamily="50" charset="-128"/>
                        </a:rPr>
                        <a:t>50</a:t>
                      </a:r>
                      <a:r>
                        <a:rPr lang="ja-JP" altLang="en-US" sz="600" b="0" i="0" u="none" strike="noStrike">
                          <a:solidFill>
                            <a:schemeClr val="tx1"/>
                          </a:solidFill>
                          <a:effectLst/>
                          <a:latin typeface="ＭＳ Ｐゴシック" panose="020B0600070205080204" pitchFamily="50" charset="-128"/>
                          <a:ea typeface="ＭＳ Ｐゴシック" panose="020B0600070205080204" pitchFamily="50" charset="-128"/>
                        </a:rPr>
                        <a:t>％以上</a:t>
                      </a:r>
                    </a:p>
                  </a:txBody>
                  <a:tcPr marL="2649" marR="2649" marT="2649"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816726219"/>
                  </a:ext>
                </a:extLst>
              </a:tr>
              <a:tr h="217258">
                <a:tc>
                  <a:txBody>
                    <a:bodyPr/>
                    <a:lstStyle/>
                    <a:p>
                      <a:pPr algn="ctr" fontAlgn="ctr"/>
                      <a:r>
                        <a:rPr lang="en-US" altLang="ja-JP" sz="600" b="0" i="0" u="none" strike="noStrike">
                          <a:solidFill>
                            <a:srgbClr val="000000"/>
                          </a:solidFill>
                          <a:effectLst/>
                          <a:latin typeface="ＭＳ Ｐゴシック" panose="020B0600070205080204" pitchFamily="50" charset="-128"/>
                          <a:ea typeface="ＭＳ Ｐゴシック" panose="020B0600070205080204" pitchFamily="50" charset="-128"/>
                        </a:rPr>
                        <a:t>15</a:t>
                      </a:r>
                    </a:p>
                  </a:txBody>
                  <a:tcPr marL="2649" marR="2649" marT="2649" marB="0" anchor="ctr">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FFC9C9"/>
                    </a:solidFill>
                  </a:tcPr>
                </a:tc>
                <a:tc gridSpan="2">
                  <a:txBody>
                    <a:bodyPr/>
                    <a:lstStyle/>
                    <a:p>
                      <a:pPr algn="l" fontAlgn="ctr"/>
                      <a:r>
                        <a:rPr lang="ja-JP" altLang="en-US" sz="600" b="1" i="0" u="none" strike="noStrike">
                          <a:solidFill>
                            <a:schemeClr val="tx1"/>
                          </a:solidFill>
                          <a:effectLst/>
                          <a:latin typeface="ＭＳ Ｐゴシック" panose="020B0600070205080204" pitchFamily="50" charset="-128"/>
                          <a:ea typeface="ＭＳ Ｐゴシック" panose="020B0600070205080204" pitchFamily="50" charset="-128"/>
                        </a:rPr>
                        <a:t>食品の安全性について基礎的な知識を持ち、自ら判断する国民を増やす</a:t>
                      </a:r>
                    </a:p>
                  </a:txBody>
                  <a:tcPr marL="2649" marR="2649" marT="2649" marB="0" anchor="ctr">
                    <a:lnL>
                      <a:noFill/>
                    </a:lnL>
                    <a:lnR w="6350" cap="flat" cmpd="sng" algn="ctr">
                      <a:no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C9C9"/>
                    </a:solidFill>
                  </a:tcPr>
                </a:tc>
                <a:tc hMerge="1">
                  <a:txBody>
                    <a:bodyPr/>
                    <a:lstStyle/>
                    <a:p>
                      <a:endParaRPr kumimoji="1" lang="ja-JP" altLang="en-US"/>
                    </a:p>
                  </a:txBody>
                  <a:tcPr/>
                </a:tc>
                <a:tc>
                  <a:txBody>
                    <a:bodyPr/>
                    <a:lstStyle/>
                    <a:p>
                      <a:pPr algn="ctr" fontAlgn="ctr"/>
                      <a:r>
                        <a:rPr lang="ja-JP" altLang="en-US" sz="600" b="1" i="0" u="none" strike="noStrike">
                          <a:solidFill>
                            <a:schemeClr val="tx1"/>
                          </a:solidFill>
                          <a:effectLst/>
                          <a:latin typeface="ＭＳ Ｐゴシック" panose="020B0600070205080204" pitchFamily="50" charset="-128"/>
                          <a:ea typeface="ＭＳ Ｐゴシック" panose="020B0600070205080204" pitchFamily="50" charset="-128"/>
                        </a:rPr>
                        <a:t>　</a:t>
                      </a:r>
                    </a:p>
                  </a:txBody>
                  <a:tcPr marL="2649" marR="2649" marT="2649"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C9C9"/>
                    </a:solidFill>
                  </a:tcPr>
                </a:tc>
                <a:tc>
                  <a:txBody>
                    <a:bodyPr/>
                    <a:lstStyle/>
                    <a:p>
                      <a:pPr algn="ctr" fontAlgn="ctr"/>
                      <a:r>
                        <a:rPr lang="ja-JP" altLang="en-US" sz="600" b="1" i="0" u="none" strike="noStrike">
                          <a:solidFill>
                            <a:schemeClr val="tx1"/>
                          </a:solidFill>
                          <a:effectLst/>
                          <a:latin typeface="ＭＳ Ｐゴシック" panose="020B0600070205080204" pitchFamily="50" charset="-128"/>
                          <a:ea typeface="ＭＳ Ｐゴシック" panose="020B0600070205080204" pitchFamily="50" charset="-128"/>
                        </a:rPr>
                        <a:t>　</a:t>
                      </a:r>
                    </a:p>
                  </a:txBody>
                  <a:tcPr marL="2649" marR="2649" marT="2649"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C9C9"/>
                    </a:solidFill>
                  </a:tcPr>
                </a:tc>
                <a:tc>
                  <a:txBody>
                    <a:bodyPr/>
                    <a:lstStyle/>
                    <a:p>
                      <a:pPr algn="ctr" fontAlgn="ctr"/>
                      <a:r>
                        <a:rPr lang="ja-JP" altLang="en-US" sz="600" b="1" i="0" u="none" strike="noStrike">
                          <a:solidFill>
                            <a:schemeClr val="tx1"/>
                          </a:solidFill>
                          <a:effectLst/>
                          <a:latin typeface="ＭＳ Ｐゴシック" panose="020B0600070205080204" pitchFamily="50" charset="-128"/>
                          <a:ea typeface="ＭＳ Ｐゴシック" panose="020B0600070205080204" pitchFamily="50" charset="-128"/>
                        </a:rPr>
                        <a:t>　</a:t>
                      </a:r>
                    </a:p>
                  </a:txBody>
                  <a:tcPr marL="2649" marR="2649" marT="2649" marB="0" anchor="ctr">
                    <a:lnL w="6350" cap="flat" cmpd="sng" algn="ctr">
                      <a:no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C9C9"/>
                    </a:solidFill>
                  </a:tcPr>
                </a:tc>
                <a:extLst>
                  <a:ext uri="{0D108BD9-81ED-4DB2-BD59-A6C34878D82A}">
                    <a16:rowId xmlns:a16="http://schemas.microsoft.com/office/drawing/2014/main" val="956183291"/>
                  </a:ext>
                </a:extLst>
              </a:tr>
              <a:tr h="217258">
                <a:tc>
                  <a:txBody>
                    <a:bodyPr/>
                    <a:lstStyle/>
                    <a:p>
                      <a:pPr algn="ctr" fontAlgn="ctr"/>
                      <a:r>
                        <a:rPr lang="ja-JP" altLang="en-US" sz="6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2649" marR="2649" marT="2649" marB="0"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C9C9"/>
                    </a:solidFill>
                  </a:tcPr>
                </a:tc>
                <a:tc>
                  <a:txBody>
                    <a:bodyPr/>
                    <a:lstStyle/>
                    <a:p>
                      <a:pPr algn="r" fontAlgn="ctr"/>
                      <a:r>
                        <a:rPr lang="ja-JP" altLang="en-US" sz="600" b="0" i="0" u="none" strike="noStrike">
                          <a:solidFill>
                            <a:srgbClr val="000000"/>
                          </a:solidFill>
                          <a:effectLst/>
                          <a:latin typeface="ＭＳ Ｐゴシック" panose="020B0600070205080204" pitchFamily="50" charset="-128"/>
                          <a:ea typeface="ＭＳ Ｐゴシック" panose="020B0600070205080204" pitchFamily="50" charset="-128"/>
                        </a:rPr>
                        <a:t>㉓</a:t>
                      </a:r>
                    </a:p>
                  </a:txBody>
                  <a:tcPr marL="2649" marR="2649" marT="2649" marB="0" anchor="ctr">
                    <a:lnL w="6350" cap="flat" cmpd="sng" algn="ctr">
                      <a:solidFill>
                        <a:srgbClr val="000000"/>
                      </a:solidFill>
                      <a:prstDash val="dot"/>
                      <a:round/>
                      <a:headEnd type="none" w="med" len="med"/>
                      <a:tailEnd type="none" w="med" len="med"/>
                    </a:lnL>
                    <a:lnR>
                      <a:noFill/>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72000" algn="l" fontAlgn="ctr"/>
                      <a:r>
                        <a:rPr lang="ja-JP" altLang="en-US" sz="600" b="0" i="0" u="none" strike="noStrike">
                          <a:solidFill>
                            <a:schemeClr val="tx1"/>
                          </a:solidFill>
                          <a:effectLst/>
                          <a:latin typeface="ＭＳ Ｐゴシック" panose="020B0600070205080204" pitchFamily="50" charset="-128"/>
                          <a:ea typeface="ＭＳ Ｐゴシック" panose="020B0600070205080204" pitchFamily="50" charset="-128"/>
                        </a:rPr>
                        <a:t>食品の安全性について基礎的な知識を持ち、自ら判断する国民の割合</a:t>
                      </a:r>
                    </a:p>
                  </a:txBody>
                  <a:tcPr marL="2649" marR="2649" marT="2649" marB="0" anchor="ctr">
                    <a:lnL>
                      <a:noFill/>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600" b="0" i="0" u="none" strike="noStrike">
                          <a:solidFill>
                            <a:schemeClr val="tx1"/>
                          </a:solidFill>
                          <a:effectLst/>
                          <a:latin typeface="ＭＳ Ｐゴシック" panose="020B0600070205080204" pitchFamily="50" charset="-128"/>
                          <a:ea typeface="ＭＳ Ｐゴシック" panose="020B0600070205080204" pitchFamily="50" charset="-128"/>
                        </a:rPr>
                        <a:t>75.2</a:t>
                      </a:r>
                      <a:r>
                        <a:rPr lang="ja-JP" altLang="en-US" sz="600" b="0" i="0" u="none" strike="noStrike">
                          <a:solidFill>
                            <a:schemeClr val="tx1"/>
                          </a:solidFill>
                          <a:effectLst/>
                          <a:latin typeface="ＭＳ Ｐゴシック" panose="020B0600070205080204" pitchFamily="50" charset="-128"/>
                          <a:ea typeface="ＭＳ Ｐゴシック" panose="020B0600070205080204" pitchFamily="50" charset="-128"/>
                        </a:rPr>
                        <a:t>％</a:t>
                      </a:r>
                    </a:p>
                  </a:txBody>
                  <a:tcPr marL="2649" marR="2649" marT="2649"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ja-JP" sz="600" b="0" i="0" u="none" strike="noStrike">
                          <a:solidFill>
                            <a:schemeClr val="tx1"/>
                          </a:solidFill>
                          <a:effectLst/>
                          <a:latin typeface="ＭＳ Ｐゴシック" panose="020B0600070205080204" pitchFamily="50" charset="-128"/>
                          <a:ea typeface="ＭＳ Ｐゴシック" panose="020B0600070205080204" pitchFamily="50" charset="-128"/>
                        </a:rPr>
                        <a:t>74.6</a:t>
                      </a:r>
                      <a:r>
                        <a:rPr lang="ja-JP" altLang="en-US" sz="600" b="0" i="0" u="none" strike="noStrike">
                          <a:solidFill>
                            <a:schemeClr val="tx1"/>
                          </a:solidFill>
                          <a:effectLst/>
                          <a:latin typeface="ＭＳ Ｐゴシック" panose="020B0600070205080204" pitchFamily="50" charset="-128"/>
                          <a:ea typeface="ＭＳ Ｐゴシック" panose="020B0600070205080204" pitchFamily="50" charset="-128"/>
                        </a:rPr>
                        <a:t>％</a:t>
                      </a:r>
                    </a:p>
                  </a:txBody>
                  <a:tcPr marL="2649" marR="2649" marT="2649"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ja-JP" sz="600" b="0" i="0" u="none" strike="noStrike">
                          <a:solidFill>
                            <a:schemeClr val="tx1"/>
                          </a:solidFill>
                          <a:effectLst/>
                          <a:latin typeface="ＭＳ Ｐゴシック" panose="020B0600070205080204" pitchFamily="50" charset="-128"/>
                          <a:ea typeface="ＭＳ Ｐゴシック" panose="020B0600070205080204" pitchFamily="50" charset="-128"/>
                        </a:rPr>
                        <a:t>80</a:t>
                      </a:r>
                      <a:r>
                        <a:rPr lang="ja-JP" altLang="en-US" sz="600" b="0" i="0" u="none" strike="noStrike">
                          <a:solidFill>
                            <a:schemeClr val="tx1"/>
                          </a:solidFill>
                          <a:effectLst/>
                          <a:latin typeface="ＭＳ Ｐゴシック" panose="020B0600070205080204" pitchFamily="50" charset="-128"/>
                          <a:ea typeface="ＭＳ Ｐゴシック" panose="020B0600070205080204" pitchFamily="50" charset="-128"/>
                        </a:rPr>
                        <a:t>％以上</a:t>
                      </a:r>
                    </a:p>
                  </a:txBody>
                  <a:tcPr marL="2649" marR="2649" marT="2649"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82090179"/>
                  </a:ext>
                </a:extLst>
              </a:tr>
              <a:tr h="217258">
                <a:tc>
                  <a:txBody>
                    <a:bodyPr/>
                    <a:lstStyle/>
                    <a:p>
                      <a:pPr algn="ctr" fontAlgn="ctr"/>
                      <a:r>
                        <a:rPr lang="en-US" altLang="ja-JP" sz="600" b="0" i="0" u="none" strike="noStrike">
                          <a:solidFill>
                            <a:srgbClr val="000000"/>
                          </a:solidFill>
                          <a:effectLst/>
                          <a:latin typeface="ＭＳ Ｐゴシック" panose="020B0600070205080204" pitchFamily="50" charset="-128"/>
                          <a:ea typeface="ＭＳ Ｐゴシック" panose="020B0600070205080204" pitchFamily="50" charset="-128"/>
                        </a:rPr>
                        <a:t>16</a:t>
                      </a:r>
                    </a:p>
                  </a:txBody>
                  <a:tcPr marL="2649" marR="2649" marT="2649" marB="0" anchor="ctr">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FFC9C9"/>
                    </a:solidFill>
                  </a:tcPr>
                </a:tc>
                <a:tc gridSpan="2">
                  <a:txBody>
                    <a:bodyPr/>
                    <a:lstStyle/>
                    <a:p>
                      <a:pPr algn="l" fontAlgn="ctr"/>
                      <a:r>
                        <a:rPr lang="ja-JP" altLang="en-US" sz="600" b="1" i="0" u="none" strike="noStrike">
                          <a:solidFill>
                            <a:schemeClr val="tx1"/>
                          </a:solidFill>
                          <a:effectLst/>
                          <a:latin typeface="ＭＳ Ｐゴシック" panose="020B0600070205080204" pitchFamily="50" charset="-128"/>
                          <a:ea typeface="ＭＳ Ｐゴシック" panose="020B0600070205080204" pitchFamily="50" charset="-128"/>
                        </a:rPr>
                        <a:t>推進計画を作成・実施している市町村を増やす</a:t>
                      </a:r>
                    </a:p>
                  </a:txBody>
                  <a:tcPr marL="2649" marR="2649" marT="2649" marB="0" anchor="ctr">
                    <a:lnL>
                      <a:noFill/>
                    </a:lnL>
                    <a:lnR w="6350" cap="flat" cmpd="sng" algn="ctr">
                      <a:no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C9C9"/>
                    </a:solidFill>
                  </a:tcPr>
                </a:tc>
                <a:tc hMerge="1">
                  <a:txBody>
                    <a:bodyPr/>
                    <a:lstStyle/>
                    <a:p>
                      <a:endParaRPr kumimoji="1" lang="ja-JP" altLang="en-US"/>
                    </a:p>
                  </a:txBody>
                  <a:tcPr/>
                </a:tc>
                <a:tc>
                  <a:txBody>
                    <a:bodyPr/>
                    <a:lstStyle/>
                    <a:p>
                      <a:pPr algn="ctr" fontAlgn="ctr"/>
                      <a:r>
                        <a:rPr lang="ja-JP" altLang="en-US" sz="600" b="1" i="0" u="none" strike="noStrike">
                          <a:solidFill>
                            <a:schemeClr val="tx1"/>
                          </a:solidFill>
                          <a:effectLst/>
                          <a:latin typeface="ＭＳ Ｐゴシック" panose="020B0600070205080204" pitchFamily="50" charset="-128"/>
                          <a:ea typeface="ＭＳ Ｐゴシック" panose="020B0600070205080204" pitchFamily="50" charset="-128"/>
                        </a:rPr>
                        <a:t>　</a:t>
                      </a:r>
                    </a:p>
                  </a:txBody>
                  <a:tcPr marL="2649" marR="2649" marT="2649"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C9C9"/>
                    </a:solidFill>
                  </a:tcPr>
                </a:tc>
                <a:tc>
                  <a:txBody>
                    <a:bodyPr/>
                    <a:lstStyle/>
                    <a:p>
                      <a:pPr algn="ctr" fontAlgn="ctr"/>
                      <a:r>
                        <a:rPr lang="ja-JP" altLang="en-US" sz="600" b="1" i="0" u="none" strike="noStrike">
                          <a:solidFill>
                            <a:schemeClr val="tx1"/>
                          </a:solidFill>
                          <a:effectLst/>
                          <a:latin typeface="ＭＳ Ｐゴシック" panose="020B0600070205080204" pitchFamily="50" charset="-128"/>
                          <a:ea typeface="ＭＳ Ｐゴシック" panose="020B0600070205080204" pitchFamily="50" charset="-128"/>
                        </a:rPr>
                        <a:t>　</a:t>
                      </a:r>
                    </a:p>
                  </a:txBody>
                  <a:tcPr marL="2649" marR="2649" marT="2649"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C9C9"/>
                    </a:solidFill>
                  </a:tcPr>
                </a:tc>
                <a:tc>
                  <a:txBody>
                    <a:bodyPr/>
                    <a:lstStyle/>
                    <a:p>
                      <a:pPr algn="ctr" fontAlgn="ctr"/>
                      <a:r>
                        <a:rPr lang="ja-JP" altLang="en-US" sz="600" b="1" i="0" u="none" strike="noStrike">
                          <a:solidFill>
                            <a:schemeClr val="tx1"/>
                          </a:solidFill>
                          <a:effectLst/>
                          <a:latin typeface="ＭＳ Ｐゴシック" panose="020B0600070205080204" pitchFamily="50" charset="-128"/>
                          <a:ea typeface="ＭＳ Ｐゴシック" panose="020B0600070205080204" pitchFamily="50" charset="-128"/>
                        </a:rPr>
                        <a:t>　</a:t>
                      </a:r>
                    </a:p>
                  </a:txBody>
                  <a:tcPr marL="2649" marR="2649" marT="2649" marB="0" anchor="ctr">
                    <a:lnL w="6350" cap="flat" cmpd="sng" algn="ctr">
                      <a:no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C9C9"/>
                    </a:solidFill>
                  </a:tcPr>
                </a:tc>
                <a:extLst>
                  <a:ext uri="{0D108BD9-81ED-4DB2-BD59-A6C34878D82A}">
                    <a16:rowId xmlns:a16="http://schemas.microsoft.com/office/drawing/2014/main" val="1653337933"/>
                  </a:ext>
                </a:extLst>
              </a:tr>
              <a:tr h="232422">
                <a:tc>
                  <a:txBody>
                    <a:bodyPr/>
                    <a:lstStyle/>
                    <a:p>
                      <a:pPr algn="ctr" fontAlgn="ctr"/>
                      <a:r>
                        <a:rPr lang="ja-JP" altLang="en-US" sz="6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2649" marR="2649" marT="2649" marB="0"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C9C9"/>
                    </a:solidFill>
                  </a:tcPr>
                </a:tc>
                <a:tc>
                  <a:txBody>
                    <a:bodyPr/>
                    <a:lstStyle/>
                    <a:p>
                      <a:pPr algn="r" fontAlgn="ctr"/>
                      <a:r>
                        <a:rPr lang="ja-JP" altLang="en-US" sz="600" b="0" i="0" u="none" strike="noStrike">
                          <a:solidFill>
                            <a:srgbClr val="000000"/>
                          </a:solidFill>
                          <a:effectLst/>
                          <a:latin typeface="ＭＳ Ｐゴシック" panose="020B0600070205080204" pitchFamily="50" charset="-128"/>
                          <a:ea typeface="ＭＳ Ｐゴシック" panose="020B0600070205080204" pitchFamily="50" charset="-128"/>
                        </a:rPr>
                        <a:t>㉔</a:t>
                      </a:r>
                    </a:p>
                  </a:txBody>
                  <a:tcPr marL="2649" marR="2649" marT="2649" marB="0" anchor="ctr">
                    <a:lnL w="6350" cap="flat" cmpd="sng" algn="ctr">
                      <a:solidFill>
                        <a:srgbClr val="000000"/>
                      </a:solidFill>
                      <a:prstDash val="dot"/>
                      <a:round/>
                      <a:headEnd type="none" w="med" len="med"/>
                      <a:tailEnd type="none" w="med" len="med"/>
                    </a:lnL>
                    <a:lnR>
                      <a:noFill/>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2000" algn="l" fontAlgn="ctr"/>
                      <a:r>
                        <a:rPr lang="ja-JP" altLang="en-US" sz="600" b="0" i="0" u="none" strike="noStrike">
                          <a:solidFill>
                            <a:schemeClr val="tx1"/>
                          </a:solidFill>
                          <a:effectLst/>
                          <a:latin typeface="ＭＳ Ｐゴシック" panose="020B0600070205080204" pitchFamily="50" charset="-128"/>
                          <a:ea typeface="ＭＳ Ｐゴシック" panose="020B0600070205080204" pitchFamily="50" charset="-128"/>
                        </a:rPr>
                        <a:t>推進計画を作成・実施している市町村の割合</a:t>
                      </a:r>
                    </a:p>
                  </a:txBody>
                  <a:tcPr marL="2649" marR="2649" marT="2649" marB="0" anchor="ctr">
                    <a:lnL>
                      <a:noFill/>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altLang="ja-JP" sz="600" b="0" i="0" u="none" strike="noStrike">
                          <a:solidFill>
                            <a:schemeClr val="tx1"/>
                          </a:solidFill>
                          <a:effectLst/>
                          <a:latin typeface="ＭＳ Ｐゴシック" panose="020B0600070205080204" pitchFamily="50" charset="-128"/>
                          <a:ea typeface="ＭＳ Ｐゴシック" panose="020B0600070205080204" pitchFamily="50" charset="-128"/>
                        </a:rPr>
                        <a:t>87.5</a:t>
                      </a:r>
                      <a:r>
                        <a:rPr lang="ja-JP" altLang="en-US" sz="600" b="0" i="0" u="none" strike="noStrike">
                          <a:solidFill>
                            <a:schemeClr val="tx1"/>
                          </a:solidFill>
                          <a:effectLst/>
                          <a:latin typeface="ＭＳ Ｐゴシック" panose="020B0600070205080204" pitchFamily="50" charset="-128"/>
                          <a:ea typeface="ＭＳ Ｐゴシック" panose="020B0600070205080204" pitchFamily="50" charset="-128"/>
                        </a:rPr>
                        <a:t>％</a:t>
                      </a:r>
                      <a:endParaRPr lang="en-US" altLang="ja-JP" sz="600" b="0" i="0" u="none" strike="noStrike">
                        <a:solidFill>
                          <a:schemeClr val="tx1"/>
                        </a:solidFill>
                        <a:effectLst/>
                        <a:latin typeface="ＭＳ Ｐゴシック" panose="020B0600070205080204" pitchFamily="50" charset="-128"/>
                        <a:ea typeface="ＭＳ Ｐゴシック" panose="020B0600070205080204" pitchFamily="50" charset="-128"/>
                      </a:endParaRPr>
                    </a:p>
                    <a:p>
                      <a:pPr algn="ctr" fontAlgn="ctr"/>
                      <a:r>
                        <a:rPr lang="ja-JP" altLang="en-US" sz="600" b="0" i="0" u="none" strike="noStrike" baseline="30000">
                          <a:solidFill>
                            <a:schemeClr val="tx1"/>
                          </a:solidFill>
                          <a:effectLst/>
                          <a:latin typeface="ＭＳ Ｐゴシック" panose="020B0600070205080204" pitchFamily="50" charset="-128"/>
                          <a:ea typeface="ＭＳ Ｐゴシック" panose="020B0600070205080204" pitchFamily="50" charset="-128"/>
                        </a:rPr>
                        <a:t>（令和元（</a:t>
                      </a:r>
                      <a:r>
                        <a:rPr lang="en-US" altLang="ja-JP" sz="600" b="0" i="0" u="none" strike="noStrike" baseline="30000">
                          <a:solidFill>
                            <a:schemeClr val="tx1"/>
                          </a:solidFill>
                          <a:effectLst/>
                          <a:latin typeface="ＭＳ Ｐゴシック" panose="020B0600070205080204" pitchFamily="50" charset="-128"/>
                          <a:ea typeface="ＭＳ Ｐゴシック" panose="020B0600070205080204" pitchFamily="50" charset="-128"/>
                        </a:rPr>
                        <a:t>2019</a:t>
                      </a:r>
                      <a:r>
                        <a:rPr lang="ja-JP" altLang="en-US" sz="600" b="0" i="0" u="none" strike="noStrike" baseline="30000">
                          <a:solidFill>
                            <a:schemeClr val="tx1"/>
                          </a:solidFill>
                          <a:effectLst/>
                          <a:latin typeface="ＭＳ Ｐゴシック" panose="020B0600070205080204" pitchFamily="50" charset="-128"/>
                          <a:ea typeface="ＭＳ Ｐゴシック" panose="020B0600070205080204" pitchFamily="50" charset="-128"/>
                        </a:rPr>
                        <a:t>）年度）</a:t>
                      </a:r>
                      <a:endParaRPr lang="ja-JP" altLang="en-US" sz="600" b="0" i="0" u="none" strike="noStrike">
                        <a:solidFill>
                          <a:schemeClr val="tx1"/>
                        </a:solidFill>
                        <a:effectLst/>
                        <a:latin typeface="ＭＳ Ｐゴシック" panose="020B0600070205080204" pitchFamily="50" charset="-128"/>
                        <a:ea typeface="ＭＳ Ｐゴシック" panose="020B0600070205080204" pitchFamily="50" charset="-128"/>
                      </a:endParaRPr>
                    </a:p>
                  </a:txBody>
                  <a:tcPr marL="2649" marR="2649" marT="2649"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ja-JP" sz="600" b="0" i="0" u="none" strike="noStrike" dirty="0">
                          <a:solidFill>
                            <a:schemeClr val="tx1"/>
                          </a:solidFill>
                          <a:effectLst/>
                          <a:latin typeface="ＭＳ Ｐゴシック" panose="020B0600070205080204" pitchFamily="50" charset="-128"/>
                          <a:ea typeface="ＭＳ Ｐゴシック" panose="020B0600070205080204" pitchFamily="50" charset="-128"/>
                        </a:rPr>
                        <a:t>92.8</a:t>
                      </a:r>
                      <a:r>
                        <a:rPr lang="ja-JP" altLang="en-US" sz="600" b="0" i="0" u="none" strike="noStrike" dirty="0">
                          <a:solidFill>
                            <a:schemeClr val="tx1"/>
                          </a:solidFill>
                          <a:effectLst/>
                          <a:latin typeface="ＭＳ Ｐゴシック" panose="020B0600070205080204" pitchFamily="50" charset="-128"/>
                          <a:ea typeface="ＭＳ Ｐゴシック" panose="020B0600070205080204" pitchFamily="50" charset="-128"/>
                        </a:rPr>
                        <a:t>％</a:t>
                      </a:r>
                    </a:p>
                  </a:txBody>
                  <a:tcPr marL="2649" marR="2649" marT="2649"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ja-JP" sz="600" b="0" i="0" u="none" strike="noStrike" dirty="0">
                          <a:solidFill>
                            <a:schemeClr val="tx1"/>
                          </a:solidFill>
                          <a:effectLst/>
                          <a:latin typeface="ＭＳ Ｐゴシック" panose="020B0600070205080204" pitchFamily="50" charset="-128"/>
                          <a:ea typeface="ＭＳ Ｐゴシック" panose="020B0600070205080204" pitchFamily="50" charset="-128"/>
                        </a:rPr>
                        <a:t>100</a:t>
                      </a:r>
                      <a:r>
                        <a:rPr lang="ja-JP" altLang="en-US" sz="600" b="0" i="0" u="none" strike="noStrike" dirty="0">
                          <a:solidFill>
                            <a:schemeClr val="tx1"/>
                          </a:solidFill>
                          <a:effectLst/>
                          <a:latin typeface="ＭＳ Ｐゴシック" panose="020B0600070205080204" pitchFamily="50" charset="-128"/>
                          <a:ea typeface="ＭＳ Ｐゴシック" panose="020B0600070205080204" pitchFamily="50" charset="-128"/>
                        </a:rPr>
                        <a:t>％</a:t>
                      </a:r>
                      <a:endParaRPr lang="en-US" altLang="ja-JP" sz="6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2649" marR="2649" marT="2649"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40240671"/>
                  </a:ext>
                </a:extLst>
              </a:tr>
            </a:tbl>
          </a:graphicData>
        </a:graphic>
      </p:graphicFrame>
      <p:sp>
        <p:nvSpPr>
          <p:cNvPr id="9" name="正方形/長方形 4">
            <a:extLst>
              <a:ext uri="{FF2B5EF4-FFF2-40B4-BE49-F238E27FC236}">
                <a16:creationId xmlns:a16="http://schemas.microsoft.com/office/drawing/2014/main" id="{D3653563-44A4-60A8-2031-490A305174B3}"/>
              </a:ext>
            </a:extLst>
          </p:cNvPr>
          <p:cNvSpPr>
            <a:spLocks noChangeArrowheads="1"/>
          </p:cNvSpPr>
          <p:nvPr/>
        </p:nvSpPr>
        <p:spPr bwMode="auto">
          <a:xfrm>
            <a:off x="4478030" y="5612600"/>
            <a:ext cx="45720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a:defRPr/>
            </a:pPr>
            <a:r>
              <a:rPr lang="ja-JP" altLang="en-US" sz="600" dirty="0">
                <a:latin typeface="メイリオ" panose="020B0604030504040204" pitchFamily="50" charset="-128"/>
                <a:ea typeface="メイリオ" panose="020B0604030504040204" pitchFamily="50" charset="-128"/>
              </a:rPr>
              <a:t>資料：　①～③、⑤、⑨、⑩、⑭、⑮、⑰～⑲、㉑～㉓ 「食育に関する意識調査」（農林水産省）</a:t>
            </a:r>
          </a:p>
          <a:p>
            <a:pPr>
              <a:defRPr/>
            </a:pPr>
            <a:r>
              <a:rPr lang="ja-JP" altLang="en-US" sz="600" dirty="0">
                <a:latin typeface="メイリオ" panose="020B0604030504040204" pitchFamily="50" charset="-128"/>
                <a:ea typeface="メイリオ" panose="020B0604030504040204" pitchFamily="50" charset="-128"/>
              </a:rPr>
              <a:t>　　　　④　「全国学力・学習状況調査」（文部科学省）</a:t>
            </a:r>
          </a:p>
          <a:p>
            <a:pPr marL="447675" indent="-447675">
              <a:defRPr/>
            </a:pPr>
            <a:r>
              <a:rPr lang="ja-JP" altLang="en-US" sz="600" dirty="0">
                <a:latin typeface="メイリオ" panose="020B0604030504040204" pitchFamily="50" charset="-128"/>
                <a:ea typeface="メイリオ" panose="020B0604030504040204" pitchFamily="50" charset="-128"/>
              </a:rPr>
              <a:t>　　　　⑥　「学校における地場産物を活用した食に関する指導の取組状況調査」（文部科学省）（令和元（</a:t>
            </a:r>
            <a:r>
              <a:rPr lang="en-US" altLang="ja-JP" sz="600" dirty="0">
                <a:latin typeface="メイリオ" panose="020B0604030504040204" pitchFamily="50" charset="-128"/>
                <a:ea typeface="メイリオ" panose="020B0604030504040204" pitchFamily="50" charset="-128"/>
              </a:rPr>
              <a:t>2019</a:t>
            </a:r>
            <a:r>
              <a:rPr lang="ja-JP" altLang="en-US" sz="600" dirty="0">
                <a:latin typeface="メイリオ" panose="020B0604030504040204" pitchFamily="50" charset="-128"/>
                <a:ea typeface="メイリオ" panose="020B0604030504040204" pitchFamily="50" charset="-128"/>
              </a:rPr>
              <a:t>）年度は「学校における地場産物に係る食に関する指導の取組状況調査」（文部科学省））</a:t>
            </a:r>
          </a:p>
          <a:p>
            <a:pPr>
              <a:defRPr/>
            </a:pPr>
            <a:r>
              <a:rPr lang="ja-JP" altLang="en-US" sz="600" dirty="0">
                <a:latin typeface="メイリオ" panose="020B0604030504040204" pitchFamily="50" charset="-128"/>
                <a:ea typeface="メイリオ" panose="020B0604030504040204" pitchFamily="50" charset="-128"/>
              </a:rPr>
              <a:t>　　　　⑦、⑧　「学校給食における地場産物・国産食材の使用状況調査」（文部科学省）</a:t>
            </a:r>
          </a:p>
          <a:p>
            <a:pPr>
              <a:defRPr/>
            </a:pPr>
            <a:r>
              <a:rPr lang="ja-JP" altLang="en-US" sz="600" dirty="0">
                <a:latin typeface="メイリオ" panose="020B0604030504040204" pitchFamily="50" charset="-128"/>
                <a:ea typeface="メイリオ" panose="020B0604030504040204" pitchFamily="50" charset="-128"/>
              </a:rPr>
              <a:t>　　　　⑪～⑬　「国民健康・栄養調査」（厚生労働省）</a:t>
            </a:r>
          </a:p>
          <a:p>
            <a:pPr>
              <a:defRPr/>
            </a:pPr>
            <a:r>
              <a:rPr lang="ja-JP" altLang="en-US" sz="600" dirty="0">
                <a:latin typeface="メイリオ" panose="020B0604030504040204" pitchFamily="50" charset="-128"/>
                <a:ea typeface="メイリオ" panose="020B0604030504040204" pitchFamily="50" charset="-128"/>
              </a:rPr>
              <a:t>　　　　⑯、㉔　農林水産省調べ</a:t>
            </a:r>
          </a:p>
          <a:p>
            <a:pPr marL="447675" indent="-446400">
              <a:defRPr/>
            </a:pPr>
            <a:r>
              <a:rPr lang="ja-JP" altLang="en-US" sz="600" dirty="0">
                <a:latin typeface="メイリオ" panose="020B0604030504040204" pitchFamily="50" charset="-128"/>
                <a:ea typeface="メイリオ" panose="020B0604030504040204" pitchFamily="50" charset="-128"/>
              </a:rPr>
              <a:t>　　　　⑳　令和元（</a:t>
            </a:r>
            <a:r>
              <a:rPr lang="en-US" altLang="ja-JP" sz="600" dirty="0">
                <a:latin typeface="メイリオ" panose="020B0604030504040204" pitchFamily="50" charset="-128"/>
                <a:ea typeface="メイリオ" panose="020B0604030504040204" pitchFamily="50" charset="-128"/>
              </a:rPr>
              <a:t>2019</a:t>
            </a:r>
            <a:r>
              <a:rPr lang="ja-JP" altLang="en-US" sz="600" dirty="0">
                <a:latin typeface="メイリオ" panose="020B0604030504040204" pitchFamily="50" charset="-128"/>
                <a:ea typeface="メイリオ" panose="020B0604030504040204" pitchFamily="50" charset="-128"/>
              </a:rPr>
              <a:t>）年度の値は「令和元年度消費者の意識に関する調査結果報告書－食品ロスの認知度と取組状況等に関する調査－」（消費者庁）、令和７（</a:t>
            </a:r>
            <a:r>
              <a:rPr lang="en-US" altLang="ja-JP" sz="600" dirty="0">
                <a:latin typeface="メイリオ" panose="020B0604030504040204" pitchFamily="50" charset="-128"/>
                <a:ea typeface="メイリオ" panose="020B0604030504040204" pitchFamily="50" charset="-128"/>
              </a:rPr>
              <a:t>2025</a:t>
            </a:r>
            <a:r>
              <a:rPr lang="ja-JP" altLang="en-US" sz="600" dirty="0">
                <a:latin typeface="メイリオ" panose="020B0604030504040204" pitchFamily="50" charset="-128"/>
                <a:ea typeface="メイリオ" panose="020B0604030504040204" pitchFamily="50" charset="-128"/>
              </a:rPr>
              <a:t>）年度の値は「令和７年度第１回消費生活意識調査」（消費者庁）</a:t>
            </a:r>
          </a:p>
          <a:p>
            <a:pPr>
              <a:defRPr/>
            </a:pPr>
            <a:r>
              <a:rPr lang="ja-JP" altLang="en-US" sz="600" dirty="0">
                <a:latin typeface="メイリオ"/>
                <a:ea typeface="メイリオ"/>
              </a:rPr>
              <a:t>　注：１）第４次基本計画は、第４次食育推進基本計画の略。</a:t>
            </a:r>
            <a:endParaRPr lang="en-US" altLang="ja-JP" sz="600" dirty="0">
              <a:latin typeface="メイリオ"/>
              <a:ea typeface="メイリオ"/>
            </a:endParaRPr>
          </a:p>
          <a:p>
            <a:pPr marL="358775" indent="-358775">
              <a:defRPr/>
            </a:pPr>
            <a:r>
              <a:rPr lang="ja-JP" altLang="en-US" sz="600" dirty="0">
                <a:latin typeface="メイリオ"/>
                <a:ea typeface="メイリオ"/>
              </a:rPr>
              <a:t>　　　２）「６ 栄養バランスに配慮した食生活を実践する国民を増やす」の食育ピクトグラム「太りすぎない　やせすぎない」は、⑪の目標値に対応。</a:t>
            </a:r>
            <a:endParaRPr lang="en-US" altLang="ja-JP" sz="600" dirty="0">
              <a:latin typeface="メイリオ"/>
              <a:ea typeface="メイリオ"/>
            </a:endParaRPr>
          </a:p>
        </p:txBody>
      </p:sp>
      <p:pic>
        <p:nvPicPr>
          <p:cNvPr id="13" name="図 12">
            <a:extLst>
              <a:ext uri="{FF2B5EF4-FFF2-40B4-BE49-F238E27FC236}">
                <a16:creationId xmlns:a16="http://schemas.microsoft.com/office/drawing/2014/main" id="{3A194F62-B79A-D776-FB4A-2466B087D80B}"/>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100514" y="1376759"/>
            <a:ext cx="192089" cy="192089"/>
          </a:xfrm>
          <a:prstGeom prst="rect">
            <a:avLst/>
          </a:prstGeom>
        </p:spPr>
      </p:pic>
      <p:pic>
        <p:nvPicPr>
          <p:cNvPr id="14" name="図 13">
            <a:extLst>
              <a:ext uri="{FF2B5EF4-FFF2-40B4-BE49-F238E27FC236}">
                <a16:creationId xmlns:a16="http://schemas.microsoft.com/office/drawing/2014/main" id="{12BF50C2-88EE-D52A-3F45-FAF24FBAD399}"/>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4100514" y="1872216"/>
            <a:ext cx="192089" cy="192089"/>
          </a:xfrm>
          <a:prstGeom prst="rect">
            <a:avLst/>
          </a:prstGeom>
        </p:spPr>
      </p:pic>
      <p:pic>
        <p:nvPicPr>
          <p:cNvPr id="15" name="図 14">
            <a:extLst>
              <a:ext uri="{FF2B5EF4-FFF2-40B4-BE49-F238E27FC236}">
                <a16:creationId xmlns:a16="http://schemas.microsoft.com/office/drawing/2014/main" id="{F0B6E5DE-3AD2-97C5-4D9C-D52071617E50}"/>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4100514" y="2366265"/>
            <a:ext cx="192089" cy="192089"/>
          </a:xfrm>
          <a:prstGeom prst="rect">
            <a:avLst/>
          </a:prstGeom>
        </p:spPr>
      </p:pic>
      <p:pic>
        <p:nvPicPr>
          <p:cNvPr id="16" name="図 15">
            <a:extLst>
              <a:ext uri="{FF2B5EF4-FFF2-40B4-BE49-F238E27FC236}">
                <a16:creationId xmlns:a16="http://schemas.microsoft.com/office/drawing/2014/main" id="{F77BF5D8-C588-8E40-895D-E93A0F3AECC6}"/>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4100514" y="2862645"/>
            <a:ext cx="192089" cy="192089"/>
          </a:xfrm>
          <a:prstGeom prst="rect">
            <a:avLst/>
          </a:prstGeom>
        </p:spPr>
      </p:pic>
      <p:pic>
        <p:nvPicPr>
          <p:cNvPr id="17" name="図 16">
            <a:extLst>
              <a:ext uri="{FF2B5EF4-FFF2-40B4-BE49-F238E27FC236}">
                <a16:creationId xmlns:a16="http://schemas.microsoft.com/office/drawing/2014/main" id="{EC53D15A-F55B-4069-6A27-3BF99B9FDEAB}"/>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4100514" y="3613638"/>
            <a:ext cx="192089" cy="192089"/>
          </a:xfrm>
          <a:prstGeom prst="rect">
            <a:avLst/>
          </a:prstGeom>
        </p:spPr>
      </p:pic>
      <p:pic>
        <p:nvPicPr>
          <p:cNvPr id="19" name="図 18">
            <a:extLst>
              <a:ext uri="{FF2B5EF4-FFF2-40B4-BE49-F238E27FC236}">
                <a16:creationId xmlns:a16="http://schemas.microsoft.com/office/drawing/2014/main" id="{009DFAEC-1274-7C9A-5860-766CC4D7381E}"/>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4100514" y="6130704"/>
            <a:ext cx="192089" cy="192089"/>
          </a:xfrm>
          <a:prstGeom prst="rect">
            <a:avLst/>
          </a:prstGeom>
        </p:spPr>
      </p:pic>
      <p:pic>
        <p:nvPicPr>
          <p:cNvPr id="20" name="図 19">
            <a:extLst>
              <a:ext uri="{FF2B5EF4-FFF2-40B4-BE49-F238E27FC236}">
                <a16:creationId xmlns:a16="http://schemas.microsoft.com/office/drawing/2014/main" id="{86989889-7A2B-D24D-1587-CAC510F98DF6}"/>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8740201" y="1353622"/>
            <a:ext cx="192089" cy="192089"/>
          </a:xfrm>
          <a:prstGeom prst="rect">
            <a:avLst/>
          </a:prstGeom>
        </p:spPr>
      </p:pic>
      <p:pic>
        <p:nvPicPr>
          <p:cNvPr id="21" name="図 20">
            <a:extLst>
              <a:ext uri="{FF2B5EF4-FFF2-40B4-BE49-F238E27FC236}">
                <a16:creationId xmlns:a16="http://schemas.microsoft.com/office/drawing/2014/main" id="{A3C2E8D4-1766-2C99-22A7-12C3BF2B429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740201" y="1788538"/>
            <a:ext cx="192089" cy="192089"/>
          </a:xfrm>
          <a:prstGeom prst="rect">
            <a:avLst/>
          </a:prstGeom>
        </p:spPr>
      </p:pic>
      <p:pic>
        <p:nvPicPr>
          <p:cNvPr id="22" name="図 21">
            <a:extLst>
              <a:ext uri="{FF2B5EF4-FFF2-40B4-BE49-F238E27FC236}">
                <a16:creationId xmlns:a16="http://schemas.microsoft.com/office/drawing/2014/main" id="{4D50B04C-CAF3-6E95-2945-DF0EA4E31FE4}"/>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8740201" y="2268249"/>
            <a:ext cx="192089" cy="192089"/>
          </a:xfrm>
          <a:prstGeom prst="rect">
            <a:avLst/>
          </a:prstGeom>
        </p:spPr>
      </p:pic>
      <p:pic>
        <p:nvPicPr>
          <p:cNvPr id="25" name="図 24">
            <a:extLst>
              <a:ext uri="{FF2B5EF4-FFF2-40B4-BE49-F238E27FC236}">
                <a16:creationId xmlns:a16="http://schemas.microsoft.com/office/drawing/2014/main" id="{C61B7BE5-6C78-FA47-CD57-C69461F762E4}"/>
              </a:ext>
            </a:extLst>
          </p:cNvPr>
          <p:cNvPicPr>
            <a:picLocks noChangeAspect="1"/>
          </p:cNvPicPr>
          <p:nvPr/>
        </p:nvPicPr>
        <p:blipFill>
          <a:blip r:embed="rId10" cstate="screen">
            <a:extLst>
              <a:ext uri="{28A0092B-C50C-407E-A947-70E740481C1C}">
                <a14:useLocalDpi xmlns:a14="http://schemas.microsoft.com/office/drawing/2010/main"/>
              </a:ext>
            </a:extLst>
          </a:blip>
          <a:srcRect/>
          <a:stretch/>
        </p:blipFill>
        <p:spPr>
          <a:xfrm>
            <a:off x="8740201" y="3575491"/>
            <a:ext cx="192089" cy="192089"/>
          </a:xfrm>
          <a:prstGeom prst="rect">
            <a:avLst/>
          </a:prstGeom>
        </p:spPr>
      </p:pic>
      <p:pic>
        <p:nvPicPr>
          <p:cNvPr id="26" name="図 25">
            <a:extLst>
              <a:ext uri="{FF2B5EF4-FFF2-40B4-BE49-F238E27FC236}">
                <a16:creationId xmlns:a16="http://schemas.microsoft.com/office/drawing/2014/main" id="{E60E356A-7A44-D205-ED90-28F3BA8D0F95}"/>
              </a:ext>
            </a:extLst>
          </p:cNvPr>
          <p:cNvPicPr>
            <a:picLocks noChangeAspect="1"/>
          </p:cNvPicPr>
          <p:nvPr/>
        </p:nvPicPr>
        <p:blipFill>
          <a:blip r:embed="rId11" cstate="screen">
            <a:extLst>
              <a:ext uri="{28A0092B-C50C-407E-A947-70E740481C1C}">
                <a14:useLocalDpi xmlns:a14="http://schemas.microsoft.com/office/drawing/2010/main"/>
              </a:ext>
            </a:extLst>
          </a:blip>
          <a:srcRect/>
          <a:stretch/>
        </p:blipFill>
        <p:spPr>
          <a:xfrm>
            <a:off x="8740201" y="4053383"/>
            <a:ext cx="192089" cy="192089"/>
          </a:xfrm>
          <a:prstGeom prst="rect">
            <a:avLst/>
          </a:prstGeom>
        </p:spPr>
      </p:pic>
      <p:pic>
        <p:nvPicPr>
          <p:cNvPr id="27" name="図 26">
            <a:extLst>
              <a:ext uri="{FF2B5EF4-FFF2-40B4-BE49-F238E27FC236}">
                <a16:creationId xmlns:a16="http://schemas.microsoft.com/office/drawing/2014/main" id="{576B59AE-9E62-DF1C-A2A4-4938A4C817BF}"/>
              </a:ext>
            </a:extLst>
          </p:cNvPr>
          <p:cNvPicPr>
            <a:picLocks noChangeAspect="1"/>
          </p:cNvPicPr>
          <p:nvPr/>
        </p:nvPicPr>
        <p:blipFill>
          <a:blip r:embed="rId12" cstate="screen">
            <a:extLst>
              <a:ext uri="{28A0092B-C50C-407E-A947-70E740481C1C}">
                <a14:useLocalDpi xmlns:a14="http://schemas.microsoft.com/office/drawing/2010/main"/>
              </a:ext>
            </a:extLst>
          </a:blip>
          <a:srcRect/>
          <a:stretch/>
        </p:blipFill>
        <p:spPr>
          <a:xfrm>
            <a:off x="8740201" y="4705596"/>
            <a:ext cx="192089" cy="192089"/>
          </a:xfrm>
          <a:prstGeom prst="rect">
            <a:avLst/>
          </a:prstGeom>
        </p:spPr>
      </p:pic>
      <p:pic>
        <p:nvPicPr>
          <p:cNvPr id="28" name="図 27">
            <a:extLst>
              <a:ext uri="{FF2B5EF4-FFF2-40B4-BE49-F238E27FC236}">
                <a16:creationId xmlns:a16="http://schemas.microsoft.com/office/drawing/2014/main" id="{EF7B7483-7111-E373-E2D5-51236B716BC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740201" y="5140366"/>
            <a:ext cx="192089" cy="192089"/>
          </a:xfrm>
          <a:prstGeom prst="rect">
            <a:avLst/>
          </a:prstGeom>
        </p:spPr>
      </p:pic>
      <p:grpSp>
        <p:nvGrpSpPr>
          <p:cNvPr id="2" name="グループ化 1">
            <a:extLst>
              <a:ext uri="{FF2B5EF4-FFF2-40B4-BE49-F238E27FC236}">
                <a16:creationId xmlns:a16="http://schemas.microsoft.com/office/drawing/2014/main" id="{653C8CC7-9FAE-8EDE-C700-C8025AA50164}"/>
              </a:ext>
            </a:extLst>
          </p:cNvPr>
          <p:cNvGrpSpPr/>
          <p:nvPr/>
        </p:nvGrpSpPr>
        <p:grpSpPr>
          <a:xfrm>
            <a:off x="3876676" y="4622019"/>
            <a:ext cx="415927" cy="192255"/>
            <a:chOff x="3867151" y="4626253"/>
            <a:chExt cx="415927" cy="192255"/>
          </a:xfrm>
        </p:grpSpPr>
        <p:pic>
          <p:nvPicPr>
            <p:cNvPr id="18" name="図 17">
              <a:extLst>
                <a:ext uri="{FF2B5EF4-FFF2-40B4-BE49-F238E27FC236}">
                  <a16:creationId xmlns:a16="http://schemas.microsoft.com/office/drawing/2014/main" id="{A2975A20-CA12-80A9-F3A5-0F4318A60FC9}"/>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4090989" y="4626419"/>
              <a:ext cx="192089" cy="192089"/>
            </a:xfrm>
            <a:prstGeom prst="rect">
              <a:avLst/>
            </a:prstGeom>
          </p:spPr>
        </p:pic>
        <p:pic>
          <p:nvPicPr>
            <p:cNvPr id="29" name="図 28">
              <a:extLst>
                <a:ext uri="{FF2B5EF4-FFF2-40B4-BE49-F238E27FC236}">
                  <a16:creationId xmlns:a16="http://schemas.microsoft.com/office/drawing/2014/main" id="{48898AFF-EEFD-99FC-24BA-C21FF060C2E0}"/>
                </a:ext>
              </a:extLst>
            </p:cNvPr>
            <p:cNvPicPr>
              <a:picLocks noChangeAspect="1"/>
            </p:cNvPicPr>
            <p:nvPr/>
          </p:nvPicPr>
          <p:blipFill>
            <a:blip r:embed="rId13" cstate="screen">
              <a:extLst>
                <a:ext uri="{28A0092B-C50C-407E-A947-70E740481C1C}">
                  <a14:useLocalDpi xmlns:a14="http://schemas.microsoft.com/office/drawing/2010/main"/>
                </a:ext>
              </a:extLst>
            </a:blip>
            <a:srcRect/>
            <a:stretch/>
          </p:blipFill>
          <p:spPr>
            <a:xfrm>
              <a:off x="3867151" y="4626253"/>
              <a:ext cx="192089" cy="192089"/>
            </a:xfrm>
            <a:prstGeom prst="rect">
              <a:avLst/>
            </a:prstGeom>
          </p:spPr>
        </p:pic>
      </p:grpSp>
      <p:grpSp>
        <p:nvGrpSpPr>
          <p:cNvPr id="7" name="グループ化 6">
            <a:extLst>
              <a:ext uri="{FF2B5EF4-FFF2-40B4-BE49-F238E27FC236}">
                <a16:creationId xmlns:a16="http://schemas.microsoft.com/office/drawing/2014/main" id="{B01A51B3-121D-89AB-4913-3E8C7A85C0C4}"/>
              </a:ext>
            </a:extLst>
          </p:cNvPr>
          <p:cNvGrpSpPr/>
          <p:nvPr/>
        </p:nvGrpSpPr>
        <p:grpSpPr>
          <a:xfrm>
            <a:off x="8521126" y="2704143"/>
            <a:ext cx="411164" cy="192093"/>
            <a:chOff x="8513190" y="2704143"/>
            <a:chExt cx="411164" cy="192093"/>
          </a:xfrm>
        </p:grpSpPr>
        <p:pic>
          <p:nvPicPr>
            <p:cNvPr id="23" name="図 22">
              <a:extLst>
                <a:ext uri="{FF2B5EF4-FFF2-40B4-BE49-F238E27FC236}">
                  <a16:creationId xmlns:a16="http://schemas.microsoft.com/office/drawing/2014/main" id="{7A21243E-9945-A5D8-70A6-B520F937695C}"/>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8732265" y="2704147"/>
              <a:ext cx="192089" cy="192089"/>
            </a:xfrm>
            <a:prstGeom prst="rect">
              <a:avLst/>
            </a:prstGeom>
          </p:spPr>
        </p:pic>
        <p:pic>
          <p:nvPicPr>
            <p:cNvPr id="30" name="図 29">
              <a:extLst>
                <a:ext uri="{FF2B5EF4-FFF2-40B4-BE49-F238E27FC236}">
                  <a16:creationId xmlns:a16="http://schemas.microsoft.com/office/drawing/2014/main" id="{FB15AE88-9221-1332-E817-A928430A965D}"/>
                </a:ext>
              </a:extLst>
            </p:cNvPr>
            <p:cNvPicPr>
              <a:picLocks noChangeAspect="1"/>
            </p:cNvPicPr>
            <p:nvPr/>
          </p:nvPicPr>
          <p:blipFill>
            <a:blip r:embed="rId10" cstate="screen">
              <a:extLst>
                <a:ext uri="{28A0092B-C50C-407E-A947-70E740481C1C}">
                  <a14:useLocalDpi xmlns:a14="http://schemas.microsoft.com/office/drawing/2010/main"/>
                </a:ext>
              </a:extLst>
            </a:blip>
            <a:srcRect/>
            <a:stretch/>
          </p:blipFill>
          <p:spPr>
            <a:xfrm>
              <a:off x="8513190" y="2704143"/>
              <a:ext cx="192089" cy="192089"/>
            </a:xfrm>
            <a:prstGeom prst="rect">
              <a:avLst/>
            </a:prstGeom>
          </p:spPr>
        </p:pic>
      </p:grpSp>
      <p:grpSp>
        <p:nvGrpSpPr>
          <p:cNvPr id="10" name="グループ化 9">
            <a:extLst>
              <a:ext uri="{FF2B5EF4-FFF2-40B4-BE49-F238E27FC236}">
                <a16:creationId xmlns:a16="http://schemas.microsoft.com/office/drawing/2014/main" id="{291D161B-1BDB-88B0-13F6-CF5510A65246}"/>
              </a:ext>
            </a:extLst>
          </p:cNvPr>
          <p:cNvGrpSpPr/>
          <p:nvPr/>
        </p:nvGrpSpPr>
        <p:grpSpPr>
          <a:xfrm>
            <a:off x="8521126" y="3136922"/>
            <a:ext cx="411164" cy="192089"/>
            <a:chOff x="8521126" y="3136922"/>
            <a:chExt cx="411164" cy="192089"/>
          </a:xfrm>
        </p:grpSpPr>
        <p:pic>
          <p:nvPicPr>
            <p:cNvPr id="24" name="図 23">
              <a:extLst>
                <a:ext uri="{FF2B5EF4-FFF2-40B4-BE49-F238E27FC236}">
                  <a16:creationId xmlns:a16="http://schemas.microsoft.com/office/drawing/2014/main" id="{0C0CC6D9-FF68-4812-E8D5-CD3B5FAE86B2}"/>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8740201" y="3136922"/>
              <a:ext cx="192089" cy="192089"/>
            </a:xfrm>
            <a:prstGeom prst="rect">
              <a:avLst/>
            </a:prstGeom>
          </p:spPr>
        </p:pic>
        <p:pic>
          <p:nvPicPr>
            <p:cNvPr id="31" name="図 30">
              <a:extLst>
                <a:ext uri="{FF2B5EF4-FFF2-40B4-BE49-F238E27FC236}">
                  <a16:creationId xmlns:a16="http://schemas.microsoft.com/office/drawing/2014/main" id="{4BE4162F-EC44-6011-2269-33453968177D}"/>
                </a:ext>
              </a:extLst>
            </p:cNvPr>
            <p:cNvPicPr>
              <a:picLocks noChangeAspect="1"/>
            </p:cNvPicPr>
            <p:nvPr/>
          </p:nvPicPr>
          <p:blipFill>
            <a:blip r:embed="rId10" cstate="screen">
              <a:extLst>
                <a:ext uri="{28A0092B-C50C-407E-A947-70E740481C1C}">
                  <a14:useLocalDpi xmlns:a14="http://schemas.microsoft.com/office/drawing/2010/main"/>
                </a:ext>
              </a:extLst>
            </a:blip>
            <a:srcRect/>
            <a:stretch/>
          </p:blipFill>
          <p:spPr>
            <a:xfrm>
              <a:off x="8521126" y="3136922"/>
              <a:ext cx="192089" cy="192089"/>
            </a:xfrm>
            <a:prstGeom prst="rect">
              <a:avLst/>
            </a:prstGeom>
          </p:spPr>
        </p:pic>
      </p:grpSp>
      <p:sp>
        <p:nvSpPr>
          <p:cNvPr id="3" name="テキスト ボックス 2">
            <a:extLst>
              <a:ext uri="{FF2B5EF4-FFF2-40B4-BE49-F238E27FC236}">
                <a16:creationId xmlns:a16="http://schemas.microsoft.com/office/drawing/2014/main" id="{A03AFFC4-3D56-CEAA-B6E2-9A2E52A0FADE}"/>
              </a:ext>
            </a:extLst>
          </p:cNvPr>
          <p:cNvSpPr txBox="1"/>
          <p:nvPr/>
        </p:nvSpPr>
        <p:spPr>
          <a:xfrm>
            <a:off x="0" y="281459"/>
            <a:ext cx="8086725" cy="369332"/>
          </a:xfrm>
          <a:prstGeom prst="rect">
            <a:avLst/>
          </a:prstGeom>
          <a:noFill/>
        </p:spPr>
        <p:txBody>
          <a:bodyPr wrap="square" rtlCol="0">
            <a:spAutoFit/>
          </a:bodyPr>
          <a:lstStyle/>
          <a:p>
            <a:pPr>
              <a:defRPr/>
            </a:pPr>
            <a:r>
              <a:rPr lang="ja-JP" altLang="en-US" b="1" kern="0" spc="-100">
                <a:solidFill>
                  <a:prstClr val="white">
                    <a:lumMod val="95000"/>
                  </a:prstClr>
                </a:solidFill>
                <a:latin typeface="メイリオ" panose="020B0604030504040204" pitchFamily="50" charset="-128"/>
                <a:ea typeface="メイリオ" panose="020B0604030504040204" pitchFamily="50" charset="-128"/>
                <a:cs typeface="メイリオ" panose="020B0604030504040204" pitchFamily="50" charset="-128"/>
              </a:rPr>
              <a:t>第３部　食育推進施策の目標と現状に関する評価</a:t>
            </a:r>
          </a:p>
        </p:txBody>
      </p:sp>
      <p:sp>
        <p:nvSpPr>
          <p:cNvPr id="6" name="スライド番号プレースホルダー 5">
            <a:extLst>
              <a:ext uri="{FF2B5EF4-FFF2-40B4-BE49-F238E27FC236}">
                <a16:creationId xmlns:a16="http://schemas.microsoft.com/office/drawing/2014/main" id="{9F222540-1E57-4771-49D9-9133ED1FD41F}"/>
              </a:ext>
            </a:extLst>
          </p:cNvPr>
          <p:cNvSpPr>
            <a:spLocks noGrp="1"/>
          </p:cNvSpPr>
          <p:nvPr>
            <p:ph type="sldNum" sz="quarter" idx="12"/>
          </p:nvPr>
        </p:nvSpPr>
        <p:spPr>
          <a:xfrm>
            <a:off x="8810892" y="6512795"/>
            <a:ext cx="371208" cy="365125"/>
          </a:xfrm>
        </p:spPr>
        <p:txBody>
          <a:bodyPr/>
          <a:lstStyle/>
          <a:p>
            <a:r>
              <a:rPr kumimoji="1" lang="en-US" altLang="ja-JP" dirty="0"/>
              <a:t>35</a:t>
            </a:r>
            <a:endParaRPr kumimoji="1" lang="ja-JP" altLang="en-US" dirty="0"/>
          </a:p>
        </p:txBody>
      </p:sp>
    </p:spTree>
    <p:extLst>
      <p:ext uri="{BB962C8B-B14F-4D97-AF65-F5344CB8AC3E}">
        <p14:creationId xmlns:p14="http://schemas.microsoft.com/office/powerpoint/2010/main" val="36969437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0AB756-C205-9058-7126-04E8459E2250}"/>
            </a:ext>
          </a:extLst>
        </p:cNvPr>
        <p:cNvGrpSpPr/>
        <p:nvPr/>
      </p:nvGrpSpPr>
      <p:grpSpPr>
        <a:xfrm>
          <a:off x="0" y="0"/>
          <a:ext cx="0" cy="0"/>
          <a:chOff x="0" y="0"/>
          <a:chExt cx="0" cy="0"/>
        </a:xfrm>
      </p:grpSpPr>
      <p:sp>
        <p:nvSpPr>
          <p:cNvPr id="5" name="角丸四角形 5">
            <a:extLst>
              <a:ext uri="{FF2B5EF4-FFF2-40B4-BE49-F238E27FC236}">
                <a16:creationId xmlns:a16="http://schemas.microsoft.com/office/drawing/2014/main" id="{C28F20E0-4772-A999-0C69-175670656B43}"/>
              </a:ext>
            </a:extLst>
          </p:cNvPr>
          <p:cNvSpPr/>
          <p:nvPr/>
        </p:nvSpPr>
        <p:spPr>
          <a:xfrm>
            <a:off x="0" y="144000"/>
            <a:ext cx="9144000" cy="608400"/>
          </a:xfrm>
          <a:prstGeom prst="roundRect">
            <a:avLst>
              <a:gd name="adj" fmla="val 0"/>
            </a:avLst>
          </a:prstGeom>
          <a:solidFill>
            <a:srgbClr val="92D050"/>
          </a:solidFill>
          <a:ln w="25400" cap="flat" cmpd="sng" algn="ctr">
            <a:noFill/>
            <a:prstDash val="solid"/>
          </a:ln>
          <a:effectLst/>
        </p:spPr>
        <p:txBody>
          <a:bodyPr lIns="1440000" tIns="108000" bIns="0"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1800" b="1" i="0" u="none" strike="noStrike" kern="0" cap="none" spc="-100" normalizeH="0" baseline="0" noProof="0">
              <a:ln>
                <a:noFill/>
              </a:ln>
              <a:solidFill>
                <a:prstClr val="white">
                  <a:lumMod val="95000"/>
                </a:prstClr>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4" name="テキスト ボックス 24">
            <a:extLst>
              <a:ext uri="{FF2B5EF4-FFF2-40B4-BE49-F238E27FC236}">
                <a16:creationId xmlns:a16="http://schemas.microsoft.com/office/drawing/2014/main" id="{984FD3A1-DE0A-4454-25BD-BB7C756FD326}"/>
              </a:ext>
            </a:extLst>
          </p:cNvPr>
          <p:cNvSpPr txBox="1">
            <a:spLocks noChangeArrowheads="1"/>
          </p:cNvSpPr>
          <p:nvPr/>
        </p:nvSpPr>
        <p:spPr bwMode="auto">
          <a:xfrm>
            <a:off x="-95069" y="985947"/>
            <a:ext cx="9053465" cy="5798370"/>
          </a:xfrm>
          <a:prstGeom prst="rect">
            <a:avLst/>
          </a:prstGeom>
          <a:noFill/>
          <a:ln>
            <a:noFill/>
          </a:ln>
        </p:spPr>
        <p:txBody>
          <a:bodyPr wrap="square" lIns="288000" tIns="0" rIns="180000" bIns="0" anchor="t"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54800" marR="0" lvl="0" indent="-154800" algn="just" defTabSz="457200" rtl="0" eaLnBrk="1" fontAlgn="auto" latinLnBrk="0" hangingPunct="1">
              <a:lnSpc>
                <a:spcPts val="2000"/>
              </a:lnSpc>
              <a:spcBef>
                <a:spcPts val="0"/>
              </a:spcBef>
              <a:spcAft>
                <a:spcPts val="0"/>
              </a:spcAft>
              <a:buClrTx/>
              <a:buSzTx/>
              <a:buFontTx/>
              <a:buNone/>
              <a:tabLst/>
              <a:defRPr/>
            </a:pPr>
            <a:endParaRPr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a:p>
            <a:pPr marL="154800" lvl="0" indent="-154800" algn="just">
              <a:lnSpc>
                <a:spcPts val="2000"/>
              </a:lnSpc>
              <a:defRPr/>
            </a:pPr>
            <a:r>
              <a:rPr lang="ja-JP" altLang="en-US" sz="1200" dirty="0">
                <a:solidFill>
                  <a:prstClr val="black"/>
                </a:solidFill>
                <a:latin typeface="メイリオ" panose="020B0604030504040204" pitchFamily="50" charset="-128"/>
                <a:ea typeface="メイリオ" panose="020B0604030504040204" pitchFamily="50" charset="-128"/>
              </a:rPr>
              <a:t>○我が国において、食育に関する取組は、「食育基本法」制定以前にも様々な主体により行われてきた。一方、</a:t>
            </a:r>
            <a:r>
              <a:rPr lang="en-US" altLang="ja-JP" sz="1200" dirty="0">
                <a:solidFill>
                  <a:prstClr val="black"/>
                </a:solidFill>
                <a:latin typeface="メイリオ" panose="020B0604030504040204" pitchFamily="50" charset="-128"/>
                <a:ea typeface="メイリオ" panose="020B0604030504040204" pitchFamily="50" charset="-128"/>
              </a:rPr>
              <a:t>BSE</a:t>
            </a:r>
            <a:r>
              <a:rPr lang="ja-JP" altLang="en-US" sz="1200" dirty="0">
                <a:solidFill>
                  <a:prstClr val="black"/>
                </a:solidFill>
                <a:latin typeface="メイリオ" panose="020B0604030504040204" pitchFamily="50" charset="-128"/>
                <a:ea typeface="メイリオ" panose="020B0604030504040204" pitchFamily="50" charset="-128"/>
              </a:rPr>
              <a:t>（牛海綿状脳症）等の食の安全上の問題の発生を始め、社会情勢や自然環境が変化する中で、食を大切にする心の欠如や、栄養バランスの偏った食事や不規則な食事の増加、肥満や生活習慣病（がん、糖尿病等）の増加、過度の痩身志向、食の海外への依存、伝統ある食文化の喪失等、「食」に関する様々な課題が顕在化してきた。</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154800" marR="0" lvl="0" indent="-154800" algn="just" defTabSz="457200" rtl="0" eaLnBrk="1" fontAlgn="auto" latinLnBrk="0" hangingPunct="1">
              <a:lnSpc>
                <a:spcPts val="2000"/>
              </a:lnSpc>
              <a:spcBef>
                <a:spcPts val="0"/>
              </a:spcBef>
              <a:spcAft>
                <a:spcPts val="0"/>
              </a:spcAft>
              <a:buClrTx/>
              <a:buSzTx/>
              <a:buFontTx/>
              <a:buNone/>
              <a:tabLst/>
              <a:defRPr/>
            </a:pPr>
            <a:endParaRPr lang="en-US" altLang="ja-JP" sz="1200" dirty="0">
              <a:solidFill>
                <a:prstClr val="black"/>
              </a:solidFill>
              <a:latin typeface="メイリオ" panose="020B0604030504040204" pitchFamily="50" charset="-128"/>
              <a:ea typeface="メイリオ" panose="020B0604030504040204" pitchFamily="50" charset="-128"/>
            </a:endParaRPr>
          </a:p>
          <a:p>
            <a:pPr marL="154800" lvl="0" indent="-154800" algn="just">
              <a:lnSpc>
                <a:spcPts val="2000"/>
              </a:lnSpc>
              <a:defRPr/>
            </a:pPr>
            <a:r>
              <a:rPr lang="ja-JP" altLang="en-US" sz="1200" dirty="0">
                <a:solidFill>
                  <a:prstClr val="black"/>
                </a:solidFill>
                <a:latin typeface="メイリオ" panose="020B0604030504040204" pitchFamily="50" charset="-128"/>
                <a:ea typeface="メイリオ" panose="020B0604030504040204" pitchFamily="50" charset="-128"/>
              </a:rPr>
              <a:t>○こうしたことを受け、</a:t>
            </a:r>
            <a:r>
              <a:rPr lang="en-US" altLang="ja-JP" sz="1200" dirty="0">
                <a:solidFill>
                  <a:prstClr val="black"/>
                </a:solidFill>
                <a:latin typeface="メイリオ" panose="020B0604030504040204" pitchFamily="50" charset="-128"/>
                <a:ea typeface="メイリオ" panose="020B0604030504040204" pitchFamily="50" charset="-128"/>
              </a:rPr>
              <a:t>2005</a:t>
            </a:r>
            <a:r>
              <a:rPr lang="ja-JP" altLang="en-US" sz="1200" dirty="0">
                <a:solidFill>
                  <a:prstClr val="black"/>
                </a:solidFill>
                <a:latin typeface="メイリオ" panose="020B0604030504040204" pitchFamily="50" charset="-128"/>
                <a:ea typeface="メイリオ" panose="020B0604030504040204" pitchFamily="50" charset="-128"/>
              </a:rPr>
              <a:t>年６月に食育基本法が成立し、同年７月に施行された。</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154800" marR="0" lvl="0" indent="-154800" algn="just" defTabSz="457200" rtl="0" eaLnBrk="1" fontAlgn="auto" latinLnBrk="0" hangingPunct="1">
              <a:lnSpc>
                <a:spcPts val="2000"/>
              </a:lnSpc>
              <a:spcBef>
                <a:spcPts val="0"/>
              </a:spcBef>
              <a:spcAft>
                <a:spcPts val="0"/>
              </a:spcAft>
              <a:buClrTx/>
              <a:buSzTx/>
              <a:buFontTx/>
              <a:buNone/>
              <a:tabLst/>
              <a:defRPr/>
            </a:pPr>
            <a:endPar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154800" lvl="0" indent="-154800" algn="just">
              <a:lnSpc>
                <a:spcPts val="2000"/>
              </a:lnSpc>
              <a:defRPr/>
            </a:pPr>
            <a:r>
              <a:rPr lang="ja-JP" altLang="en-US" sz="1200" dirty="0">
                <a:solidFill>
                  <a:prstClr val="black"/>
                </a:solidFill>
                <a:latin typeface="メイリオ" panose="020B0604030504040204" pitchFamily="50" charset="-128"/>
                <a:ea typeface="メイリオ" panose="020B0604030504040204" pitchFamily="50" charset="-128"/>
              </a:rPr>
              <a:t>○</a:t>
            </a:r>
            <a:r>
              <a:rPr lang="en-US" altLang="ja-JP" sz="1200" dirty="0">
                <a:solidFill>
                  <a:prstClr val="black"/>
                </a:solidFill>
                <a:latin typeface="メイリオ" panose="020B0604030504040204" pitchFamily="50" charset="-128"/>
                <a:ea typeface="メイリオ" panose="020B0604030504040204" pitchFamily="50" charset="-128"/>
              </a:rPr>
              <a:t>2006</a:t>
            </a:r>
            <a:r>
              <a:rPr lang="ja-JP" altLang="en-US" sz="1200" dirty="0">
                <a:solidFill>
                  <a:prstClr val="black"/>
                </a:solidFill>
                <a:latin typeface="メイリオ" panose="020B0604030504040204" pitchFamily="50" charset="-128"/>
                <a:ea typeface="メイリオ" panose="020B0604030504040204" pitchFamily="50" charset="-128"/>
              </a:rPr>
              <a:t>年３月には「食育推進基本計画」が作成され、以降、おおむね５年ごとにその内容は見直されながら、食育は、食育推進基本計画に沿って推進されてきた。</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154800" marR="0" lvl="0" indent="-154800" algn="just" defTabSz="457200" rtl="0" eaLnBrk="1" fontAlgn="auto" latinLnBrk="0" hangingPunct="1">
              <a:lnSpc>
                <a:spcPts val="2000"/>
              </a:lnSpc>
              <a:spcBef>
                <a:spcPts val="0"/>
              </a:spcBef>
              <a:spcAft>
                <a:spcPts val="0"/>
              </a:spcAft>
              <a:buClrTx/>
              <a:buSzTx/>
              <a:buFontTx/>
              <a:buNone/>
              <a:tabLst/>
              <a:defRPr/>
            </a:pP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154800" lvl="0" indent="-154800" algn="just">
              <a:lnSpc>
                <a:spcPts val="2000"/>
              </a:lnSpc>
              <a:defRPr/>
            </a:pPr>
            <a:r>
              <a:rPr lang="ja-JP" altLang="en-US" sz="1200" dirty="0">
                <a:solidFill>
                  <a:prstClr val="black"/>
                </a:solidFill>
                <a:latin typeface="メイリオ" panose="020B0604030504040204" pitchFamily="50" charset="-128"/>
                <a:ea typeface="メイリオ" panose="020B0604030504040204" pitchFamily="50" charset="-128"/>
              </a:rPr>
              <a:t>○食育の取組は、国民運動として、国や地方公共団体はもとより、地域においても、学校、保育所、農林漁業者、食品関連事業者、ボランティア等の多様な主体が相互に緊密な連携・協働を図り、全国の様々な場において行われている。</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154800" marR="0" lvl="0" indent="-154800" algn="just" defTabSz="457200" rtl="0" eaLnBrk="1" fontAlgn="auto" latinLnBrk="0" hangingPunct="1">
              <a:lnSpc>
                <a:spcPts val="2000"/>
              </a:lnSpc>
              <a:spcBef>
                <a:spcPts val="0"/>
              </a:spcBef>
              <a:spcAft>
                <a:spcPts val="0"/>
              </a:spcAft>
              <a:buClrTx/>
              <a:buSzTx/>
              <a:buFontTx/>
              <a:buNone/>
              <a:tabLst/>
              <a:defRPr/>
            </a:pPr>
            <a:endPar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154800" lvl="0" indent="-154800">
              <a:lnSpc>
                <a:spcPts val="2000"/>
              </a:lnSpc>
              <a:defRPr/>
            </a:pPr>
            <a:r>
              <a:rPr lang="ja-JP" altLang="en-US" sz="1200" dirty="0">
                <a:solidFill>
                  <a:prstClr val="black"/>
                </a:solidFill>
                <a:latin typeface="メイリオ" panose="020B0604030504040204" pitchFamily="50" charset="-128"/>
                <a:ea typeface="メイリオ" panose="020B0604030504040204" pitchFamily="50" charset="-128"/>
              </a:rPr>
              <a:t>○食育基本法の成立から約</a:t>
            </a:r>
            <a:r>
              <a:rPr lang="en-US" altLang="ja-JP" sz="1200" dirty="0">
                <a:solidFill>
                  <a:prstClr val="black"/>
                </a:solidFill>
                <a:latin typeface="メイリオ" panose="020B0604030504040204" pitchFamily="50" charset="-128"/>
                <a:ea typeface="メイリオ" panose="020B0604030504040204" pitchFamily="50" charset="-128"/>
              </a:rPr>
              <a:t>20</a:t>
            </a:r>
            <a:r>
              <a:rPr lang="ja-JP" altLang="en-US" sz="1200" dirty="0">
                <a:solidFill>
                  <a:prstClr val="black"/>
                </a:solidFill>
                <a:latin typeface="メイリオ" panose="020B0604030504040204" pitchFamily="50" charset="-128"/>
                <a:ea typeface="メイリオ" panose="020B0604030504040204" pitchFamily="50" charset="-128"/>
              </a:rPr>
              <a:t>年が経過し、食育推進基本計画も４次にわたり作成</a:t>
            </a:r>
            <a:br>
              <a:rPr lang="en-US" altLang="ja-JP" sz="1200" dirty="0">
                <a:solidFill>
                  <a:prstClr val="black"/>
                </a:solidFill>
                <a:latin typeface="メイリオ" panose="020B0604030504040204" pitchFamily="50" charset="-128"/>
                <a:ea typeface="メイリオ" panose="020B0604030504040204" pitchFamily="50" charset="-128"/>
              </a:rPr>
            </a:br>
            <a:r>
              <a:rPr lang="ja-JP" altLang="en-US" sz="1200" dirty="0">
                <a:solidFill>
                  <a:prstClr val="black"/>
                </a:solidFill>
                <a:latin typeface="メイリオ" panose="020B0604030504040204" pitchFamily="50" charset="-128"/>
                <a:ea typeface="メイリオ" panose="020B0604030504040204" pitchFamily="50" charset="-128"/>
              </a:rPr>
              <a:t>されてきた。食育基本法のあゆみの概観として、本特集では、第１節において、</a:t>
            </a:r>
            <a:br>
              <a:rPr lang="en-US" altLang="ja-JP" sz="1200" dirty="0">
                <a:solidFill>
                  <a:prstClr val="black"/>
                </a:solidFill>
                <a:latin typeface="メイリオ" panose="020B0604030504040204" pitchFamily="50" charset="-128"/>
                <a:ea typeface="メイリオ" panose="020B0604030504040204" pitchFamily="50" charset="-128"/>
              </a:rPr>
            </a:br>
            <a:r>
              <a:rPr lang="ja-JP" altLang="en-US" sz="1200" dirty="0">
                <a:solidFill>
                  <a:prstClr val="black"/>
                </a:solidFill>
                <a:latin typeface="メイリオ" panose="020B0604030504040204" pitchFamily="50" charset="-128"/>
                <a:ea typeface="メイリオ" panose="020B0604030504040204" pitchFamily="50" charset="-128"/>
              </a:rPr>
              <a:t>我が国における食を取り巻く環境の変遷と食育基本法制定にまつわる経緯とともに、</a:t>
            </a:r>
            <a:br>
              <a:rPr lang="en-US" altLang="ja-JP" sz="1200" dirty="0">
                <a:solidFill>
                  <a:prstClr val="black"/>
                </a:solidFill>
                <a:latin typeface="メイリオ" panose="020B0604030504040204" pitchFamily="50" charset="-128"/>
                <a:ea typeface="メイリオ" panose="020B0604030504040204" pitchFamily="50" charset="-128"/>
              </a:rPr>
            </a:br>
            <a:r>
              <a:rPr lang="ja-JP" altLang="en-US" sz="1200" dirty="0">
                <a:solidFill>
                  <a:prstClr val="black"/>
                </a:solidFill>
                <a:latin typeface="メイリオ" panose="020B0604030504040204" pitchFamily="50" charset="-128"/>
                <a:ea typeface="メイリオ" panose="020B0604030504040204" pitchFamily="50" charset="-128"/>
              </a:rPr>
              <a:t>これまでの４次にわたる食育推進基本計画の作成背景や内容を振り返る。</a:t>
            </a:r>
            <a:br>
              <a:rPr lang="en-US" altLang="ja-JP" sz="1200" dirty="0">
                <a:solidFill>
                  <a:prstClr val="black"/>
                </a:solidFill>
                <a:latin typeface="メイリオ" panose="020B0604030504040204" pitchFamily="50" charset="-128"/>
                <a:ea typeface="メイリオ" panose="020B0604030504040204" pitchFamily="50" charset="-128"/>
              </a:rPr>
            </a:br>
            <a:r>
              <a:rPr lang="ja-JP" altLang="en-US" sz="1200" dirty="0">
                <a:solidFill>
                  <a:prstClr val="black"/>
                </a:solidFill>
                <a:latin typeface="メイリオ" panose="020B0604030504040204" pitchFamily="50" charset="-128"/>
                <a:ea typeface="メイリオ" panose="020B0604030504040204" pitchFamily="50" charset="-128"/>
              </a:rPr>
              <a:t>第２節では、多様な主体により展開される食育に関する取組を中心に、</a:t>
            </a:r>
            <a:br>
              <a:rPr lang="en-US" altLang="ja-JP" sz="1200" dirty="0">
                <a:solidFill>
                  <a:prstClr val="black"/>
                </a:solidFill>
                <a:latin typeface="メイリオ" panose="020B0604030504040204" pitchFamily="50" charset="-128"/>
                <a:ea typeface="メイリオ" panose="020B0604030504040204" pitchFamily="50" charset="-128"/>
              </a:rPr>
            </a:br>
            <a:r>
              <a:rPr lang="ja-JP" altLang="en-US" sz="1200" dirty="0">
                <a:solidFill>
                  <a:prstClr val="black"/>
                </a:solidFill>
                <a:latin typeface="メイリオ" panose="020B0604030504040204" pitchFamily="50" charset="-128"/>
                <a:ea typeface="メイリオ" panose="020B0604030504040204" pitchFamily="50" charset="-128"/>
              </a:rPr>
              <a:t>食育をめぐる最新の動向を紹介する。</a:t>
            </a:r>
            <a:endPar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pic>
        <p:nvPicPr>
          <p:cNvPr id="2" name="Picture 1">
            <a:extLst>
              <a:ext uri="{FF2B5EF4-FFF2-40B4-BE49-F238E27FC236}">
                <a16:creationId xmlns:a16="http://schemas.microsoft.com/office/drawing/2014/main" id="{9B3DEE1B-B641-A7D3-BD18-56CF1C5F1ED4}"/>
              </a:ext>
            </a:extLst>
          </p:cNvPr>
          <p:cNvPicPr>
            <a:picLocks noChangeAspect="1"/>
          </p:cNvPicPr>
          <p:nvPr/>
        </p:nvPicPr>
        <p:blipFill>
          <a:blip r:embed="rId2"/>
          <a:stretch>
            <a:fillRect/>
          </a:stretch>
        </p:blipFill>
        <p:spPr>
          <a:xfrm>
            <a:off x="6412416" y="4628282"/>
            <a:ext cx="2360376" cy="1631046"/>
          </a:xfrm>
          <a:prstGeom prst="rect">
            <a:avLst/>
          </a:prstGeom>
          <a:ln>
            <a:noFill/>
          </a:ln>
        </p:spPr>
      </p:pic>
      <p:sp>
        <p:nvSpPr>
          <p:cNvPr id="7" name="TextBox 6">
            <a:extLst>
              <a:ext uri="{FF2B5EF4-FFF2-40B4-BE49-F238E27FC236}">
                <a16:creationId xmlns:a16="http://schemas.microsoft.com/office/drawing/2014/main" id="{3CCEFEA5-A50E-B22C-AFDE-833C2A03F540}"/>
              </a:ext>
            </a:extLst>
          </p:cNvPr>
          <p:cNvSpPr txBox="1"/>
          <p:nvPr/>
        </p:nvSpPr>
        <p:spPr>
          <a:xfrm>
            <a:off x="6333740" y="6313327"/>
            <a:ext cx="2360376" cy="5078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ja-JP" altLang="en-US" sz="900" dirty="0">
                <a:latin typeface="メイリオ" panose="020B0604030504040204" pitchFamily="50" charset="-128"/>
                <a:ea typeface="メイリオ" panose="020B0604030504040204" pitchFamily="50" charset="-128"/>
              </a:rPr>
              <a:t>昭和</a:t>
            </a:r>
            <a:r>
              <a:rPr lang="en-US" altLang="ja-JP" sz="900" dirty="0">
                <a:latin typeface="メイリオ" panose="020B0604030504040204" pitchFamily="50" charset="-128"/>
                <a:ea typeface="メイリオ" panose="020B0604030504040204" pitchFamily="50" charset="-128"/>
              </a:rPr>
              <a:t>30</a:t>
            </a:r>
            <a:r>
              <a:rPr lang="ja-JP" altLang="en-US" sz="900" dirty="0">
                <a:latin typeface="メイリオ" panose="020B0604030504040204" pitchFamily="50" charset="-128"/>
                <a:ea typeface="メイリオ" panose="020B0604030504040204" pitchFamily="50" charset="-128"/>
              </a:rPr>
              <a:t>年代　学校給食の風景</a:t>
            </a:r>
          </a:p>
          <a:p>
            <a:pPr algn="ctr"/>
            <a:r>
              <a:rPr lang="ja-JP" altLang="en-US" sz="900" dirty="0">
                <a:latin typeface="メイリオ" panose="020B0604030504040204" pitchFamily="50" charset="-128"/>
                <a:ea typeface="メイリオ" panose="020B0604030504040204" pitchFamily="50" charset="-128"/>
              </a:rPr>
              <a:t>写真提供：独立行政法人日本スポーツ振興センター</a:t>
            </a:r>
            <a:endParaRPr lang="en-US" sz="2000" dirty="0">
              <a:latin typeface="メイリオ" panose="020B0604030504040204" pitchFamily="50" charset="-128"/>
              <a:ea typeface="メイリオ" panose="020B0604030504040204" pitchFamily="50" charset="-128"/>
            </a:endParaRPr>
          </a:p>
        </p:txBody>
      </p:sp>
      <p:sp>
        <p:nvSpPr>
          <p:cNvPr id="10" name="テキスト ボックス 9">
            <a:extLst>
              <a:ext uri="{FF2B5EF4-FFF2-40B4-BE49-F238E27FC236}">
                <a16:creationId xmlns:a16="http://schemas.microsoft.com/office/drawing/2014/main" id="{B3464B57-B98B-5D92-8D9F-B7D5D8CAF836}"/>
              </a:ext>
            </a:extLst>
          </p:cNvPr>
          <p:cNvSpPr txBox="1"/>
          <p:nvPr/>
        </p:nvSpPr>
        <p:spPr>
          <a:xfrm>
            <a:off x="0" y="144000"/>
            <a:ext cx="9144000" cy="923330"/>
          </a:xfrm>
          <a:prstGeom prst="rect">
            <a:avLst/>
          </a:prstGeom>
          <a:noFill/>
        </p:spPr>
        <p:txBody>
          <a:bodyPr wrap="square" rtlCol="0">
            <a:spAutoFit/>
          </a:bodyPr>
          <a:lstStyle/>
          <a:p>
            <a:pPr marL="14400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800" b="1" i="0" u="none" strike="noStrike" kern="0" cap="none" spc="-10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第１部　食育推進施策をめぐる状況</a:t>
            </a:r>
            <a:endParaRPr kumimoji="0" lang="en-US" altLang="ja-JP" sz="1800" b="1" i="0" u="none" strike="noStrike" kern="0" cap="none" spc="-10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a:p>
            <a:pPr marL="14400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10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　特集　</a:t>
            </a:r>
            <a:r>
              <a:rPr kumimoji="0" lang="ja-JP" altLang="en-US" sz="1800" b="1" i="0" u="none" strike="noStrike" kern="0" cap="none" spc="-9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食育基本法のあゆみ　　　　　　　　　　　　　　　　　</a:t>
            </a:r>
            <a:r>
              <a:rPr kumimoji="0" lang="ja-JP" altLang="en-US" sz="1400" b="1" i="0" u="none" strike="noStrike" kern="0" cap="none" spc="-9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第１節　食育推進基本計画の変遷</a:t>
            </a:r>
            <a:endParaRPr kumimoji="0" lang="ja-JP" altLang="en-US" sz="1200" b="1" i="0" u="none" strike="noStrike" kern="0" cap="none" spc="-9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a:p>
            <a:pPr marL="14400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1800" b="1" i="0" u="none" strike="noStrike" kern="0" cap="none" spc="-10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6" name="スライド番号プレースホルダー 1">
            <a:extLst>
              <a:ext uri="{FF2B5EF4-FFF2-40B4-BE49-F238E27FC236}">
                <a16:creationId xmlns:a16="http://schemas.microsoft.com/office/drawing/2014/main" id="{48C45976-8727-DABE-D9C9-A82F5578B241}"/>
              </a:ext>
            </a:extLst>
          </p:cNvPr>
          <p:cNvSpPr>
            <a:spLocks noGrp="1"/>
          </p:cNvSpPr>
          <p:nvPr>
            <p:ph type="sldNum" sz="quarter" idx="12"/>
          </p:nvPr>
        </p:nvSpPr>
        <p:spPr>
          <a:xfrm>
            <a:off x="8772792" y="6492875"/>
            <a:ext cx="371208" cy="365125"/>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3</a:t>
            </a:r>
          </a:p>
        </p:txBody>
      </p:sp>
    </p:spTree>
    <p:extLst>
      <p:ext uri="{BB962C8B-B14F-4D97-AF65-F5344CB8AC3E}">
        <p14:creationId xmlns:p14="http://schemas.microsoft.com/office/powerpoint/2010/main" val="26997965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24">
            <a:extLst>
              <a:ext uri="{FF2B5EF4-FFF2-40B4-BE49-F238E27FC236}">
                <a16:creationId xmlns:a16="http://schemas.microsoft.com/office/drawing/2014/main" id="{AFCC9DBE-5205-C5F6-EF23-23609386FA5B}"/>
              </a:ext>
            </a:extLst>
          </p:cNvPr>
          <p:cNvSpPr txBox="1">
            <a:spLocks noChangeArrowheads="1"/>
          </p:cNvSpPr>
          <p:nvPr/>
        </p:nvSpPr>
        <p:spPr bwMode="auto">
          <a:xfrm>
            <a:off x="-171337" y="1357378"/>
            <a:ext cx="9053465" cy="5500622"/>
          </a:xfrm>
          <a:prstGeom prst="rect">
            <a:avLst/>
          </a:prstGeom>
          <a:noFill/>
          <a:ln>
            <a:noFill/>
          </a:ln>
        </p:spPr>
        <p:txBody>
          <a:bodyPr wrap="square" lIns="288000" tIns="0" rIns="180000" bIns="0" anchor="t"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54800" lvl="0" indent="-154800">
              <a:lnSpc>
                <a:spcPts val="2000"/>
              </a:lnSpc>
              <a:defRPr/>
            </a:pPr>
            <a:r>
              <a:rPr lang="ja-JP" altLang="en-US" sz="1200" dirty="0">
                <a:solidFill>
                  <a:prstClr val="black"/>
                </a:solidFill>
                <a:latin typeface="メイリオ"/>
                <a:ea typeface="メイリオ"/>
              </a:rPr>
              <a:t>○「食育」という言葉自体は、明治期に活躍した食養医学の祖とされる石塚左玄と小説家の村井弦齋が使い</a:t>
            </a:r>
            <a:br>
              <a:rPr lang="en-US" altLang="ja-JP" sz="1200" dirty="0">
                <a:solidFill>
                  <a:prstClr val="black"/>
                </a:solidFill>
                <a:latin typeface="メイリオ"/>
                <a:ea typeface="メイリオ"/>
              </a:rPr>
            </a:br>
            <a:r>
              <a:rPr lang="ja-JP" altLang="en-US" sz="1200" dirty="0">
                <a:solidFill>
                  <a:prstClr val="black"/>
                </a:solidFill>
                <a:latin typeface="メイリオ"/>
                <a:ea typeface="メイリオ"/>
              </a:rPr>
              <a:t>始めたといわれている。石塚左玄は「化学的食養長寿論」において「体育、智育及び才育はすなわち食育</a:t>
            </a:r>
            <a:br>
              <a:rPr lang="en-US" altLang="ja-JP" sz="1200" dirty="0">
                <a:solidFill>
                  <a:prstClr val="black"/>
                </a:solidFill>
                <a:latin typeface="メイリオ"/>
                <a:ea typeface="メイリオ"/>
              </a:rPr>
            </a:br>
            <a:r>
              <a:rPr lang="ja-JP" altLang="en-US" sz="1200" dirty="0">
                <a:solidFill>
                  <a:prstClr val="black"/>
                </a:solidFill>
                <a:latin typeface="メイリオ"/>
                <a:ea typeface="メイリオ"/>
              </a:rPr>
              <a:t>にあると考えるべき」と記し、村井弦齋は小説「食道楽」において「智育、体育よりも食育が大切である」</a:t>
            </a:r>
            <a:br>
              <a:rPr lang="en-US" altLang="ja-JP" sz="1200" dirty="0">
                <a:solidFill>
                  <a:prstClr val="black"/>
                </a:solidFill>
                <a:latin typeface="メイリオ"/>
                <a:ea typeface="メイリオ"/>
              </a:rPr>
            </a:br>
            <a:r>
              <a:rPr lang="ja-JP" altLang="en-US" sz="1200" dirty="0">
                <a:solidFill>
                  <a:prstClr val="black"/>
                </a:solidFill>
                <a:latin typeface="メイリオ"/>
                <a:ea typeface="メイリオ"/>
              </a:rPr>
              <a:t>と記している。</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154800" marR="0" lvl="0" indent="-154800" algn="just" defTabSz="457200" rtl="0" eaLnBrk="1" fontAlgn="auto" latinLnBrk="0" hangingPunct="1">
              <a:lnSpc>
                <a:spcPts val="2000"/>
              </a:lnSpc>
              <a:spcBef>
                <a:spcPts val="0"/>
              </a:spcBef>
              <a:spcAft>
                <a:spcPts val="0"/>
              </a:spcAft>
              <a:buClrTx/>
              <a:buSzTx/>
              <a:buFontTx/>
              <a:buNone/>
              <a:tabLst/>
              <a:defRPr/>
            </a:pPr>
            <a:endParaRPr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a:p>
            <a:pPr marL="154800" lvl="0" indent="-154800">
              <a:lnSpc>
                <a:spcPts val="2000"/>
              </a:lnSpc>
              <a:defRPr/>
            </a:pPr>
            <a:r>
              <a:rPr lang="ja-JP" altLang="en-US" sz="1200" dirty="0">
                <a:solidFill>
                  <a:prstClr val="black"/>
                </a:solidFill>
                <a:latin typeface="メイリオ" panose="020B0604030504040204" pitchFamily="50" charset="-128"/>
                <a:ea typeface="メイリオ" panose="020B0604030504040204" pitchFamily="50" charset="-128"/>
              </a:rPr>
              <a:t>○昭和期においては、戦前、戦中、戦後、高度経済成長期等、社会状況に応じた大きな変化が見られる。</a:t>
            </a:r>
            <a:br>
              <a:rPr lang="en-US" altLang="ja-JP" sz="1200" dirty="0">
                <a:solidFill>
                  <a:prstClr val="black"/>
                </a:solidFill>
                <a:latin typeface="メイリオ" panose="020B0604030504040204" pitchFamily="50" charset="-128"/>
                <a:ea typeface="メイリオ" panose="020B0604030504040204" pitchFamily="50" charset="-128"/>
              </a:rPr>
            </a:br>
            <a:r>
              <a:rPr lang="ja-JP" altLang="en-US" sz="1200" dirty="0">
                <a:solidFill>
                  <a:prstClr val="black"/>
                </a:solidFill>
                <a:latin typeface="メイリオ" panose="020B0604030504040204" pitchFamily="50" charset="-128"/>
                <a:ea typeface="メイリオ" panose="020B0604030504040204" pitchFamily="50" charset="-128"/>
              </a:rPr>
              <a:t>戦前、都市部では洋食を始めとする多彩な食文化が花開く一方、農村部においては販売に供しない米と麦を</a:t>
            </a:r>
            <a:br>
              <a:rPr lang="en-US" altLang="ja-JP" sz="1200" dirty="0">
                <a:solidFill>
                  <a:prstClr val="black"/>
                </a:solidFill>
                <a:latin typeface="メイリオ" panose="020B0604030504040204" pitchFamily="50" charset="-128"/>
                <a:ea typeface="メイリオ" panose="020B0604030504040204" pitchFamily="50" charset="-128"/>
              </a:rPr>
            </a:br>
            <a:r>
              <a:rPr lang="ja-JP" altLang="en-US" sz="1200" dirty="0">
                <a:solidFill>
                  <a:prstClr val="black"/>
                </a:solidFill>
                <a:latin typeface="メイリオ" panose="020B0604030504040204" pitchFamily="50" charset="-128"/>
                <a:ea typeface="メイリオ" panose="020B0604030504040204" pitchFamily="50" charset="-128"/>
              </a:rPr>
              <a:t>混ぜた「麦飯」や、野菜・芋等を混ぜた「かて飯」が主食となるなど、食を取り巻く環境は地域により大きく異なっていた。</a:t>
            </a:r>
            <a:br>
              <a:rPr lang="en-US" altLang="ja-JP" sz="1200" dirty="0">
                <a:solidFill>
                  <a:prstClr val="black"/>
                </a:solidFill>
                <a:latin typeface="メイリオ" panose="020B0604030504040204" pitchFamily="50" charset="-128"/>
                <a:ea typeface="メイリオ" panose="020B0604030504040204" pitchFamily="50" charset="-128"/>
              </a:rPr>
            </a:br>
            <a:r>
              <a:rPr lang="ja-JP" altLang="en-US" sz="1200" dirty="0">
                <a:solidFill>
                  <a:prstClr val="black"/>
                </a:solidFill>
                <a:latin typeface="メイリオ" panose="020B0604030504040204" pitchFamily="50" charset="-128"/>
                <a:ea typeface="メイリオ" panose="020B0604030504040204" pitchFamily="50" charset="-128"/>
              </a:rPr>
              <a:t>第二次世界大戦中と終戦直後には、国内における食料の生産量の低下や輸入量の減少による食料供給量の不足が生じ、多くの国民が低栄養状態に陥った。</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154800" marR="0" lvl="0" indent="-154800" algn="just" defTabSz="457200" rtl="0" eaLnBrk="1" fontAlgn="auto" latinLnBrk="0" hangingPunct="1">
              <a:lnSpc>
                <a:spcPts val="2000"/>
              </a:lnSpc>
              <a:spcBef>
                <a:spcPts val="0"/>
              </a:spcBef>
              <a:spcAft>
                <a:spcPts val="0"/>
              </a:spcAft>
              <a:buClrTx/>
              <a:buSzTx/>
              <a:buFontTx/>
              <a:buNone/>
              <a:tabLst/>
              <a:defRPr/>
            </a:pP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154800" lvl="0" indent="-154800" algn="just">
              <a:lnSpc>
                <a:spcPts val="2000"/>
              </a:lnSpc>
              <a:defRPr/>
            </a:pPr>
            <a:r>
              <a:rPr lang="ja-JP" altLang="en-US" sz="1200" spc="-91"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○そうした中、</a:t>
            </a:r>
            <a:r>
              <a:rPr lang="en-US" altLang="ja-JP" sz="1200" spc="-91"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1947</a:t>
            </a:r>
            <a:r>
              <a:rPr lang="ja-JP" altLang="en-US" sz="1200" spc="-91"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年に、救援物資により都市部から学校給食が再開し、</a:t>
            </a:r>
            <a:r>
              <a:rPr lang="en-US" altLang="ja-JP" sz="1200" spc="-91"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1954</a:t>
            </a:r>
            <a:r>
              <a:rPr lang="ja-JP" altLang="en-US" sz="1200" spc="-91"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年には、「学校給食法」（昭和</a:t>
            </a:r>
            <a:r>
              <a:rPr lang="en-US" altLang="ja-JP" sz="1200" spc="-91"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29</a:t>
            </a:r>
            <a:r>
              <a:rPr lang="ja-JP" altLang="en-US" sz="1200" spc="-91"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年法律第</a:t>
            </a:r>
            <a:r>
              <a:rPr lang="en-US" altLang="ja-JP" sz="1200" spc="-91"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160</a:t>
            </a:r>
            <a:r>
              <a:rPr lang="ja-JP" altLang="en-US" sz="1200" spc="-91"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号）が制定され、学校給食を通した食に関する教育の基盤が作られた。</a:t>
            </a:r>
            <a:endParaRPr lang="en-US" altLang="ja-JP" sz="1200" b="0" i="0" u="none" strike="noStrike" kern="1200" cap="none" spc="-91"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a:p>
            <a:pPr marL="154800" marR="0" lvl="0" indent="-154800" algn="just" defTabSz="457200" rtl="0" eaLnBrk="1" fontAlgn="auto" latinLnBrk="0" hangingPunct="1">
              <a:lnSpc>
                <a:spcPts val="2000"/>
              </a:lnSpc>
              <a:spcBef>
                <a:spcPts val="0"/>
              </a:spcBef>
              <a:spcAft>
                <a:spcPts val="0"/>
              </a:spcAft>
              <a:buClrTx/>
              <a:buSzTx/>
              <a:buFontTx/>
              <a:buNone/>
              <a:tabLst/>
              <a:defRPr/>
            </a:pPr>
            <a:endParaRPr lang="ja-JP" altLang="en-US" sz="1200" b="0" i="0" u="none" strike="noStrike" kern="1200" cap="none" spc="-91"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a:p>
            <a:pPr marL="154800" lvl="0" indent="-154800">
              <a:lnSpc>
                <a:spcPts val="2000"/>
              </a:lnSpc>
              <a:defRPr/>
            </a:pPr>
            <a:r>
              <a:rPr lang="ja-JP" altLang="en-US" sz="1200" spc="-91"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○その後の高度経済成長に伴う国民所得の増加や輸入自由化により、肉・乳製品等の消費が増加し、</a:t>
            </a:r>
            <a:br>
              <a:rPr lang="en-US" altLang="ja-JP" sz="1200" spc="-91"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br>
            <a:r>
              <a:rPr lang="ja-JP" altLang="en-US" sz="1200" spc="-91"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また、核家族化や女性の社会進出とあいまって、レトルトカレー、インスタントラーメン、冷凍</a:t>
            </a:r>
            <a:br>
              <a:rPr lang="en-US" altLang="ja-JP" sz="1200" spc="-91"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br>
            <a:r>
              <a:rPr lang="ja-JP" altLang="en-US" sz="1200" spc="-91"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食品等の新たな食品加工技術による長期保存や簡便な調理が可能な食品が登場し、食そのものと</a:t>
            </a:r>
            <a:br>
              <a:rPr lang="en-US" altLang="ja-JP" sz="1200" spc="-91"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br>
            <a:r>
              <a:rPr lang="ja-JP" altLang="en-US" sz="1200" spc="-91"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ともに、食生活の在り方も多様化していった。</a:t>
            </a:r>
            <a:br>
              <a:rPr lang="en-US" altLang="ja-JP" sz="1200" spc="-91"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br>
            <a:r>
              <a:rPr lang="ja-JP" altLang="en-US" sz="1200" spc="-91"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全体的に国民の栄養状態が改善された一方、「飽食の時代」と呼ばれる中で、生活習慣病等の</a:t>
            </a:r>
            <a:br>
              <a:rPr lang="en-US" altLang="ja-JP" sz="1200" spc="-91"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br>
            <a:r>
              <a:rPr lang="ja-JP" altLang="en-US" sz="1200" spc="-91"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新たな社会課題も生まれた。</a:t>
            </a:r>
            <a:endParaRPr lang="en-US" altLang="ja-JP" sz="1200" b="0" i="0" u="none" strike="noStrike" kern="1200" cap="none" spc="-91"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 name="テキスト ボックス 2">
            <a:extLst>
              <a:ext uri="{FF2B5EF4-FFF2-40B4-BE49-F238E27FC236}">
                <a16:creationId xmlns:a16="http://schemas.microsoft.com/office/drawing/2014/main" id="{D0877E35-B95B-8B58-24F0-057DC56374AA}"/>
              </a:ext>
            </a:extLst>
          </p:cNvPr>
          <p:cNvSpPr txBox="1"/>
          <p:nvPr/>
        </p:nvSpPr>
        <p:spPr>
          <a:xfrm>
            <a:off x="7478157" y="2342696"/>
            <a:ext cx="1509754" cy="646331"/>
          </a:xfrm>
          <a:prstGeom prst="rect">
            <a:avLst/>
          </a:prstGeom>
          <a:noFill/>
        </p:spPr>
        <p:txBody>
          <a:bodyPr wrap="square">
            <a:spAutoFit/>
          </a:bodyPr>
          <a:lstStyle/>
          <a:p>
            <a:pPr algn="ctr"/>
            <a:r>
              <a:rPr lang="ja-JP" altLang="en-US" sz="900" kern="100" dirty="0">
                <a:latin typeface="メイリオ" panose="020B0604030504040204" pitchFamily="50" charset="-128"/>
                <a:ea typeface="メイリオ" panose="020B0604030504040204" pitchFamily="50" charset="-128"/>
                <a:cs typeface="Times New Roman" panose="02020603050405020304" pitchFamily="18" charset="0"/>
              </a:rPr>
              <a:t>石塚左玄著</a:t>
            </a:r>
          </a:p>
          <a:p>
            <a:pPr algn="ctr"/>
            <a:r>
              <a:rPr lang="ja-JP" altLang="en-US" sz="900" kern="100" dirty="0">
                <a:latin typeface="メイリオ" panose="020B0604030504040204" pitchFamily="50" charset="-128"/>
                <a:ea typeface="メイリオ" panose="020B0604030504040204" pitchFamily="50" charset="-128"/>
                <a:cs typeface="Times New Roman" panose="02020603050405020304" pitchFamily="18" charset="0"/>
              </a:rPr>
              <a:t>「化学的食養長寿論」</a:t>
            </a:r>
          </a:p>
          <a:p>
            <a:pPr algn="ctr"/>
            <a:r>
              <a:rPr lang="ja-JP" altLang="en-US" sz="900" kern="100" dirty="0">
                <a:latin typeface="メイリオ" panose="020B0604030504040204" pitchFamily="50" charset="-128"/>
                <a:ea typeface="メイリオ" panose="020B0604030504040204" pitchFamily="50" charset="-128"/>
                <a:cs typeface="Times New Roman" panose="02020603050405020304" pitchFamily="18" charset="0"/>
              </a:rPr>
              <a:t>国立国会図書館デジタルコレクション</a:t>
            </a:r>
            <a:endParaRPr lang="ja-JP" altLang="en-US" sz="900" kern="100" dirty="0">
              <a:effectLst/>
              <a:latin typeface="メイリオ" panose="020B0604030504040204" pitchFamily="50" charset="-128"/>
              <a:ea typeface="メイリオ" panose="020B0604030504040204" pitchFamily="50" charset="-128"/>
              <a:cs typeface="Times New Roman" panose="02020603050405020304" pitchFamily="18" charset="0"/>
            </a:endParaRPr>
          </a:p>
        </p:txBody>
      </p:sp>
      <p:sp>
        <p:nvSpPr>
          <p:cNvPr id="11" name="テキスト ボックス 10">
            <a:extLst>
              <a:ext uri="{FF2B5EF4-FFF2-40B4-BE49-F238E27FC236}">
                <a16:creationId xmlns:a16="http://schemas.microsoft.com/office/drawing/2014/main" id="{56D513AA-AE70-ACC5-4652-B674BE3DA78F}"/>
              </a:ext>
            </a:extLst>
          </p:cNvPr>
          <p:cNvSpPr txBox="1"/>
          <p:nvPr/>
        </p:nvSpPr>
        <p:spPr>
          <a:xfrm>
            <a:off x="6510095" y="6406984"/>
            <a:ext cx="2448301" cy="369332"/>
          </a:xfrm>
          <a:prstGeom prst="rect">
            <a:avLst/>
          </a:prstGeom>
          <a:noFill/>
        </p:spPr>
        <p:txBody>
          <a:bodyPr wrap="square">
            <a:spAutoFit/>
          </a:bodyPr>
          <a:lstStyle/>
          <a:p>
            <a:pPr algn="ctr"/>
            <a:r>
              <a:rPr lang="ja-JP" altLang="en-US" sz="900" kern="100" dirty="0">
                <a:latin typeface="メイリオ" panose="020B0604030504040204" pitchFamily="50" charset="-128"/>
                <a:ea typeface="メイリオ" panose="020B0604030504040204" pitchFamily="50" charset="-128"/>
                <a:cs typeface="Times New Roman" panose="02020603050405020304" pitchFamily="18" charset="0"/>
              </a:rPr>
              <a:t>「キッチンカー」（栄養指導車）</a:t>
            </a:r>
          </a:p>
          <a:p>
            <a:pPr algn="ctr"/>
            <a:r>
              <a:rPr lang="ja-JP" altLang="en-US" sz="900" kern="100" dirty="0">
                <a:latin typeface="メイリオ" panose="020B0604030504040204" pitchFamily="50" charset="-128"/>
                <a:ea typeface="メイリオ" panose="020B0604030504040204" pitchFamily="50" charset="-128"/>
                <a:cs typeface="Times New Roman" panose="02020603050405020304" pitchFamily="18" charset="0"/>
              </a:rPr>
              <a:t>写真提供：一般財団法人日本食生活協会</a:t>
            </a:r>
          </a:p>
        </p:txBody>
      </p:sp>
      <p:sp>
        <p:nvSpPr>
          <p:cNvPr id="2" name="テキスト ボックス 1">
            <a:extLst>
              <a:ext uri="{FF2B5EF4-FFF2-40B4-BE49-F238E27FC236}">
                <a16:creationId xmlns:a16="http://schemas.microsoft.com/office/drawing/2014/main" id="{DD1767FC-F341-6CD5-3F5E-44F1C0FCA402}"/>
              </a:ext>
            </a:extLst>
          </p:cNvPr>
          <p:cNvSpPr txBox="1"/>
          <p:nvPr/>
        </p:nvSpPr>
        <p:spPr>
          <a:xfrm>
            <a:off x="109001" y="762951"/>
            <a:ext cx="8773127" cy="307777"/>
          </a:xfrm>
          <a:prstGeom prst="rect">
            <a:avLst/>
          </a:prstGeom>
          <a:noFill/>
          <a:ln>
            <a:solidFill>
              <a:schemeClr val="tx1"/>
            </a:solidFill>
          </a:ln>
        </p:spPr>
        <p:txBody>
          <a:bodyPr wrap="square" rtlCol="0">
            <a:spAutoFit/>
          </a:bodyPr>
          <a:lstStyle/>
          <a:p>
            <a:pPr lvl="0">
              <a:defRPr/>
            </a:pPr>
            <a:r>
              <a:rPr kumimoji="1" lang="ja-JP" altLang="en-US" sz="1400" b="1" dirty="0">
                <a:solidFill>
                  <a:prstClr val="black"/>
                </a:solidFill>
                <a:latin typeface="メイリオ" panose="020B0604030504040204" pitchFamily="50" charset="-128"/>
                <a:ea typeface="メイリオ" panose="020B0604030504040204" pitchFamily="50" charset="-128"/>
              </a:rPr>
              <a:t>食育基本法制定以前</a:t>
            </a:r>
            <a:endParaRPr kumimoji="1" lang="zh-TW" altLang="en-US" sz="1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p:txBody>
      </p:sp>
      <p:pic>
        <p:nvPicPr>
          <p:cNvPr id="10" name="図 9">
            <a:extLst>
              <a:ext uri="{FF2B5EF4-FFF2-40B4-BE49-F238E27FC236}">
                <a16:creationId xmlns:a16="http://schemas.microsoft.com/office/drawing/2014/main" id="{C4CE2AE3-B1B9-4ADA-076B-87542E1B042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880470" y="1193949"/>
            <a:ext cx="714851" cy="1130412"/>
          </a:xfrm>
          <a:prstGeom prst="rect">
            <a:avLst/>
          </a:prstGeom>
          <a:ln w="6350">
            <a:solidFill>
              <a:schemeClr val="tx1"/>
            </a:solidFill>
          </a:ln>
        </p:spPr>
      </p:pic>
      <p:sp>
        <p:nvSpPr>
          <p:cNvPr id="9" name="テキスト ボックス 8">
            <a:extLst>
              <a:ext uri="{FF2B5EF4-FFF2-40B4-BE49-F238E27FC236}">
                <a16:creationId xmlns:a16="http://schemas.microsoft.com/office/drawing/2014/main" id="{43C2FFBC-DDBE-8F77-8A24-B58A23DB839D}"/>
              </a:ext>
            </a:extLst>
          </p:cNvPr>
          <p:cNvSpPr txBox="1"/>
          <p:nvPr/>
        </p:nvSpPr>
        <p:spPr>
          <a:xfrm>
            <a:off x="0" y="475175"/>
            <a:ext cx="4598376" cy="307777"/>
          </a:xfrm>
          <a:prstGeom prst="rect">
            <a:avLst/>
          </a:prstGeom>
          <a:noFill/>
        </p:spPr>
        <p:txBody>
          <a:bodyPr wrap="square">
            <a:spAutoFit/>
          </a:bodyPr>
          <a:lstStyle/>
          <a:p>
            <a:r>
              <a:rPr lang="ja-JP" altLang="en-US" sz="1400" b="1" dirty="0">
                <a:latin typeface="メイリオ" panose="020B0604030504040204" pitchFamily="50" charset="-128"/>
                <a:ea typeface="メイリオ" panose="020B0604030504040204" pitchFamily="50" charset="-128"/>
              </a:rPr>
              <a:t>１　食育基本法制定にまつわる経緯</a:t>
            </a:r>
          </a:p>
        </p:txBody>
      </p:sp>
      <p:sp>
        <p:nvSpPr>
          <p:cNvPr id="12" name="角丸四角形 23">
            <a:extLst>
              <a:ext uri="{FF2B5EF4-FFF2-40B4-BE49-F238E27FC236}">
                <a16:creationId xmlns:a16="http://schemas.microsoft.com/office/drawing/2014/main" id="{8A587AEC-FB88-8B06-C0EF-8F5A7EC5110B}"/>
              </a:ext>
            </a:extLst>
          </p:cNvPr>
          <p:cNvSpPr/>
          <p:nvPr/>
        </p:nvSpPr>
        <p:spPr>
          <a:xfrm>
            <a:off x="0" y="144000"/>
            <a:ext cx="9135000" cy="288000"/>
          </a:xfrm>
          <a:prstGeom prst="roundRect">
            <a:avLst>
              <a:gd name="adj" fmla="val 151"/>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lvl="0" indent="87313">
              <a:lnSpc>
                <a:spcPts val="2000"/>
              </a:lnSpc>
              <a:defRPr/>
            </a:pPr>
            <a:r>
              <a:rPr lang="ja-JP" altLang="en-US" sz="1400" dirty="0">
                <a:latin typeface="メイリオ" panose="020B0604030504040204" pitchFamily="50" charset="-128"/>
                <a:ea typeface="メイリオ" panose="020B0604030504040204" pitchFamily="50" charset="-128"/>
              </a:rPr>
              <a:t>特集　食育基本法のあゆみ</a:t>
            </a:r>
            <a:endParaRPr kumimoji="0" lang="ja-JP" altLang="en-US" sz="1400" i="0" u="none" strike="noStrike" kern="1200" cap="none" spc="-100" normalizeH="0" baseline="0" noProof="0" dirty="0">
              <a:ln>
                <a:noFill/>
              </a:ln>
              <a:solidFill>
                <a:prstClr val="white">
                  <a:lumMod val="95000"/>
                </a:prstClr>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5" name="テキスト ボックス 4">
            <a:extLst>
              <a:ext uri="{FF2B5EF4-FFF2-40B4-BE49-F238E27FC236}">
                <a16:creationId xmlns:a16="http://schemas.microsoft.com/office/drawing/2014/main" id="{433B0B20-5E4C-B199-41F7-1305D5E2FFCA}"/>
              </a:ext>
            </a:extLst>
          </p:cNvPr>
          <p:cNvSpPr txBox="1"/>
          <p:nvPr/>
        </p:nvSpPr>
        <p:spPr>
          <a:xfrm>
            <a:off x="4884744" y="1257350"/>
            <a:ext cx="876754" cy="20005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いしづかさげん</a:t>
            </a:r>
          </a:p>
        </p:txBody>
      </p:sp>
      <p:sp>
        <p:nvSpPr>
          <p:cNvPr id="13" name="テキスト ボックス 12">
            <a:extLst>
              <a:ext uri="{FF2B5EF4-FFF2-40B4-BE49-F238E27FC236}">
                <a16:creationId xmlns:a16="http://schemas.microsoft.com/office/drawing/2014/main" id="{C129F9B5-31E6-92EF-9499-29726DED1F11}"/>
              </a:ext>
            </a:extLst>
          </p:cNvPr>
          <p:cNvSpPr txBox="1"/>
          <p:nvPr/>
        </p:nvSpPr>
        <p:spPr>
          <a:xfrm>
            <a:off x="6284053" y="1257350"/>
            <a:ext cx="876754" cy="20005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むらいげんさい</a:t>
            </a:r>
          </a:p>
        </p:txBody>
      </p:sp>
      <p:pic>
        <p:nvPicPr>
          <p:cNvPr id="14" name="図 13">
            <a:extLst>
              <a:ext uri="{FF2B5EF4-FFF2-40B4-BE49-F238E27FC236}">
                <a16:creationId xmlns:a16="http://schemas.microsoft.com/office/drawing/2014/main" id="{3F793169-C734-F70B-44C8-BFB9FD746F0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528705" y="4767757"/>
            <a:ext cx="2429691" cy="1596281"/>
          </a:xfrm>
          <a:prstGeom prst="rect">
            <a:avLst/>
          </a:prstGeom>
        </p:spPr>
      </p:pic>
      <p:sp>
        <p:nvSpPr>
          <p:cNvPr id="7" name="スライド番号プレースホルダー 1">
            <a:extLst>
              <a:ext uri="{FF2B5EF4-FFF2-40B4-BE49-F238E27FC236}">
                <a16:creationId xmlns:a16="http://schemas.microsoft.com/office/drawing/2014/main" id="{23648676-0915-60E2-53DC-4A1CBCC3091B}"/>
              </a:ext>
            </a:extLst>
          </p:cNvPr>
          <p:cNvSpPr>
            <a:spLocks noGrp="1"/>
          </p:cNvSpPr>
          <p:nvPr>
            <p:ph type="sldNum" sz="quarter" idx="12"/>
          </p:nvPr>
        </p:nvSpPr>
        <p:spPr>
          <a:xfrm>
            <a:off x="8772792" y="6492875"/>
            <a:ext cx="371208" cy="365125"/>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4</a:t>
            </a:r>
          </a:p>
        </p:txBody>
      </p:sp>
      <p:sp>
        <p:nvSpPr>
          <p:cNvPr id="6" name="角丸四角形 23">
            <a:extLst>
              <a:ext uri="{FF2B5EF4-FFF2-40B4-BE49-F238E27FC236}">
                <a16:creationId xmlns:a16="http://schemas.microsoft.com/office/drawing/2014/main" id="{08DE0DE9-29D7-6610-0F7D-9DD74444CC1E}"/>
              </a:ext>
            </a:extLst>
          </p:cNvPr>
          <p:cNvSpPr/>
          <p:nvPr/>
        </p:nvSpPr>
        <p:spPr>
          <a:xfrm>
            <a:off x="-11433" y="149005"/>
            <a:ext cx="9135000" cy="288000"/>
          </a:xfrm>
          <a:prstGeom prst="roundRect">
            <a:avLst>
              <a:gd name="adj" fmla="val 151"/>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lvl="0" indent="87313" algn="r">
              <a:lnSpc>
                <a:spcPts val="2000"/>
              </a:lnSpc>
              <a:defRPr/>
            </a:pPr>
            <a:r>
              <a:rPr lang="ja-JP" altLang="en-US" sz="1400" dirty="0">
                <a:latin typeface="メイリオ" panose="020B0604030504040204" pitchFamily="50" charset="-128"/>
                <a:ea typeface="メイリオ" panose="020B0604030504040204" pitchFamily="50" charset="-128"/>
              </a:rPr>
              <a:t>第１節　食育推進基本計画の変遷</a:t>
            </a:r>
            <a:endParaRPr kumimoji="0" lang="ja-JP" altLang="en-US" sz="1400" i="0" u="none" strike="noStrike" kern="1200" cap="none" spc="-100" normalizeH="0" baseline="0" noProof="0" dirty="0">
              <a:ln>
                <a:noFill/>
              </a:ln>
              <a:solidFill>
                <a:prstClr val="white">
                  <a:lumMod val="95000"/>
                </a:prstClr>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p:txBody>
      </p:sp>
    </p:spTree>
    <p:extLst>
      <p:ext uri="{BB962C8B-B14F-4D97-AF65-F5344CB8AC3E}">
        <p14:creationId xmlns:p14="http://schemas.microsoft.com/office/powerpoint/2010/main" val="13371254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2BF14A-9901-E98B-6B05-53C76AE804C3}"/>
            </a:ext>
          </a:extLst>
        </p:cNvPr>
        <p:cNvGrpSpPr/>
        <p:nvPr/>
      </p:nvGrpSpPr>
      <p:grpSpPr>
        <a:xfrm>
          <a:off x="0" y="0"/>
          <a:ext cx="0" cy="0"/>
          <a:chOff x="0" y="0"/>
          <a:chExt cx="0" cy="0"/>
        </a:xfrm>
      </p:grpSpPr>
      <p:sp>
        <p:nvSpPr>
          <p:cNvPr id="4" name="テキスト ボックス 24">
            <a:extLst>
              <a:ext uri="{FF2B5EF4-FFF2-40B4-BE49-F238E27FC236}">
                <a16:creationId xmlns:a16="http://schemas.microsoft.com/office/drawing/2014/main" id="{925DFF7F-E32A-46D3-5743-C48D5841580C}"/>
              </a:ext>
            </a:extLst>
          </p:cNvPr>
          <p:cNvSpPr txBox="1">
            <a:spLocks noChangeArrowheads="1"/>
          </p:cNvSpPr>
          <p:nvPr/>
        </p:nvSpPr>
        <p:spPr bwMode="auto">
          <a:xfrm>
            <a:off x="-1" y="1122507"/>
            <a:ext cx="9017001" cy="2752511"/>
          </a:xfrm>
          <a:prstGeom prst="rect">
            <a:avLst/>
          </a:prstGeom>
          <a:noFill/>
          <a:ln>
            <a:noFill/>
          </a:ln>
        </p:spPr>
        <p:txBody>
          <a:bodyPr wrap="square" lIns="288000" tIns="0" rIns="180000" bIns="0" anchor="t"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54800" lvl="0" indent="-154800" algn="just">
              <a:lnSpc>
                <a:spcPts val="2000"/>
              </a:lnSpc>
              <a:defRPr/>
            </a:pPr>
            <a:r>
              <a:rPr lang="ja-JP" altLang="en-US" sz="1200" dirty="0">
                <a:solidFill>
                  <a:prstClr val="black"/>
                </a:solidFill>
                <a:latin typeface="メイリオ" panose="020B0604030504040204" pitchFamily="50" charset="-128"/>
                <a:ea typeface="メイリオ" panose="020B0604030504040204" pitchFamily="50" charset="-128"/>
              </a:rPr>
              <a:t>○第</a:t>
            </a:r>
            <a:r>
              <a:rPr lang="en-US" altLang="ja-JP" sz="1200" dirty="0">
                <a:solidFill>
                  <a:prstClr val="black"/>
                </a:solidFill>
                <a:latin typeface="メイリオ" panose="020B0604030504040204" pitchFamily="50" charset="-128"/>
                <a:ea typeface="メイリオ" panose="020B0604030504040204" pitchFamily="50" charset="-128"/>
              </a:rPr>
              <a:t>159</a:t>
            </a:r>
            <a:r>
              <a:rPr lang="ja-JP" altLang="en-US" sz="1200" dirty="0">
                <a:solidFill>
                  <a:prstClr val="black"/>
                </a:solidFill>
                <a:latin typeface="メイリオ" panose="020B0604030504040204" pitchFamily="50" charset="-128"/>
                <a:ea typeface="メイリオ" panose="020B0604030504040204" pitchFamily="50" charset="-128"/>
              </a:rPr>
              <a:t>回国会会期中の</a:t>
            </a:r>
            <a:r>
              <a:rPr lang="en-US" altLang="ja-JP" sz="1200" dirty="0">
                <a:solidFill>
                  <a:prstClr val="black"/>
                </a:solidFill>
                <a:latin typeface="メイリオ" panose="020B0604030504040204" pitchFamily="50" charset="-128"/>
                <a:ea typeface="メイリオ" panose="020B0604030504040204" pitchFamily="50" charset="-128"/>
              </a:rPr>
              <a:t>2004</a:t>
            </a:r>
            <a:r>
              <a:rPr lang="ja-JP" altLang="en-US" sz="1200" dirty="0">
                <a:solidFill>
                  <a:prstClr val="black"/>
                </a:solidFill>
                <a:latin typeface="メイリオ" panose="020B0604030504040204" pitchFamily="50" charset="-128"/>
                <a:ea typeface="メイリオ" panose="020B0604030504040204" pitchFamily="50" charset="-128"/>
              </a:rPr>
              <a:t>年３月、「近年における国民の食生活をめぐる環境の変化、具体的には、栄養の偏り、不規則な食事、肥満や生活習慣病の増加、過度の痩身志向などの問題、また、食の安全や海外依存の問題の発生に伴い、国民が生涯にわたって健全な心身を培い、豊かな人間性をはぐくむための食育を推進することが緊要な課題となっていることにかんがみ、食育に関し、基本理念を定め、及び国、地方公共団体等の責務を明らかにするとともに、食育に関する施策の基本となる事項を定めることにより、食育に関する施策を総合的かつ計画的に推進し、もって現在及び将来にわたる健康で文化的な国民の生活と豊かで活力ある社会の実現に寄与すること」を提案理由として、食育基本法案が議員提出法案として参議院に提出された。</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154800" marR="0" lvl="0" indent="-154800" algn="just" defTabSz="457200" rtl="0" eaLnBrk="1" fontAlgn="auto" latinLnBrk="0" hangingPunct="1">
              <a:lnSpc>
                <a:spcPts val="2000"/>
              </a:lnSpc>
              <a:spcBef>
                <a:spcPts val="0"/>
              </a:spcBef>
              <a:spcAft>
                <a:spcPts val="0"/>
              </a:spcAft>
              <a:buClrTx/>
              <a:buSzTx/>
              <a:buFontTx/>
              <a:buNone/>
              <a:tabLst/>
              <a:defRPr/>
            </a:pPr>
            <a:endPar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154800" lvl="0" indent="-154800" algn="just">
              <a:lnSpc>
                <a:spcPts val="2000"/>
              </a:lnSpc>
              <a:defRPr/>
            </a:pPr>
            <a:r>
              <a:rPr lang="ja-JP" altLang="en-US" sz="1200" dirty="0">
                <a:solidFill>
                  <a:prstClr val="black"/>
                </a:solidFill>
                <a:latin typeface="メイリオ" panose="020B0604030504040204" pitchFamily="50" charset="-128"/>
                <a:ea typeface="メイリオ" panose="020B0604030504040204" pitchFamily="50" charset="-128"/>
              </a:rPr>
              <a:t>○その後、同年６月に衆議院に提出され、会期終了に伴い継続審議となったが、第</a:t>
            </a:r>
            <a:r>
              <a:rPr lang="en-US" altLang="ja-JP" sz="1200" dirty="0">
                <a:solidFill>
                  <a:prstClr val="black"/>
                </a:solidFill>
                <a:latin typeface="メイリオ" panose="020B0604030504040204" pitchFamily="50" charset="-128"/>
                <a:ea typeface="メイリオ" panose="020B0604030504040204" pitchFamily="50" charset="-128"/>
              </a:rPr>
              <a:t>162</a:t>
            </a:r>
            <a:r>
              <a:rPr lang="ja-JP" altLang="en-US" sz="1200" dirty="0">
                <a:solidFill>
                  <a:prstClr val="black"/>
                </a:solidFill>
                <a:latin typeface="メイリオ" panose="020B0604030504040204" pitchFamily="50" charset="-128"/>
                <a:ea typeface="メイリオ" panose="020B0604030504040204" pitchFamily="50" charset="-128"/>
              </a:rPr>
              <a:t>回国会会期中の</a:t>
            </a:r>
            <a:r>
              <a:rPr lang="en-US" altLang="ja-JP" sz="1200" dirty="0">
                <a:solidFill>
                  <a:prstClr val="black"/>
                </a:solidFill>
                <a:latin typeface="メイリオ" panose="020B0604030504040204" pitchFamily="50" charset="-128"/>
                <a:ea typeface="メイリオ" panose="020B0604030504040204" pitchFamily="50" charset="-128"/>
              </a:rPr>
              <a:t>2005</a:t>
            </a:r>
            <a:r>
              <a:rPr lang="ja-JP" altLang="en-US" sz="1200" dirty="0">
                <a:solidFill>
                  <a:prstClr val="black"/>
                </a:solidFill>
                <a:latin typeface="メイリオ" panose="020B0604030504040204" pitchFamily="50" charset="-128"/>
                <a:ea typeface="メイリオ" panose="020B0604030504040204" pitchFamily="50" charset="-128"/>
              </a:rPr>
              <a:t>年４月に衆議院本会議において可決され、続いて同年６月に参議院本会議においても可決の上、食育基本法が成立した。</a:t>
            </a:r>
            <a:endPar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5" name="テキスト ボックス 4">
            <a:extLst>
              <a:ext uri="{FF2B5EF4-FFF2-40B4-BE49-F238E27FC236}">
                <a16:creationId xmlns:a16="http://schemas.microsoft.com/office/drawing/2014/main" id="{B586B56B-18A0-B1FC-BE9F-E80F2C14873D}"/>
              </a:ext>
            </a:extLst>
          </p:cNvPr>
          <p:cNvSpPr txBox="1"/>
          <p:nvPr/>
        </p:nvSpPr>
        <p:spPr>
          <a:xfrm>
            <a:off x="115241" y="500600"/>
            <a:ext cx="8356600" cy="307777"/>
          </a:xfrm>
          <a:prstGeom prst="rect">
            <a:avLst/>
          </a:prstGeom>
          <a:noFill/>
          <a:ln>
            <a:solidFill>
              <a:schemeClr val="tx1"/>
            </a:solidFill>
          </a:ln>
        </p:spPr>
        <p:txBody>
          <a:bodyPr wrap="square" rtlCol="0">
            <a:spAutoFit/>
          </a:bodyPr>
          <a:lstStyle/>
          <a:p>
            <a:pPr lvl="0">
              <a:defRPr/>
            </a:pPr>
            <a:r>
              <a:rPr kumimoji="1" lang="ja-JP" altLang="en-US" sz="1400" b="1" dirty="0">
                <a:solidFill>
                  <a:prstClr val="black"/>
                </a:solidFill>
                <a:latin typeface="Meiryo UI" panose="020B0604030504040204" pitchFamily="50" charset="-128"/>
                <a:ea typeface="Meiryo UI" panose="020B0604030504040204" pitchFamily="50" charset="-128"/>
              </a:rPr>
              <a:t>食育基本法制定の経緯</a:t>
            </a:r>
            <a:endParaRPr kumimoji="1" lang="zh-TW"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10" name="図 9">
            <a:extLst>
              <a:ext uri="{FF2B5EF4-FFF2-40B4-BE49-F238E27FC236}">
                <a16:creationId xmlns:a16="http://schemas.microsoft.com/office/drawing/2014/main" id="{6B5C5ABF-2BA0-556F-C035-AA52E56D23E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265495" y="3809388"/>
            <a:ext cx="6604009" cy="2749117"/>
          </a:xfrm>
          <a:prstGeom prst="rect">
            <a:avLst/>
          </a:prstGeom>
        </p:spPr>
      </p:pic>
      <p:sp>
        <p:nvSpPr>
          <p:cNvPr id="6" name="スライド番号プレースホルダー 1">
            <a:extLst>
              <a:ext uri="{FF2B5EF4-FFF2-40B4-BE49-F238E27FC236}">
                <a16:creationId xmlns:a16="http://schemas.microsoft.com/office/drawing/2014/main" id="{398F0BA2-0E6D-EE7C-D326-0B423F7669E9}"/>
              </a:ext>
            </a:extLst>
          </p:cNvPr>
          <p:cNvSpPr>
            <a:spLocks noGrp="1"/>
          </p:cNvSpPr>
          <p:nvPr>
            <p:ph type="sldNum" sz="quarter" idx="12"/>
          </p:nvPr>
        </p:nvSpPr>
        <p:spPr>
          <a:xfrm>
            <a:off x="8772792" y="6492875"/>
            <a:ext cx="371208" cy="365125"/>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5</a:t>
            </a:r>
          </a:p>
        </p:txBody>
      </p:sp>
      <p:sp>
        <p:nvSpPr>
          <p:cNvPr id="3" name="角丸四角形 23">
            <a:extLst>
              <a:ext uri="{FF2B5EF4-FFF2-40B4-BE49-F238E27FC236}">
                <a16:creationId xmlns:a16="http://schemas.microsoft.com/office/drawing/2014/main" id="{35AA70EA-07CF-1296-DC0B-828F7055F27A}"/>
              </a:ext>
            </a:extLst>
          </p:cNvPr>
          <p:cNvSpPr/>
          <p:nvPr/>
        </p:nvSpPr>
        <p:spPr>
          <a:xfrm>
            <a:off x="0" y="144000"/>
            <a:ext cx="9135000" cy="288000"/>
          </a:xfrm>
          <a:prstGeom prst="roundRect">
            <a:avLst>
              <a:gd name="adj" fmla="val 151"/>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lvl="0" indent="87313">
              <a:lnSpc>
                <a:spcPts val="2000"/>
              </a:lnSpc>
              <a:defRPr/>
            </a:pPr>
            <a:r>
              <a:rPr lang="ja-JP" altLang="en-US" sz="1400" dirty="0">
                <a:latin typeface="メイリオ" panose="020B0604030504040204" pitchFamily="50" charset="-128"/>
                <a:ea typeface="メイリオ" panose="020B0604030504040204" pitchFamily="50" charset="-128"/>
              </a:rPr>
              <a:t>特集　食育基本法のあゆみ</a:t>
            </a:r>
            <a:endParaRPr kumimoji="0" lang="ja-JP" altLang="en-US" sz="1400" i="0" u="none" strike="noStrike" kern="1200" cap="none" spc="-100" normalizeH="0" baseline="0" noProof="0" dirty="0">
              <a:ln>
                <a:noFill/>
              </a:ln>
              <a:solidFill>
                <a:prstClr val="white">
                  <a:lumMod val="95000"/>
                </a:prstClr>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8" name="角丸四角形 23">
            <a:extLst>
              <a:ext uri="{FF2B5EF4-FFF2-40B4-BE49-F238E27FC236}">
                <a16:creationId xmlns:a16="http://schemas.microsoft.com/office/drawing/2014/main" id="{0DB1335B-260E-3990-0285-B44C4C34CE56}"/>
              </a:ext>
            </a:extLst>
          </p:cNvPr>
          <p:cNvSpPr/>
          <p:nvPr/>
        </p:nvSpPr>
        <p:spPr>
          <a:xfrm>
            <a:off x="-11433" y="149005"/>
            <a:ext cx="9135000" cy="288000"/>
          </a:xfrm>
          <a:prstGeom prst="roundRect">
            <a:avLst>
              <a:gd name="adj" fmla="val 151"/>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lvl="0" indent="87313" algn="r">
              <a:lnSpc>
                <a:spcPts val="2000"/>
              </a:lnSpc>
              <a:defRPr/>
            </a:pPr>
            <a:r>
              <a:rPr lang="ja-JP" altLang="en-US" sz="1400" dirty="0">
                <a:latin typeface="メイリオ" panose="020B0604030504040204" pitchFamily="50" charset="-128"/>
                <a:ea typeface="メイリオ" panose="020B0604030504040204" pitchFamily="50" charset="-128"/>
              </a:rPr>
              <a:t>第１節　食育推進基本計画の変遷</a:t>
            </a:r>
            <a:endParaRPr kumimoji="0" lang="ja-JP" altLang="en-US" sz="1400" i="0" u="none" strike="noStrike" kern="1200" cap="none" spc="-100" normalizeH="0" baseline="0" noProof="0" dirty="0">
              <a:ln>
                <a:noFill/>
              </a:ln>
              <a:solidFill>
                <a:prstClr val="white">
                  <a:lumMod val="95000"/>
                </a:prstClr>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p:txBody>
      </p:sp>
    </p:spTree>
    <p:extLst>
      <p:ext uri="{BB962C8B-B14F-4D97-AF65-F5344CB8AC3E}">
        <p14:creationId xmlns:p14="http://schemas.microsoft.com/office/powerpoint/2010/main" val="28996495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DFE71D-80B5-D773-F0B1-555CC8A6307A}"/>
            </a:ext>
          </a:extLst>
        </p:cNvPr>
        <p:cNvGrpSpPr/>
        <p:nvPr/>
      </p:nvGrpSpPr>
      <p:grpSpPr>
        <a:xfrm>
          <a:off x="0" y="0"/>
          <a:ext cx="0" cy="0"/>
          <a:chOff x="0" y="0"/>
          <a:chExt cx="0" cy="0"/>
        </a:xfrm>
      </p:grpSpPr>
      <p:sp>
        <p:nvSpPr>
          <p:cNvPr id="4" name="テキスト ボックス 24">
            <a:extLst>
              <a:ext uri="{FF2B5EF4-FFF2-40B4-BE49-F238E27FC236}">
                <a16:creationId xmlns:a16="http://schemas.microsoft.com/office/drawing/2014/main" id="{B0E782F8-55B0-272A-780F-7E2FA19DC484}"/>
              </a:ext>
            </a:extLst>
          </p:cNvPr>
          <p:cNvSpPr txBox="1">
            <a:spLocks noChangeArrowheads="1"/>
          </p:cNvSpPr>
          <p:nvPr/>
        </p:nvSpPr>
        <p:spPr bwMode="auto">
          <a:xfrm>
            <a:off x="0" y="1243180"/>
            <a:ext cx="9053465" cy="5768559"/>
          </a:xfrm>
          <a:prstGeom prst="rect">
            <a:avLst/>
          </a:prstGeom>
          <a:noFill/>
          <a:ln>
            <a:noFill/>
          </a:ln>
        </p:spPr>
        <p:txBody>
          <a:bodyPr wrap="square" lIns="288000" tIns="0" rIns="180000" bIns="0" anchor="t"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54800" lvl="0" indent="-154800" algn="just">
              <a:lnSpc>
                <a:spcPts val="2000"/>
              </a:lnSpc>
              <a:defRPr/>
            </a:pPr>
            <a:r>
              <a:rPr lang="ja-JP" altLang="en-US" sz="1200" dirty="0">
                <a:solidFill>
                  <a:prstClr val="black"/>
                </a:solidFill>
                <a:latin typeface="メイリオ" panose="020B0604030504040204" pitchFamily="50" charset="-128"/>
                <a:ea typeface="メイリオ" panose="020B0604030504040204" pitchFamily="50" charset="-128"/>
              </a:rPr>
              <a:t>○食育基本法第</a:t>
            </a:r>
            <a:r>
              <a:rPr lang="en-US" altLang="ja-JP" sz="1200" dirty="0">
                <a:solidFill>
                  <a:prstClr val="black"/>
                </a:solidFill>
                <a:latin typeface="メイリオ" panose="020B0604030504040204" pitchFamily="50" charset="-128"/>
                <a:ea typeface="メイリオ" panose="020B0604030504040204" pitchFamily="50" charset="-128"/>
              </a:rPr>
              <a:t>16</a:t>
            </a:r>
            <a:r>
              <a:rPr lang="ja-JP" altLang="en-US" sz="1200" dirty="0">
                <a:solidFill>
                  <a:prstClr val="black"/>
                </a:solidFill>
                <a:latin typeface="メイリオ" panose="020B0604030504040204" pitchFamily="50" charset="-128"/>
                <a:ea typeface="メイリオ" panose="020B0604030504040204" pitchFamily="50" charset="-128"/>
              </a:rPr>
              <a:t>条に基づき、</a:t>
            </a:r>
            <a:r>
              <a:rPr lang="en-US" altLang="ja-JP" sz="1200" dirty="0">
                <a:solidFill>
                  <a:prstClr val="black"/>
                </a:solidFill>
                <a:latin typeface="メイリオ" panose="020B0604030504040204" pitchFamily="50" charset="-128"/>
                <a:ea typeface="メイリオ" panose="020B0604030504040204" pitchFamily="50" charset="-128"/>
              </a:rPr>
              <a:t>2006</a:t>
            </a:r>
            <a:r>
              <a:rPr lang="ja-JP" altLang="en-US" sz="1200" dirty="0">
                <a:solidFill>
                  <a:prstClr val="black"/>
                </a:solidFill>
                <a:latin typeface="メイリオ" panose="020B0604030504040204" pitchFamily="50" charset="-128"/>
                <a:ea typeface="メイリオ" panose="020B0604030504040204" pitchFamily="50" charset="-128"/>
              </a:rPr>
              <a:t>年度から</a:t>
            </a:r>
            <a:r>
              <a:rPr lang="en-US" altLang="ja-JP" sz="1200" dirty="0">
                <a:solidFill>
                  <a:prstClr val="black"/>
                </a:solidFill>
                <a:latin typeface="メイリオ" panose="020B0604030504040204" pitchFamily="50" charset="-128"/>
                <a:ea typeface="メイリオ" panose="020B0604030504040204" pitchFamily="50" charset="-128"/>
              </a:rPr>
              <a:t>2010</a:t>
            </a:r>
            <a:r>
              <a:rPr lang="ja-JP" altLang="en-US" sz="1200" dirty="0">
                <a:solidFill>
                  <a:prstClr val="black"/>
                </a:solidFill>
                <a:latin typeface="メイリオ" panose="020B0604030504040204" pitchFamily="50" charset="-128"/>
                <a:ea typeface="メイリオ" panose="020B0604030504040204" pitchFamily="50" charset="-128"/>
              </a:rPr>
              <a:t>年度までの５年間を計画期間とする、食育推進基本計画が作成された。</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154800" marR="0" lvl="0" indent="-154800" algn="just" defTabSz="457200">
              <a:lnSpc>
                <a:spcPts val="2000"/>
              </a:lnSpc>
              <a:spcBef>
                <a:spcPts val="0"/>
              </a:spcBef>
              <a:spcAft>
                <a:spcPts val="0"/>
              </a:spcAft>
              <a:buClrTx/>
              <a:buSzTx/>
              <a:buFontTx/>
              <a:buNone/>
              <a:tabLst/>
              <a:defRPr/>
            </a:pPr>
            <a:endPar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154800" lvl="0" indent="-154800" algn="just">
              <a:lnSpc>
                <a:spcPts val="2000"/>
              </a:lnSpc>
              <a:defRPr/>
            </a:pPr>
            <a:r>
              <a:rPr lang="ja-JP" altLang="en-US" sz="1200" dirty="0">
                <a:solidFill>
                  <a:prstClr val="black"/>
                </a:solidFill>
                <a:latin typeface="メイリオ" panose="020B0604030504040204" pitchFamily="50" charset="-128"/>
                <a:ea typeface="メイリオ" panose="020B0604030504040204" pitchFamily="50" charset="-128"/>
              </a:rPr>
              <a:t>○食育推進基本計画の作成に当たっては、食育推進基本計画検討会において、５回にわたり内容について検討し、案を取りまとめた。</a:t>
            </a:r>
            <a:r>
              <a:rPr lang="en-US" altLang="ja-JP" sz="1200" dirty="0">
                <a:solidFill>
                  <a:prstClr val="black"/>
                </a:solidFill>
                <a:latin typeface="メイリオ" panose="020B0604030504040204" pitchFamily="50" charset="-128"/>
                <a:ea typeface="メイリオ" panose="020B0604030504040204" pitchFamily="50" charset="-128"/>
              </a:rPr>
              <a:t>2005</a:t>
            </a:r>
            <a:r>
              <a:rPr lang="ja-JP" altLang="en-US" sz="1200" dirty="0">
                <a:solidFill>
                  <a:prstClr val="black"/>
                </a:solidFill>
                <a:latin typeface="メイリオ" panose="020B0604030504040204" pitchFamily="50" charset="-128"/>
                <a:ea typeface="メイリオ" panose="020B0604030504040204" pitchFamily="50" charset="-128"/>
              </a:rPr>
              <a:t>年９月及び</a:t>
            </a:r>
            <a:r>
              <a:rPr lang="en-US" altLang="ja-JP" sz="1200" dirty="0">
                <a:solidFill>
                  <a:prstClr val="black"/>
                </a:solidFill>
                <a:latin typeface="メイリオ" panose="020B0604030504040204" pitchFamily="50" charset="-128"/>
                <a:ea typeface="メイリオ" panose="020B0604030504040204" pitchFamily="50" charset="-128"/>
              </a:rPr>
              <a:t>10</a:t>
            </a:r>
            <a:r>
              <a:rPr lang="ja-JP" altLang="en-US" sz="1200" dirty="0">
                <a:solidFill>
                  <a:prstClr val="black"/>
                </a:solidFill>
                <a:latin typeface="メイリオ" panose="020B0604030504040204" pitchFamily="50" charset="-128"/>
                <a:ea typeface="メイリオ" panose="020B0604030504040204" pitchFamily="50" charset="-128"/>
              </a:rPr>
              <a:t>月に、食育を積極的に推進していた大阪府、福井県小浜市、茨城県において地方意見交換会を開催し、また、</a:t>
            </a:r>
            <a:r>
              <a:rPr lang="en-US" altLang="ja-JP" sz="1200" dirty="0">
                <a:solidFill>
                  <a:prstClr val="black"/>
                </a:solidFill>
                <a:latin typeface="メイリオ" panose="020B0604030504040204" pitchFamily="50" charset="-128"/>
                <a:ea typeface="メイリオ" panose="020B0604030504040204" pitchFamily="50" charset="-128"/>
              </a:rPr>
              <a:t>2006</a:t>
            </a:r>
            <a:r>
              <a:rPr lang="ja-JP" altLang="en-US" sz="1200" dirty="0">
                <a:solidFill>
                  <a:prstClr val="black"/>
                </a:solidFill>
                <a:latin typeface="メイリオ" panose="020B0604030504040204" pitchFamily="50" charset="-128"/>
                <a:ea typeface="メイリオ" panose="020B0604030504040204" pitchFamily="50" charset="-128"/>
              </a:rPr>
              <a:t>年２月から３月にかけてインターネット等により国民から意見の募集を行った。これらを経て、</a:t>
            </a:r>
            <a:r>
              <a:rPr lang="en-US" altLang="ja-JP" sz="1200" dirty="0">
                <a:solidFill>
                  <a:prstClr val="black"/>
                </a:solidFill>
                <a:latin typeface="メイリオ" panose="020B0604030504040204" pitchFamily="50" charset="-128"/>
                <a:ea typeface="メイリオ" panose="020B0604030504040204" pitchFamily="50" charset="-128"/>
              </a:rPr>
              <a:t>2006</a:t>
            </a:r>
            <a:r>
              <a:rPr lang="ja-JP" altLang="en-US" sz="1200" dirty="0">
                <a:solidFill>
                  <a:prstClr val="black"/>
                </a:solidFill>
                <a:latin typeface="メイリオ" panose="020B0604030504040204" pitchFamily="50" charset="-128"/>
                <a:ea typeface="メイリオ" panose="020B0604030504040204" pitchFamily="50" charset="-128"/>
              </a:rPr>
              <a:t>年３月に開催された第２回食育推進会議において、食育推進基本計画が決定された。</a:t>
            </a:r>
            <a:endPar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154800" marR="0" lvl="0" indent="-154800" algn="just" defTabSz="457200">
              <a:lnSpc>
                <a:spcPts val="2000"/>
              </a:lnSpc>
              <a:spcBef>
                <a:spcPts val="0"/>
              </a:spcBef>
              <a:spcAft>
                <a:spcPts val="0"/>
              </a:spcAft>
              <a:buClrTx/>
              <a:buSzTx/>
              <a:buFontTx/>
              <a:buNone/>
              <a:tabLst/>
              <a:defRPr/>
            </a:pPr>
            <a:endPar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154800" lvl="0" indent="-154800">
              <a:lnSpc>
                <a:spcPts val="2000"/>
              </a:lnSpc>
              <a:defRPr/>
            </a:pPr>
            <a:r>
              <a:rPr lang="ja-JP" altLang="en-US" sz="1200" dirty="0">
                <a:solidFill>
                  <a:prstClr val="black"/>
                </a:solidFill>
                <a:latin typeface="メイリオ" panose="020B0604030504040204" pitchFamily="50" charset="-128"/>
                <a:ea typeface="メイリオ" panose="020B0604030504040204" pitchFamily="50" charset="-128"/>
              </a:rPr>
              <a:t>○食育推進基本計画では、食育の推進に関する施策についての基本的な方針として、</a:t>
            </a:r>
            <a:br>
              <a:rPr lang="en-US" altLang="ja-JP" sz="1200" dirty="0">
                <a:solidFill>
                  <a:prstClr val="black"/>
                </a:solidFill>
                <a:latin typeface="メイリオ" panose="020B0604030504040204" pitchFamily="50" charset="-128"/>
                <a:ea typeface="メイリオ" panose="020B0604030504040204" pitchFamily="50" charset="-128"/>
              </a:rPr>
            </a:br>
            <a:r>
              <a:rPr lang="ja-JP" altLang="en-US" sz="1200" dirty="0">
                <a:solidFill>
                  <a:prstClr val="black"/>
                </a:solidFill>
                <a:latin typeface="メイリオ" panose="020B0604030504040204" pitchFamily="50" charset="-128"/>
                <a:ea typeface="メイリオ" panose="020B0604030504040204" pitchFamily="50" charset="-128"/>
              </a:rPr>
              <a:t>（１）国民の心身の健康の増進と豊かな人間形成、（２）食に関する感謝の念と理解、</a:t>
            </a:r>
            <a:br>
              <a:rPr lang="en-US" altLang="ja-JP" sz="1200" dirty="0">
                <a:solidFill>
                  <a:prstClr val="black"/>
                </a:solidFill>
                <a:latin typeface="メイリオ" panose="020B0604030504040204" pitchFamily="50" charset="-128"/>
                <a:ea typeface="メイリオ" panose="020B0604030504040204" pitchFamily="50" charset="-128"/>
              </a:rPr>
            </a:br>
            <a:r>
              <a:rPr lang="ja-JP" altLang="en-US" sz="1200" dirty="0">
                <a:solidFill>
                  <a:prstClr val="black"/>
                </a:solidFill>
                <a:latin typeface="メイリオ" panose="020B0604030504040204" pitchFamily="50" charset="-128"/>
                <a:ea typeface="メイリオ" panose="020B0604030504040204" pitchFamily="50" charset="-128"/>
              </a:rPr>
              <a:t>（３）食育推進運動の展開、（４）子どもの食育における保護者、教育関係者等の役割、</a:t>
            </a:r>
            <a:br>
              <a:rPr lang="en-US" altLang="ja-JP" sz="1200" dirty="0">
                <a:solidFill>
                  <a:prstClr val="black"/>
                </a:solidFill>
                <a:latin typeface="メイリオ" panose="020B0604030504040204" pitchFamily="50" charset="-128"/>
                <a:ea typeface="メイリオ" panose="020B0604030504040204" pitchFamily="50" charset="-128"/>
              </a:rPr>
            </a:br>
            <a:r>
              <a:rPr lang="ja-JP" altLang="en-US" sz="1200" dirty="0">
                <a:solidFill>
                  <a:prstClr val="black"/>
                </a:solidFill>
                <a:latin typeface="メイリオ" panose="020B0604030504040204" pitchFamily="50" charset="-128"/>
                <a:ea typeface="メイリオ" panose="020B0604030504040204" pitchFamily="50" charset="-128"/>
              </a:rPr>
              <a:t>（５）食に関する体験活動と食育推進活動の実践、（６）伝統的な食文化、環境と調和</a:t>
            </a:r>
            <a:br>
              <a:rPr lang="en-US" altLang="ja-JP" sz="1200" dirty="0">
                <a:solidFill>
                  <a:prstClr val="black"/>
                </a:solidFill>
                <a:latin typeface="メイリオ" panose="020B0604030504040204" pitchFamily="50" charset="-128"/>
                <a:ea typeface="メイリオ" panose="020B0604030504040204" pitchFamily="50" charset="-128"/>
              </a:rPr>
            </a:br>
            <a:r>
              <a:rPr lang="ja-JP" altLang="en-US" sz="1200" dirty="0">
                <a:solidFill>
                  <a:prstClr val="black"/>
                </a:solidFill>
                <a:latin typeface="メイリオ" panose="020B0604030504040204" pitchFamily="50" charset="-128"/>
                <a:ea typeface="メイリオ" panose="020B0604030504040204" pitchFamily="50" charset="-128"/>
              </a:rPr>
              <a:t>した生産等への配意及び農山漁村の活性化と食料自給率の向上への貢献、（７）食品の</a:t>
            </a:r>
            <a:br>
              <a:rPr lang="en-US" altLang="ja-JP" sz="1200" dirty="0">
                <a:solidFill>
                  <a:prstClr val="black"/>
                </a:solidFill>
                <a:latin typeface="メイリオ" panose="020B0604030504040204" pitchFamily="50" charset="-128"/>
                <a:ea typeface="メイリオ" panose="020B0604030504040204" pitchFamily="50" charset="-128"/>
              </a:rPr>
            </a:br>
            <a:r>
              <a:rPr lang="ja-JP" altLang="en-US" sz="1200" dirty="0">
                <a:solidFill>
                  <a:prstClr val="black"/>
                </a:solidFill>
                <a:latin typeface="メイリオ" panose="020B0604030504040204" pitchFamily="50" charset="-128"/>
                <a:ea typeface="メイリオ" panose="020B0604030504040204" pitchFamily="50" charset="-128"/>
              </a:rPr>
              <a:t>安全性の確保等における食育の役割の七つを定めた。</a:t>
            </a:r>
            <a:endPar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154800" marR="0" lvl="0" indent="-154800" algn="just" defTabSz="457200">
              <a:lnSpc>
                <a:spcPts val="2000"/>
              </a:lnSpc>
              <a:spcBef>
                <a:spcPts val="0"/>
              </a:spcBef>
              <a:spcAft>
                <a:spcPts val="0"/>
              </a:spcAft>
              <a:buClrTx/>
              <a:buSzTx/>
              <a:buFontTx/>
              <a:buNone/>
              <a:tabLst/>
              <a:defRPr/>
            </a:pP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154800" lvl="0" indent="-154800">
              <a:lnSpc>
                <a:spcPts val="2000"/>
              </a:lnSpc>
              <a:defRPr/>
            </a:pPr>
            <a:r>
              <a:rPr lang="ja-JP" altLang="en-US" sz="1200" dirty="0">
                <a:solidFill>
                  <a:prstClr val="black"/>
                </a:solidFill>
                <a:latin typeface="メイリオ" panose="020B0604030504040204" pitchFamily="50" charset="-128"/>
                <a:ea typeface="メイリオ" panose="020B0604030504040204" pitchFamily="50" charset="-128"/>
              </a:rPr>
              <a:t>○計画期間内、学校の教育活動全体で食に関する指導の充実を図るため、</a:t>
            </a:r>
            <a:r>
              <a:rPr lang="en-US" altLang="ja-JP" sz="1200" dirty="0">
                <a:solidFill>
                  <a:prstClr val="black"/>
                </a:solidFill>
                <a:latin typeface="メイリオ" panose="020B0604030504040204" pitchFamily="50" charset="-128"/>
                <a:ea typeface="メイリオ" panose="020B0604030504040204" pitchFamily="50" charset="-128"/>
              </a:rPr>
              <a:t>2007</a:t>
            </a:r>
            <a:r>
              <a:rPr lang="ja-JP" altLang="en-US" sz="1200" dirty="0">
                <a:solidFill>
                  <a:prstClr val="black"/>
                </a:solidFill>
                <a:latin typeface="メイリオ" panose="020B0604030504040204" pitchFamily="50" charset="-128"/>
                <a:ea typeface="メイリオ" panose="020B0604030504040204" pitchFamily="50" charset="-128"/>
              </a:rPr>
              <a:t>年３月に、</a:t>
            </a:r>
            <a:br>
              <a:rPr lang="en-US" altLang="ja-JP" sz="1200" dirty="0">
                <a:solidFill>
                  <a:prstClr val="black"/>
                </a:solidFill>
                <a:latin typeface="メイリオ" panose="020B0604030504040204" pitchFamily="50" charset="-128"/>
                <a:ea typeface="メイリオ" panose="020B0604030504040204" pitchFamily="50" charset="-128"/>
              </a:rPr>
            </a:br>
            <a:r>
              <a:rPr lang="ja-JP" altLang="en-US" sz="1200" dirty="0">
                <a:solidFill>
                  <a:prstClr val="black"/>
                </a:solidFill>
                <a:latin typeface="メイリオ" panose="020B0604030504040204" pitchFamily="50" charset="-128"/>
                <a:ea typeface="メイリオ" panose="020B0604030504040204" pitchFamily="50" charset="-128"/>
              </a:rPr>
              <a:t>「食に関する指導の手引」を文部科学省が作成し、</a:t>
            </a:r>
            <a:r>
              <a:rPr lang="en-US" altLang="ja-JP" sz="1200" dirty="0">
                <a:solidFill>
                  <a:prstClr val="black"/>
                </a:solidFill>
                <a:latin typeface="メイリオ" panose="020B0604030504040204" pitchFamily="50" charset="-128"/>
                <a:ea typeface="メイリオ" panose="020B0604030504040204" pitchFamily="50" charset="-128"/>
              </a:rPr>
              <a:t>2005</a:t>
            </a:r>
            <a:r>
              <a:rPr lang="ja-JP" altLang="en-US" sz="1200" dirty="0">
                <a:solidFill>
                  <a:prstClr val="black"/>
                </a:solidFill>
                <a:latin typeface="メイリオ" panose="020B0604030504040204" pitchFamily="50" charset="-128"/>
                <a:ea typeface="メイリオ" panose="020B0604030504040204" pitchFamily="50" charset="-128"/>
              </a:rPr>
              <a:t>年４月に制度が開始された栄養</a:t>
            </a:r>
            <a:br>
              <a:rPr lang="en-US" altLang="ja-JP" sz="1200" dirty="0">
                <a:solidFill>
                  <a:prstClr val="black"/>
                </a:solidFill>
                <a:latin typeface="メイリオ" panose="020B0604030504040204" pitchFamily="50" charset="-128"/>
                <a:ea typeface="メイリオ" panose="020B0604030504040204" pitchFamily="50" charset="-128"/>
              </a:rPr>
            </a:br>
            <a:r>
              <a:rPr lang="ja-JP" altLang="en-US" sz="1200" dirty="0">
                <a:solidFill>
                  <a:prstClr val="black"/>
                </a:solidFill>
                <a:latin typeface="メイリオ" panose="020B0604030504040204" pitchFamily="50" charset="-128"/>
                <a:ea typeface="メイリオ" panose="020B0604030504040204" pitchFamily="50" charset="-128"/>
              </a:rPr>
              <a:t>教諭についても全国的に配置促進が進められ、栄養教諭を中心として食に関する指導に</a:t>
            </a:r>
            <a:br>
              <a:rPr lang="en-US" altLang="ja-JP" sz="1200" dirty="0">
                <a:solidFill>
                  <a:prstClr val="black"/>
                </a:solidFill>
                <a:latin typeface="メイリオ" panose="020B0604030504040204" pitchFamily="50" charset="-128"/>
                <a:ea typeface="メイリオ" panose="020B0604030504040204" pitchFamily="50" charset="-128"/>
              </a:rPr>
            </a:br>
            <a:r>
              <a:rPr lang="ja-JP" altLang="en-US" sz="1200" dirty="0">
                <a:solidFill>
                  <a:prstClr val="black"/>
                </a:solidFill>
                <a:latin typeface="メイリオ" panose="020B0604030504040204" pitchFamily="50" charset="-128"/>
                <a:ea typeface="メイリオ" panose="020B0604030504040204" pitchFamily="50" charset="-128"/>
              </a:rPr>
              <a:t>係る全体計画が作成されるなど、食育としての体系的・継続的な取組が学校で広がり始めた。</a:t>
            </a:r>
            <a:endPar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5" name="テキスト ボックス 4">
            <a:extLst>
              <a:ext uri="{FF2B5EF4-FFF2-40B4-BE49-F238E27FC236}">
                <a16:creationId xmlns:a16="http://schemas.microsoft.com/office/drawing/2014/main" id="{D42FF08B-D533-ED6E-43EA-4DA52A3E3402}"/>
              </a:ext>
            </a:extLst>
          </p:cNvPr>
          <p:cNvSpPr txBox="1"/>
          <p:nvPr/>
        </p:nvSpPr>
        <p:spPr>
          <a:xfrm>
            <a:off x="122023" y="778663"/>
            <a:ext cx="8356600" cy="307777"/>
          </a:xfrm>
          <a:prstGeom prst="rect">
            <a:avLst/>
          </a:prstGeom>
          <a:noFill/>
          <a:ln>
            <a:solidFill>
              <a:schemeClr val="tx1"/>
            </a:solidFill>
          </a:ln>
        </p:spPr>
        <p:txBody>
          <a:bodyPr wrap="square" lIns="91440" tIns="45720" rIns="91440" bIns="45720" rtlCol="0" anchor="t">
            <a:spAutoFit/>
          </a:bodyPr>
          <a:lstStyle/>
          <a:p>
            <a:pPr lvl="0">
              <a:defRPr/>
            </a:pPr>
            <a:r>
              <a:rPr kumimoji="1" lang="zh-TW" altLang="en-US" sz="1400" b="1" dirty="0">
                <a:solidFill>
                  <a:prstClr val="black"/>
                </a:solidFill>
                <a:latin typeface="Meiryo UI"/>
                <a:ea typeface="Meiryo UI"/>
              </a:rPr>
              <a:t>食育推進基本計画（</a:t>
            </a:r>
            <a:r>
              <a:rPr kumimoji="1" lang="en-US" altLang="zh-TW" sz="1400" b="1" dirty="0">
                <a:solidFill>
                  <a:prstClr val="black"/>
                </a:solidFill>
                <a:latin typeface="Meiryo UI"/>
                <a:ea typeface="Meiryo UI"/>
              </a:rPr>
              <a:t>2006</a:t>
            </a:r>
            <a:r>
              <a:rPr kumimoji="1" lang="zh-TW" altLang="en-US" sz="1400" b="1" dirty="0">
                <a:solidFill>
                  <a:prstClr val="black"/>
                </a:solidFill>
                <a:latin typeface="Meiryo UI"/>
                <a:ea typeface="Meiryo UI"/>
              </a:rPr>
              <a:t>年度～</a:t>
            </a:r>
            <a:r>
              <a:rPr kumimoji="1" lang="en-US" altLang="zh-TW" sz="1400" b="1" dirty="0">
                <a:solidFill>
                  <a:prstClr val="black"/>
                </a:solidFill>
                <a:latin typeface="Meiryo UI"/>
                <a:ea typeface="Meiryo UI"/>
              </a:rPr>
              <a:t>2010</a:t>
            </a:r>
            <a:r>
              <a:rPr kumimoji="1" lang="zh-TW" altLang="en-US" sz="1400" b="1" dirty="0">
                <a:solidFill>
                  <a:prstClr val="black"/>
                </a:solidFill>
                <a:latin typeface="Meiryo UI"/>
                <a:ea typeface="Meiryo UI"/>
              </a:rPr>
              <a:t>年度）</a:t>
            </a:r>
            <a:endParaRPr kumimoji="1" lang="zh-TW" altLang="en-US" sz="1400" b="1" i="0" u="none" strike="noStrike" kern="1200" cap="none" spc="0" normalizeH="0" baseline="0" noProof="0" dirty="0">
              <a:ln>
                <a:noFill/>
              </a:ln>
              <a:solidFill>
                <a:prstClr val="black"/>
              </a:solidFill>
              <a:effectLst/>
              <a:uLnTx/>
              <a:uFillTx/>
              <a:latin typeface="Meiryo UI"/>
              <a:ea typeface="Meiryo UI"/>
            </a:endParaRPr>
          </a:p>
        </p:txBody>
      </p:sp>
      <p:pic>
        <p:nvPicPr>
          <p:cNvPr id="2052" name="Picture 4" descr="平成18年3月31日、第2回食育推進会議（会長：小泉純一郎内閣総理大臣、司会進行：猪口邦子食育担当大臣）で「食育推進基本計画」を決定（写真提供：内閣広報室）">
            <a:extLst>
              <a:ext uri="{FF2B5EF4-FFF2-40B4-BE49-F238E27FC236}">
                <a16:creationId xmlns:a16="http://schemas.microsoft.com/office/drawing/2014/main" id="{2DD95891-23DA-41FF-B86B-9EAC41F107C9}"/>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6947939" y="4704335"/>
            <a:ext cx="1976072" cy="1419208"/>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6" name="テキスト ボックス 5">
            <a:extLst>
              <a:ext uri="{FF2B5EF4-FFF2-40B4-BE49-F238E27FC236}">
                <a16:creationId xmlns:a16="http://schemas.microsoft.com/office/drawing/2014/main" id="{1B1890D1-FEF7-8A0B-3A82-FCAB8865C5DE}"/>
              </a:ext>
            </a:extLst>
          </p:cNvPr>
          <p:cNvSpPr txBox="1"/>
          <p:nvPr/>
        </p:nvSpPr>
        <p:spPr>
          <a:xfrm>
            <a:off x="6878404" y="6123543"/>
            <a:ext cx="2115142" cy="507831"/>
          </a:xfrm>
          <a:prstGeom prst="rect">
            <a:avLst/>
          </a:prstGeom>
          <a:noFill/>
        </p:spPr>
        <p:txBody>
          <a:bodyPr wrap="square">
            <a:spAutoFit/>
          </a:bodyPr>
          <a:lstStyle/>
          <a:p>
            <a:pPr algn="ctr"/>
            <a:r>
              <a:rPr lang="ja-JP" altLang="en-US" sz="900" kern="100" dirty="0">
                <a:latin typeface="メイリオ" panose="020B0604030504040204" pitchFamily="50" charset="-128"/>
                <a:ea typeface="メイリオ" panose="020B0604030504040204" pitchFamily="50" charset="-128"/>
                <a:cs typeface="Times New Roman" panose="02020603050405020304" pitchFamily="18" charset="0"/>
              </a:rPr>
              <a:t>食育推進基本計画が決定された</a:t>
            </a:r>
          </a:p>
          <a:p>
            <a:pPr algn="ctr"/>
            <a:r>
              <a:rPr lang="ja-JP" altLang="en-US" sz="900" kern="100" dirty="0">
                <a:latin typeface="メイリオ" panose="020B0604030504040204" pitchFamily="50" charset="-128"/>
                <a:ea typeface="メイリオ" panose="020B0604030504040204" pitchFamily="50" charset="-128"/>
                <a:cs typeface="Times New Roman" panose="02020603050405020304" pitchFamily="18" charset="0"/>
              </a:rPr>
              <a:t>第２回食育推進会議（</a:t>
            </a:r>
            <a:r>
              <a:rPr lang="en-US" altLang="ja-JP" sz="900" kern="100" dirty="0">
                <a:latin typeface="メイリオ" panose="020B0604030504040204" pitchFamily="50" charset="-128"/>
                <a:ea typeface="メイリオ" panose="020B0604030504040204" pitchFamily="50" charset="-128"/>
                <a:cs typeface="Times New Roman" panose="02020603050405020304" pitchFamily="18" charset="0"/>
              </a:rPr>
              <a:t>2006</a:t>
            </a:r>
            <a:r>
              <a:rPr lang="ja-JP" altLang="en-US" sz="900" kern="100" dirty="0">
                <a:latin typeface="メイリオ" panose="020B0604030504040204" pitchFamily="50" charset="-128"/>
                <a:ea typeface="メイリオ" panose="020B0604030504040204" pitchFamily="50" charset="-128"/>
                <a:cs typeface="Times New Roman" panose="02020603050405020304" pitchFamily="18" charset="0"/>
              </a:rPr>
              <a:t>年３月）</a:t>
            </a:r>
          </a:p>
          <a:p>
            <a:pPr algn="ctr"/>
            <a:r>
              <a:rPr lang="ja-JP" altLang="en-US" sz="900" kern="100" dirty="0">
                <a:latin typeface="メイリオ" panose="020B0604030504040204" pitchFamily="50" charset="-128"/>
                <a:ea typeface="メイリオ" panose="020B0604030504040204" pitchFamily="50" charset="-128"/>
                <a:cs typeface="Times New Roman" panose="02020603050405020304" pitchFamily="18" charset="0"/>
              </a:rPr>
              <a:t>写真提供：内閣広報室</a:t>
            </a:r>
          </a:p>
        </p:txBody>
      </p:sp>
      <p:sp>
        <p:nvSpPr>
          <p:cNvPr id="9" name="テキスト ボックス 5">
            <a:extLst>
              <a:ext uri="{FF2B5EF4-FFF2-40B4-BE49-F238E27FC236}">
                <a16:creationId xmlns:a16="http://schemas.microsoft.com/office/drawing/2014/main" id="{7BC38DEB-5574-2995-D3EC-7EC2930843CD}"/>
              </a:ext>
            </a:extLst>
          </p:cNvPr>
          <p:cNvSpPr txBox="1"/>
          <p:nvPr/>
        </p:nvSpPr>
        <p:spPr>
          <a:xfrm>
            <a:off x="6912482" y="4448901"/>
            <a:ext cx="1976072" cy="230832"/>
          </a:xfrm>
          <a:prstGeom prst="rect">
            <a:avLst/>
          </a:prstGeom>
          <a:noFill/>
        </p:spPr>
        <p:txBody>
          <a:bodyPr wrap="square" lIns="91440" tIns="45720" rIns="91440" bIns="45720" anchor="t">
            <a:spAutoFit/>
          </a:bodyPr>
          <a:lstStyle/>
          <a:p>
            <a:pPr algn="ctr"/>
            <a:r>
              <a:rPr lang="ja-JP" altLang="en-US" sz="900" kern="100" dirty="0">
                <a:latin typeface="メイリオ"/>
                <a:ea typeface="メイリオ"/>
                <a:cs typeface="Times New Roman"/>
              </a:rPr>
              <a:t>食育推進基本計画リーフレット</a:t>
            </a:r>
            <a:endParaRPr lang="en-US" altLang="ja-JP" dirty="0">
              <a:latin typeface="メイリオ"/>
              <a:ea typeface="メイリオ"/>
              <a:cs typeface="Times New Roman"/>
            </a:endParaRPr>
          </a:p>
        </p:txBody>
      </p:sp>
      <p:sp>
        <p:nvSpPr>
          <p:cNvPr id="7" name="テキスト ボックス 6">
            <a:extLst>
              <a:ext uri="{FF2B5EF4-FFF2-40B4-BE49-F238E27FC236}">
                <a16:creationId xmlns:a16="http://schemas.microsoft.com/office/drawing/2014/main" id="{6CF531A5-1C0D-A4B6-691B-44D85C11C0A2}"/>
              </a:ext>
            </a:extLst>
          </p:cNvPr>
          <p:cNvSpPr txBox="1"/>
          <p:nvPr/>
        </p:nvSpPr>
        <p:spPr>
          <a:xfrm>
            <a:off x="0" y="457812"/>
            <a:ext cx="4598376" cy="307777"/>
          </a:xfrm>
          <a:prstGeom prst="rect">
            <a:avLst/>
          </a:prstGeom>
          <a:noFill/>
        </p:spPr>
        <p:txBody>
          <a:bodyPr wrap="square">
            <a:spAutoFit/>
          </a:bodyPr>
          <a:lstStyle/>
          <a:p>
            <a:r>
              <a:rPr lang="ja-JP" altLang="en-US" sz="1400" b="1" dirty="0">
                <a:latin typeface="メイリオ" panose="020B0604030504040204" pitchFamily="50" charset="-128"/>
                <a:ea typeface="メイリオ" panose="020B0604030504040204" pitchFamily="50" charset="-128"/>
              </a:rPr>
              <a:t>２　</a:t>
            </a:r>
            <a:r>
              <a:rPr lang="zh-TW" altLang="en-US" sz="1400" b="1" dirty="0">
                <a:latin typeface="メイリオ" panose="020B0604030504040204" pitchFamily="50" charset="-128"/>
                <a:ea typeface="メイリオ" panose="020B0604030504040204" pitchFamily="50" charset="-128"/>
              </a:rPr>
              <a:t>食育推進基本計画</a:t>
            </a:r>
            <a:endParaRPr lang="ja-JP" altLang="en-US" sz="1400" b="1" dirty="0">
              <a:latin typeface="メイリオ" panose="020B0604030504040204" pitchFamily="50" charset="-128"/>
              <a:ea typeface="メイリオ" panose="020B0604030504040204" pitchFamily="50" charset="-128"/>
            </a:endParaRPr>
          </a:p>
        </p:txBody>
      </p:sp>
      <p:sp>
        <p:nvSpPr>
          <p:cNvPr id="11" name="テキスト ボックス 10">
            <a:extLst>
              <a:ext uri="{FF2B5EF4-FFF2-40B4-BE49-F238E27FC236}">
                <a16:creationId xmlns:a16="http://schemas.microsoft.com/office/drawing/2014/main" id="{8C8FF50F-E42C-346E-6ABB-52D5950E76FB}"/>
              </a:ext>
            </a:extLst>
          </p:cNvPr>
          <p:cNvSpPr txBox="1"/>
          <p:nvPr/>
        </p:nvSpPr>
        <p:spPr>
          <a:xfrm>
            <a:off x="5893528" y="1916670"/>
            <a:ext cx="459647" cy="20005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おばま</a:t>
            </a:r>
          </a:p>
        </p:txBody>
      </p:sp>
      <p:sp>
        <p:nvSpPr>
          <p:cNvPr id="12" name="スライド番号プレースホルダー 1">
            <a:extLst>
              <a:ext uri="{FF2B5EF4-FFF2-40B4-BE49-F238E27FC236}">
                <a16:creationId xmlns:a16="http://schemas.microsoft.com/office/drawing/2014/main" id="{8512CFFC-86FE-0C48-1179-3D65D9FEA68F}"/>
              </a:ext>
            </a:extLst>
          </p:cNvPr>
          <p:cNvSpPr>
            <a:spLocks noGrp="1"/>
          </p:cNvSpPr>
          <p:nvPr>
            <p:ph type="sldNum" sz="quarter" idx="12"/>
          </p:nvPr>
        </p:nvSpPr>
        <p:spPr>
          <a:xfrm>
            <a:off x="8772792" y="6492875"/>
            <a:ext cx="371208" cy="365125"/>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6</a:t>
            </a:r>
          </a:p>
        </p:txBody>
      </p:sp>
      <p:pic>
        <p:nvPicPr>
          <p:cNvPr id="13" name="図 12">
            <a:extLst>
              <a:ext uri="{FF2B5EF4-FFF2-40B4-BE49-F238E27FC236}">
                <a16:creationId xmlns:a16="http://schemas.microsoft.com/office/drawing/2014/main" id="{7B0C9529-FBDD-9464-84A1-D62F259E776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996549" y="3062737"/>
            <a:ext cx="1878851" cy="1328519"/>
          </a:xfrm>
          <a:prstGeom prst="rect">
            <a:avLst/>
          </a:prstGeom>
        </p:spPr>
      </p:pic>
      <p:sp>
        <p:nvSpPr>
          <p:cNvPr id="14" name="角丸四角形 23">
            <a:extLst>
              <a:ext uri="{FF2B5EF4-FFF2-40B4-BE49-F238E27FC236}">
                <a16:creationId xmlns:a16="http://schemas.microsoft.com/office/drawing/2014/main" id="{DC1E1584-36BF-63EE-BAC1-4897150ED0A0}"/>
              </a:ext>
            </a:extLst>
          </p:cNvPr>
          <p:cNvSpPr/>
          <p:nvPr/>
        </p:nvSpPr>
        <p:spPr>
          <a:xfrm>
            <a:off x="0" y="144000"/>
            <a:ext cx="9135000" cy="288000"/>
          </a:xfrm>
          <a:prstGeom prst="roundRect">
            <a:avLst>
              <a:gd name="adj" fmla="val 151"/>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lvl="0" indent="87313">
              <a:lnSpc>
                <a:spcPts val="2000"/>
              </a:lnSpc>
              <a:defRPr/>
            </a:pPr>
            <a:r>
              <a:rPr lang="ja-JP" altLang="en-US" sz="1400" dirty="0">
                <a:latin typeface="メイリオ" panose="020B0604030504040204" pitchFamily="50" charset="-128"/>
                <a:ea typeface="メイリオ" panose="020B0604030504040204" pitchFamily="50" charset="-128"/>
              </a:rPr>
              <a:t>特集　食育基本法のあゆみ</a:t>
            </a:r>
            <a:endParaRPr kumimoji="0" lang="ja-JP" altLang="en-US" sz="1400" i="0" u="none" strike="noStrike" kern="1200" cap="none" spc="-100" normalizeH="0" baseline="0" noProof="0" dirty="0">
              <a:ln>
                <a:noFill/>
              </a:ln>
              <a:solidFill>
                <a:prstClr val="white">
                  <a:lumMod val="95000"/>
                </a:prstClr>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5" name="角丸四角形 23">
            <a:extLst>
              <a:ext uri="{FF2B5EF4-FFF2-40B4-BE49-F238E27FC236}">
                <a16:creationId xmlns:a16="http://schemas.microsoft.com/office/drawing/2014/main" id="{A8BA04E6-3B4E-1352-F642-AF316A18331A}"/>
              </a:ext>
            </a:extLst>
          </p:cNvPr>
          <p:cNvSpPr/>
          <p:nvPr/>
        </p:nvSpPr>
        <p:spPr>
          <a:xfrm>
            <a:off x="-11433" y="149005"/>
            <a:ext cx="9135000" cy="288000"/>
          </a:xfrm>
          <a:prstGeom prst="roundRect">
            <a:avLst>
              <a:gd name="adj" fmla="val 151"/>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lvl="0" indent="87313" algn="r">
              <a:lnSpc>
                <a:spcPts val="2000"/>
              </a:lnSpc>
              <a:defRPr/>
            </a:pPr>
            <a:r>
              <a:rPr lang="ja-JP" altLang="en-US" sz="1400" dirty="0">
                <a:latin typeface="メイリオ" panose="020B0604030504040204" pitchFamily="50" charset="-128"/>
                <a:ea typeface="メイリオ" panose="020B0604030504040204" pitchFamily="50" charset="-128"/>
              </a:rPr>
              <a:t>第１節　食育推進基本計画の変遷</a:t>
            </a:r>
            <a:endParaRPr kumimoji="0" lang="ja-JP" altLang="en-US" sz="1400" i="0" u="none" strike="noStrike" kern="1200" cap="none" spc="-100" normalizeH="0" baseline="0" noProof="0" dirty="0">
              <a:ln>
                <a:noFill/>
              </a:ln>
              <a:solidFill>
                <a:prstClr val="white">
                  <a:lumMod val="95000"/>
                </a:prstClr>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p:txBody>
      </p:sp>
    </p:spTree>
    <p:extLst>
      <p:ext uri="{BB962C8B-B14F-4D97-AF65-F5344CB8AC3E}">
        <p14:creationId xmlns:p14="http://schemas.microsoft.com/office/powerpoint/2010/main" val="11432226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48CCE5-B49D-5171-0653-AA748F79C8C7}"/>
            </a:ext>
          </a:extLst>
        </p:cNvPr>
        <p:cNvGrpSpPr/>
        <p:nvPr/>
      </p:nvGrpSpPr>
      <p:grpSpPr>
        <a:xfrm>
          <a:off x="0" y="0"/>
          <a:ext cx="0" cy="0"/>
          <a:chOff x="0" y="0"/>
          <a:chExt cx="0" cy="0"/>
        </a:xfrm>
      </p:grpSpPr>
      <p:sp>
        <p:nvSpPr>
          <p:cNvPr id="4" name="テキスト ボックス 24">
            <a:extLst>
              <a:ext uri="{FF2B5EF4-FFF2-40B4-BE49-F238E27FC236}">
                <a16:creationId xmlns:a16="http://schemas.microsoft.com/office/drawing/2014/main" id="{9CCEBC50-DC9E-6F58-A423-03550FF933E4}"/>
              </a:ext>
            </a:extLst>
          </p:cNvPr>
          <p:cNvSpPr txBox="1">
            <a:spLocks noChangeArrowheads="1"/>
          </p:cNvSpPr>
          <p:nvPr/>
        </p:nvSpPr>
        <p:spPr bwMode="auto">
          <a:xfrm>
            <a:off x="0" y="2038453"/>
            <a:ext cx="7263093" cy="4823980"/>
          </a:xfrm>
          <a:prstGeom prst="rect">
            <a:avLst/>
          </a:prstGeom>
          <a:noFill/>
          <a:ln>
            <a:noFill/>
          </a:ln>
        </p:spPr>
        <p:txBody>
          <a:bodyPr wrap="square" lIns="288000" tIns="0" rIns="180000" bIns="0" anchor="t"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54800" indent="-154800">
              <a:lnSpc>
                <a:spcPts val="2000"/>
              </a:lnSpc>
              <a:defRPr/>
            </a:pPr>
            <a:r>
              <a:rPr lang="ja-JP" altLang="en-US" sz="1200" dirty="0">
                <a:solidFill>
                  <a:prstClr val="black"/>
                </a:solidFill>
                <a:latin typeface="メイリオ"/>
                <a:ea typeface="メイリオ"/>
              </a:rPr>
              <a:t>○食育推進基本計画を受け、全ての都道府県において食育推進計画が作成・実施された一方、生活習慣病の有病者は増加し、子供の朝食欠食や、一人で食事をとるいわゆる「孤食」も引き続き見受けられるほか、高齢社会の進展に伴い高齢者の栄養不足の問題が顕在化するなど、食をめぐる様々な課題への対応が依然として必要な状況であった。</a:t>
            </a:r>
            <a:endParaRPr kumimoji="0" lang="en-US" altLang="ja-JP" sz="1200" b="0" i="0" u="none" strike="noStrike" kern="1200" cap="none" spc="0" normalizeH="0" baseline="0" noProof="0" dirty="0">
              <a:ln>
                <a:noFill/>
              </a:ln>
              <a:solidFill>
                <a:prstClr val="black"/>
              </a:solidFill>
              <a:effectLst/>
              <a:uLnTx/>
              <a:uFillTx/>
              <a:latin typeface="メイリオ"/>
              <a:ea typeface="メイリオ"/>
            </a:endParaRPr>
          </a:p>
          <a:p>
            <a:pPr marL="154800" indent="-154800">
              <a:lnSpc>
                <a:spcPts val="2000"/>
              </a:lnSpc>
              <a:defRPr/>
            </a:pPr>
            <a:endParaRPr kumimoji="0" lang="ja-JP" altLang="en-US" sz="1200" b="0" i="0" u="none" strike="noStrike" kern="1200" cap="none" spc="0" normalizeH="0" baseline="0" noProof="0" dirty="0">
              <a:ln>
                <a:noFill/>
              </a:ln>
              <a:solidFill>
                <a:prstClr val="black"/>
              </a:solidFill>
              <a:effectLst/>
              <a:uLnTx/>
              <a:uFillTx/>
              <a:latin typeface="メイリオ"/>
              <a:ea typeface="メイリオ"/>
            </a:endParaRPr>
          </a:p>
          <a:p>
            <a:pPr marL="154800" indent="-154800">
              <a:lnSpc>
                <a:spcPts val="2000"/>
              </a:lnSpc>
              <a:defRPr/>
            </a:pPr>
            <a:r>
              <a:rPr lang="ja-JP" altLang="en-US" sz="1200" dirty="0">
                <a:solidFill>
                  <a:prstClr val="black"/>
                </a:solidFill>
                <a:latin typeface="メイリオ"/>
                <a:ea typeface="メイリオ"/>
              </a:rPr>
              <a:t>○食育の推進に当たっては、単なる周知にとどまらず、国民が「食料の生産から消費等に至るまでの食に関する様々な体験活動を行うとともに、自ら食育の推進のための活動を実践することにより、食に関する理解を深めること」を旨として、「第２次食育推進基本計画」では、「「周知」から「実践」へ」をコンセプトとし、（１）生涯にわたるライフステージに応じた間断ない食育の推進、（２）生活習慣病の予防及び改善につながる食育の推進、（３）家庭における共食を通じた子どもへの食育の推進を重点課題として定めた。</a:t>
            </a:r>
            <a:endParaRPr kumimoji="0" lang="ja-JP" altLang="en-US" sz="1200" b="0" i="0" u="none" strike="noStrike" kern="1200" cap="none" spc="0" normalizeH="0" baseline="0" noProof="0" dirty="0">
              <a:ln>
                <a:noFill/>
              </a:ln>
              <a:solidFill>
                <a:prstClr val="black"/>
              </a:solidFill>
              <a:effectLst/>
              <a:uLnTx/>
              <a:uFillTx/>
              <a:latin typeface="メイリオ"/>
              <a:ea typeface="メイリオ"/>
            </a:endParaRPr>
          </a:p>
          <a:p>
            <a:pPr marL="154800" indent="-154800">
              <a:lnSpc>
                <a:spcPts val="2000"/>
              </a:lnSpc>
              <a:defRPr/>
            </a:pPr>
            <a:endParaRPr kumimoji="0" lang="ja-JP" altLang="en-US" sz="1200" b="0" i="0" u="none" strike="noStrike" kern="1200" cap="none" spc="0" normalizeH="0" baseline="0" noProof="0" dirty="0">
              <a:ln>
                <a:noFill/>
              </a:ln>
              <a:solidFill>
                <a:prstClr val="black"/>
              </a:solidFill>
              <a:effectLst/>
              <a:uLnTx/>
              <a:uFillTx/>
              <a:latin typeface="メイリオ"/>
              <a:ea typeface="メイリオ"/>
            </a:endParaRPr>
          </a:p>
          <a:p>
            <a:pPr marL="154800" indent="-154800">
              <a:lnSpc>
                <a:spcPts val="2000"/>
              </a:lnSpc>
              <a:defRPr/>
            </a:pPr>
            <a:r>
              <a:rPr lang="ja-JP" altLang="en-US" sz="1200" dirty="0">
                <a:solidFill>
                  <a:prstClr val="black"/>
                </a:solidFill>
                <a:latin typeface="メイリオ" panose="020B0604030504040204" pitchFamily="50" charset="-128"/>
                <a:ea typeface="メイリオ" panose="020B0604030504040204" pitchFamily="50" charset="-128"/>
              </a:rPr>
              <a:t>○計画期間が始まる直前の</a:t>
            </a:r>
            <a:r>
              <a:rPr lang="en-US" altLang="ja-JP" sz="1200" dirty="0">
                <a:solidFill>
                  <a:prstClr val="black"/>
                </a:solidFill>
                <a:latin typeface="メイリオ" panose="020B0604030504040204" pitchFamily="50" charset="-128"/>
                <a:ea typeface="メイリオ" panose="020B0604030504040204" pitchFamily="50" charset="-128"/>
              </a:rPr>
              <a:t>2011</a:t>
            </a:r>
            <a:r>
              <a:rPr lang="ja-JP" altLang="en-US" sz="1200" dirty="0">
                <a:solidFill>
                  <a:prstClr val="black"/>
                </a:solidFill>
                <a:latin typeface="メイリオ" panose="020B0604030504040204" pitchFamily="50" charset="-128"/>
                <a:ea typeface="メイリオ" panose="020B0604030504040204" pitchFamily="50" charset="-128"/>
              </a:rPr>
              <a:t>年３月に、東日本大震災が発生し、日本各地において多様な主体による食育に関する取組が行われた。</a:t>
            </a:r>
            <a:r>
              <a:rPr lang="en-US" altLang="ja-JP" sz="1200" dirty="0">
                <a:solidFill>
                  <a:prstClr val="black"/>
                </a:solidFill>
                <a:latin typeface="メイリオ" panose="020B0604030504040204" pitchFamily="50" charset="-128"/>
                <a:ea typeface="メイリオ" panose="020B0604030504040204" pitchFamily="50" charset="-128"/>
              </a:rPr>
              <a:t>2011</a:t>
            </a:r>
            <a:r>
              <a:rPr lang="ja-JP" altLang="en-US" sz="1200" dirty="0">
                <a:solidFill>
                  <a:prstClr val="black"/>
                </a:solidFill>
                <a:latin typeface="メイリオ" panose="020B0604030504040204" pitchFamily="50" charset="-128"/>
                <a:ea typeface="メイリオ" panose="020B0604030504040204" pitchFamily="50" charset="-128"/>
              </a:rPr>
              <a:t>年度食育白書では、東日本大震災における食育に関連した取組について、管理栄養士等の専門家による被災地支援、仮設住宅生活者に向けたキッチンカーでの食生活支援といった発災地域での支援のほか、震災の被害状況を紹介して消費者の理解を深めながら被災地食品の積極的な消費を応援する取組の事例を掲載した。</a:t>
            </a:r>
            <a:br>
              <a:rPr lang="en-US" altLang="ja-JP" sz="1200" dirty="0">
                <a:solidFill>
                  <a:prstClr val="black"/>
                </a:solidFill>
                <a:latin typeface="メイリオ" panose="020B0604030504040204" pitchFamily="50" charset="-128"/>
                <a:ea typeface="メイリオ" panose="020B0604030504040204" pitchFamily="50" charset="-128"/>
              </a:rPr>
            </a:br>
            <a:r>
              <a:rPr lang="ja-JP" altLang="en-US" sz="1200" dirty="0">
                <a:solidFill>
                  <a:prstClr val="black"/>
                </a:solidFill>
                <a:latin typeface="メイリオ" panose="020B0604030504040204" pitchFamily="50" charset="-128"/>
                <a:ea typeface="メイリオ" panose="020B0604030504040204" pitchFamily="50" charset="-128"/>
              </a:rPr>
              <a:t>また、</a:t>
            </a:r>
            <a:r>
              <a:rPr lang="en-US" altLang="ja-JP" sz="1200" dirty="0">
                <a:solidFill>
                  <a:prstClr val="black"/>
                </a:solidFill>
                <a:latin typeface="メイリオ" panose="020B0604030504040204" pitchFamily="50" charset="-128"/>
                <a:ea typeface="メイリオ" panose="020B0604030504040204" pitchFamily="50" charset="-128"/>
              </a:rPr>
              <a:t>2013</a:t>
            </a:r>
            <a:r>
              <a:rPr lang="ja-JP" altLang="en-US" sz="1200" dirty="0">
                <a:solidFill>
                  <a:prstClr val="black"/>
                </a:solidFill>
                <a:latin typeface="メイリオ" panose="020B0604030504040204" pitchFamily="50" charset="-128"/>
                <a:ea typeface="メイリオ" panose="020B0604030504040204" pitchFamily="50" charset="-128"/>
              </a:rPr>
              <a:t>年に、「和食；日本人の伝統的な食文化」がユネスコ無形文化遺産に登録された。</a:t>
            </a:r>
            <a:endParaRPr kumimoji="0" lang="ja-JP" altLang="en-US" sz="1200" b="0" i="0" u="none" strike="noStrike" kern="1200" cap="none" spc="0" normalizeH="0" baseline="0" noProof="0" dirty="0">
              <a:ln>
                <a:noFill/>
              </a:ln>
              <a:solidFill>
                <a:prstClr val="black"/>
              </a:solidFill>
              <a:effectLst/>
              <a:uLnTx/>
              <a:uFillTx/>
              <a:latin typeface="メイリオ"/>
              <a:ea typeface="メイリオ"/>
            </a:endParaRPr>
          </a:p>
          <a:p>
            <a:pPr marL="154800" indent="-154800">
              <a:lnSpc>
                <a:spcPts val="2000"/>
              </a:lnSpc>
              <a:defRPr/>
            </a:pPr>
            <a:endParaRPr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a:p>
            <a:pPr marL="154800" marR="0" lvl="0" indent="-154800" algn="l" defTabSz="457200" rtl="0" eaLnBrk="1" fontAlgn="auto" latinLnBrk="0" hangingPunct="1">
              <a:lnSpc>
                <a:spcPts val="2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メイリオ"/>
                <a:ea typeface="メイリオ"/>
              </a:rPr>
              <a:t>　</a:t>
            </a:r>
            <a:endParaRPr lang="ja-JP" altLang="en-US" sz="1200" b="0" i="0" u="none" strike="noStrike" kern="1200" cap="none" spc="0" normalizeH="0" baseline="0" noProof="0" dirty="0">
              <a:ln>
                <a:noFill/>
              </a:ln>
              <a:solidFill>
                <a:prstClr val="black"/>
              </a:solidFill>
              <a:effectLst/>
              <a:uLnTx/>
              <a:uFillTx/>
              <a:latin typeface="メイリオ"/>
              <a:ea typeface="メイリオ"/>
            </a:endParaRPr>
          </a:p>
        </p:txBody>
      </p:sp>
      <p:sp>
        <p:nvSpPr>
          <p:cNvPr id="5" name="テキスト ボックス 4">
            <a:extLst>
              <a:ext uri="{FF2B5EF4-FFF2-40B4-BE49-F238E27FC236}">
                <a16:creationId xmlns:a16="http://schemas.microsoft.com/office/drawing/2014/main" id="{10D85B56-80FC-A118-CBFA-751EE1E28BF5}"/>
              </a:ext>
            </a:extLst>
          </p:cNvPr>
          <p:cNvSpPr txBox="1"/>
          <p:nvPr/>
        </p:nvSpPr>
        <p:spPr>
          <a:xfrm>
            <a:off x="344187" y="569776"/>
            <a:ext cx="8356600" cy="1231106"/>
          </a:xfrm>
          <a:prstGeom prst="rect">
            <a:avLst/>
          </a:prstGeom>
          <a:noFill/>
          <a:ln>
            <a:solidFill>
              <a:schemeClr val="tx1"/>
            </a:solidFill>
          </a:ln>
        </p:spPr>
        <p:txBody>
          <a:bodyPr wrap="square" lIns="91440" tIns="45720" rIns="91440" bIns="45720" rtlCol="0" anchor="t">
            <a:spAutoFit/>
          </a:bodyPr>
          <a:lstStyle/>
          <a:p>
            <a:pPr lvl="0">
              <a:defRPr/>
            </a:pPr>
            <a:r>
              <a:rPr kumimoji="1" lang="zh-TW" altLang="en-US" sz="1600" b="1" dirty="0">
                <a:solidFill>
                  <a:prstClr val="black"/>
                </a:solidFill>
                <a:latin typeface="Meiryo UI"/>
                <a:ea typeface="Meiryo UI"/>
              </a:rPr>
              <a:t>第２次食育推進基本計画（</a:t>
            </a:r>
            <a:r>
              <a:rPr kumimoji="1" lang="en-US" altLang="zh-TW" sz="1600" b="1" dirty="0">
                <a:solidFill>
                  <a:prstClr val="black"/>
                </a:solidFill>
                <a:latin typeface="Meiryo UI"/>
                <a:ea typeface="Meiryo UI"/>
              </a:rPr>
              <a:t>2011</a:t>
            </a:r>
            <a:r>
              <a:rPr kumimoji="1" lang="zh-TW" altLang="en-US" sz="1600" b="1" dirty="0">
                <a:solidFill>
                  <a:prstClr val="black"/>
                </a:solidFill>
                <a:latin typeface="Meiryo UI"/>
                <a:ea typeface="Meiryo UI"/>
              </a:rPr>
              <a:t>年度～</a:t>
            </a:r>
            <a:r>
              <a:rPr kumimoji="1" lang="en-US" altLang="zh-TW" sz="1600" b="1" dirty="0">
                <a:solidFill>
                  <a:prstClr val="black"/>
                </a:solidFill>
                <a:latin typeface="Meiryo UI"/>
                <a:ea typeface="Meiryo UI"/>
              </a:rPr>
              <a:t>2015</a:t>
            </a:r>
            <a:r>
              <a:rPr kumimoji="1" lang="zh-TW" altLang="en-US" sz="1600" b="1" dirty="0">
                <a:solidFill>
                  <a:prstClr val="black"/>
                </a:solidFill>
                <a:latin typeface="Meiryo UI"/>
                <a:ea typeface="Meiryo UI"/>
              </a:rPr>
              <a:t>年度）</a:t>
            </a:r>
            <a:endParaRPr kumimoji="1" lang="ja-JP" altLang="en-US" sz="1600" b="1" i="0" u="none" strike="noStrike" kern="1200" cap="none" spc="0" normalizeH="0" baseline="0" noProof="0" dirty="0">
              <a:ln>
                <a:noFill/>
              </a:ln>
              <a:solidFill>
                <a:prstClr val="black"/>
              </a:solidFill>
              <a:effectLst/>
              <a:uLnTx/>
              <a:uFillTx/>
              <a:latin typeface="Meiryo UI"/>
              <a:ea typeface="Meiryo UI"/>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重点課題：</a:t>
            </a:r>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lvl="0">
              <a:defRPr/>
            </a:pPr>
            <a:r>
              <a:rPr kumimoji="1" lang="ja-JP" altLang="en-US" sz="1400" b="1" dirty="0">
                <a:solidFill>
                  <a:prstClr val="black"/>
                </a:solidFill>
                <a:latin typeface="Meiryo UI" panose="020B0604030504040204" pitchFamily="50" charset="-128"/>
                <a:ea typeface="Meiryo UI" panose="020B0604030504040204" pitchFamily="50" charset="-128"/>
              </a:rPr>
              <a:t>（１）生涯にわたるライフステージに応じた間断ない食育の推進</a:t>
            </a:r>
            <a:endPar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lvl="0">
              <a:defRPr/>
            </a:pPr>
            <a:r>
              <a:rPr kumimoji="1" lang="ja-JP" altLang="en-US" sz="1400" b="1" dirty="0">
                <a:solidFill>
                  <a:prstClr val="black"/>
                </a:solidFill>
                <a:latin typeface="Meiryo UI" panose="020B0604030504040204" pitchFamily="50" charset="-128"/>
                <a:ea typeface="Meiryo UI" panose="020B0604030504040204" pitchFamily="50" charset="-128"/>
              </a:rPr>
              <a:t>（２）生活習慣病の予防及び改善につながる食育の推進</a:t>
            </a:r>
            <a:endPar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lvl="0">
              <a:defRPr/>
            </a:pPr>
            <a:r>
              <a:rPr kumimoji="1" lang="ja-JP" altLang="en-US" sz="1400" b="1" dirty="0">
                <a:solidFill>
                  <a:prstClr val="black"/>
                </a:solidFill>
                <a:latin typeface="Meiryo UI"/>
                <a:ea typeface="Meiryo UI"/>
              </a:rPr>
              <a:t>（３）家庭における共食を通じた子どもへの食育の推進</a:t>
            </a:r>
            <a:endParaRPr lang="ja-JP" altLang="en-US" sz="1600" b="1" i="0" u="none" strike="noStrike" kern="1200" cap="none" spc="0" normalizeH="0" baseline="0" noProof="0" dirty="0">
              <a:ln>
                <a:noFill/>
              </a:ln>
              <a:solidFill>
                <a:prstClr val="black"/>
              </a:solidFill>
              <a:effectLst/>
              <a:uLnTx/>
              <a:uFillTx/>
              <a:latin typeface="Meiryo UI"/>
              <a:ea typeface="Meiryo UI"/>
            </a:endParaRPr>
          </a:p>
        </p:txBody>
      </p:sp>
      <p:pic>
        <p:nvPicPr>
          <p:cNvPr id="6146" name="Picture 2" descr="仮設住宅生活者への食生活支援の取組の様子">
            <a:extLst>
              <a:ext uri="{FF2B5EF4-FFF2-40B4-BE49-F238E27FC236}">
                <a16:creationId xmlns:a16="http://schemas.microsoft.com/office/drawing/2014/main" id="{B2871B2E-D34F-DF97-B527-E44FDA2CE335}"/>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l="1976" t="3256" r="52257" b="2791"/>
          <a:stretch>
            <a:fillRect/>
          </a:stretch>
        </p:blipFill>
        <p:spPr bwMode="auto">
          <a:xfrm>
            <a:off x="7373143" y="5171104"/>
            <a:ext cx="1486422" cy="1117120"/>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6" name="テキスト ボックス 5">
            <a:extLst>
              <a:ext uri="{FF2B5EF4-FFF2-40B4-BE49-F238E27FC236}">
                <a16:creationId xmlns:a16="http://schemas.microsoft.com/office/drawing/2014/main" id="{CC2FE10C-2030-9571-654A-A3DC0FC37ECE}"/>
              </a:ext>
            </a:extLst>
          </p:cNvPr>
          <p:cNvSpPr txBox="1"/>
          <p:nvPr/>
        </p:nvSpPr>
        <p:spPr>
          <a:xfrm>
            <a:off x="7025563" y="6326693"/>
            <a:ext cx="2163521" cy="369332"/>
          </a:xfrm>
          <a:prstGeom prst="rect">
            <a:avLst/>
          </a:prstGeom>
          <a:noFill/>
        </p:spPr>
        <p:txBody>
          <a:bodyPr wrap="square" lIns="91440" tIns="45720" rIns="91440" bIns="45720" anchor="t">
            <a:spAutoFit/>
          </a:bodyPr>
          <a:lstStyle/>
          <a:p>
            <a:pPr algn="ctr"/>
            <a:r>
              <a:rPr lang="ja-JP" altLang="en-US" sz="900" kern="100" dirty="0">
                <a:latin typeface="メイリオ" panose="020B0604030504040204" pitchFamily="50" charset="-128"/>
                <a:ea typeface="メイリオ" panose="020B0604030504040204" pitchFamily="50" charset="-128"/>
                <a:cs typeface="Times New Roman" panose="02020603050405020304" pitchFamily="18" charset="0"/>
              </a:rPr>
              <a:t>仮設住宅生活者への食生活支援の取組</a:t>
            </a:r>
          </a:p>
          <a:p>
            <a:pPr algn="ctr"/>
            <a:r>
              <a:rPr lang="ja-JP" altLang="en-US" sz="900" kern="100" dirty="0">
                <a:latin typeface="メイリオ" panose="020B0604030504040204" pitchFamily="50" charset="-128"/>
                <a:ea typeface="メイリオ" panose="020B0604030504040204" pitchFamily="50" charset="-128"/>
                <a:cs typeface="Times New Roman" panose="02020603050405020304" pitchFamily="18" charset="0"/>
              </a:rPr>
              <a:t>「食べて元気カー」</a:t>
            </a:r>
          </a:p>
        </p:txBody>
      </p:sp>
      <p:sp>
        <p:nvSpPr>
          <p:cNvPr id="9" name="TextBox 8">
            <a:extLst>
              <a:ext uri="{FF2B5EF4-FFF2-40B4-BE49-F238E27FC236}">
                <a16:creationId xmlns:a16="http://schemas.microsoft.com/office/drawing/2014/main" id="{805F4736-F6C9-11C3-FE23-4E13023F18B5}"/>
              </a:ext>
            </a:extLst>
          </p:cNvPr>
          <p:cNvSpPr txBox="1"/>
          <p:nvPr/>
        </p:nvSpPr>
        <p:spPr>
          <a:xfrm>
            <a:off x="7263094" y="3562239"/>
            <a:ext cx="1587442" cy="5078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ja-JP" altLang="en-US" sz="900" dirty="0">
                <a:latin typeface="メイリオ" panose="020B0604030504040204" pitchFamily="50" charset="-128"/>
                <a:ea typeface="メイリオ" panose="020B0604030504040204" pitchFamily="50" charset="-128"/>
              </a:rPr>
              <a:t>第</a:t>
            </a:r>
            <a:r>
              <a:rPr lang="en-US" altLang="ja-JP" sz="900" dirty="0">
                <a:latin typeface="メイリオ" panose="020B0604030504040204" pitchFamily="50" charset="-128"/>
                <a:ea typeface="メイリオ" panose="020B0604030504040204" pitchFamily="50" charset="-128"/>
              </a:rPr>
              <a:t>28</a:t>
            </a:r>
            <a:r>
              <a:rPr lang="ja-JP" altLang="en-US" sz="900" dirty="0">
                <a:latin typeface="メイリオ" panose="020B0604030504040204" pitchFamily="50" charset="-128"/>
                <a:ea typeface="メイリオ" panose="020B0604030504040204" pitchFamily="50" charset="-128"/>
              </a:rPr>
              <a:t>回国民文化祭</a:t>
            </a:r>
            <a:endParaRPr lang="en-US" altLang="ja-JP" sz="900" dirty="0">
              <a:latin typeface="メイリオ" panose="020B0604030504040204" pitchFamily="50" charset="-128"/>
              <a:ea typeface="メイリオ" panose="020B0604030504040204" pitchFamily="50" charset="-128"/>
            </a:endParaRPr>
          </a:p>
          <a:p>
            <a:pPr algn="ctr"/>
            <a:r>
              <a:rPr lang="ja-JP" altLang="en-US" sz="900" dirty="0">
                <a:latin typeface="メイリオ" panose="020B0604030504040204" pitchFamily="50" charset="-128"/>
                <a:ea typeface="メイリオ" panose="020B0604030504040204" pitchFamily="50" charset="-128"/>
              </a:rPr>
              <a:t>（</a:t>
            </a:r>
            <a:r>
              <a:rPr lang="en-US" altLang="ja-JP" sz="900" dirty="0">
                <a:latin typeface="メイリオ" panose="020B0604030504040204" pitchFamily="50" charset="-128"/>
                <a:ea typeface="メイリオ" panose="020B0604030504040204" pitchFamily="50" charset="-128"/>
              </a:rPr>
              <a:t>2013</a:t>
            </a:r>
            <a:r>
              <a:rPr lang="ja-JP" altLang="en-US" sz="900" dirty="0">
                <a:latin typeface="メイリオ" panose="020B0604030504040204" pitchFamily="50" charset="-128"/>
                <a:ea typeface="メイリオ" panose="020B0604030504040204" pitchFamily="50" charset="-128"/>
              </a:rPr>
              <a:t>年開催）</a:t>
            </a:r>
          </a:p>
          <a:p>
            <a:pPr algn="ctr"/>
            <a:r>
              <a:rPr lang="ja-JP" altLang="en-US" sz="900" dirty="0">
                <a:latin typeface="メイリオ" panose="020B0604030504040204" pitchFamily="50" charset="-128"/>
                <a:ea typeface="メイリオ" panose="020B0604030504040204" pitchFamily="50" charset="-128"/>
              </a:rPr>
              <a:t>「やまなし伝承料理教室」</a:t>
            </a:r>
            <a:endParaRPr lang="en-US" sz="900" dirty="0">
              <a:latin typeface="メイリオ" panose="020B0604030504040204" pitchFamily="50" charset="-128"/>
              <a:ea typeface="メイリオ" panose="020B0604030504040204" pitchFamily="50" charset="-128"/>
              <a:cs typeface="Calibri"/>
            </a:endParaRPr>
          </a:p>
        </p:txBody>
      </p:sp>
      <p:sp>
        <p:nvSpPr>
          <p:cNvPr id="7" name="スライド番号プレースホルダー 1">
            <a:extLst>
              <a:ext uri="{FF2B5EF4-FFF2-40B4-BE49-F238E27FC236}">
                <a16:creationId xmlns:a16="http://schemas.microsoft.com/office/drawing/2014/main" id="{6CF09DBE-A709-320E-AA1E-D9E261A18486}"/>
              </a:ext>
            </a:extLst>
          </p:cNvPr>
          <p:cNvSpPr>
            <a:spLocks noGrp="1"/>
          </p:cNvSpPr>
          <p:nvPr>
            <p:ph type="sldNum" sz="quarter" idx="12"/>
          </p:nvPr>
        </p:nvSpPr>
        <p:spPr>
          <a:xfrm>
            <a:off x="8772792" y="6492875"/>
            <a:ext cx="371208" cy="365125"/>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7</a:t>
            </a:r>
          </a:p>
        </p:txBody>
      </p:sp>
      <p:pic>
        <p:nvPicPr>
          <p:cNvPr id="10" name="図 9">
            <a:extLst>
              <a:ext uri="{FF2B5EF4-FFF2-40B4-BE49-F238E27FC236}">
                <a16:creationId xmlns:a16="http://schemas.microsoft.com/office/drawing/2014/main" id="{B7EDD634-3FDF-5F87-C993-958A198E8EB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192180" y="2101370"/>
            <a:ext cx="1729270" cy="1422400"/>
          </a:xfrm>
          <a:prstGeom prst="rect">
            <a:avLst/>
          </a:prstGeom>
        </p:spPr>
      </p:pic>
      <p:sp>
        <p:nvSpPr>
          <p:cNvPr id="3" name="角丸四角形 23">
            <a:extLst>
              <a:ext uri="{FF2B5EF4-FFF2-40B4-BE49-F238E27FC236}">
                <a16:creationId xmlns:a16="http://schemas.microsoft.com/office/drawing/2014/main" id="{412DB58E-0310-A0B9-2157-04082AF7D2CD}"/>
              </a:ext>
            </a:extLst>
          </p:cNvPr>
          <p:cNvSpPr/>
          <p:nvPr/>
        </p:nvSpPr>
        <p:spPr>
          <a:xfrm>
            <a:off x="0" y="144000"/>
            <a:ext cx="9135000" cy="288000"/>
          </a:xfrm>
          <a:prstGeom prst="roundRect">
            <a:avLst>
              <a:gd name="adj" fmla="val 151"/>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lvl="0" indent="87313">
              <a:lnSpc>
                <a:spcPts val="2000"/>
              </a:lnSpc>
              <a:defRPr/>
            </a:pPr>
            <a:r>
              <a:rPr lang="ja-JP" altLang="en-US" sz="1400" dirty="0">
                <a:latin typeface="メイリオ" panose="020B0604030504040204" pitchFamily="50" charset="-128"/>
                <a:ea typeface="メイリオ" panose="020B0604030504040204" pitchFamily="50" charset="-128"/>
              </a:rPr>
              <a:t>特集　食育基本法のあゆみ</a:t>
            </a:r>
            <a:endParaRPr kumimoji="0" lang="ja-JP" altLang="en-US" sz="1400" i="0" u="none" strike="noStrike" kern="1200" cap="none" spc="-100" normalizeH="0" baseline="0" noProof="0" dirty="0">
              <a:ln>
                <a:noFill/>
              </a:ln>
              <a:solidFill>
                <a:prstClr val="white">
                  <a:lumMod val="95000"/>
                </a:prstClr>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1" name="角丸四角形 23">
            <a:extLst>
              <a:ext uri="{FF2B5EF4-FFF2-40B4-BE49-F238E27FC236}">
                <a16:creationId xmlns:a16="http://schemas.microsoft.com/office/drawing/2014/main" id="{C73BF7D0-1C9F-1AB3-D748-844BC120C417}"/>
              </a:ext>
            </a:extLst>
          </p:cNvPr>
          <p:cNvSpPr/>
          <p:nvPr/>
        </p:nvSpPr>
        <p:spPr>
          <a:xfrm>
            <a:off x="-11433" y="149005"/>
            <a:ext cx="9135000" cy="288000"/>
          </a:xfrm>
          <a:prstGeom prst="roundRect">
            <a:avLst>
              <a:gd name="adj" fmla="val 151"/>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lvl="0" indent="87313" algn="r">
              <a:lnSpc>
                <a:spcPts val="2000"/>
              </a:lnSpc>
              <a:defRPr/>
            </a:pPr>
            <a:r>
              <a:rPr lang="ja-JP" altLang="en-US" sz="1400" dirty="0">
                <a:latin typeface="メイリオ" panose="020B0604030504040204" pitchFamily="50" charset="-128"/>
                <a:ea typeface="メイリオ" panose="020B0604030504040204" pitchFamily="50" charset="-128"/>
              </a:rPr>
              <a:t>第１節　食育推進基本計画の変遷</a:t>
            </a:r>
            <a:endParaRPr kumimoji="0" lang="ja-JP" altLang="en-US" sz="1400" i="0" u="none" strike="noStrike" kern="1200" cap="none" spc="-100" normalizeH="0" baseline="0" noProof="0" dirty="0">
              <a:ln>
                <a:noFill/>
              </a:ln>
              <a:solidFill>
                <a:prstClr val="white">
                  <a:lumMod val="95000"/>
                </a:prstClr>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p:txBody>
      </p:sp>
    </p:spTree>
    <p:extLst>
      <p:ext uri="{BB962C8B-B14F-4D97-AF65-F5344CB8AC3E}">
        <p14:creationId xmlns:p14="http://schemas.microsoft.com/office/powerpoint/2010/main" val="29083285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D94083-2C6A-679A-9454-6EBD60E17F66}"/>
            </a:ext>
          </a:extLst>
        </p:cNvPr>
        <p:cNvGrpSpPr/>
        <p:nvPr/>
      </p:nvGrpSpPr>
      <p:grpSpPr>
        <a:xfrm>
          <a:off x="0" y="0"/>
          <a:ext cx="0" cy="0"/>
          <a:chOff x="0" y="0"/>
          <a:chExt cx="0" cy="0"/>
        </a:xfrm>
      </p:grpSpPr>
      <p:sp>
        <p:nvSpPr>
          <p:cNvPr id="4" name="テキスト ボックス 24">
            <a:extLst>
              <a:ext uri="{FF2B5EF4-FFF2-40B4-BE49-F238E27FC236}">
                <a16:creationId xmlns:a16="http://schemas.microsoft.com/office/drawing/2014/main" id="{36F99A5F-EB8A-8167-D53D-1DF6193706DB}"/>
              </a:ext>
            </a:extLst>
          </p:cNvPr>
          <p:cNvSpPr txBox="1">
            <a:spLocks noChangeArrowheads="1"/>
          </p:cNvSpPr>
          <p:nvPr/>
        </p:nvSpPr>
        <p:spPr bwMode="auto">
          <a:xfrm>
            <a:off x="54585" y="2144658"/>
            <a:ext cx="8892566" cy="4713342"/>
          </a:xfrm>
          <a:prstGeom prst="rect">
            <a:avLst/>
          </a:prstGeom>
          <a:noFill/>
          <a:ln>
            <a:noFill/>
          </a:ln>
        </p:spPr>
        <p:txBody>
          <a:bodyPr wrap="square" lIns="288000" tIns="0" rIns="180000" bIns="0" anchor="t"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54800" lvl="0" indent="-154800" algn="just">
              <a:lnSpc>
                <a:spcPts val="1700"/>
              </a:lnSpc>
              <a:spcAft>
                <a:spcPts val="300"/>
              </a:spcAft>
              <a:defRPr/>
            </a:pPr>
            <a:r>
              <a:rPr lang="ja-JP" altLang="en-US" sz="1200" dirty="0">
                <a:solidFill>
                  <a:prstClr val="black"/>
                </a:solidFill>
                <a:latin typeface="メイリオ"/>
                <a:ea typeface="メイリオ"/>
              </a:rPr>
              <a:t>○家庭生活の状況が多様化する中で、高齢者を始めとする単独世帯やひとり親世帯、貧困の状況にある子供に対する支援が課題として顕在化し、また、高齢化が急速に進展する中、健康寿命の延伸については国民的課題として、食育の観点からも積極的な取組が必要とされていた。</a:t>
            </a:r>
            <a:endParaRPr kumimoji="0" lang="ja-JP" altLang="en-US" sz="1200" b="0" i="0" u="none" strike="noStrike" kern="1200" cap="none" spc="0" normalizeH="0" baseline="0" noProof="0" dirty="0">
              <a:ln>
                <a:noFill/>
              </a:ln>
              <a:solidFill>
                <a:prstClr val="black"/>
              </a:solidFill>
              <a:effectLst/>
              <a:uLnTx/>
              <a:uFillTx/>
              <a:latin typeface="メイリオ"/>
              <a:ea typeface="メイリオ"/>
              <a:cs typeface="+mn-cs"/>
            </a:endParaRPr>
          </a:p>
          <a:p>
            <a:pPr marL="154800" marR="0" lvl="0" indent="-154800" algn="just" defTabSz="457200" rtl="0" eaLnBrk="1" fontAlgn="auto" latinLnBrk="0" hangingPunct="1">
              <a:lnSpc>
                <a:spcPts val="400"/>
              </a:lnSpc>
              <a:spcBef>
                <a:spcPts val="0"/>
              </a:spcBef>
              <a:spcAft>
                <a:spcPts val="300"/>
              </a:spcAft>
              <a:buClrTx/>
              <a:buSzTx/>
              <a:buFontTx/>
              <a:buNone/>
              <a:tabLst/>
              <a:defRPr/>
            </a:pPr>
            <a:endParaRPr kumimoji="0" lang="en-US" altLang="ja-JP" sz="1200" b="0" i="0" u="none" strike="noStrike" kern="1200" cap="none" spc="0" normalizeH="0" baseline="0" noProof="0" dirty="0">
              <a:ln>
                <a:noFill/>
              </a:ln>
              <a:solidFill>
                <a:prstClr val="black"/>
              </a:solidFill>
              <a:effectLst/>
              <a:uLnTx/>
              <a:uFillTx/>
              <a:latin typeface="メイリオ"/>
              <a:ea typeface="メイリオ"/>
              <a:cs typeface="+mn-cs"/>
            </a:endParaRPr>
          </a:p>
          <a:p>
            <a:pPr marL="154800" indent="-154800" algn="just">
              <a:lnSpc>
                <a:spcPts val="1700"/>
              </a:lnSpc>
              <a:spcAft>
                <a:spcPts val="300"/>
              </a:spcAft>
              <a:defRPr/>
            </a:pPr>
            <a:r>
              <a:rPr lang="ja-JP" altLang="en-US" sz="1200" dirty="0">
                <a:solidFill>
                  <a:prstClr val="black"/>
                </a:solidFill>
                <a:latin typeface="メイリオ"/>
                <a:ea typeface="メイリオ"/>
              </a:rPr>
              <a:t>○くわえて、大量の食品廃棄物を発生させ、環境への負荷を生じさせていることから、食に関する感謝の念や理解を一層深めることは引き続き重要であり、生産から消費に至る食の循環を意識し、食品ロスの削減等、環境にも配慮する必要があるとされた。</a:t>
            </a:r>
            <a:endParaRPr lang="en-US" altLang="ja-JP" sz="1200" dirty="0">
              <a:solidFill>
                <a:prstClr val="black"/>
              </a:solidFill>
              <a:latin typeface="メイリオ"/>
              <a:ea typeface="メイリオ"/>
            </a:endParaRPr>
          </a:p>
          <a:p>
            <a:pPr marL="154800" marR="0" lvl="0" indent="-154800" algn="just" defTabSz="457200">
              <a:lnSpc>
                <a:spcPts val="400"/>
              </a:lnSpc>
              <a:spcBef>
                <a:spcPts val="0"/>
              </a:spcBef>
              <a:spcAft>
                <a:spcPts val="300"/>
              </a:spcAft>
              <a:buClrTx/>
              <a:buSzTx/>
              <a:buFontTx/>
              <a:buNone/>
              <a:tabLst/>
              <a:defRPr/>
            </a:pPr>
            <a:endParaRPr lang="ja-JP" altLang="en-US" sz="1200" b="0" i="0" u="none" strike="noStrike" kern="1200" cap="none" spc="0" normalizeH="0" baseline="0" noProof="0" dirty="0">
              <a:ln>
                <a:noFill/>
              </a:ln>
              <a:solidFill>
                <a:prstClr val="black"/>
              </a:solidFill>
              <a:effectLst/>
              <a:uLnTx/>
              <a:uFillTx/>
              <a:latin typeface="メイリオ"/>
              <a:ea typeface="メイリオ"/>
            </a:endParaRPr>
          </a:p>
          <a:p>
            <a:pPr marL="154800" indent="-154800">
              <a:lnSpc>
                <a:spcPts val="1700"/>
              </a:lnSpc>
              <a:spcAft>
                <a:spcPts val="300"/>
              </a:spcAft>
              <a:defRPr/>
            </a:pPr>
            <a:r>
              <a:rPr lang="ja-JP" altLang="en-US" sz="1200" dirty="0">
                <a:solidFill>
                  <a:prstClr val="black"/>
                </a:solidFill>
                <a:latin typeface="メイリオ"/>
                <a:ea typeface="メイリオ"/>
              </a:rPr>
              <a:t>○さらに、食を取り巻く社会環境が変化する中にあっても、我が国の大切な食文化が</a:t>
            </a:r>
            <a:br>
              <a:rPr lang="en-US" altLang="ja-JP" sz="1200" dirty="0">
                <a:solidFill>
                  <a:prstClr val="black"/>
                </a:solidFill>
                <a:latin typeface="メイリオ"/>
                <a:ea typeface="メイリオ"/>
              </a:rPr>
            </a:br>
            <a:r>
              <a:rPr lang="ja-JP" altLang="en-US" sz="1200" dirty="0">
                <a:solidFill>
                  <a:prstClr val="black"/>
                </a:solidFill>
                <a:latin typeface="メイリオ"/>
                <a:ea typeface="メイリオ"/>
              </a:rPr>
              <a:t>失われることがないよう、食文化の継承も重要な課題であった。</a:t>
            </a:r>
          </a:p>
          <a:p>
            <a:pPr marL="154800" indent="-154800" algn="just">
              <a:lnSpc>
                <a:spcPts val="400"/>
              </a:lnSpc>
              <a:spcAft>
                <a:spcPts val="300"/>
              </a:spcAft>
              <a:defRPr/>
            </a:pPr>
            <a:endParaRPr lang="en-US" altLang="ja-JP" sz="1200" dirty="0">
              <a:solidFill>
                <a:prstClr val="black"/>
              </a:solidFill>
              <a:latin typeface="メイリオ"/>
              <a:ea typeface="メイリオ"/>
            </a:endParaRPr>
          </a:p>
          <a:p>
            <a:pPr marL="154800" lvl="0" indent="-154800">
              <a:lnSpc>
                <a:spcPts val="1700"/>
              </a:lnSpc>
              <a:spcAft>
                <a:spcPts val="300"/>
              </a:spcAft>
              <a:defRPr/>
            </a:pPr>
            <a:r>
              <a:rPr lang="ja-JP" altLang="en-US" sz="1200" dirty="0">
                <a:solidFill>
                  <a:prstClr val="black"/>
                </a:solidFill>
                <a:latin typeface="メイリオ"/>
                <a:ea typeface="メイリオ"/>
              </a:rPr>
              <a:t>○こうしたことから、「第３次食育推進基本計画」では、第２次食育推進基本計画</a:t>
            </a:r>
            <a:br>
              <a:rPr lang="en-US" altLang="ja-JP" sz="1200" dirty="0">
                <a:solidFill>
                  <a:prstClr val="black"/>
                </a:solidFill>
                <a:latin typeface="メイリオ"/>
                <a:ea typeface="メイリオ"/>
              </a:rPr>
            </a:br>
            <a:r>
              <a:rPr lang="ja-JP" altLang="en-US" sz="1200" dirty="0">
                <a:solidFill>
                  <a:prstClr val="black"/>
                </a:solidFill>
                <a:latin typeface="メイリオ"/>
                <a:ea typeface="メイリオ"/>
              </a:rPr>
              <a:t>のコンセプトである「「周知」から「実践」へ」を引き継ぎ、「「実践」の環を</a:t>
            </a:r>
            <a:br>
              <a:rPr lang="en-US" altLang="ja-JP" sz="1200" dirty="0">
                <a:solidFill>
                  <a:prstClr val="black"/>
                </a:solidFill>
                <a:latin typeface="メイリオ"/>
                <a:ea typeface="メイリオ"/>
              </a:rPr>
            </a:br>
            <a:r>
              <a:rPr lang="ja-JP" altLang="en-US" sz="1200" dirty="0">
                <a:solidFill>
                  <a:prstClr val="black"/>
                </a:solidFill>
                <a:latin typeface="メイリオ"/>
                <a:ea typeface="メイリオ"/>
              </a:rPr>
              <a:t>広げよう」をコンセプトとし、（１）若い世代を中心とした食育の推進、（２）</a:t>
            </a:r>
            <a:br>
              <a:rPr lang="en-US" altLang="ja-JP" sz="1200" dirty="0">
                <a:solidFill>
                  <a:prstClr val="black"/>
                </a:solidFill>
                <a:latin typeface="メイリオ"/>
                <a:ea typeface="メイリオ"/>
              </a:rPr>
            </a:br>
            <a:r>
              <a:rPr lang="ja-JP" altLang="en-US" sz="1200" dirty="0">
                <a:solidFill>
                  <a:prstClr val="black"/>
                </a:solidFill>
                <a:latin typeface="メイリオ"/>
                <a:ea typeface="メイリオ"/>
              </a:rPr>
              <a:t>多様な暮らしに対応した食育の推進、（３）健康寿命の延伸につながる食育の推進、（４）食の</a:t>
            </a:r>
            <a:br>
              <a:rPr lang="en-US" altLang="ja-JP" sz="1200" dirty="0">
                <a:solidFill>
                  <a:prstClr val="black"/>
                </a:solidFill>
                <a:latin typeface="メイリオ"/>
                <a:ea typeface="メイリオ"/>
              </a:rPr>
            </a:br>
            <a:r>
              <a:rPr lang="ja-JP" altLang="en-US" sz="1200" dirty="0">
                <a:solidFill>
                  <a:prstClr val="black"/>
                </a:solidFill>
                <a:latin typeface="メイリオ"/>
                <a:ea typeface="メイリオ"/>
              </a:rPr>
              <a:t>循環や環境を意識した食育の推進、（５）食文化の継承に向けた食育の推進を重点課題として定めた。</a:t>
            </a:r>
            <a:endParaRPr kumimoji="0" lang="en-US" altLang="ja-JP" sz="1200" b="0" i="0" u="none" strike="noStrike" kern="1200" cap="none" spc="0" normalizeH="0" baseline="0" noProof="0" dirty="0">
              <a:ln>
                <a:noFill/>
              </a:ln>
              <a:solidFill>
                <a:prstClr val="black"/>
              </a:solidFill>
              <a:effectLst/>
              <a:uLnTx/>
              <a:uFillTx/>
              <a:latin typeface="メイリオ"/>
              <a:ea typeface="メイリオ"/>
              <a:cs typeface="+mn-cs"/>
            </a:endParaRPr>
          </a:p>
          <a:p>
            <a:pPr marL="154800" marR="0" lvl="0" indent="-154800" algn="just" defTabSz="457200" rtl="0" eaLnBrk="1" fontAlgn="auto" latinLnBrk="0" hangingPunct="1">
              <a:lnSpc>
                <a:spcPts val="400"/>
              </a:lnSpc>
              <a:spcBef>
                <a:spcPts val="0"/>
              </a:spcBef>
              <a:spcAft>
                <a:spcPts val="300"/>
              </a:spcAft>
              <a:buClrTx/>
              <a:buSzTx/>
              <a:buFontTx/>
              <a:buNone/>
              <a:tabLst/>
              <a:defRPr/>
            </a:pPr>
            <a:endParaRPr kumimoji="0" lang="ja-JP" altLang="en-US" sz="1200" b="0" i="0" u="none" strike="noStrike" kern="1200" cap="none" spc="0" normalizeH="0" baseline="0" noProof="0" dirty="0">
              <a:ln>
                <a:noFill/>
              </a:ln>
              <a:solidFill>
                <a:prstClr val="black"/>
              </a:solidFill>
              <a:effectLst/>
              <a:uLnTx/>
              <a:uFillTx/>
              <a:latin typeface="メイリオ"/>
              <a:ea typeface="メイリオ"/>
              <a:cs typeface="+mn-cs"/>
            </a:endParaRPr>
          </a:p>
          <a:p>
            <a:pPr marL="154800" lvl="0" indent="-154800">
              <a:lnSpc>
                <a:spcPts val="1700"/>
              </a:lnSpc>
              <a:spcAft>
                <a:spcPts val="300"/>
              </a:spcAft>
              <a:defRPr/>
            </a:pPr>
            <a:r>
              <a:rPr lang="ja-JP" altLang="en-US" sz="1200" dirty="0">
                <a:solidFill>
                  <a:prstClr val="black"/>
                </a:solidFill>
                <a:latin typeface="メイリオ" panose="020B0604030504040204" pitchFamily="50" charset="-128"/>
                <a:ea typeface="メイリオ" panose="020B0604030504040204" pitchFamily="50" charset="-128"/>
              </a:rPr>
              <a:t>○計画期間内、</a:t>
            </a:r>
            <a:r>
              <a:rPr lang="en-US" altLang="ja-JP" sz="1200" dirty="0">
                <a:solidFill>
                  <a:prstClr val="black"/>
                </a:solidFill>
                <a:latin typeface="メイリオ" panose="020B0604030504040204" pitchFamily="50" charset="-128"/>
                <a:ea typeface="メイリオ" panose="020B0604030504040204" pitchFamily="50" charset="-128"/>
              </a:rPr>
              <a:t>2019</a:t>
            </a:r>
            <a:r>
              <a:rPr lang="ja-JP" altLang="en-US" sz="1200" dirty="0">
                <a:solidFill>
                  <a:prstClr val="black"/>
                </a:solidFill>
                <a:latin typeface="メイリオ" panose="020B0604030504040204" pitchFamily="50" charset="-128"/>
                <a:ea typeface="メイリオ" panose="020B0604030504040204" pitchFamily="50" charset="-128"/>
              </a:rPr>
              <a:t>年に「食品ロスの削減の推進に関する法律」（令和元年法律第</a:t>
            </a:r>
            <a:r>
              <a:rPr lang="en-US" altLang="ja-JP" sz="1200" dirty="0">
                <a:solidFill>
                  <a:prstClr val="black"/>
                </a:solidFill>
                <a:latin typeface="メイリオ" panose="020B0604030504040204" pitchFamily="50" charset="-128"/>
                <a:ea typeface="メイリオ" panose="020B0604030504040204" pitchFamily="50" charset="-128"/>
              </a:rPr>
              <a:t>19</a:t>
            </a:r>
            <a:r>
              <a:rPr lang="ja-JP" altLang="en-US" sz="1200" dirty="0">
                <a:solidFill>
                  <a:prstClr val="black"/>
                </a:solidFill>
                <a:latin typeface="メイリオ" panose="020B0604030504040204" pitchFamily="50" charset="-128"/>
                <a:ea typeface="メイリオ" panose="020B0604030504040204" pitchFamily="50" charset="-128"/>
              </a:rPr>
              <a:t>号）が施行され、</a:t>
            </a:r>
            <a:br>
              <a:rPr lang="en-US" altLang="ja-JP" sz="1200" dirty="0">
                <a:solidFill>
                  <a:prstClr val="black"/>
                </a:solidFill>
                <a:latin typeface="メイリオ" panose="020B0604030504040204" pitchFamily="50" charset="-128"/>
                <a:ea typeface="メイリオ" panose="020B0604030504040204" pitchFamily="50" charset="-128"/>
              </a:rPr>
            </a:br>
            <a:r>
              <a:rPr lang="ja-JP" altLang="en-US" sz="1200" dirty="0">
                <a:solidFill>
                  <a:prstClr val="black"/>
                </a:solidFill>
                <a:latin typeface="メイリオ" panose="020B0604030504040204" pitchFamily="50" charset="-128"/>
                <a:ea typeface="メイリオ" panose="020B0604030504040204" pitchFamily="50" charset="-128"/>
              </a:rPr>
              <a:t>国民運動としての食品ロス削減に向けた取組が全国で行われるようになった。</a:t>
            </a:r>
            <a:endParaRPr kumimoji="0" lang="ja-JP" altLang="en-US" sz="1200" b="0" i="0" u="none" strike="noStrike" kern="1200" cap="none" spc="0" normalizeH="0" baseline="0" noProof="0" dirty="0">
              <a:ln>
                <a:noFill/>
              </a:ln>
              <a:solidFill>
                <a:prstClr val="black"/>
              </a:solidFill>
              <a:effectLst/>
              <a:uLnTx/>
              <a:uFillTx/>
              <a:latin typeface="メイリオ"/>
              <a:ea typeface="メイリオ"/>
              <a:cs typeface="+mn-cs"/>
            </a:endParaRPr>
          </a:p>
          <a:p>
            <a:pPr marL="154800" marR="0" lvl="0" indent="-154800" algn="just" defTabSz="457200" rtl="0" eaLnBrk="1" fontAlgn="auto" latinLnBrk="0" hangingPunct="1">
              <a:lnSpc>
                <a:spcPts val="1700"/>
              </a:lnSpc>
              <a:spcBef>
                <a:spcPts val="0"/>
              </a:spcBef>
              <a:spcAft>
                <a:spcPts val="300"/>
              </a:spcAft>
              <a:buClrTx/>
              <a:buSzTx/>
              <a:buFontTx/>
              <a:buNone/>
              <a:tabLst/>
              <a:defRPr/>
            </a:pP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5" name="テキスト ボックス 4">
            <a:extLst>
              <a:ext uri="{FF2B5EF4-FFF2-40B4-BE49-F238E27FC236}">
                <a16:creationId xmlns:a16="http://schemas.microsoft.com/office/drawing/2014/main" id="{206DB2DA-15E6-104B-4B9A-C695C4A36CF0}"/>
              </a:ext>
            </a:extLst>
          </p:cNvPr>
          <p:cNvSpPr txBox="1"/>
          <p:nvPr/>
        </p:nvSpPr>
        <p:spPr>
          <a:xfrm>
            <a:off x="389200" y="457315"/>
            <a:ext cx="8356600" cy="1631216"/>
          </a:xfrm>
          <a:prstGeom prst="rect">
            <a:avLst/>
          </a:prstGeom>
          <a:noFill/>
          <a:ln>
            <a:solidFill>
              <a:schemeClr val="tx1"/>
            </a:solidFill>
          </a:ln>
        </p:spPr>
        <p:txBody>
          <a:bodyPr wrap="square" lIns="91440" tIns="45720" rIns="91440" bIns="45720" rtlCol="0" anchor="t">
            <a:spAutoFit/>
          </a:bodyPr>
          <a:lstStyle/>
          <a:p>
            <a:pPr lvl="0">
              <a:defRPr/>
            </a:pPr>
            <a:r>
              <a:rPr kumimoji="1" lang="zh-TW" altLang="en-US" sz="1600" b="1" dirty="0">
                <a:solidFill>
                  <a:prstClr val="black"/>
                </a:solidFill>
                <a:latin typeface="Meiryo UI"/>
                <a:ea typeface="Meiryo UI"/>
              </a:rPr>
              <a:t>第３次食育推進基本計画（</a:t>
            </a:r>
            <a:r>
              <a:rPr kumimoji="1" lang="en-US" altLang="zh-TW" sz="1600" b="1" dirty="0">
                <a:solidFill>
                  <a:prstClr val="black"/>
                </a:solidFill>
                <a:latin typeface="Meiryo UI"/>
                <a:ea typeface="Meiryo UI"/>
              </a:rPr>
              <a:t>2016</a:t>
            </a:r>
            <a:r>
              <a:rPr kumimoji="1" lang="zh-TW" altLang="en-US" sz="1600" b="1" dirty="0">
                <a:solidFill>
                  <a:prstClr val="black"/>
                </a:solidFill>
                <a:latin typeface="Meiryo UI"/>
                <a:ea typeface="Meiryo UI"/>
              </a:rPr>
              <a:t>年度～</a:t>
            </a:r>
            <a:r>
              <a:rPr kumimoji="1" lang="en-US" altLang="zh-TW" sz="1600" b="1" dirty="0">
                <a:solidFill>
                  <a:prstClr val="black"/>
                </a:solidFill>
                <a:latin typeface="Meiryo UI"/>
                <a:ea typeface="Meiryo UI"/>
              </a:rPr>
              <a:t>2020</a:t>
            </a:r>
            <a:r>
              <a:rPr kumimoji="1" lang="zh-TW" altLang="en-US" sz="1600" b="1" dirty="0">
                <a:solidFill>
                  <a:prstClr val="black"/>
                </a:solidFill>
                <a:latin typeface="Meiryo UI"/>
                <a:ea typeface="Meiryo UI"/>
              </a:rPr>
              <a:t>年度）</a:t>
            </a:r>
            <a:endParaRPr kumimoji="1" lang="ja-JP" altLang="en-US" sz="1600" b="1" i="0" u="none" strike="noStrike" kern="1200" cap="none" spc="0" normalizeH="0" baseline="0" noProof="0" dirty="0">
              <a:ln>
                <a:noFill/>
              </a:ln>
              <a:solidFill>
                <a:prstClr val="black"/>
              </a:solidFill>
              <a:effectLst/>
              <a:uLnTx/>
              <a:uFillTx/>
              <a:latin typeface="Meiryo UI"/>
              <a:ea typeface="Meiryo UI"/>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重点課題：</a:t>
            </a:r>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lvl="0">
              <a:defRPr/>
            </a:pPr>
            <a:r>
              <a:rPr kumimoji="1" lang="ja-JP" altLang="en-US" sz="1400" b="1" dirty="0">
                <a:solidFill>
                  <a:prstClr val="black"/>
                </a:solidFill>
                <a:latin typeface="Meiryo UI" panose="020B0604030504040204" pitchFamily="50" charset="-128"/>
                <a:ea typeface="Meiryo UI" panose="020B0604030504040204" pitchFamily="50" charset="-128"/>
              </a:rPr>
              <a:t>（１）若い世代を中心とした食育の推進</a:t>
            </a:r>
            <a:endPar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lvl="0">
              <a:defRPr/>
            </a:pPr>
            <a:r>
              <a:rPr kumimoji="1" lang="ja-JP" altLang="en-US" sz="1400" b="1" dirty="0">
                <a:solidFill>
                  <a:prstClr val="black"/>
                </a:solidFill>
                <a:latin typeface="Meiryo UI" panose="020B0604030504040204" pitchFamily="50" charset="-128"/>
                <a:ea typeface="Meiryo UI" panose="020B0604030504040204" pitchFamily="50" charset="-128"/>
              </a:rPr>
              <a:t>（２）多様な暮らしに対応した食育の推進</a:t>
            </a:r>
          </a:p>
          <a:p>
            <a:pPr lvl="0">
              <a:defRPr/>
            </a:pPr>
            <a:r>
              <a:rPr kumimoji="1" lang="ja-JP" altLang="en-US" sz="1400" b="1" dirty="0">
                <a:solidFill>
                  <a:prstClr val="black"/>
                </a:solidFill>
                <a:latin typeface="Meiryo UI" panose="020B0604030504040204" pitchFamily="50" charset="-128"/>
                <a:ea typeface="Meiryo UI" panose="020B0604030504040204" pitchFamily="50" charset="-128"/>
              </a:rPr>
              <a:t>（３）健康寿命の延伸につながる食育の推進</a:t>
            </a:r>
          </a:p>
          <a:p>
            <a:pPr lvl="0">
              <a:defRPr/>
            </a:pPr>
            <a:r>
              <a:rPr kumimoji="1" lang="ja-JP" altLang="en-US" sz="1400" b="1" dirty="0">
                <a:solidFill>
                  <a:prstClr val="black"/>
                </a:solidFill>
                <a:latin typeface="Meiryo UI" panose="020B0604030504040204" pitchFamily="50" charset="-128"/>
                <a:ea typeface="Meiryo UI" panose="020B0604030504040204" pitchFamily="50" charset="-128"/>
              </a:rPr>
              <a:t>（４）食の循環や環境を意識した食育の推進</a:t>
            </a:r>
          </a:p>
          <a:p>
            <a:pPr lvl="0">
              <a:defRPr/>
            </a:pPr>
            <a:r>
              <a:rPr kumimoji="1" lang="ja-JP" altLang="en-US" sz="1400" b="1" dirty="0">
                <a:solidFill>
                  <a:prstClr val="black"/>
                </a:solidFill>
                <a:latin typeface="Meiryo UI" panose="020B0604030504040204" pitchFamily="50" charset="-128"/>
                <a:ea typeface="Meiryo UI" panose="020B0604030504040204" pitchFamily="50" charset="-128"/>
              </a:rPr>
              <a:t>（５）食文化の継承に向けた食育の推進</a:t>
            </a:r>
            <a:endPar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9" name="テキスト ボックス 8">
            <a:extLst>
              <a:ext uri="{FF2B5EF4-FFF2-40B4-BE49-F238E27FC236}">
                <a16:creationId xmlns:a16="http://schemas.microsoft.com/office/drawing/2014/main" id="{97FD0FC1-8039-EDBA-2BC1-16F59695DFE9}"/>
              </a:ext>
            </a:extLst>
          </p:cNvPr>
          <p:cNvSpPr txBox="1"/>
          <p:nvPr/>
        </p:nvSpPr>
        <p:spPr>
          <a:xfrm>
            <a:off x="7271797" y="6344668"/>
            <a:ext cx="1862844" cy="369332"/>
          </a:xfrm>
          <a:prstGeom prst="rect">
            <a:avLst/>
          </a:prstGeom>
          <a:noFill/>
        </p:spPr>
        <p:txBody>
          <a:bodyPr wrap="square">
            <a:spAutoFit/>
          </a:bodyPr>
          <a:lstStyle/>
          <a:p>
            <a:pPr lvl="0" algn="ctr">
              <a:defRPr/>
            </a:pPr>
            <a:r>
              <a:rPr lang="ja-JP" altLang="en-US" sz="900" kern="100" dirty="0">
                <a:solidFill>
                  <a:prstClr val="black"/>
                </a:solidFill>
                <a:latin typeface="メイリオ" panose="020B0604030504040204" pitchFamily="50" charset="-128"/>
                <a:ea typeface="メイリオ" panose="020B0604030504040204" pitchFamily="50" charset="-128"/>
                <a:cs typeface="Times New Roman" panose="02020603050405020304" pitchFamily="18" charset="0"/>
              </a:rPr>
              <a:t>食品ロス削減月間啓発ポスター</a:t>
            </a:r>
          </a:p>
          <a:p>
            <a:pPr lvl="0" algn="ctr">
              <a:defRPr/>
            </a:pPr>
            <a:r>
              <a:rPr lang="ja-JP" altLang="en-US" sz="900" kern="100" dirty="0">
                <a:solidFill>
                  <a:prstClr val="black"/>
                </a:solidFill>
                <a:latin typeface="メイリオ" panose="020B0604030504040204" pitchFamily="50" charset="-128"/>
                <a:ea typeface="メイリオ" panose="020B0604030504040204" pitchFamily="50" charset="-128"/>
                <a:cs typeface="Times New Roman" panose="02020603050405020304" pitchFamily="18" charset="0"/>
              </a:rPr>
              <a:t>（</a:t>
            </a:r>
            <a:r>
              <a:rPr lang="en-US" altLang="ja-JP" sz="900" kern="100" dirty="0">
                <a:solidFill>
                  <a:prstClr val="black"/>
                </a:solidFill>
                <a:latin typeface="メイリオ" panose="020B0604030504040204" pitchFamily="50" charset="-128"/>
                <a:ea typeface="メイリオ" panose="020B0604030504040204" pitchFamily="50" charset="-128"/>
                <a:cs typeface="Times New Roman" panose="02020603050405020304" pitchFamily="18" charset="0"/>
              </a:rPr>
              <a:t>2019</a:t>
            </a:r>
            <a:r>
              <a:rPr lang="ja-JP" altLang="en-US" sz="900" kern="100" dirty="0">
                <a:solidFill>
                  <a:prstClr val="black"/>
                </a:solidFill>
                <a:latin typeface="メイリオ" panose="020B0604030504040204" pitchFamily="50" charset="-128"/>
                <a:ea typeface="メイリオ" panose="020B0604030504040204" pitchFamily="50" charset="-128"/>
                <a:cs typeface="Times New Roman" panose="02020603050405020304" pitchFamily="18" charset="0"/>
              </a:rPr>
              <a:t>年度版）</a:t>
            </a:r>
            <a:endParaRPr kumimoji="0" lang="ja-JP" altLang="en-US" sz="900" b="0" i="0" u="none" strike="noStrike" kern="1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Times New Roman" panose="02020603050405020304" pitchFamily="18" charset="0"/>
            </a:endParaRPr>
          </a:p>
        </p:txBody>
      </p:sp>
      <p:pic>
        <p:nvPicPr>
          <p:cNvPr id="6" name="図 5" descr="テキスト&#10;&#10;AI 生成コンテンツは誤りを含む可能性があります。">
            <a:extLst>
              <a:ext uri="{FF2B5EF4-FFF2-40B4-BE49-F238E27FC236}">
                <a16:creationId xmlns:a16="http://schemas.microsoft.com/office/drawing/2014/main" id="{AC2A6CA8-DFF7-D819-207F-F9ABE49112C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633646" y="4737348"/>
            <a:ext cx="1139146" cy="1606379"/>
          </a:xfrm>
          <a:prstGeom prst="rect">
            <a:avLst/>
          </a:prstGeom>
          <a:ln>
            <a:solidFill>
              <a:schemeClr val="tx1"/>
            </a:solidFill>
          </a:ln>
        </p:spPr>
      </p:pic>
      <p:pic>
        <p:nvPicPr>
          <p:cNvPr id="7" name="Picture 6">
            <a:extLst>
              <a:ext uri="{FF2B5EF4-FFF2-40B4-BE49-F238E27FC236}">
                <a16:creationId xmlns:a16="http://schemas.microsoft.com/office/drawing/2014/main" id="{86FA1E6A-869A-349A-F24A-52796C4A1986}"/>
              </a:ext>
            </a:extLst>
          </p:cNvPr>
          <p:cNvPicPr>
            <a:picLocks noChangeAspect="1"/>
          </p:cNvPicPr>
          <p:nvPr/>
        </p:nvPicPr>
        <p:blipFill>
          <a:blip r:embed="rId4"/>
          <a:stretch>
            <a:fillRect/>
          </a:stretch>
        </p:blipFill>
        <p:spPr>
          <a:xfrm>
            <a:off x="6380023" y="3429000"/>
            <a:ext cx="2493122" cy="819875"/>
          </a:xfrm>
          <a:prstGeom prst="rect">
            <a:avLst/>
          </a:prstGeom>
          <a:ln>
            <a:noFill/>
          </a:ln>
        </p:spPr>
      </p:pic>
      <p:sp>
        <p:nvSpPr>
          <p:cNvPr id="8" name="TextBox 7">
            <a:extLst>
              <a:ext uri="{FF2B5EF4-FFF2-40B4-BE49-F238E27FC236}">
                <a16:creationId xmlns:a16="http://schemas.microsoft.com/office/drawing/2014/main" id="{916948B6-04BC-873A-4735-495480634523}"/>
              </a:ext>
            </a:extLst>
          </p:cNvPr>
          <p:cNvSpPr txBox="1"/>
          <p:nvPr/>
        </p:nvSpPr>
        <p:spPr>
          <a:xfrm>
            <a:off x="6105300" y="4249816"/>
            <a:ext cx="304256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defRPr/>
            </a:pPr>
            <a:r>
              <a:rPr lang="ja-JP" altLang="en-US" sz="900" dirty="0">
                <a:solidFill>
                  <a:prstClr val="black"/>
                </a:solidFill>
                <a:latin typeface="メイリオ" panose="020B0604030504040204" pitchFamily="50" charset="-128"/>
                <a:ea typeface="メイリオ" panose="020B0604030504040204" pitchFamily="50" charset="-128"/>
              </a:rPr>
              <a:t>３</a:t>
            </a:r>
            <a:r>
              <a:rPr lang="en-US" altLang="ja-JP" sz="900" dirty="0">
                <a:solidFill>
                  <a:prstClr val="black"/>
                </a:solidFill>
                <a:latin typeface="メイリオ" panose="020B0604030504040204" pitchFamily="50" charset="-128"/>
                <a:ea typeface="メイリオ" panose="020B0604030504040204" pitchFamily="50" charset="-128"/>
              </a:rPr>
              <a:t>R</a:t>
            </a:r>
            <a:r>
              <a:rPr lang="ja-JP" altLang="en-US" sz="900" dirty="0">
                <a:solidFill>
                  <a:prstClr val="black"/>
                </a:solidFill>
                <a:latin typeface="メイリオ" panose="020B0604030504040204" pitchFamily="50" charset="-128"/>
                <a:ea typeface="メイリオ" panose="020B0604030504040204" pitchFamily="50" charset="-128"/>
              </a:rPr>
              <a:t>推進全国大会「全国食べきりサミット」イメージ図</a:t>
            </a:r>
          </a:p>
          <a:p>
            <a:pPr lvl="0" algn="ctr">
              <a:defRPr/>
            </a:pPr>
            <a:r>
              <a:rPr lang="ja-JP" altLang="en-US" sz="900" dirty="0">
                <a:solidFill>
                  <a:prstClr val="black"/>
                </a:solidFill>
                <a:latin typeface="メイリオ" panose="020B0604030504040204" pitchFamily="50" charset="-128"/>
                <a:ea typeface="メイリオ" panose="020B0604030504040204" pitchFamily="50" charset="-128"/>
              </a:rPr>
              <a:t>（</a:t>
            </a:r>
            <a:r>
              <a:rPr lang="en-US" altLang="ja-JP" sz="900" dirty="0">
                <a:solidFill>
                  <a:prstClr val="black"/>
                </a:solidFill>
                <a:latin typeface="メイリオ" panose="020B0604030504040204" pitchFamily="50" charset="-128"/>
                <a:ea typeface="メイリオ" panose="020B0604030504040204" pitchFamily="50" charset="-128"/>
              </a:rPr>
              <a:t>2015</a:t>
            </a:r>
            <a:r>
              <a:rPr lang="ja-JP" altLang="en-US" sz="900" dirty="0">
                <a:solidFill>
                  <a:prstClr val="black"/>
                </a:solidFill>
                <a:latin typeface="メイリオ" panose="020B0604030504040204" pitchFamily="50" charset="-128"/>
                <a:ea typeface="メイリオ" panose="020B0604030504040204" pitchFamily="50" charset="-128"/>
              </a:rPr>
              <a:t>年</a:t>
            </a:r>
            <a:r>
              <a:rPr lang="en-US" altLang="ja-JP" sz="900" dirty="0">
                <a:solidFill>
                  <a:prstClr val="black"/>
                </a:solidFill>
                <a:latin typeface="メイリオ" panose="020B0604030504040204" pitchFamily="50" charset="-128"/>
                <a:ea typeface="メイリオ" panose="020B0604030504040204" pitchFamily="50" charset="-128"/>
              </a:rPr>
              <a:t>11</a:t>
            </a:r>
            <a:r>
              <a:rPr lang="ja-JP" altLang="en-US" sz="900" dirty="0">
                <a:solidFill>
                  <a:prstClr val="black"/>
                </a:solidFill>
                <a:latin typeface="メイリオ" panose="020B0604030504040204" pitchFamily="50" charset="-128"/>
                <a:ea typeface="メイリオ" panose="020B0604030504040204" pitchFamily="50" charset="-128"/>
              </a:rPr>
              <a:t>月　開催地：福井県）</a:t>
            </a:r>
            <a:endParaRPr kumimoji="0" lang="en-US" sz="9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1" name="スライド番号プレースホルダー 1">
            <a:extLst>
              <a:ext uri="{FF2B5EF4-FFF2-40B4-BE49-F238E27FC236}">
                <a16:creationId xmlns:a16="http://schemas.microsoft.com/office/drawing/2014/main" id="{68C22A98-6FB3-9286-E427-069FBABC75A8}"/>
              </a:ext>
            </a:extLst>
          </p:cNvPr>
          <p:cNvSpPr>
            <a:spLocks noGrp="1"/>
          </p:cNvSpPr>
          <p:nvPr>
            <p:ph type="sldNum" sz="quarter" idx="12"/>
          </p:nvPr>
        </p:nvSpPr>
        <p:spPr>
          <a:xfrm>
            <a:off x="8772792" y="6492875"/>
            <a:ext cx="371208" cy="365125"/>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8</a:t>
            </a:r>
          </a:p>
        </p:txBody>
      </p:sp>
      <p:sp>
        <p:nvSpPr>
          <p:cNvPr id="3" name="角丸四角形 23">
            <a:extLst>
              <a:ext uri="{FF2B5EF4-FFF2-40B4-BE49-F238E27FC236}">
                <a16:creationId xmlns:a16="http://schemas.microsoft.com/office/drawing/2014/main" id="{8C324DA9-60B1-048F-38EC-5F62EFF42B11}"/>
              </a:ext>
            </a:extLst>
          </p:cNvPr>
          <p:cNvSpPr/>
          <p:nvPr/>
        </p:nvSpPr>
        <p:spPr>
          <a:xfrm>
            <a:off x="0" y="144000"/>
            <a:ext cx="9135000" cy="288000"/>
          </a:xfrm>
          <a:prstGeom prst="roundRect">
            <a:avLst>
              <a:gd name="adj" fmla="val 151"/>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lvl="0" indent="87313">
              <a:lnSpc>
                <a:spcPts val="2000"/>
              </a:lnSpc>
              <a:defRPr/>
            </a:pPr>
            <a:r>
              <a:rPr lang="ja-JP" altLang="en-US" sz="1400" dirty="0">
                <a:latin typeface="メイリオ" panose="020B0604030504040204" pitchFamily="50" charset="-128"/>
                <a:ea typeface="メイリオ" panose="020B0604030504040204" pitchFamily="50" charset="-128"/>
              </a:rPr>
              <a:t>特集　食育基本法のあゆみ</a:t>
            </a:r>
            <a:endParaRPr kumimoji="0" lang="ja-JP" altLang="en-US" sz="1400" i="0" u="none" strike="noStrike" kern="1200" cap="none" spc="-100" normalizeH="0" baseline="0" noProof="0" dirty="0">
              <a:ln>
                <a:noFill/>
              </a:ln>
              <a:solidFill>
                <a:prstClr val="white">
                  <a:lumMod val="95000"/>
                </a:prstClr>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2" name="角丸四角形 23">
            <a:extLst>
              <a:ext uri="{FF2B5EF4-FFF2-40B4-BE49-F238E27FC236}">
                <a16:creationId xmlns:a16="http://schemas.microsoft.com/office/drawing/2014/main" id="{4D328443-D77F-8EDE-95F5-3C361A3D0E87}"/>
              </a:ext>
            </a:extLst>
          </p:cNvPr>
          <p:cNvSpPr/>
          <p:nvPr/>
        </p:nvSpPr>
        <p:spPr>
          <a:xfrm>
            <a:off x="-11433" y="149005"/>
            <a:ext cx="9135000" cy="288000"/>
          </a:xfrm>
          <a:prstGeom prst="roundRect">
            <a:avLst>
              <a:gd name="adj" fmla="val 151"/>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lvl="0" indent="87313" algn="r">
              <a:lnSpc>
                <a:spcPts val="2000"/>
              </a:lnSpc>
              <a:defRPr/>
            </a:pPr>
            <a:r>
              <a:rPr lang="ja-JP" altLang="en-US" sz="1400" dirty="0">
                <a:latin typeface="メイリオ" panose="020B0604030504040204" pitchFamily="50" charset="-128"/>
                <a:ea typeface="メイリオ" panose="020B0604030504040204" pitchFamily="50" charset="-128"/>
              </a:rPr>
              <a:t>第１節　食育推進基本計画の変遷</a:t>
            </a:r>
            <a:endParaRPr kumimoji="0" lang="ja-JP" altLang="en-US" sz="1400" i="0" u="none" strike="noStrike" kern="1200" cap="none" spc="-100" normalizeH="0" baseline="0" noProof="0" dirty="0">
              <a:ln>
                <a:noFill/>
              </a:ln>
              <a:solidFill>
                <a:prstClr val="white">
                  <a:lumMod val="95000"/>
                </a:prstClr>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p:txBody>
      </p:sp>
    </p:spTree>
    <p:extLst>
      <p:ext uri="{BB962C8B-B14F-4D97-AF65-F5344CB8AC3E}">
        <p14:creationId xmlns:p14="http://schemas.microsoft.com/office/powerpoint/2010/main" val="3025678630"/>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DE6F00"/>
        </a:solidFill>
        <a:ln>
          <a:solidFill>
            <a:srgbClr val="DE6F00"/>
          </a:solidFill>
        </a:ln>
      </a:spPr>
      <a:bodyPr lIns="0" tIns="0" bIns="0" rtlCol="0" anchor="ctr"/>
      <a:lstStyle>
        <a:defPPr algn="r">
          <a:lnSpc>
            <a:spcPts val="2000"/>
          </a:lnSpc>
          <a:defRPr sz="1400">
            <a:solidFill>
              <a:schemeClr val="bg1"/>
            </a:solidFill>
            <a:latin typeface="メイリオ" panose="020B0604030504040204" pitchFamily="50" charset="-128"/>
            <a:ea typeface="メイリオ" panose="020B0604030504040204" pitchFamily="50" charset="-128"/>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15399</Words>
  <Application>Microsoft Office PowerPoint</Application>
  <PresentationFormat>画面に合わせる (4:3)</PresentationFormat>
  <Paragraphs>939</Paragraphs>
  <Slides>36</Slides>
  <Notes>22</Notes>
  <HiddenSlides>0</HiddenSlides>
  <MMClips>0</MMClips>
  <ScaleCrop>false</ScaleCrop>
  <HeadingPairs>
    <vt:vector size="6" baseType="variant">
      <vt:variant>
        <vt:lpstr>使用されているフォント</vt:lpstr>
      </vt:variant>
      <vt:variant>
        <vt:i4>14</vt:i4>
      </vt:variant>
      <vt:variant>
        <vt:lpstr>テーマ</vt:lpstr>
      </vt:variant>
      <vt:variant>
        <vt:i4>1</vt:i4>
      </vt:variant>
      <vt:variant>
        <vt:lpstr>スライド タイトル</vt:lpstr>
      </vt:variant>
      <vt:variant>
        <vt:i4>36</vt:i4>
      </vt:variant>
    </vt:vector>
  </HeadingPairs>
  <TitlesOfParts>
    <vt:vector size="51" baseType="lpstr">
      <vt:lpstr>HG丸ｺﾞｼｯｸM-PRO</vt:lpstr>
      <vt:lpstr>HG創英角ｺﾞｼｯｸUB</vt:lpstr>
      <vt:lpstr>Meiryo UI</vt:lpstr>
      <vt:lpstr>ＭＳ Ｐゴシック</vt:lpstr>
      <vt:lpstr>ＭＳ ゴシック</vt:lpstr>
      <vt:lpstr>Meiryo</vt:lpstr>
      <vt:lpstr>Meiryo</vt:lpstr>
      <vt:lpstr>游ゴシック</vt:lpstr>
      <vt:lpstr>Arial</vt:lpstr>
      <vt:lpstr>Calibri</vt:lpstr>
      <vt:lpstr>Calibri Light</vt:lpstr>
      <vt:lpstr>Century</vt:lpstr>
      <vt:lpstr>Gabriola</vt:lpstr>
      <vt:lpstr>Times New Roman</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2026-07-16T07:28:43Z</dcterms:created>
  <dcterms:modified xsi:type="dcterms:W3CDTF">2026-07-16T07:29:02Z</dcterms:modified>
</cp:coreProperties>
</file>