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 id="2147483720" r:id="rId2"/>
  </p:sldMasterIdLst>
  <p:notesMasterIdLst>
    <p:notesMasterId r:id="rId6"/>
  </p:notesMasterIdLst>
  <p:sldIdLst>
    <p:sldId id="2147378892" r:id="rId3"/>
    <p:sldId id="2147378880" r:id="rId4"/>
    <p:sldId id="2147378881"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231307424"/>
              </p:ext>
            </p:extLst>
          </p:nvPr>
        </p:nvGraphicFramePr>
        <p:xfrm>
          <a:off x="5062270" y="4367807"/>
          <a:ext cx="4794000"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668042395"/>
              </p:ext>
            </p:extLst>
          </p:nvPr>
        </p:nvGraphicFramePr>
        <p:xfrm>
          <a:off x="5046011" y="2711807"/>
          <a:ext cx="4794000"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468186768"/>
              </p:ext>
            </p:extLst>
          </p:nvPr>
        </p:nvGraphicFramePr>
        <p:xfrm>
          <a:off x="5046011" y="1775735"/>
          <a:ext cx="4794000"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90168942"/>
              </p:ext>
            </p:extLst>
          </p:nvPr>
        </p:nvGraphicFramePr>
        <p:xfrm>
          <a:off x="78011" y="5447807"/>
          <a:ext cx="4794000"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461313097"/>
              </p:ext>
            </p:extLst>
          </p:nvPr>
        </p:nvGraphicFramePr>
        <p:xfrm>
          <a:off x="78011" y="2891807"/>
          <a:ext cx="4794000"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2586755877"/>
              </p:ext>
            </p:extLst>
          </p:nvPr>
        </p:nvGraphicFramePr>
        <p:xfrm>
          <a:off x="78011" y="947807"/>
          <a:ext cx="4794000"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latin typeface="ＭＳ 明朝" panose="02020609040205080304" pitchFamily="17" charset="-128"/>
                          <a:ea typeface="ＭＳ 明朝" panose="02020609040205080304" pitchFamily="17" charset="-128"/>
                        </a:rPr>
                        <a:t>有機物の適正な</a:t>
                      </a:r>
                      <a:r>
                        <a:rPr kumimoji="1" lang="ja-JP" altLang="en-US" sz="1200" b="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358048"/>
            <a:ext cx="8004114"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a:ea typeface="メイリオ"/>
              </a:rPr>
              <a:t>農業経営体向け）</a:t>
            </a:r>
            <a:endParaRPr kumimoji="1" lang="en-US" altLang="ja-JP" sz="2000" b="1">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4140777480"/>
              </p:ext>
            </p:extLst>
          </p:nvPr>
        </p:nvGraphicFramePr>
        <p:xfrm>
          <a:off x="5046011" y="948998"/>
          <a:ext cx="4794000"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823869"/>
            <a:ext cx="10049318" cy="0"/>
          </a:xfrm>
          <a:prstGeom prst="line">
            <a:avLst/>
          </a:prstGeom>
          <a:ln/>
        </p:spPr>
        <p:style>
          <a:lnRef idx="1">
            <a:schemeClr val="dk1"/>
          </a:lnRef>
          <a:fillRef idx="0">
            <a:schemeClr val="dk1"/>
          </a:fillRef>
          <a:effectRef idx="0">
            <a:schemeClr val="dk1"/>
          </a:effectRef>
          <a:fontRef idx="minor">
            <a:schemeClr val="tx1"/>
          </a:fontRef>
        </p:style>
      </p:cxnSp>
      <p:sp>
        <p:nvSpPr>
          <p:cNvPr id="5" name="テキスト ボックス 4">
            <a:extLst>
              <a:ext uri="{FF2B5EF4-FFF2-40B4-BE49-F238E27FC236}">
                <a16:creationId xmlns:a16="http://schemas.microsoft.com/office/drawing/2014/main" id="{A3CB4EEF-7CEE-631D-7780-6626A72ED3F0}"/>
              </a:ext>
            </a:extLst>
          </p:cNvPr>
          <p:cNvSpPr txBox="1"/>
          <p:nvPr/>
        </p:nvSpPr>
        <p:spPr>
          <a:xfrm>
            <a:off x="0" y="17416"/>
            <a:ext cx="2822207" cy="276999"/>
          </a:xfrm>
          <a:prstGeom prst="rect">
            <a:avLst/>
          </a:prstGeom>
          <a:noFill/>
        </p:spPr>
        <p:txBody>
          <a:bodyPr wrap="square" lIns="91440" tIns="45720" rIns="91440" bIns="45720" rtlCol="0" anchor="t">
            <a:spAutoFit/>
          </a:bodyPr>
          <a:lstStyle/>
          <a:p>
            <a:r>
              <a:rPr kumimoji="1" lang="ja-JP" altLang="en-US" sz="1200" dirty="0">
                <a:latin typeface="ＭＳ 明朝"/>
                <a:ea typeface="ＭＳ 明朝"/>
              </a:rPr>
              <a:t>別紙様式第７号　別添１</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0" y="696095"/>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11" name="表 10">
            <a:extLst>
              <a:ext uri="{FF2B5EF4-FFF2-40B4-BE49-F238E27FC236}">
                <a16:creationId xmlns:a16="http://schemas.microsoft.com/office/drawing/2014/main" id="{0BCC65C3-0CA5-92FC-6AB0-D2833EE1340F}"/>
              </a:ext>
            </a:extLst>
          </p:cNvPr>
          <p:cNvGraphicFramePr>
            <a:graphicFrameLocks noGrp="1"/>
          </p:cNvGraphicFramePr>
          <p:nvPr>
            <p:extLst>
              <p:ext uri="{D42A27DB-BD31-4B8C-83A1-F6EECF244321}">
                <p14:modId xmlns:p14="http://schemas.microsoft.com/office/powerpoint/2010/main" val="3249550299"/>
              </p:ext>
            </p:extLst>
          </p:nvPr>
        </p:nvGraphicFramePr>
        <p:xfrm>
          <a:off x="5056583" y="2406114"/>
          <a:ext cx="4809000" cy="236220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43997">
                  <a:extLst>
                    <a:ext uri="{9D8B030D-6E8A-4147-A177-3AD203B41FA5}">
                      <a16:colId xmlns:a16="http://schemas.microsoft.com/office/drawing/2014/main" val="2357388432"/>
                    </a:ext>
                  </a:extLst>
                </a:gridCol>
                <a:gridCol w="6384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2" name="表 7">
            <a:extLst>
              <a:ext uri="{FF2B5EF4-FFF2-40B4-BE49-F238E27FC236}">
                <a16:creationId xmlns:a16="http://schemas.microsoft.com/office/drawing/2014/main" id="{DAFB1B75-1EB8-7D0F-BA61-9B1B957FFDC6}"/>
              </a:ext>
            </a:extLst>
          </p:cNvPr>
          <p:cNvGraphicFramePr>
            <a:graphicFrameLocks noGrp="1"/>
          </p:cNvGraphicFramePr>
          <p:nvPr>
            <p:extLst>
              <p:ext uri="{D42A27DB-BD31-4B8C-83A1-F6EECF244321}">
                <p14:modId xmlns:p14="http://schemas.microsoft.com/office/powerpoint/2010/main" val="2235587670"/>
              </p:ext>
            </p:extLst>
          </p:nvPr>
        </p:nvGraphicFramePr>
        <p:xfrm>
          <a:off x="5056583" y="820095"/>
          <a:ext cx="4809000" cy="14020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34761">
                  <a:extLst>
                    <a:ext uri="{9D8B030D-6E8A-4147-A177-3AD203B41FA5}">
                      <a16:colId xmlns:a16="http://schemas.microsoft.com/office/drawing/2014/main" val="2357388432"/>
                    </a:ext>
                  </a:extLst>
                </a:gridCol>
                <a:gridCol w="647692">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graphicFrame>
        <p:nvGraphicFramePr>
          <p:cNvPr id="13" name="表 7">
            <a:extLst>
              <a:ext uri="{FF2B5EF4-FFF2-40B4-BE49-F238E27FC236}">
                <a16:creationId xmlns:a16="http://schemas.microsoft.com/office/drawing/2014/main" id="{40D796B1-BC60-364D-44F5-23F85F4F9C43}"/>
              </a:ext>
            </a:extLst>
          </p:cNvPr>
          <p:cNvGraphicFramePr>
            <a:graphicFrameLocks noGrp="1"/>
          </p:cNvGraphicFramePr>
          <p:nvPr>
            <p:extLst>
              <p:ext uri="{D42A27DB-BD31-4B8C-83A1-F6EECF244321}">
                <p14:modId xmlns:p14="http://schemas.microsoft.com/office/powerpoint/2010/main" val="2216016218"/>
              </p:ext>
            </p:extLst>
          </p:nvPr>
        </p:nvGraphicFramePr>
        <p:xfrm>
          <a:off x="88583" y="5159606"/>
          <a:ext cx="4809000" cy="16408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と畜場でない場合（と畜場である □）</a:t>
                      </a:r>
                    </a:p>
                    <a:p>
                      <a:pPr algn="l"/>
                      <a:r>
                        <a:rPr kumimoji="1" lang="ja-JP" altLang="en-US" sz="1200" b="0">
                          <a:solidFill>
                            <a:schemeClr val="tx1"/>
                          </a:solidFill>
                          <a:latin typeface="ＭＳ 明朝" panose="02020609040205080304" pitchFamily="17" charset="-128"/>
                          <a:ea typeface="ＭＳ 明朝" panose="02020609040205080304" pitchFamily="17" charset="-128"/>
                        </a:rPr>
                        <a:t>食品ロスの削減に努める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946732"/>
                  </a:ext>
                </a:extLst>
              </a:tr>
            </a:tbl>
          </a:graphicData>
        </a:graphic>
      </p:graphicFrame>
      <p:graphicFrame>
        <p:nvGraphicFramePr>
          <p:cNvPr id="14" name="表 7">
            <a:extLst>
              <a:ext uri="{FF2B5EF4-FFF2-40B4-BE49-F238E27FC236}">
                <a16:creationId xmlns:a16="http://schemas.microsoft.com/office/drawing/2014/main" id="{6BB2D83F-D4DE-C94C-82ED-FDD36C2D73CF}"/>
              </a:ext>
            </a:extLst>
          </p:cNvPr>
          <p:cNvGraphicFramePr>
            <a:graphicFrameLocks noGrp="1"/>
          </p:cNvGraphicFramePr>
          <p:nvPr>
            <p:extLst>
              <p:ext uri="{D42A27DB-BD31-4B8C-83A1-F6EECF244321}">
                <p14:modId xmlns:p14="http://schemas.microsoft.com/office/powerpoint/2010/main" val="3785214788"/>
              </p:ext>
            </p:extLst>
          </p:nvPr>
        </p:nvGraphicFramePr>
        <p:xfrm>
          <a:off x="88583" y="2510765"/>
          <a:ext cx="4809000" cy="17221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工場・倉庫・車両等の電気・燃料の使用状況の記録・保存に努める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DAB46FC6-AB58-D527-597B-080DC08B1A63}"/>
              </a:ext>
            </a:extLst>
          </p:cNvPr>
          <p:cNvGraphicFramePr>
            <a:graphicFrameLocks noGrp="1"/>
          </p:cNvGraphicFramePr>
          <p:nvPr>
            <p:extLst>
              <p:ext uri="{D42A27DB-BD31-4B8C-83A1-F6EECF244321}">
                <p14:modId xmlns:p14="http://schemas.microsoft.com/office/powerpoint/2010/main" val="146462352"/>
              </p:ext>
            </p:extLst>
          </p:nvPr>
        </p:nvGraphicFramePr>
        <p:xfrm>
          <a:off x="88583" y="4324216"/>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17F885E1-2CA4-598D-E084-2734438E5BF1}"/>
              </a:ext>
            </a:extLst>
          </p:cNvPr>
          <p:cNvGraphicFramePr>
            <a:graphicFrameLocks noGrp="1"/>
          </p:cNvGraphicFramePr>
          <p:nvPr>
            <p:extLst>
              <p:ext uri="{D42A27DB-BD31-4B8C-83A1-F6EECF244321}">
                <p14:modId xmlns:p14="http://schemas.microsoft.com/office/powerpoint/2010/main" val="66733479"/>
              </p:ext>
            </p:extLst>
          </p:nvPr>
        </p:nvGraphicFramePr>
        <p:xfrm>
          <a:off x="88583" y="810924"/>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296652">
                  <a:extLst>
                    <a:ext uri="{9D8B030D-6E8A-4147-A177-3AD203B41FA5}">
                      <a16:colId xmlns:a16="http://schemas.microsoft.com/office/drawing/2014/main" val="2357388432"/>
                    </a:ext>
                  </a:extLst>
                </a:gridCol>
                <a:gridCol w="68580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latin typeface="ＭＳ 明朝" panose="02020609040205080304" pitchFamily="17" charset="-128"/>
                          <a:ea typeface="ＭＳ 明朝" panose="02020609040205080304" pitchFamily="17" charset="-128"/>
                        </a:rPr>
                        <a:t>環境負荷低減に配慮した原料等の調達を検討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明朝" panose="02020609040205080304" pitchFamily="17" charset="-128"/>
                          <a:ea typeface="ＭＳ 明朝" panose="02020609040205080304" pitchFamily="17"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4" name="表 7">
            <a:extLst>
              <a:ext uri="{FF2B5EF4-FFF2-40B4-BE49-F238E27FC236}">
                <a16:creationId xmlns:a16="http://schemas.microsoft.com/office/drawing/2014/main" id="{58CB878A-142F-CC2C-02AE-4B191F97F255}"/>
              </a:ext>
            </a:extLst>
          </p:cNvPr>
          <p:cNvGraphicFramePr>
            <a:graphicFrameLocks noGrp="1"/>
          </p:cNvGraphicFramePr>
          <p:nvPr>
            <p:extLst>
              <p:ext uri="{D42A27DB-BD31-4B8C-83A1-F6EECF244321}">
                <p14:modId xmlns:p14="http://schemas.microsoft.com/office/powerpoint/2010/main" val="4068217320"/>
              </p:ext>
            </p:extLst>
          </p:nvPr>
        </p:nvGraphicFramePr>
        <p:xfrm>
          <a:off x="88583" y="1612654"/>
          <a:ext cx="4809000" cy="8077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05888">
                  <a:extLst>
                    <a:ext uri="{9D8B030D-6E8A-4147-A177-3AD203B41FA5}">
                      <a16:colId xmlns:a16="http://schemas.microsoft.com/office/drawing/2014/main" val="2357388432"/>
                    </a:ext>
                  </a:extLst>
                </a:gridCol>
                <a:gridCol w="676565">
                  <a:extLst>
                    <a:ext uri="{9D8B030D-6E8A-4147-A177-3AD203B41FA5}">
                      <a16:colId xmlns:a16="http://schemas.microsoft.com/office/drawing/2014/main" val="505857850"/>
                    </a:ext>
                  </a:extLst>
                </a:gridCol>
              </a:tblGrid>
              <a:tr h="282850">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環境負荷低減に配慮した原料等の調達を検討（再掲）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9" name="テキスト ボックス 8">
            <a:extLst>
              <a:ext uri="{FF2B5EF4-FFF2-40B4-BE49-F238E27FC236}">
                <a16:creationId xmlns:a16="http://schemas.microsoft.com/office/drawing/2014/main" id="{C19BDBC9-EE55-FFAA-2B3F-93FBA5F27557}"/>
              </a:ext>
            </a:extLst>
          </p:cNvPr>
          <p:cNvSpPr txBox="1"/>
          <p:nvPr/>
        </p:nvSpPr>
        <p:spPr>
          <a:xfrm>
            <a:off x="0" y="254749"/>
            <a:ext cx="8517075"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食品関連事業者向け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5" name="テキスト ボックス 14">
            <a:extLst>
              <a:ext uri="{FF2B5EF4-FFF2-40B4-BE49-F238E27FC236}">
                <a16:creationId xmlns:a16="http://schemas.microsoft.com/office/drawing/2014/main" id="{4175CCBB-54D7-71EA-1525-9F019C091419}"/>
              </a:ext>
            </a:extLst>
          </p:cNvPr>
          <p:cNvSpPr txBox="1"/>
          <p:nvPr/>
        </p:nvSpPr>
        <p:spPr>
          <a:xfrm>
            <a:off x="5013346" y="4889010"/>
            <a:ext cx="4650334" cy="1569660"/>
          </a:xfrm>
          <a:prstGeom prst="rect">
            <a:avLst/>
          </a:prstGeom>
          <a:noFill/>
        </p:spPr>
        <p:txBody>
          <a:bodyPr wrap="square" rtlCol="0">
            <a:spAutoFit/>
          </a:bodyPr>
          <a:lstStyle/>
          <a:p>
            <a:pPr marL="179388" indent="-179388"/>
            <a:r>
              <a:rPr kumimoji="1" lang="ja-JP" altLang="en-US" sz="1200" dirty="0">
                <a:latin typeface="ＭＳ 明朝" panose="02020609040205080304" pitchFamily="17" charset="-128"/>
                <a:ea typeface="ＭＳ 明朝" panose="02020609040205080304" pitchFamily="17" charset="-128"/>
              </a:rPr>
              <a:t>注１　（５）⑦については、と畜場の場合には□にチェックしてください。この場合、当該項目の申請時・報告時のチェックは不要です。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a:p>
            <a:pPr marL="179388" indent="-179388"/>
            <a:r>
              <a:rPr kumimoji="1" lang="ja-JP" altLang="en-US" sz="1200" dirty="0">
                <a:latin typeface="ＭＳ 明朝" panose="02020609040205080304" pitchFamily="17" charset="-128"/>
                <a:ea typeface="ＭＳ 明朝" panose="02020609040205080304" pitchFamily="17" charset="-128"/>
              </a:rPr>
              <a:t>注２　（６）⑩、（６）⑪、（７）⑮の</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91A0065A-2E88-EFD5-D490-07E2EBCC3E1C}"/>
              </a:ext>
            </a:extLst>
          </p:cNvPr>
          <p:cNvSpPr txBox="1"/>
          <p:nvPr/>
        </p:nvSpPr>
        <p:spPr>
          <a:xfrm>
            <a:off x="0" y="17416"/>
            <a:ext cx="2822207"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別紙様式第７号　別添２</a:t>
            </a:r>
          </a:p>
        </p:txBody>
      </p:sp>
    </p:spTree>
    <p:extLst>
      <p:ext uri="{BB962C8B-B14F-4D97-AF65-F5344CB8AC3E}">
        <p14:creationId xmlns:p14="http://schemas.microsoft.com/office/powerpoint/2010/main" val="49505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854872"/>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27" name="表 26">
            <a:extLst>
              <a:ext uri="{FF2B5EF4-FFF2-40B4-BE49-F238E27FC236}">
                <a16:creationId xmlns:a16="http://schemas.microsoft.com/office/drawing/2014/main" id="{3C7941E5-A0C8-A4C0-4E43-94FD6529D2AD}"/>
              </a:ext>
            </a:extLst>
          </p:cNvPr>
          <p:cNvGraphicFramePr>
            <a:graphicFrameLocks noGrp="1"/>
          </p:cNvGraphicFramePr>
          <p:nvPr>
            <p:extLst>
              <p:ext uri="{D42A27DB-BD31-4B8C-83A1-F6EECF244321}">
                <p14:modId xmlns:p14="http://schemas.microsoft.com/office/powerpoint/2010/main" val="725346589"/>
              </p:ext>
            </p:extLst>
          </p:nvPr>
        </p:nvGraphicFramePr>
        <p:xfrm>
          <a:off x="4974556" y="4150316"/>
          <a:ext cx="4894500" cy="237744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76304">
                  <a:extLst>
                    <a:ext uri="{9D8B030D-6E8A-4147-A177-3AD203B41FA5}">
                      <a16:colId xmlns:a16="http://schemas.microsoft.com/office/drawing/2014/main" val="3756062049"/>
                    </a:ext>
                  </a:extLst>
                </a:gridCol>
                <a:gridCol w="3356009">
                  <a:extLst>
                    <a:ext uri="{9D8B030D-6E8A-4147-A177-3AD203B41FA5}">
                      <a16:colId xmlns:a16="http://schemas.microsoft.com/office/drawing/2014/main" val="2357388432"/>
                    </a:ext>
                  </a:extLst>
                </a:gridCol>
                <a:gridCol w="59451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10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10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30" name="表 7">
            <a:extLst>
              <a:ext uri="{FF2B5EF4-FFF2-40B4-BE49-F238E27FC236}">
                <a16:creationId xmlns:a16="http://schemas.microsoft.com/office/drawing/2014/main" id="{E39C0356-3C95-C47C-144C-13E36EFE284C}"/>
              </a:ext>
            </a:extLst>
          </p:cNvPr>
          <p:cNvGraphicFramePr>
            <a:graphicFrameLocks noGrp="1"/>
          </p:cNvGraphicFramePr>
          <p:nvPr>
            <p:extLst>
              <p:ext uri="{D42A27DB-BD31-4B8C-83A1-F6EECF244321}">
                <p14:modId xmlns:p14="http://schemas.microsoft.com/office/powerpoint/2010/main" val="3936735515"/>
              </p:ext>
            </p:extLst>
          </p:nvPr>
        </p:nvGraphicFramePr>
        <p:xfrm>
          <a:off x="4974555" y="1171634"/>
          <a:ext cx="4894499" cy="119888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57439">
                  <a:extLst>
                    <a:ext uri="{9D8B030D-6E8A-4147-A177-3AD203B41FA5}">
                      <a16:colId xmlns:a16="http://schemas.microsoft.com/office/drawing/2014/main" val="3756062049"/>
                    </a:ext>
                  </a:extLst>
                </a:gridCol>
                <a:gridCol w="3337205">
                  <a:extLst>
                    <a:ext uri="{9D8B030D-6E8A-4147-A177-3AD203B41FA5}">
                      <a16:colId xmlns:a16="http://schemas.microsoft.com/office/drawing/2014/main" val="2357388432"/>
                    </a:ext>
                  </a:extLst>
                </a:gridCol>
                <a:gridCol w="632187">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11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31" name="表 7">
            <a:extLst>
              <a:ext uri="{FF2B5EF4-FFF2-40B4-BE49-F238E27FC236}">
                <a16:creationId xmlns:a16="http://schemas.microsoft.com/office/drawing/2014/main" id="{CBE8F60D-84E1-0635-0380-418964769421}"/>
              </a:ext>
            </a:extLst>
          </p:cNvPr>
          <p:cNvGraphicFramePr>
            <a:graphicFrameLocks noGrp="1"/>
          </p:cNvGraphicFramePr>
          <p:nvPr>
            <p:extLst>
              <p:ext uri="{D42A27DB-BD31-4B8C-83A1-F6EECF244321}">
                <p14:modId xmlns:p14="http://schemas.microsoft.com/office/powerpoint/2010/main" val="3830599334"/>
              </p:ext>
            </p:extLst>
          </p:nvPr>
        </p:nvGraphicFramePr>
        <p:xfrm>
          <a:off x="51637" y="3483969"/>
          <a:ext cx="4809000" cy="2087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72062">
                  <a:extLst>
                    <a:ext uri="{9D8B030D-6E8A-4147-A177-3AD203B41FA5}">
                      <a16:colId xmlns:a16="http://schemas.microsoft.com/office/drawing/2014/main" val="3756062049"/>
                    </a:ext>
                  </a:extLst>
                </a:gridCol>
                <a:gridCol w="3352801">
                  <a:extLst>
                    <a:ext uri="{9D8B030D-6E8A-4147-A177-3AD203B41FA5}">
                      <a16:colId xmlns:a16="http://schemas.microsoft.com/office/drawing/2014/main" val="2357388432"/>
                    </a:ext>
                  </a:extLst>
                </a:gridCol>
                <a:gridCol w="6211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オフィスや車両・機械等の電気・燃料の使用状況の記録・保存に努める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省エネを意識し、不必要・非効率なエネルギー消費をしない（照明、空調、ウォームビズ・クールビズ、燃費効率のよい機械の利用等）ように努める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23403E29-A423-730A-74D3-D877B34251E3}"/>
              </a:ext>
            </a:extLst>
          </p:cNvPr>
          <p:cNvGraphicFramePr>
            <a:graphicFrameLocks noGrp="1"/>
          </p:cNvGraphicFramePr>
          <p:nvPr>
            <p:extLst>
              <p:ext uri="{D42A27DB-BD31-4B8C-83A1-F6EECF244321}">
                <p14:modId xmlns:p14="http://schemas.microsoft.com/office/powerpoint/2010/main" val="124241796"/>
              </p:ext>
            </p:extLst>
          </p:nvPr>
        </p:nvGraphicFramePr>
        <p:xfrm>
          <a:off x="51637" y="1171634"/>
          <a:ext cx="4808999" cy="990600"/>
        </p:xfrm>
        <a:graphic>
          <a:graphicData uri="http://schemas.openxmlformats.org/drawingml/2006/table">
            <a:tbl>
              <a:tblPr firstRow="1" bandRow="1">
                <a:tableStyleId>{912C8C85-51F0-491E-9774-3900AFEF0FD7}</a:tableStyleId>
              </a:tblPr>
              <a:tblGrid>
                <a:gridCol w="281347">
                  <a:extLst>
                    <a:ext uri="{9D8B030D-6E8A-4147-A177-3AD203B41FA5}">
                      <a16:colId xmlns:a16="http://schemas.microsoft.com/office/drawing/2014/main" val="3966827443"/>
                    </a:ext>
                  </a:extLst>
                </a:gridCol>
                <a:gridCol w="602423">
                  <a:extLst>
                    <a:ext uri="{9D8B030D-6E8A-4147-A177-3AD203B41FA5}">
                      <a16:colId xmlns:a16="http://schemas.microsoft.com/office/drawing/2014/main" val="1478065040"/>
                    </a:ext>
                  </a:extLst>
                </a:gridCol>
                <a:gridCol w="3260732">
                  <a:extLst>
                    <a:ext uri="{9D8B030D-6E8A-4147-A177-3AD203B41FA5}">
                      <a16:colId xmlns:a16="http://schemas.microsoft.com/office/drawing/2014/main" val="2357388432"/>
                    </a:ext>
                  </a:extLst>
                </a:gridCol>
                <a:gridCol w="664497">
                  <a:extLst>
                    <a:ext uri="{9D8B030D-6E8A-4147-A177-3AD203B41FA5}">
                      <a16:colId xmlns:a16="http://schemas.microsoft.com/office/drawing/2014/main" val="505857850"/>
                    </a:ext>
                  </a:extLst>
                </a:gridCol>
              </a:tblGrid>
              <a:tr h="123058">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4008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環境負荷低減に配慮した農産物等の調達を検討</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02FA10FD-C5B6-4E82-EEDB-6787192C77D5}"/>
              </a:ext>
            </a:extLst>
          </p:cNvPr>
          <p:cNvGraphicFramePr>
            <a:graphicFrameLocks noGrp="1"/>
          </p:cNvGraphicFramePr>
          <p:nvPr>
            <p:extLst>
              <p:ext uri="{D42A27DB-BD31-4B8C-83A1-F6EECF244321}">
                <p14:modId xmlns:p14="http://schemas.microsoft.com/office/powerpoint/2010/main" val="1300293145"/>
              </p:ext>
            </p:extLst>
          </p:nvPr>
        </p:nvGraphicFramePr>
        <p:xfrm>
          <a:off x="67031" y="2287643"/>
          <a:ext cx="4809000" cy="1062989"/>
        </p:xfrm>
        <a:graphic>
          <a:graphicData uri="http://schemas.openxmlformats.org/drawingml/2006/table">
            <a:tbl>
              <a:tblPr firstRow="1" bandRow="1">
                <a:tableStyleId>{912C8C85-51F0-491E-9774-3900AFEF0FD7}</a:tableStyleId>
              </a:tblPr>
              <a:tblGrid>
                <a:gridCol w="281637">
                  <a:extLst>
                    <a:ext uri="{9D8B030D-6E8A-4147-A177-3AD203B41FA5}">
                      <a16:colId xmlns:a16="http://schemas.microsoft.com/office/drawing/2014/main" val="3966827443"/>
                    </a:ext>
                  </a:extLst>
                </a:gridCol>
                <a:gridCol w="568424">
                  <a:extLst>
                    <a:ext uri="{9D8B030D-6E8A-4147-A177-3AD203B41FA5}">
                      <a16:colId xmlns:a16="http://schemas.microsoft.com/office/drawing/2014/main" val="711524135"/>
                    </a:ext>
                  </a:extLst>
                </a:gridCol>
                <a:gridCol w="3293759">
                  <a:extLst>
                    <a:ext uri="{9D8B030D-6E8A-4147-A177-3AD203B41FA5}">
                      <a16:colId xmlns:a16="http://schemas.microsoft.com/office/drawing/2014/main" val="2357388432"/>
                    </a:ext>
                  </a:extLst>
                </a:gridCol>
                <a:gridCol w="665180">
                  <a:extLst>
                    <a:ext uri="{9D8B030D-6E8A-4147-A177-3AD203B41FA5}">
                      <a16:colId xmlns:a16="http://schemas.microsoft.com/office/drawing/2014/main" val="505857850"/>
                    </a:ext>
                  </a:extLst>
                </a:gridCol>
              </a:tblGrid>
              <a:tr h="43814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5244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 環境負荷低減に配慮した農産物等の調達を検討（再掲）</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9" name="表 7">
            <a:extLst>
              <a:ext uri="{FF2B5EF4-FFF2-40B4-BE49-F238E27FC236}">
                <a16:creationId xmlns:a16="http://schemas.microsoft.com/office/drawing/2014/main" id="{44E7B47C-36CA-9A9B-5A48-F0C07EB9876C}"/>
              </a:ext>
            </a:extLst>
          </p:cNvPr>
          <p:cNvGraphicFramePr>
            <a:graphicFrameLocks noGrp="1"/>
          </p:cNvGraphicFramePr>
          <p:nvPr>
            <p:extLst>
              <p:ext uri="{D42A27DB-BD31-4B8C-83A1-F6EECF244321}">
                <p14:modId xmlns:p14="http://schemas.microsoft.com/office/powerpoint/2010/main" val="2535852328"/>
              </p:ext>
            </p:extLst>
          </p:nvPr>
        </p:nvGraphicFramePr>
        <p:xfrm>
          <a:off x="67031" y="5732045"/>
          <a:ext cx="4808997" cy="792480"/>
        </p:xfrm>
        <a:graphic>
          <a:graphicData uri="http://schemas.openxmlformats.org/drawingml/2006/table">
            <a:tbl>
              <a:tblPr firstRow="1" bandRow="1">
                <a:tableStyleId>{912C8C85-51F0-491E-9774-3900AFEF0FD7}</a:tableStyleId>
              </a:tblPr>
              <a:tblGrid>
                <a:gridCol w="281926">
                  <a:extLst>
                    <a:ext uri="{9D8B030D-6E8A-4147-A177-3AD203B41FA5}">
                      <a16:colId xmlns:a16="http://schemas.microsoft.com/office/drawing/2014/main" val="3966827443"/>
                    </a:ext>
                  </a:extLst>
                </a:gridCol>
                <a:gridCol w="543891">
                  <a:extLst>
                    <a:ext uri="{9D8B030D-6E8A-4147-A177-3AD203B41FA5}">
                      <a16:colId xmlns:a16="http://schemas.microsoft.com/office/drawing/2014/main" val="3398224354"/>
                    </a:ext>
                  </a:extLst>
                </a:gridCol>
                <a:gridCol w="3362037">
                  <a:extLst>
                    <a:ext uri="{9D8B030D-6E8A-4147-A177-3AD203B41FA5}">
                      <a16:colId xmlns:a16="http://schemas.microsoft.com/office/drawing/2014/main" val="2357388432"/>
                    </a:ext>
                  </a:extLst>
                </a:gridCol>
                <a:gridCol w="621143">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ＭＳ ゴシック" panose="020B0609070205080204" pitchFamily="49" charset="-128"/>
                          <a:ea typeface="ＭＳ ゴシック" panose="020B0609070205080204" pitchFamily="49" charset="-128"/>
                        </a:rPr>
                        <a:t> </a:t>
                      </a: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肥料・飼料等の製造を行う場合（該当しない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 悪臭・害虫の発生防止・低減に努める</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1" name="表 7">
            <a:extLst>
              <a:ext uri="{FF2B5EF4-FFF2-40B4-BE49-F238E27FC236}">
                <a16:creationId xmlns:a16="http://schemas.microsoft.com/office/drawing/2014/main" id="{9391A420-8BAA-82AA-CE6F-3CC43B9F79FA}"/>
              </a:ext>
            </a:extLst>
          </p:cNvPr>
          <p:cNvGraphicFramePr>
            <a:graphicFrameLocks noGrp="1"/>
          </p:cNvGraphicFramePr>
          <p:nvPr>
            <p:extLst>
              <p:ext uri="{D42A27DB-BD31-4B8C-83A1-F6EECF244321}">
                <p14:modId xmlns:p14="http://schemas.microsoft.com/office/powerpoint/2010/main" val="3746038549"/>
              </p:ext>
            </p:extLst>
          </p:nvPr>
        </p:nvGraphicFramePr>
        <p:xfrm>
          <a:off x="4974556" y="2572534"/>
          <a:ext cx="4894500" cy="1402080"/>
        </p:xfrm>
        <a:graphic>
          <a:graphicData uri="http://schemas.openxmlformats.org/drawingml/2006/table">
            <a:tbl>
              <a:tblPr firstRow="1" bandRow="1">
                <a:tableStyleId>{912C8C85-51F0-491E-9774-3900AFEF0FD7}</a:tableStyleId>
              </a:tblPr>
              <a:tblGrid>
                <a:gridCol w="286941">
                  <a:extLst>
                    <a:ext uri="{9D8B030D-6E8A-4147-A177-3AD203B41FA5}">
                      <a16:colId xmlns:a16="http://schemas.microsoft.com/office/drawing/2014/main" val="3966827443"/>
                    </a:ext>
                  </a:extLst>
                </a:gridCol>
                <a:gridCol w="654019">
                  <a:extLst>
                    <a:ext uri="{9D8B030D-6E8A-4147-A177-3AD203B41FA5}">
                      <a16:colId xmlns:a16="http://schemas.microsoft.com/office/drawing/2014/main" val="3756062049"/>
                    </a:ext>
                  </a:extLst>
                </a:gridCol>
                <a:gridCol w="3335929">
                  <a:extLst>
                    <a:ext uri="{9D8B030D-6E8A-4147-A177-3AD203B41FA5}">
                      <a16:colId xmlns:a16="http://schemas.microsoft.com/office/drawing/2014/main" val="2357388432"/>
                    </a:ext>
                  </a:extLst>
                </a:gridCol>
                <a:gridCol w="61761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sp>
        <p:nvSpPr>
          <p:cNvPr id="10" name="テキスト ボックス 9">
            <a:extLst>
              <a:ext uri="{FF2B5EF4-FFF2-40B4-BE49-F238E27FC236}">
                <a16:creationId xmlns:a16="http://schemas.microsoft.com/office/drawing/2014/main" id="{9DAF8577-A7B2-9A7B-0E92-6CA66664FCF3}"/>
              </a:ext>
            </a:extLst>
          </p:cNvPr>
          <p:cNvSpPr txBox="1"/>
          <p:nvPr/>
        </p:nvSpPr>
        <p:spPr>
          <a:xfrm>
            <a:off x="0" y="325434"/>
            <a:ext cx="9286517"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（民間事業者・自治体等</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2" name="テキスト ボックス 11">
            <a:extLst>
              <a:ext uri="{FF2B5EF4-FFF2-40B4-BE49-F238E27FC236}">
                <a16:creationId xmlns:a16="http://schemas.microsoft.com/office/drawing/2014/main" id="{34DDC1D4-497E-896C-9FBC-6950230988D6}"/>
              </a:ext>
            </a:extLst>
          </p:cNvPr>
          <p:cNvSpPr txBox="1"/>
          <p:nvPr/>
        </p:nvSpPr>
        <p:spPr>
          <a:xfrm>
            <a:off x="85503" y="6539866"/>
            <a:ext cx="9725739"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56F13393-FEBF-2D57-DF52-D0F18BF27D32}"/>
              </a:ext>
            </a:extLst>
          </p:cNvPr>
          <p:cNvSpPr txBox="1"/>
          <p:nvPr/>
        </p:nvSpPr>
        <p:spPr>
          <a:xfrm>
            <a:off x="0" y="17416"/>
            <a:ext cx="2822207"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別紙様式第７号　別添３</a:t>
            </a:r>
          </a:p>
        </p:txBody>
      </p:sp>
    </p:spTree>
    <p:extLst>
      <p:ext uri="{BB962C8B-B14F-4D97-AF65-F5344CB8AC3E}">
        <p14:creationId xmlns:p14="http://schemas.microsoft.com/office/powerpoint/2010/main" val="2527553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1471</Words>
  <Application>Microsoft Office PowerPoint</Application>
  <PresentationFormat>A4 210 x 297 mm</PresentationFormat>
  <Paragraphs>323</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2_Office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2026-04-13T05:51:17Z</dcterms:created>
  <dcterms:modified xsi:type="dcterms:W3CDTF">2026-04-13T05:51:22Z</dcterms:modified>
</cp:coreProperties>
</file>