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96" r:id="rId1"/>
  </p:sldMasterIdLst>
  <p:notesMasterIdLst>
    <p:notesMasterId r:id="rId3"/>
  </p:notesMasterIdLst>
  <p:sldIdLst>
    <p:sldId id="2147378885" r:id="rId2"/>
  </p:sldIdLst>
  <p:sldSz cx="9906000" cy="6858000" type="A4"/>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585C9"/>
    <a:srgbClr val="0070C0"/>
    <a:srgbClr val="00B050"/>
    <a:srgbClr val="70AD47"/>
    <a:srgbClr val="DAE3F3"/>
    <a:srgbClr val="FFF2CC"/>
    <a:srgbClr val="A8BF99"/>
    <a:srgbClr val="92C172"/>
    <a:srgbClr val="D2E7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955FC6-A062-4566-A2DC-9634E6EB0B1C}" v="5" dt="2025-02-27T02:48:10.17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3"/>
            <a:ext cx="3076142" cy="513284"/>
          </a:xfrm>
          <a:prstGeom prst="rect">
            <a:avLst/>
          </a:prstGeom>
        </p:spPr>
        <p:txBody>
          <a:bodyPr vert="horz" lIns="94609" tIns="47303" rIns="94609" bIns="47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506" y="3"/>
            <a:ext cx="3076142" cy="513284"/>
          </a:xfrm>
          <a:prstGeom prst="rect">
            <a:avLst/>
          </a:prstGeom>
        </p:spPr>
        <p:txBody>
          <a:bodyPr vert="horz" lIns="94609" tIns="47303" rIns="94609" bIns="47303" rtlCol="0"/>
          <a:lstStyle>
            <a:lvl1pPr algn="r">
              <a:defRPr sz="1300"/>
            </a:lvl1pPr>
          </a:lstStyle>
          <a:p>
            <a:fld id="{7EE5BBA3-23BA-421E-A6B2-40CBB36E4ACA}" type="datetimeFigureOut">
              <a:rPr kumimoji="1" lang="ja-JP" altLang="en-US" smtClean="0"/>
              <a:t>2025/2/27</a:t>
            </a:fld>
            <a:endParaRPr kumimoji="1" lang="ja-JP" altLang="en-US"/>
          </a:p>
        </p:txBody>
      </p:sp>
      <p:sp>
        <p:nvSpPr>
          <p:cNvPr id="4" name="スライド イメージ プレースホルダー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4609" tIns="47303" rIns="94609" bIns="47303" rtlCol="0" anchor="ctr"/>
          <a:lstStyle/>
          <a:p>
            <a:endParaRPr lang="ja-JP" altLang="en-US"/>
          </a:p>
        </p:txBody>
      </p:sp>
      <p:sp>
        <p:nvSpPr>
          <p:cNvPr id="5" name="ノート プレースホルダー 4"/>
          <p:cNvSpPr>
            <a:spLocks noGrp="1"/>
          </p:cNvSpPr>
          <p:nvPr>
            <p:ph type="body" sz="quarter" idx="3"/>
          </p:nvPr>
        </p:nvSpPr>
        <p:spPr>
          <a:xfrm>
            <a:off x="710262" y="4925238"/>
            <a:ext cx="5678778" cy="4029439"/>
          </a:xfrm>
          <a:prstGeom prst="rect">
            <a:avLst/>
          </a:prstGeom>
        </p:spPr>
        <p:txBody>
          <a:bodyPr vert="horz" lIns="94609" tIns="47303" rIns="94609" bIns="47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721333"/>
            <a:ext cx="3076142" cy="513284"/>
          </a:xfrm>
          <a:prstGeom prst="rect">
            <a:avLst/>
          </a:prstGeom>
        </p:spPr>
        <p:txBody>
          <a:bodyPr vert="horz" lIns="94609" tIns="47303" rIns="94609" bIns="47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506" y="9721333"/>
            <a:ext cx="3076142" cy="513284"/>
          </a:xfrm>
          <a:prstGeom prst="rect">
            <a:avLst/>
          </a:prstGeom>
        </p:spPr>
        <p:txBody>
          <a:bodyPr vert="horz" lIns="94609" tIns="47303" rIns="94609" bIns="47303" rtlCol="0" anchor="b"/>
          <a:lstStyle>
            <a:lvl1pPr algn="r">
              <a:defRPr sz="13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2025/2/27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2025/2/27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2025/2/27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2025/2/27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2025/2/27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2025/2/27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2025/2/27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2025/2/27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2025/2/27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2025/2/27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2025/2/27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2025/2/27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0BCC65C3-0CA5-92FC-6AB0-D2833EE1340F}"/>
              </a:ext>
            </a:extLst>
          </p:cNvPr>
          <p:cNvGraphicFramePr>
            <a:graphicFrameLocks noGrp="1"/>
          </p:cNvGraphicFramePr>
          <p:nvPr>
            <p:extLst>
              <p:ext uri="{D42A27DB-BD31-4B8C-83A1-F6EECF244321}">
                <p14:modId xmlns:p14="http://schemas.microsoft.com/office/powerpoint/2010/main" val="3615563943"/>
              </p:ext>
            </p:extLst>
          </p:nvPr>
        </p:nvGraphicFramePr>
        <p:xfrm>
          <a:off x="5003315" y="579600"/>
          <a:ext cx="4752000" cy="180569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114220955"/>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⑫</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関係法令の遵守</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ja-JP" altLang="en-US" sz="1200" b="0" dirty="0">
                          <a:solidFill>
                            <a:schemeClr val="tx1"/>
                          </a:solidFill>
                          <a:latin typeface="ＭＳ 明朝"/>
                          <a:ea typeface="ＭＳ 明朝"/>
                        </a:rPr>
                        <a:t>機械等</a:t>
                      </a:r>
                      <a:r>
                        <a:rPr kumimoji="1" lang="ja-JP" altLang="en-US" sz="1200" b="0" dirty="0">
                          <a:solidFill>
                            <a:schemeClr val="tx1"/>
                          </a:solidFill>
                          <a:latin typeface="ＭＳ 明朝"/>
                          <a:ea typeface="ＭＳ 明朝"/>
                        </a:rPr>
                        <a:t>の</a:t>
                      </a:r>
                      <a:r>
                        <a:rPr lang="ja-JP" altLang="en-US" sz="1200" b="0" dirty="0">
                          <a:solidFill>
                            <a:schemeClr val="tx1"/>
                          </a:solidFill>
                          <a:latin typeface="ＭＳ 明朝"/>
                          <a:ea typeface="ＭＳ 明朝"/>
                        </a:rPr>
                        <a:t>適切な整備と管理</a:t>
                      </a:r>
                      <a:r>
                        <a:rPr kumimoji="1" lang="ja-JP" altLang="en-US" sz="1200" b="0" dirty="0">
                          <a:solidFill>
                            <a:schemeClr val="tx1"/>
                          </a:solidFill>
                          <a:latin typeface="ＭＳ 明朝"/>
                          <a:ea typeface="ＭＳ 明朝"/>
                        </a:rPr>
                        <a:t>に努める</a:t>
                      </a:r>
                    </a:p>
                  </a:txBody>
                  <a:tcPr marL="90000" marR="90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DAFB1B75-1EB8-7D0F-BA61-9B1B957FFDC6}"/>
              </a:ext>
            </a:extLst>
          </p:cNvPr>
          <p:cNvGraphicFramePr>
            <a:graphicFrameLocks noGrp="1"/>
          </p:cNvGraphicFramePr>
          <p:nvPr>
            <p:extLst>
              <p:ext uri="{D42A27DB-BD31-4B8C-83A1-F6EECF244321}">
                <p14:modId xmlns:p14="http://schemas.microsoft.com/office/powerpoint/2010/main" val="2247617328"/>
              </p:ext>
            </p:extLst>
          </p:nvPr>
        </p:nvGraphicFramePr>
        <p:xfrm>
          <a:off x="124087" y="5578879"/>
          <a:ext cx="4752000" cy="117185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4200664168"/>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br>
                        <a:rPr kumimoji="1" lang="en-US" altLang="ja-JP" sz="900" b="0" dirty="0">
                          <a:solidFill>
                            <a:schemeClr val="tx1"/>
                          </a:solidFill>
                          <a:latin typeface="ＭＳ ゴシック" panose="020B0609070205080204" pitchFamily="49" charset="-128"/>
                          <a:ea typeface="ＭＳ ゴシック" panose="020B0609070205080204" pitchFamily="49" charset="-128"/>
                        </a:rPr>
                      </a:b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⑩</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graphicFrame>
        <p:nvGraphicFramePr>
          <p:cNvPr id="13" name="表 7">
            <a:extLst>
              <a:ext uri="{FF2B5EF4-FFF2-40B4-BE49-F238E27FC236}">
                <a16:creationId xmlns:a16="http://schemas.microsoft.com/office/drawing/2014/main" id="{40D796B1-BC60-364D-44F5-23F85F4F9C43}"/>
              </a:ext>
            </a:extLst>
          </p:cNvPr>
          <p:cNvGraphicFramePr>
            <a:graphicFrameLocks noGrp="1"/>
          </p:cNvGraphicFramePr>
          <p:nvPr>
            <p:extLst>
              <p:ext uri="{D42A27DB-BD31-4B8C-83A1-F6EECF244321}">
                <p14:modId xmlns:p14="http://schemas.microsoft.com/office/powerpoint/2010/main" val="2835035583"/>
              </p:ext>
            </p:extLst>
          </p:nvPr>
        </p:nvGraphicFramePr>
        <p:xfrm>
          <a:off x="124088" y="4262933"/>
          <a:ext cx="4752000" cy="122976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1128889420"/>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（５）廃棄物の発生抑制、適正な循環的な利</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用及び適正な処分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⑦</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食品ロスの削減に努める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資源の再利用を検討</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4946732"/>
                  </a:ext>
                </a:extLst>
              </a:tr>
            </a:tbl>
          </a:graphicData>
        </a:graphic>
      </p:graphicFrame>
      <p:graphicFrame>
        <p:nvGraphicFramePr>
          <p:cNvPr id="14" name="表 7">
            <a:extLst>
              <a:ext uri="{FF2B5EF4-FFF2-40B4-BE49-F238E27FC236}">
                <a16:creationId xmlns:a16="http://schemas.microsoft.com/office/drawing/2014/main" id="{6BB2D83F-D4DE-C94C-82ED-FDD36C2D73CF}"/>
              </a:ext>
            </a:extLst>
          </p:cNvPr>
          <p:cNvGraphicFramePr>
            <a:graphicFrameLocks noGrp="1"/>
          </p:cNvGraphicFramePr>
          <p:nvPr>
            <p:extLst>
              <p:ext uri="{D42A27DB-BD31-4B8C-83A1-F6EECF244321}">
                <p14:modId xmlns:p14="http://schemas.microsoft.com/office/powerpoint/2010/main" val="1108898825"/>
              </p:ext>
            </p:extLst>
          </p:nvPr>
        </p:nvGraphicFramePr>
        <p:xfrm>
          <a:off x="124088" y="2112375"/>
          <a:ext cx="4752000" cy="139537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2978283313"/>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③</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工場・倉庫・車両等の電気・燃料の使用状況の記録・保存に努める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④</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DAB46FC6-AB58-D527-597B-080DC08B1A63}"/>
              </a:ext>
            </a:extLst>
          </p:cNvPr>
          <p:cNvGraphicFramePr>
            <a:graphicFrameLocks noGrp="1"/>
          </p:cNvGraphicFramePr>
          <p:nvPr>
            <p:extLst>
              <p:ext uri="{D42A27DB-BD31-4B8C-83A1-F6EECF244321}">
                <p14:modId xmlns:p14="http://schemas.microsoft.com/office/powerpoint/2010/main" val="2153040731"/>
              </p:ext>
            </p:extLst>
          </p:nvPr>
        </p:nvGraphicFramePr>
        <p:xfrm>
          <a:off x="124088" y="3599552"/>
          <a:ext cx="4752000" cy="57085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4039070999"/>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dirty="0">
                        <a:solidFill>
                          <a:schemeClr val="tx1"/>
                        </a:solidFill>
                        <a:latin typeface="ＭＳ ゴシック" panose="020B0609070205080204" pitchFamily="49" charset="-128"/>
                        <a:ea typeface="ＭＳ ゴシック" panose="020B0609070205080204" pitchFamily="49"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⑥</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17F885E1-2CA4-598D-E084-2734438E5BF1}"/>
              </a:ext>
            </a:extLst>
          </p:cNvPr>
          <p:cNvGraphicFramePr>
            <a:graphicFrameLocks noGrp="1"/>
          </p:cNvGraphicFramePr>
          <p:nvPr>
            <p:extLst>
              <p:ext uri="{D42A27DB-BD31-4B8C-83A1-F6EECF244321}">
                <p14:modId xmlns:p14="http://schemas.microsoft.com/office/powerpoint/2010/main" val="1558036026"/>
              </p:ext>
            </p:extLst>
          </p:nvPr>
        </p:nvGraphicFramePr>
        <p:xfrm>
          <a:off x="124087" y="577747"/>
          <a:ext cx="4752000" cy="68400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413293005"/>
                    </a:ext>
                  </a:extLst>
                </a:gridCol>
              </a:tblGrid>
              <a:tr h="28800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9600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①</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農産物等の調達を行う場合（該当しない □）</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100" b="0" dirty="0">
                          <a:latin typeface="ＭＳ 明朝" panose="02020609040205080304" pitchFamily="17" charset="-128"/>
                          <a:ea typeface="ＭＳ 明朝" panose="02020609040205080304" pitchFamily="17" charset="-128"/>
                        </a:rPr>
                        <a:t>環境負荷低減に配慮した原料等の調達を検討</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24" name="表 7">
            <a:extLst>
              <a:ext uri="{FF2B5EF4-FFF2-40B4-BE49-F238E27FC236}">
                <a16:creationId xmlns:a16="http://schemas.microsoft.com/office/drawing/2014/main" id="{58CB878A-142F-CC2C-02AE-4B191F97F255}"/>
              </a:ext>
            </a:extLst>
          </p:cNvPr>
          <p:cNvGraphicFramePr>
            <a:graphicFrameLocks noGrp="1"/>
          </p:cNvGraphicFramePr>
          <p:nvPr>
            <p:extLst>
              <p:ext uri="{D42A27DB-BD31-4B8C-83A1-F6EECF244321}">
                <p14:modId xmlns:p14="http://schemas.microsoft.com/office/powerpoint/2010/main" val="1720196143"/>
              </p:ext>
            </p:extLst>
          </p:nvPr>
        </p:nvGraphicFramePr>
        <p:xfrm>
          <a:off x="124088" y="1359112"/>
          <a:ext cx="4752000" cy="653690"/>
        </p:xfrm>
        <a:graphic>
          <a:graphicData uri="http://schemas.openxmlformats.org/drawingml/2006/table">
            <a:tbl>
              <a:tblPr firstRow="1" bandRow="1">
                <a:tableStyleId>{912C8C85-51F0-491E-9774-3900AFEF0FD7}</a:tableStyleId>
              </a:tblPr>
              <a:tblGrid>
                <a:gridCol w="252000">
                  <a:extLst>
                    <a:ext uri="{9D8B030D-6E8A-4147-A177-3AD203B41FA5}">
                      <a16:colId xmlns:a16="http://schemas.microsoft.com/office/drawing/2014/main" val="3966827443"/>
                    </a:ext>
                  </a:extLst>
                </a:gridCol>
                <a:gridCol w="540000">
                  <a:extLst>
                    <a:ext uri="{9D8B030D-6E8A-4147-A177-3AD203B41FA5}">
                      <a16:colId xmlns:a16="http://schemas.microsoft.com/office/drawing/2014/main" val="3756062049"/>
                    </a:ext>
                  </a:extLst>
                </a:gridCol>
                <a:gridCol w="3348000">
                  <a:extLst>
                    <a:ext uri="{9D8B030D-6E8A-4147-A177-3AD203B41FA5}">
                      <a16:colId xmlns:a16="http://schemas.microsoft.com/office/drawing/2014/main" val="2357388432"/>
                    </a:ext>
                  </a:extLst>
                </a:gridCol>
                <a:gridCol w="612000">
                  <a:extLst>
                    <a:ext uri="{9D8B030D-6E8A-4147-A177-3AD203B41FA5}">
                      <a16:colId xmlns:a16="http://schemas.microsoft.com/office/drawing/2014/main" val="2892433432"/>
                    </a:ext>
                  </a:extLst>
                </a:gridCol>
              </a:tblGrid>
              <a:tr h="282850">
                <a:tc>
                  <a:txBody>
                    <a:bodyPr/>
                    <a:lstStyle/>
                    <a:p>
                      <a:pPr algn="ctr"/>
                      <a:endParaRPr kumimoji="1" lang="ja-JP" altLang="en-US" sz="1200" b="0" dirty="0">
                        <a:latin typeface="ＭＳ ゴシック" panose="020B0609070205080204" pitchFamily="49" charset="-128"/>
                        <a:ea typeface="ＭＳ ゴシック" panose="020B0609070205080204" pitchFamily="49"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②</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農産物等の調達を行う場合（該当しない □）</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100" b="0" dirty="0">
                          <a:latin typeface="ＭＳ 明朝" panose="02020609040205080304" pitchFamily="17" charset="-128"/>
                          <a:ea typeface="ＭＳ 明朝" panose="02020609040205080304" pitchFamily="17" charset="-128"/>
                        </a:rPr>
                        <a:t>環境負荷低減に配慮した原料等の調達を検討</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9" name="テキスト ボックス 8">
            <a:extLst>
              <a:ext uri="{FF2B5EF4-FFF2-40B4-BE49-F238E27FC236}">
                <a16:creationId xmlns:a16="http://schemas.microsoft.com/office/drawing/2014/main" id="{C19BDBC9-EE55-FFAA-2B3F-93FBA5F27557}"/>
              </a:ext>
            </a:extLst>
          </p:cNvPr>
          <p:cNvSpPr txBox="1"/>
          <p:nvPr/>
        </p:nvSpPr>
        <p:spPr>
          <a:xfrm>
            <a:off x="2105105" y="143849"/>
            <a:ext cx="5695790"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p>
        </p:txBody>
      </p:sp>
      <p:sp>
        <p:nvSpPr>
          <p:cNvPr id="3" name="テキスト ボックス 2">
            <a:extLst>
              <a:ext uri="{FF2B5EF4-FFF2-40B4-BE49-F238E27FC236}">
                <a16:creationId xmlns:a16="http://schemas.microsoft.com/office/drawing/2014/main" id="{83FDDBA7-3EC5-CCE7-DAEE-C230574BBA78}"/>
              </a:ext>
            </a:extLst>
          </p:cNvPr>
          <p:cNvSpPr txBox="1"/>
          <p:nvPr/>
        </p:nvSpPr>
        <p:spPr>
          <a:xfrm>
            <a:off x="4899731" y="3802842"/>
            <a:ext cx="4912584" cy="2400657"/>
          </a:xfrm>
          <a:prstGeom prst="rect">
            <a:avLst/>
          </a:prstGeom>
          <a:noFill/>
        </p:spPr>
        <p:txBody>
          <a:bodyPr wrap="square" rtlCol="0">
            <a:spAutoFit/>
          </a:bodyPr>
          <a:lstStyle/>
          <a:p>
            <a:pPr marL="179388" indent="-179388"/>
            <a:r>
              <a:rPr kumimoji="1" lang="ja-JP" altLang="en-US" sz="1000" dirty="0">
                <a:latin typeface="ＭＳ 明朝" panose="02020609040205080304" pitchFamily="17" charset="-128"/>
                <a:ea typeface="ＭＳ 明朝" panose="02020609040205080304" pitchFamily="17" charset="-128"/>
              </a:rPr>
              <a:t>注１　（１）①及び（２）②については、調達を行う農産物等が主要食糧の需給及び価格の安定に関する法律（</a:t>
            </a:r>
            <a:r>
              <a:rPr kumimoji="1" lang="zh-CN" altLang="en-US" sz="1000" dirty="0">
                <a:latin typeface="ＭＳ 明朝" panose="02020609040205080304" pitchFamily="17" charset="-128"/>
                <a:ea typeface="ＭＳ 明朝" panose="02020609040205080304" pitchFamily="17" charset="-128"/>
              </a:rPr>
              <a:t>平成</a:t>
            </a:r>
            <a:r>
              <a:rPr kumimoji="1" lang="ja-JP" altLang="en-US" sz="1000" dirty="0">
                <a:latin typeface="ＭＳ 明朝" panose="02020609040205080304" pitchFamily="17" charset="-128"/>
                <a:ea typeface="ＭＳ 明朝" panose="02020609040205080304" pitchFamily="17" charset="-128"/>
              </a:rPr>
              <a:t>６</a:t>
            </a:r>
            <a:r>
              <a:rPr kumimoji="1" lang="zh-CN"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113</a:t>
            </a:r>
            <a:r>
              <a:rPr kumimoji="1" lang="zh-CN" altLang="en-US" sz="1000" dirty="0">
                <a:latin typeface="ＭＳ 明朝" panose="02020609040205080304" pitchFamily="17" charset="-128"/>
                <a:ea typeface="ＭＳ 明朝" panose="02020609040205080304" pitchFamily="17" charset="-128"/>
              </a:rPr>
              <a:t>号</a:t>
            </a:r>
            <a:r>
              <a:rPr kumimoji="1" lang="ja-JP" altLang="en-US" sz="1000" dirty="0">
                <a:latin typeface="ＭＳ 明朝" panose="02020609040205080304" pitchFamily="17" charset="-128"/>
                <a:ea typeface="ＭＳ 明朝" panose="02020609040205080304" pitchFamily="17" charset="-128"/>
              </a:rPr>
              <a:t>）第</a:t>
            </a:r>
            <a:r>
              <a:rPr kumimoji="1" lang="en-US" altLang="ja-JP" sz="1000" dirty="0">
                <a:latin typeface="ＭＳ 明朝" panose="02020609040205080304" pitchFamily="17" charset="-128"/>
                <a:ea typeface="ＭＳ 明朝" panose="02020609040205080304" pitchFamily="17" charset="-128"/>
              </a:rPr>
              <a:t>42</a:t>
            </a:r>
            <a:r>
              <a:rPr kumimoji="1" lang="ja-JP" altLang="en-US" sz="1000" dirty="0">
                <a:latin typeface="ＭＳ 明朝" panose="02020609040205080304" pitchFamily="17" charset="-128"/>
                <a:ea typeface="ＭＳ 明朝" panose="02020609040205080304" pitchFamily="17" charset="-128"/>
              </a:rPr>
              <a:t>条に基づく一般輸入小麦のみの場合は</a:t>
            </a:r>
            <a:r>
              <a:rPr kumimoji="1" lang="en-US" altLang="ja-JP" sz="1000" dirty="0">
                <a:latin typeface="ＭＳ 明朝" panose="02020609040205080304" pitchFamily="17" charset="-128"/>
                <a:ea typeface="ＭＳ 明朝" panose="02020609040205080304" pitchFamily="17" charset="-128"/>
              </a:rPr>
              <a:t>※</a:t>
            </a:r>
            <a:r>
              <a:rPr kumimoji="1" lang="ja-JP" altLang="en-US" sz="1000" dirty="0">
                <a:latin typeface="ＭＳ 明朝" panose="02020609040205080304" pitchFamily="17" charset="-128"/>
                <a:ea typeface="ＭＳ 明朝" panose="02020609040205080304" pitchFamily="17" charset="-128"/>
              </a:rPr>
              <a:t>の「該当しない」の□にチェックしてください。また、（６）⑩、⑪については、</a:t>
            </a:r>
            <a:r>
              <a:rPr kumimoji="1" lang="en-US" altLang="ja-JP" sz="1000" dirty="0">
                <a:latin typeface="ＭＳ 明朝" panose="02020609040205080304" pitchFamily="17" charset="-128"/>
                <a:ea typeface="ＭＳ 明朝" panose="02020609040205080304" pitchFamily="17" charset="-128"/>
              </a:rPr>
              <a:t>※</a:t>
            </a:r>
            <a:r>
              <a:rPr kumimoji="1" lang="ja-JP" altLang="en-US" sz="10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000" dirty="0">
              <a:latin typeface="ＭＳ 明朝" panose="02020609040205080304" pitchFamily="17" charset="-128"/>
              <a:ea typeface="ＭＳ 明朝" panose="02020609040205080304" pitchFamily="17" charset="-128"/>
            </a:endParaRPr>
          </a:p>
          <a:p>
            <a:pPr marL="179388" indent="-179388">
              <a:lnSpc>
                <a:spcPts val="600"/>
              </a:lnSpc>
            </a:pPr>
            <a:endParaRPr kumimoji="1" lang="en-US" altLang="ja-JP" sz="1000" dirty="0">
              <a:latin typeface="ＭＳ 明朝" panose="02020609040205080304" pitchFamily="17" charset="-128"/>
              <a:ea typeface="ＭＳ 明朝" panose="02020609040205080304" pitchFamily="17" charset="-128"/>
            </a:endParaRPr>
          </a:p>
          <a:p>
            <a:pPr marL="179388" indent="-179388"/>
            <a:r>
              <a:rPr kumimoji="1" lang="ja-JP" altLang="en-US" sz="1000" dirty="0">
                <a:latin typeface="ＭＳ 明朝" panose="02020609040205080304" pitchFamily="17" charset="-128"/>
                <a:ea typeface="ＭＳ 明朝" panose="02020609040205080304" pitchFamily="17" charset="-128"/>
              </a:rPr>
              <a:t>注２　（７）⑬の「関係法令の遵守」については、エネルギーの使用の合理化及び非化石エネルギーへの転換等に関する法律（昭和</a:t>
            </a:r>
            <a:r>
              <a:rPr kumimoji="1" lang="en-US" altLang="ja-JP" sz="1000" dirty="0">
                <a:latin typeface="ＭＳ 明朝" panose="02020609040205080304" pitchFamily="17" charset="-128"/>
                <a:ea typeface="ＭＳ 明朝" panose="02020609040205080304" pitchFamily="17" charset="-128"/>
              </a:rPr>
              <a:t>54</a:t>
            </a:r>
            <a:r>
              <a:rPr kumimoji="1" lang="ja-JP" altLang="en-US" sz="1000" dirty="0">
                <a:latin typeface="ＭＳ 明朝" panose="02020609040205080304" pitchFamily="17" charset="-128"/>
                <a:ea typeface="ＭＳ 明朝" panose="02020609040205080304" pitchFamily="17" charset="-128"/>
              </a:rPr>
              <a:t>年法律第 </a:t>
            </a:r>
            <a:r>
              <a:rPr kumimoji="1" lang="en-US" altLang="ja-JP" sz="1000" dirty="0">
                <a:latin typeface="ＭＳ 明朝" panose="02020609040205080304" pitchFamily="17" charset="-128"/>
                <a:ea typeface="ＭＳ 明朝" panose="02020609040205080304" pitchFamily="17" charset="-128"/>
              </a:rPr>
              <a:t>49</a:t>
            </a:r>
            <a:r>
              <a:rPr kumimoji="1" lang="ja-JP" altLang="en-US" sz="1000" dirty="0">
                <a:latin typeface="ＭＳ 明朝" panose="02020609040205080304" pitchFamily="17" charset="-128"/>
                <a:ea typeface="ＭＳ 明朝" panose="02020609040205080304" pitchFamily="17" charset="-128"/>
              </a:rPr>
              <a:t>号）、悪臭防止法（昭和</a:t>
            </a:r>
            <a:r>
              <a:rPr kumimoji="1" lang="en-US" altLang="ja-JP" sz="1000" dirty="0">
                <a:latin typeface="ＭＳ 明朝" panose="02020609040205080304" pitchFamily="17" charset="-128"/>
                <a:ea typeface="ＭＳ 明朝" panose="02020609040205080304" pitchFamily="17" charset="-128"/>
              </a:rPr>
              <a:t>46</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91</a:t>
            </a:r>
            <a:r>
              <a:rPr kumimoji="1" lang="ja-JP" altLang="en-US" sz="1000" dirty="0">
                <a:latin typeface="ＭＳ 明朝" panose="02020609040205080304" pitchFamily="17" charset="-128"/>
                <a:ea typeface="ＭＳ 明朝" panose="02020609040205080304" pitchFamily="17" charset="-128"/>
              </a:rPr>
              <a:t>号）、廃棄物の処理及び清掃に関する法律（昭和</a:t>
            </a:r>
            <a:r>
              <a:rPr kumimoji="1" lang="en-US" altLang="ja-JP" sz="1000" dirty="0">
                <a:latin typeface="ＭＳ 明朝" panose="02020609040205080304" pitchFamily="17" charset="-128"/>
                <a:ea typeface="ＭＳ 明朝" panose="02020609040205080304" pitchFamily="17" charset="-128"/>
              </a:rPr>
              <a:t>45</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137</a:t>
            </a:r>
            <a:r>
              <a:rPr kumimoji="1" lang="ja-JP" altLang="en-US" sz="1000" dirty="0">
                <a:latin typeface="ＭＳ 明朝" panose="02020609040205080304" pitchFamily="17" charset="-128"/>
                <a:ea typeface="ＭＳ 明朝" panose="02020609040205080304" pitchFamily="17" charset="-128"/>
              </a:rPr>
              <a:t>号）、食品循環資源の再生利用等の促進に関する法律（平成</a:t>
            </a:r>
            <a:r>
              <a:rPr kumimoji="1" lang="en-US" altLang="ja-JP" sz="1000" dirty="0">
                <a:latin typeface="ＭＳ 明朝" panose="02020609040205080304" pitchFamily="17" charset="-128"/>
                <a:ea typeface="ＭＳ 明朝" panose="02020609040205080304" pitchFamily="17" charset="-128"/>
              </a:rPr>
              <a:t>12</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116</a:t>
            </a:r>
            <a:r>
              <a:rPr kumimoji="1" lang="ja-JP" altLang="en-US" sz="1000" dirty="0">
                <a:latin typeface="ＭＳ 明朝" panose="02020609040205080304" pitchFamily="17" charset="-128"/>
                <a:ea typeface="ＭＳ 明朝" panose="02020609040205080304" pitchFamily="17" charset="-128"/>
              </a:rPr>
              <a:t>号）、容器包装に係る分別収集及び再商品化の促進等に関する法律（平成７年法律第</a:t>
            </a:r>
            <a:r>
              <a:rPr kumimoji="1" lang="en-US" altLang="ja-JP" sz="1000" dirty="0">
                <a:latin typeface="ＭＳ 明朝" panose="02020609040205080304" pitchFamily="17" charset="-128"/>
                <a:ea typeface="ＭＳ 明朝" panose="02020609040205080304" pitchFamily="17" charset="-128"/>
              </a:rPr>
              <a:t>112</a:t>
            </a:r>
            <a:r>
              <a:rPr kumimoji="1" lang="ja-JP" altLang="en-US" sz="1000" dirty="0">
                <a:latin typeface="ＭＳ 明朝" panose="02020609040205080304" pitchFamily="17" charset="-128"/>
                <a:ea typeface="ＭＳ 明朝" panose="02020609040205080304" pitchFamily="17" charset="-128"/>
              </a:rPr>
              <a:t>号）、プラスチックに係る資源循環の促進等に関する法律（令和３年法律第</a:t>
            </a:r>
            <a:r>
              <a:rPr kumimoji="1" lang="en-US" altLang="ja-JP" sz="1000" dirty="0">
                <a:latin typeface="ＭＳ 明朝" panose="02020609040205080304" pitchFamily="17" charset="-128"/>
                <a:ea typeface="ＭＳ 明朝" panose="02020609040205080304" pitchFamily="17" charset="-128"/>
              </a:rPr>
              <a:t>60</a:t>
            </a:r>
            <a:r>
              <a:rPr kumimoji="1" lang="ja-JP" altLang="en-US" sz="1000" dirty="0">
                <a:latin typeface="ＭＳ 明朝" panose="02020609040205080304" pitchFamily="17" charset="-128"/>
                <a:ea typeface="ＭＳ 明朝" panose="02020609040205080304" pitchFamily="17" charset="-128"/>
              </a:rPr>
              <a:t>号）、</a:t>
            </a:r>
            <a:r>
              <a:rPr kumimoji="1" lang="zh-TW" altLang="en-US" sz="1000" dirty="0">
                <a:latin typeface="ＭＳ 明朝" panose="02020609040205080304" pitchFamily="17" charset="-128"/>
                <a:ea typeface="ＭＳ 明朝" panose="02020609040205080304" pitchFamily="17" charset="-128"/>
              </a:rPr>
              <a:t>水質汚濁防止法（昭和</a:t>
            </a:r>
            <a:r>
              <a:rPr kumimoji="1" lang="en-US" altLang="zh-TW" sz="1000" dirty="0">
                <a:latin typeface="ＭＳ 明朝" panose="02020609040205080304" pitchFamily="17" charset="-128"/>
                <a:ea typeface="ＭＳ 明朝" panose="02020609040205080304" pitchFamily="17" charset="-128"/>
              </a:rPr>
              <a:t>45</a:t>
            </a:r>
            <a:r>
              <a:rPr kumimoji="1" lang="zh-TW" altLang="en-US" sz="1000" dirty="0">
                <a:latin typeface="ＭＳ 明朝" panose="02020609040205080304" pitchFamily="17" charset="-128"/>
                <a:ea typeface="ＭＳ 明朝" panose="02020609040205080304" pitchFamily="17" charset="-128"/>
              </a:rPr>
              <a:t>年法律第</a:t>
            </a:r>
            <a:r>
              <a:rPr kumimoji="1" lang="en-US" altLang="zh-TW" sz="1000" dirty="0">
                <a:latin typeface="ＭＳ 明朝" panose="02020609040205080304" pitchFamily="17" charset="-128"/>
                <a:ea typeface="ＭＳ 明朝" panose="02020609040205080304" pitchFamily="17" charset="-128"/>
              </a:rPr>
              <a:t>138</a:t>
            </a:r>
            <a:r>
              <a:rPr kumimoji="1" lang="zh-TW" altLang="en-US" sz="1000" dirty="0">
                <a:latin typeface="ＭＳ 明朝" panose="02020609040205080304" pitchFamily="17" charset="-128"/>
                <a:ea typeface="ＭＳ 明朝" panose="02020609040205080304" pitchFamily="17" charset="-128"/>
              </a:rPr>
              <a:t>号）</a:t>
            </a:r>
            <a:r>
              <a:rPr kumimoji="1" lang="ja-JP" altLang="en-US" sz="1000" dirty="0">
                <a:latin typeface="ＭＳ 明朝" panose="02020609040205080304" pitchFamily="17" charset="-128"/>
                <a:ea typeface="ＭＳ 明朝" panose="02020609040205080304" pitchFamily="17" charset="-128"/>
              </a:rPr>
              <a:t>、労働安全衛生法（昭和</a:t>
            </a:r>
            <a:r>
              <a:rPr kumimoji="1" lang="en-US" altLang="ja-JP" sz="1000" dirty="0">
                <a:latin typeface="ＭＳ 明朝" panose="02020609040205080304" pitchFamily="17" charset="-128"/>
                <a:ea typeface="ＭＳ 明朝" panose="02020609040205080304" pitchFamily="17" charset="-128"/>
              </a:rPr>
              <a:t>47</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57</a:t>
            </a:r>
            <a:r>
              <a:rPr kumimoji="1" lang="ja-JP" altLang="en-US" sz="1000" dirty="0">
                <a:latin typeface="ＭＳ 明朝" panose="02020609040205080304" pitchFamily="17" charset="-128"/>
                <a:ea typeface="ＭＳ 明朝" panose="02020609040205080304" pitchFamily="17" charset="-128"/>
              </a:rPr>
              <a:t>号）及び地球温暖化対策の推進に関する法律（平成</a:t>
            </a:r>
            <a:r>
              <a:rPr kumimoji="1" lang="en-US" altLang="ja-JP" sz="1000" dirty="0">
                <a:latin typeface="ＭＳ 明朝" panose="02020609040205080304" pitchFamily="17" charset="-128"/>
                <a:ea typeface="ＭＳ 明朝" panose="02020609040205080304" pitchFamily="17" charset="-128"/>
              </a:rPr>
              <a:t>10</a:t>
            </a:r>
            <a:r>
              <a:rPr kumimoji="1" lang="ja-JP" altLang="en-US" sz="1000" dirty="0">
                <a:latin typeface="ＭＳ 明朝" panose="02020609040205080304" pitchFamily="17" charset="-128"/>
                <a:ea typeface="ＭＳ 明朝" panose="02020609040205080304" pitchFamily="17" charset="-128"/>
              </a:rPr>
              <a:t>年法律第</a:t>
            </a:r>
            <a:r>
              <a:rPr kumimoji="1" lang="en-US" altLang="ja-JP" sz="1000" dirty="0">
                <a:latin typeface="ＭＳ 明朝" panose="02020609040205080304" pitchFamily="17" charset="-128"/>
                <a:ea typeface="ＭＳ 明朝" panose="02020609040205080304" pitchFamily="17" charset="-128"/>
              </a:rPr>
              <a:t>117</a:t>
            </a:r>
            <a:r>
              <a:rPr kumimoji="1" lang="ja-JP" altLang="en-US" sz="1000" dirty="0">
                <a:latin typeface="ＭＳ 明朝" panose="02020609040205080304" pitchFamily="17" charset="-128"/>
                <a:ea typeface="ＭＳ 明朝" panose="02020609040205080304" pitchFamily="17" charset="-128"/>
              </a:rPr>
              <a:t>号）を遵守することを示す。</a:t>
            </a:r>
            <a:endParaRPr kumimoji="1" lang="en-US" altLang="ja-JP" sz="1000" dirty="0">
              <a:latin typeface="ＭＳ 明朝" panose="02020609040205080304" pitchFamily="17" charset="-128"/>
              <a:ea typeface="ＭＳ 明朝" panose="02020609040205080304" pitchFamily="17" charset="-128"/>
            </a:endParaRPr>
          </a:p>
        </p:txBody>
      </p:sp>
      <p:sp>
        <p:nvSpPr>
          <p:cNvPr id="4" name="テキスト ボックス 3">
            <a:extLst>
              <a:ext uri="{FF2B5EF4-FFF2-40B4-BE49-F238E27FC236}">
                <a16:creationId xmlns:a16="http://schemas.microsoft.com/office/drawing/2014/main" id="{024201B7-EE90-B98B-F55C-3BEA4A82E098}"/>
              </a:ext>
            </a:extLst>
          </p:cNvPr>
          <p:cNvSpPr txBox="1"/>
          <p:nvPr/>
        </p:nvSpPr>
        <p:spPr>
          <a:xfrm>
            <a:off x="35506" y="42911"/>
            <a:ext cx="1331650" cy="276999"/>
          </a:xfrm>
          <a:prstGeom prst="rect">
            <a:avLst/>
          </a:prstGeom>
          <a:noFill/>
        </p:spPr>
        <p:txBody>
          <a:bodyPr wrap="square" rtlCol="0">
            <a:spAutoFit/>
          </a:bodyPr>
          <a:lstStyle/>
          <a:p>
            <a:r>
              <a:rPr kumimoji="1" lang="ja-JP" altLang="en-US" sz="1200" dirty="0">
                <a:latin typeface="ＭＳ ゴシック" panose="020B0609070205080204" pitchFamily="49" charset="-128"/>
                <a:ea typeface="ＭＳ ゴシック" panose="020B0609070205080204" pitchFamily="49" charset="-128"/>
              </a:rPr>
              <a:t>別紙様式３</a:t>
            </a:r>
          </a:p>
        </p:txBody>
      </p:sp>
      <p:sp>
        <p:nvSpPr>
          <p:cNvPr id="6" name="テキスト ボックス 5">
            <a:extLst>
              <a:ext uri="{FF2B5EF4-FFF2-40B4-BE49-F238E27FC236}">
                <a16:creationId xmlns:a16="http://schemas.microsoft.com/office/drawing/2014/main" id="{28CAF122-8C7E-0139-1524-A18975B4C980}"/>
              </a:ext>
            </a:extLst>
          </p:cNvPr>
          <p:cNvSpPr txBox="1"/>
          <p:nvPr/>
        </p:nvSpPr>
        <p:spPr>
          <a:xfrm>
            <a:off x="4899600" y="2452366"/>
            <a:ext cx="4912584" cy="1200329"/>
          </a:xfrm>
          <a:prstGeom prst="rect">
            <a:avLst/>
          </a:prstGeom>
          <a:noFill/>
        </p:spPr>
        <p:txBody>
          <a:bodyPr wrap="square" rtlCol="0">
            <a:spAutoFit/>
          </a:bodyPr>
          <a:lstStyle/>
          <a:p>
            <a:pPr marL="179388" indent="-179388"/>
            <a:r>
              <a:rPr kumimoji="1" lang="ja-JP" altLang="en-US" sz="1000" dirty="0">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000" dirty="0">
              <a:latin typeface="ＭＳ ゴシック" panose="020B0609070205080204" pitchFamily="49" charset="-128"/>
              <a:ea typeface="ＭＳ ゴシック" panose="020B0609070205080204" pitchFamily="49" charset="-128"/>
            </a:endParaRPr>
          </a:p>
          <a:p>
            <a:pPr marL="179388" indent="-179388"/>
            <a:r>
              <a:rPr kumimoji="1" lang="ja-JP" altLang="en-US" sz="1000" dirty="0">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000" dirty="0">
              <a:latin typeface="ＭＳ ゴシック" panose="020B0609070205080204" pitchFamily="49" charset="-128"/>
              <a:ea typeface="ＭＳ ゴシック" panose="020B0609070205080204" pitchFamily="49" charset="-128"/>
            </a:endParaRPr>
          </a:p>
          <a:p>
            <a:pPr marL="179388" indent="-179388"/>
            <a:r>
              <a:rPr kumimoji="1" lang="ja-JP" altLang="en-US" sz="1000" dirty="0">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000" dirty="0">
              <a:latin typeface="ＭＳ ゴシック" panose="020B0609070205080204" pitchFamily="49" charset="-128"/>
              <a:ea typeface="ＭＳ ゴシック" panose="020B0609070205080204" pitchFamily="49" charset="-128"/>
            </a:endParaRPr>
          </a:p>
          <a:p>
            <a:pPr marL="179388" indent="-179388" algn="r"/>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2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4158965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785</Words>
  <Application>Microsoft Office PowerPoint</Application>
  <PresentationFormat>A4 210 x 297 mm</PresentationFormat>
  <Paragraphs>112</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Meiryo UI</vt:lpstr>
      <vt:lpstr>ＭＳ ゴシック</vt:lpstr>
      <vt:lpstr>ＭＳ 明朝</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2025-02-27T04:27:36Z</dcterms:created>
  <dcterms:modified xsi:type="dcterms:W3CDTF">2025-02-27T04:27:54Z</dcterms:modified>
</cp:coreProperties>
</file>