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3"/>
  </p:notesMasterIdLst>
  <p:sldIdLst>
    <p:sldId id="2147378882" r:id="rId2"/>
  </p:sldIdLst>
  <p:sldSz cx="9906000" cy="6858000" type="A4"/>
  <p:notesSz cx="6792913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CCFF"/>
    <a:srgbClr val="FF00FF"/>
    <a:srgbClr val="2585C9"/>
    <a:srgbClr val="00B050"/>
    <a:srgbClr val="70AD47"/>
    <a:srgbClr val="DAE3F3"/>
    <a:srgbClr val="FFF2CC"/>
    <a:srgbClr val="A8B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48E37D-DF04-4D50-830E-D26F694E4879}" v="7" dt="2025-02-03T08:12:53.3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3384" cy="497759"/>
          </a:xfrm>
          <a:prstGeom prst="rect">
            <a:avLst/>
          </a:prstGeom>
        </p:spPr>
        <p:txBody>
          <a:bodyPr vert="horz" lIns="91234" tIns="45614" rIns="91234" bIns="456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7951" y="5"/>
            <a:ext cx="2943384" cy="497759"/>
          </a:xfrm>
          <a:prstGeom prst="rect">
            <a:avLst/>
          </a:prstGeom>
        </p:spPr>
        <p:txBody>
          <a:bodyPr vert="horz" lIns="91234" tIns="45614" rIns="91234" bIns="45614" rtlCol="0"/>
          <a:lstStyle>
            <a:lvl1pPr algn="r">
              <a:defRPr sz="1200"/>
            </a:lvl1pPr>
          </a:lstStyle>
          <a:p>
            <a:fld id="{7EE5BBA3-23BA-421E-A6B2-40CBB36E4ACA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77900" y="1241425"/>
            <a:ext cx="48371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34" tIns="45614" rIns="91234" bIns="456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609" y="4776268"/>
            <a:ext cx="5433697" cy="3907562"/>
          </a:xfrm>
          <a:prstGeom prst="rect">
            <a:avLst/>
          </a:prstGeom>
        </p:spPr>
        <p:txBody>
          <a:bodyPr vert="horz" lIns="91234" tIns="45614" rIns="91234" bIns="456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27297"/>
            <a:ext cx="2943384" cy="497759"/>
          </a:xfrm>
          <a:prstGeom prst="rect">
            <a:avLst/>
          </a:prstGeom>
        </p:spPr>
        <p:txBody>
          <a:bodyPr vert="horz" lIns="91234" tIns="45614" rIns="91234" bIns="456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7951" y="9427297"/>
            <a:ext cx="2943384" cy="497759"/>
          </a:xfrm>
          <a:prstGeom prst="rect">
            <a:avLst/>
          </a:prstGeom>
        </p:spPr>
        <p:txBody>
          <a:bodyPr vert="horz" lIns="91234" tIns="45614" rIns="91234" bIns="45614" rtlCol="0" anchor="b"/>
          <a:lstStyle>
            <a:lvl1pPr algn="r">
              <a:defRPr sz="1200"/>
            </a:lvl1pPr>
          </a:lstStyle>
          <a:p>
            <a:fld id="{CC9E4919-8921-4E53-817D-973F5F6DF7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79C2E-1A88-4760-8FF1-AA9C8DE7BA0E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4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01D7-E274-4B5C-8218-148B6D91F34C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1716" y="6356352"/>
            <a:ext cx="222885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04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6EB8-B655-47F2-95F8-9A4D4F7496C9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7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0EFA-B4A3-4363-B3B2-12427901EFDE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00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25F7-FAFD-4873-B481-D0BD764A5D9F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38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948-A4FB-4BBA-8528-0A00A40EB8B3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D613-90EF-4C13-AE73-F38923157F8A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45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0A305-3C75-4523-88FE-1212F819FD31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2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B0A31-95B7-4F85-B552-695743C423A7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1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ECE8-6D0E-4C07-BB67-F3E6C1D90C79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7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2119-DB24-46C6-B4D3-923E22CE2C94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8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082-1A5B-4A4B-8245-6A1EB3D57239}" type="datetime1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6C32-8F02-40FE-954F-E3DC56C57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43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C7941E5-A0C8-A4C0-4E43-94FD6529D2AD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3495065"/>
          <a:ext cx="4894500" cy="2179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76304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600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594519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485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10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（７）環境関係法令の遵守等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10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みどりの食料システム戦略の理解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関係法令の遵守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  <a:tr h="406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環境配慮の取組方針の策定や研修の実施に努める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39219"/>
                  </a:ext>
                </a:extLst>
              </a:tr>
              <a:tr h="3925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機械等を扱う事業者である場合（該当しない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機械等の適切な整備と管理に努める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5970"/>
                  </a:ext>
                </a:extLst>
              </a:tr>
              <a:tr h="2892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正しい知識に基づく作業安全に努める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2227"/>
                  </a:ext>
                </a:extLst>
              </a:tr>
            </a:tbl>
          </a:graphicData>
        </a:graphic>
      </p:graphicFrame>
      <p:graphicFrame>
        <p:nvGraphicFramePr>
          <p:cNvPr id="30" name="表 7">
            <a:extLst>
              <a:ext uri="{FF2B5EF4-FFF2-40B4-BE49-F238E27FC236}">
                <a16:creationId xmlns:a16="http://schemas.microsoft.com/office/drawing/2014/main" id="{E39C0356-3C95-C47C-144C-13E36EFE284C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974425"/>
          <a:ext cx="4894499" cy="1066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7668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743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7205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3218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5253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（５）廃棄物の発生抑制、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　　　適正な循環的な利用及び適正な処分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プラ等廃棄物の削減に努め、適正に処理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253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資源の再利用を検討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8773"/>
                  </a:ext>
                </a:extLst>
              </a:tr>
            </a:tbl>
          </a:graphicData>
        </a:graphic>
      </p:graphicFrame>
      <p:graphicFrame>
        <p:nvGraphicFramePr>
          <p:cNvPr id="31" name="表 7">
            <a:extLst>
              <a:ext uri="{FF2B5EF4-FFF2-40B4-BE49-F238E27FC236}">
                <a16:creationId xmlns:a16="http://schemas.microsoft.com/office/drawing/2014/main" id="{CBE8F60D-84E1-0635-0380-418964769421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2863850"/>
          <a:ext cx="4809000" cy="20878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992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72062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52801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5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2029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（３）エネルギーの節減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オフィスや車両・機械等の電気・燃料の使用状況の記録・保存に努める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662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省エネを意識し、不必要・非効率なエネルギー消費をしない（照明、空調、ウォームビズ・クールビズ、燃費効率のよい機械の利用等）ように努める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17004"/>
                  </a:ext>
                </a:extLst>
              </a:tr>
              <a:tr h="3678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環境負荷低減に配慮した商品、原料等の調達を検討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492618"/>
                  </a:ext>
                </a:extLst>
              </a:tr>
            </a:tbl>
          </a:graphicData>
        </a:graphic>
      </p:graphicFrame>
      <p:graphicFrame>
        <p:nvGraphicFramePr>
          <p:cNvPr id="2" name="表 7">
            <a:extLst>
              <a:ext uri="{FF2B5EF4-FFF2-40B4-BE49-F238E27FC236}">
                <a16:creationId xmlns:a16="http://schemas.microsoft.com/office/drawing/2014/main" id="{23403E29-A423-730A-74D3-D877B34251E3}"/>
              </a:ext>
            </a:extLst>
          </p:cNvPr>
          <p:cNvGraphicFramePr>
            <a:graphicFrameLocks noGrp="1"/>
          </p:cNvGraphicFramePr>
          <p:nvPr/>
        </p:nvGraphicFramePr>
        <p:xfrm>
          <a:off x="51637" y="974425"/>
          <a:ext cx="4808999" cy="81805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34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02423">
                  <a:extLst>
                    <a:ext uri="{9D8B030D-6E8A-4147-A177-3AD203B41FA5}">
                      <a16:colId xmlns:a16="http://schemas.microsoft.com/office/drawing/2014/main" val="1478065040"/>
                    </a:ext>
                  </a:extLst>
                </a:gridCol>
                <a:gridCol w="3260732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4497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21453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（１）適正な施肥</a:t>
                      </a:r>
                      <a:endParaRPr kumimoji="1" lang="en-US" altLang="ja-JP" sz="12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環境負荷低減に配慮した農産物等の調達を検討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02FA10FD-C5B6-4E82-EEDB-6787192C77D5}"/>
              </a:ext>
            </a:extLst>
          </p:cNvPr>
          <p:cNvGraphicFramePr>
            <a:graphicFrameLocks noGrp="1"/>
          </p:cNvGraphicFramePr>
          <p:nvPr/>
        </p:nvGraphicFramePr>
        <p:xfrm>
          <a:off x="51636" y="1840550"/>
          <a:ext cx="4809000" cy="975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637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68424">
                  <a:extLst>
                    <a:ext uri="{9D8B030D-6E8A-4147-A177-3AD203B41FA5}">
                      <a16:colId xmlns:a16="http://schemas.microsoft.com/office/drawing/2014/main" val="711524135"/>
                    </a:ext>
                  </a:extLst>
                </a:gridCol>
                <a:gridCol w="329375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65180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308777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（２）適正な防除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403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 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農産物</a:t>
                      </a:r>
                      <a:r>
                        <a:rPr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等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/>
                          <a:ea typeface="ＭＳ ゴシック"/>
                        </a:rPr>
                        <a:t>の調達を行う場合（該当しない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/>
                        <a:ea typeface="ＭＳ 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環境負荷低減に配慮した農産物等の調達を検討（再掲）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9" name="表 7">
            <a:extLst>
              <a:ext uri="{FF2B5EF4-FFF2-40B4-BE49-F238E27FC236}">
                <a16:creationId xmlns:a16="http://schemas.microsoft.com/office/drawing/2014/main" id="{44E7B47C-36CA-9A9B-5A48-F0C07EB9876C}"/>
              </a:ext>
            </a:extLst>
          </p:cNvPr>
          <p:cNvGraphicFramePr>
            <a:graphicFrameLocks noGrp="1"/>
          </p:cNvGraphicFramePr>
          <p:nvPr/>
        </p:nvGraphicFramePr>
        <p:xfrm>
          <a:off x="51639" y="4999670"/>
          <a:ext cx="4808997" cy="792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1926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543891">
                  <a:extLst>
                    <a:ext uri="{9D8B030D-6E8A-4147-A177-3AD203B41FA5}">
                      <a16:colId xmlns:a16="http://schemas.microsoft.com/office/drawing/2014/main" val="3398224354"/>
                    </a:ext>
                  </a:extLst>
                </a:gridCol>
                <a:gridCol w="3362037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21143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69782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（４）悪臭及び害虫の発生防止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（しました）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3401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肥料・飼料等の製造を行う場合（該当しない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 悪臭・害虫の発生防止・低減に努める</a:t>
                      </a: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699600"/>
                  </a:ext>
                </a:extLst>
              </a:tr>
            </a:tbl>
          </a:graphicData>
        </a:graphic>
      </p:graphicFrame>
      <p:graphicFrame>
        <p:nvGraphicFramePr>
          <p:cNvPr id="11" name="表 7">
            <a:extLst>
              <a:ext uri="{FF2B5EF4-FFF2-40B4-BE49-F238E27FC236}">
                <a16:creationId xmlns:a16="http://schemas.microsoft.com/office/drawing/2014/main" id="{9391A420-8BAA-82AA-CE6F-3CC43B9F79FA}"/>
              </a:ext>
            </a:extLst>
          </p:cNvPr>
          <p:cNvGraphicFramePr>
            <a:graphicFrameLocks noGrp="1"/>
          </p:cNvGraphicFramePr>
          <p:nvPr/>
        </p:nvGraphicFramePr>
        <p:xfrm>
          <a:off x="4974555" y="2067105"/>
          <a:ext cx="4894500" cy="140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86941">
                  <a:extLst>
                    <a:ext uri="{9D8B030D-6E8A-4147-A177-3AD203B41FA5}">
                      <a16:colId xmlns:a16="http://schemas.microsoft.com/office/drawing/2014/main" val="3966827443"/>
                    </a:ext>
                  </a:extLst>
                </a:gridCol>
                <a:gridCol w="654019">
                  <a:extLst>
                    <a:ext uri="{9D8B030D-6E8A-4147-A177-3AD203B41FA5}">
                      <a16:colId xmlns:a16="http://schemas.microsoft.com/office/drawing/2014/main" val="3756062049"/>
                    </a:ext>
                  </a:extLst>
                </a:gridCol>
                <a:gridCol w="3335929">
                  <a:extLst>
                    <a:ext uri="{9D8B030D-6E8A-4147-A177-3AD203B41FA5}">
                      <a16:colId xmlns:a16="http://schemas.microsoft.com/office/drawing/2014/main" val="2357388432"/>
                    </a:ext>
                  </a:extLst>
                </a:gridCol>
                <a:gridCol w="617611">
                  <a:extLst>
                    <a:ext uri="{9D8B030D-6E8A-4147-A177-3AD203B41FA5}">
                      <a16:colId xmlns:a16="http://schemas.microsoft.com/office/drawing/2014/main" val="505857850"/>
                    </a:ext>
                  </a:extLst>
                </a:gridCol>
              </a:tblGrid>
              <a:tr h="283976">
                <a:tc>
                  <a:txBody>
                    <a:bodyPr/>
                    <a:lstStyle/>
                    <a:p>
                      <a:pPr algn="ctr"/>
                      <a:endParaRPr kumimoji="1" lang="ja-JP" altLang="en-US" sz="12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申請時</a:t>
                      </a:r>
                      <a:endParaRPr kumimoji="1" lang="en-US" altLang="ja-JP" sz="9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します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（６）生物多様性への悪影響の防止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報告時</a:t>
                      </a:r>
                      <a:br>
                        <a:rPr kumimoji="1" lang="en-US" altLang="ja-JP" sz="9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</a:b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(</a:t>
                      </a:r>
                      <a:r>
                        <a:rPr kumimoji="1" lang="ja-JP" altLang="en-US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しました</a:t>
                      </a:r>
                      <a:r>
                        <a:rPr kumimoji="1" lang="en-US" altLang="ja-JP" sz="8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)</a:t>
                      </a:r>
                    </a:p>
                  </a:txBody>
                  <a:tcPr marL="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118122"/>
                  </a:ext>
                </a:extLst>
              </a:tr>
              <a:tr h="4938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生物多様性への影響が想定される工事等を実施する場合（該当しない □）</a:t>
                      </a:r>
                      <a:endParaRPr kumimoji="1" lang="en-US" altLang="ja-JP" sz="1100" b="1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l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生物多様性に配慮した事業実施に努める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0915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  <a:endParaRPr kumimoji="1" lang="en-US" altLang="ja-JP" sz="1400" b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※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特定事業場である場合（該当しない □）</a:t>
                      </a:r>
                    </a:p>
                    <a:p>
                      <a:pPr algn="l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排水処理に係る水質汚濁防止法の遵守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6925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AF8577-A7B2-9A7B-0E92-6CA66664FCF3}"/>
              </a:ext>
            </a:extLst>
          </p:cNvPr>
          <p:cNvSpPr txBox="1"/>
          <p:nvPr/>
        </p:nvSpPr>
        <p:spPr>
          <a:xfrm>
            <a:off x="0" y="328740"/>
            <a:ext cx="4592924" cy="64120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環境負荷低減のクロスコンプライアンス チェックシート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（産地構造転換パイロット事業のうち全国実証事業）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DDC1D4-497E-896C-9FBC-6950230988D6}"/>
              </a:ext>
            </a:extLst>
          </p:cNvPr>
          <p:cNvSpPr txBox="1"/>
          <p:nvPr/>
        </p:nvSpPr>
        <p:spPr>
          <a:xfrm>
            <a:off x="16452" y="5862506"/>
            <a:ext cx="4745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marR="0" lvl="0" indent="-90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rPr>
              <a:t>注　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rPr>
              <a:t>※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明朝" panose="02020609040205080304" pitchFamily="17" charset="-128"/>
                <a:ea typeface="ＭＳ 明朝" panose="02020609040205080304" pitchFamily="17" charset="-128"/>
                <a:cs typeface="+mn-cs"/>
              </a:rPr>
              <a:t>の記載内容に「該当しない」場合には□にチェックしてください。この場合、当該項目の申請時・報告時のチェックは不要です。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明朝" panose="02020609040205080304" pitchFamily="17" charset="-128"/>
              <a:ea typeface="ＭＳ 明朝" panose="02020609040205080304" pitchFamily="17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E685EC-B96C-9668-BC76-A9A1D6A1F636}"/>
              </a:ext>
            </a:extLst>
          </p:cNvPr>
          <p:cNvSpPr txBox="1"/>
          <p:nvPr/>
        </p:nvSpPr>
        <p:spPr>
          <a:xfrm>
            <a:off x="6161103" y="166730"/>
            <a:ext cx="358318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組織名・代表者氏名：</a:t>
            </a:r>
            <a:r>
              <a:rPr kumimoji="1" lang="ja-JP" alt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　　　　　　　　　　　　　　</a:t>
            </a:r>
            <a:endParaRPr kumimoji="1" lang="en-US" altLang="ja-JP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住所：</a:t>
            </a:r>
            <a:r>
              <a:rPr kumimoji="1" lang="ja-JP" alt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　　　　　　　　　　　　　　　　　　　　　</a:t>
            </a:r>
            <a:endParaRPr kumimoji="1" lang="en-US" altLang="ja-JP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連絡先：</a:t>
            </a:r>
            <a:r>
              <a:rPr kumimoji="1" lang="ja-JP" alt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　　　　　　　　　　　　　　　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67973A-88D1-E124-1933-C2E9DA7EB811}"/>
              </a:ext>
            </a:extLst>
          </p:cNvPr>
          <p:cNvSpPr txBox="1"/>
          <p:nvPr/>
        </p:nvSpPr>
        <p:spPr>
          <a:xfrm>
            <a:off x="4975443" y="5671179"/>
            <a:ext cx="4872011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＜報告内容の確認と個人情報の取り扱いについて＞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・　本チェックシートにて報告された内容については、農林水産省が対象者を抽出し、実施状況の確認を行います。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・　記入いただいた個人情報については、本チェックシートの実施状況確認のために農林水産省で使用し、ご本人の同意がなければ第三者に提供することはありません。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151054-AAA8-9D53-CA22-CC6A664F7DBF}"/>
              </a:ext>
            </a:extLst>
          </p:cNvPr>
          <p:cNvSpPr txBox="1"/>
          <p:nvPr/>
        </p:nvSpPr>
        <p:spPr>
          <a:xfrm>
            <a:off x="7453432" y="6583731"/>
            <a:ext cx="2492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上記について、確認しました→□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FDAA6F-3730-7192-FD7A-85D72997C85F}"/>
              </a:ext>
            </a:extLst>
          </p:cNvPr>
          <p:cNvSpPr/>
          <p:nvPr/>
        </p:nvSpPr>
        <p:spPr>
          <a:xfrm>
            <a:off x="5056432" y="5719037"/>
            <a:ext cx="4800258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730876A-973D-8044-D3A2-D4DB23B9625E}"/>
              </a:ext>
            </a:extLst>
          </p:cNvPr>
          <p:cNvSpPr txBox="1"/>
          <p:nvPr/>
        </p:nvSpPr>
        <p:spPr>
          <a:xfrm>
            <a:off x="0" y="19190"/>
            <a:ext cx="3461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別紙様式２－３別添（イ）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18133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B7AC9727FBE2F48B4BAD78FF465656B" ma:contentTypeVersion="16" ma:contentTypeDescription="新しいドキュメントを作成します。" ma:contentTypeScope="" ma:versionID="30a5dc0b84724617203a44019a808787">
  <xsd:schema xmlns:xsd="http://www.w3.org/2001/XMLSchema" xmlns:xs="http://www.w3.org/2001/XMLSchema" xmlns:p="http://schemas.microsoft.com/office/2006/metadata/properties" xmlns:ns2="e6523e77-c79e-4b6a-9b0a-6da65dfdde31" xmlns:ns3="85ec59af-1a16-40a0-b163-384e34c79a5c" targetNamespace="http://schemas.microsoft.com/office/2006/metadata/properties" ma:root="true" ma:fieldsID="37dd198da234178f41c8f138654e6af4" ns2:_="" ns3:_="">
    <xsd:import namespace="e6523e77-c79e-4b6a-9b0a-6da65dfdde31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523e77-c79e-4b6a-9b0a-6da65dfdde31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8b0c58f-72de-4ff9-b791-4b1df406fadd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e6523e77-c79e-4b6a-9b0a-6da65dfdde31" xsi:nil="true"/>
    <_x4f5c__x6210__x65e5__x6642_ xmlns="e6523e77-c79e-4b6a-9b0a-6da65dfdde31" xsi:nil="true"/>
    <lcf76f155ced4ddcb4097134ff3c332f xmlns="e6523e77-c79e-4b6a-9b0a-6da65dfdde31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Props1.xml><?xml version="1.0" encoding="utf-8"?>
<ds:datastoreItem xmlns:ds="http://schemas.openxmlformats.org/officeDocument/2006/customXml" ds:itemID="{26D2E85D-60EC-4351-83AE-0DDBAA2ECCFA}"/>
</file>

<file path=customXml/itemProps2.xml><?xml version="1.0" encoding="utf-8"?>
<ds:datastoreItem xmlns:ds="http://schemas.openxmlformats.org/officeDocument/2006/customXml" ds:itemID="{F67A69D1-2822-41F8-8A36-D4759169065C}"/>
</file>

<file path=customXml/itemProps3.xml><?xml version="1.0" encoding="utf-8"?>
<ds:datastoreItem xmlns:ds="http://schemas.openxmlformats.org/officeDocument/2006/customXml" ds:itemID="{0C42CBF9-2AC4-4BDD-BF35-D63F2263078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606</Words>
  <Application>Microsoft Office PowerPoint</Application>
  <PresentationFormat>A4 210 x 297 mm</PresentationFormat>
  <Paragraphs>111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ＭＳ ゴシック</vt:lpstr>
      <vt:lpstr>ＭＳ 明朝</vt:lpstr>
      <vt:lpstr>メイリオ</vt:lpstr>
      <vt:lpstr>游ゴシック</vt:lpstr>
      <vt:lpstr>Arial</vt:lpstr>
      <vt:lpstr>Calibri</vt:lpstr>
      <vt:lpstr>Calibri Light</vt:lpstr>
      <vt:lpstr>2_Office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2025-02-03T08:12:53Z</dcterms:created>
  <dcterms:modified xsi:type="dcterms:W3CDTF">2025-02-03T08:12:56Z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13624100</vt:r8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ntentTypeId">
    <vt:lpwstr>0x0101005B7AC9727FBE2F48B4BAD78FF465656B</vt:lpwstr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