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 id="2147483720" r:id="rId2"/>
  </p:sldMasterIdLst>
  <p:notesMasterIdLst>
    <p:notesMasterId r:id="rId5"/>
  </p:notesMasterIdLst>
  <p:sldIdLst>
    <p:sldId id="2147378881" r:id="rId3"/>
    <p:sldId id="2147378892" r:id="rId4"/>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4472C4"/>
    <a:srgbClr val="0070C0"/>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8116B-4FAE-468F-83D3-431008DD854A}" v="5" dt="2025-01-20T09:22:21.21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4" autoAdjust="0"/>
    <p:restoredTop sz="94660"/>
  </p:normalViewPr>
  <p:slideViewPr>
    <p:cSldViewPr snapToGrid="0">
      <p:cViewPr varScale="1">
        <p:scale>
          <a:sx n="108" d="100"/>
          <a:sy n="108" d="100"/>
        </p:scale>
        <p:origin x="147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customXml" Target="../customXml/item2.xml"/><Relationship Id="rId3" Type="http://schemas.openxmlformats.org/officeDocument/2006/relationships/slide" Target="slides/slide1.xml"/><Relationship Id="rId7" Type="http://schemas.openxmlformats.org/officeDocument/2006/relationships/viewProps" Target="viewProps.xml"/><Relationship Id="rId12" Type="http://schemas.openxmlformats.org/officeDocument/2006/relationships/customXml" Target="../customXml/item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8/10/relationships/authors" Target="authors.xml"/><Relationship Id="rId5" Type="http://schemas.openxmlformats.org/officeDocument/2006/relationships/notesMaster" Target="notesMasters/notesMaster1.xml"/><Relationship Id="rId10"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tableStyles" Target="tableStyles.xml"/><Relationship Id="rId14"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6"/>
            <a:ext cx="2945448" cy="497838"/>
          </a:xfrm>
          <a:prstGeom prst="rect">
            <a:avLst/>
          </a:prstGeom>
        </p:spPr>
        <p:txBody>
          <a:bodyPr vert="horz" lIns="91276" tIns="45635" rIns="91276" bIns="4563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8" y="6"/>
            <a:ext cx="2945448" cy="497838"/>
          </a:xfrm>
          <a:prstGeom prst="rect">
            <a:avLst/>
          </a:prstGeom>
        </p:spPr>
        <p:txBody>
          <a:bodyPr vert="horz" lIns="91276" tIns="45635" rIns="91276" bIns="45635" rtlCol="0"/>
          <a:lstStyle>
            <a:lvl1pPr algn="r">
              <a:defRPr sz="1200"/>
            </a:lvl1pPr>
          </a:lstStyle>
          <a:p>
            <a:fld id="{7EE5BBA3-23BA-421E-A6B2-40CBB36E4ACA}" type="datetimeFigureOut">
              <a:rPr kumimoji="1" lang="ja-JP" altLang="en-US" smtClean="0"/>
              <a:t>2025/1/20</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276" tIns="45635" rIns="91276" bIns="45635" rtlCol="0" anchor="ctr"/>
          <a:lstStyle/>
          <a:p>
            <a:endParaRPr lang="ja-JP" altLang="en-US"/>
          </a:p>
        </p:txBody>
      </p:sp>
      <p:sp>
        <p:nvSpPr>
          <p:cNvPr id="5" name="ノート プレースホルダー 4"/>
          <p:cNvSpPr>
            <a:spLocks noGrp="1"/>
          </p:cNvSpPr>
          <p:nvPr>
            <p:ph type="body" sz="quarter" idx="3"/>
          </p:nvPr>
        </p:nvSpPr>
        <p:spPr>
          <a:xfrm>
            <a:off x="680085" y="4777032"/>
            <a:ext cx="5437506" cy="3908187"/>
          </a:xfrm>
          <a:prstGeom prst="rect">
            <a:avLst/>
          </a:prstGeom>
        </p:spPr>
        <p:txBody>
          <a:bodyPr vert="horz" lIns="91276" tIns="45635" rIns="91276" bIns="4563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428804"/>
            <a:ext cx="2945448" cy="497838"/>
          </a:xfrm>
          <a:prstGeom prst="rect">
            <a:avLst/>
          </a:prstGeom>
        </p:spPr>
        <p:txBody>
          <a:bodyPr vert="horz" lIns="91276" tIns="45635" rIns="91276" bIns="4563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8" y="9428804"/>
            <a:ext cx="2945448" cy="497838"/>
          </a:xfrm>
          <a:prstGeom prst="rect">
            <a:avLst/>
          </a:prstGeom>
        </p:spPr>
        <p:txBody>
          <a:bodyPr vert="horz" lIns="91276" tIns="45635" rIns="91276" bIns="45635"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78DEA9-2112-4563-A7F5-931734AC6426}" type="datetime1">
              <a:rPr kumimoji="1" lang="ja-JP" altLang="en-US" smtClean="0"/>
              <a:t>2025/1/20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CA0473B-CB24-45BD-859B-BC66505A86EB}" type="datetime1">
              <a:rPr kumimoji="1" lang="ja-JP" altLang="en-US" smtClean="0"/>
              <a:t>2025/1/20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7C5D7A-0113-4798-BD02-4976B09DD63C}" type="datetime1">
              <a:rPr kumimoji="1" lang="ja-JP" altLang="en-US" smtClean="0"/>
              <a:t>2025/1/20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3F2C3EB-F463-49D5-A78F-0049D0B7421E}" type="datetime1">
              <a:rPr kumimoji="1" lang="ja-JP" altLang="en-US" smtClean="0"/>
              <a:t>2025/1/20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B29D4CA-0452-4538-B8F9-D36D77891E90}" type="datetime1">
              <a:rPr kumimoji="1" lang="ja-JP" altLang="en-US" smtClean="0"/>
              <a:t>2025/1/20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F85AF43-9E49-481F-87A3-5CCDED8CC990}" type="datetime1">
              <a:rPr kumimoji="1" lang="ja-JP" altLang="en-US" smtClean="0"/>
              <a:t>2025/1/20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F15FB-B7D1-4A62-889A-76E20E68CF89}" type="datetime1">
              <a:rPr kumimoji="1" lang="ja-JP" altLang="en-US" smtClean="0"/>
              <a:t>2025/1/20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0FE21B-93E7-4691-ABA4-F5ED958FEAA6}" type="datetime1">
              <a:rPr kumimoji="1" lang="ja-JP" altLang="en-US" smtClean="0"/>
              <a:t>2025/1/20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5BA7CD-FD9C-41B0-AADE-C05DA468DB68}" type="datetime1">
              <a:rPr kumimoji="1" lang="ja-JP" altLang="en-US" smtClean="0"/>
              <a:t>2025/1/20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245D3-122F-4954-8250-F1B018B09E80}" type="datetime1">
              <a:rPr kumimoji="1" lang="ja-JP" altLang="en-US" smtClean="0"/>
              <a:t>2025/1/20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8AF18F4-61C2-48AC-9382-7659CC0D382E}" type="datetime1">
              <a:rPr kumimoji="1" lang="ja-JP" altLang="en-US" smtClean="0"/>
              <a:t>2025/1/20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2025/1/20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2025/1/20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2025/1/20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2025/1/20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2025/1/20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2025/1/20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2025/1/20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2025/1/20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2025/1/20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2025/1/20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2025/1/20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4086D-A45F-45F3-86C4-60334BD04A9F}" type="datetime1">
              <a:rPr kumimoji="1" lang="ja-JP" altLang="en-US" smtClean="0"/>
              <a:t>2025/1/20</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2025/1/20</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表 26">
            <a:extLst>
              <a:ext uri="{FF2B5EF4-FFF2-40B4-BE49-F238E27FC236}">
                <a16:creationId xmlns:a16="http://schemas.microsoft.com/office/drawing/2014/main" id="{3C7941E5-A0C8-A4C0-4E43-94FD6529D2AD}"/>
              </a:ext>
            </a:extLst>
          </p:cNvPr>
          <p:cNvGraphicFramePr>
            <a:graphicFrameLocks noGrp="1"/>
          </p:cNvGraphicFramePr>
          <p:nvPr>
            <p:extLst>
              <p:ext uri="{D42A27DB-BD31-4B8C-83A1-F6EECF244321}">
                <p14:modId xmlns:p14="http://schemas.microsoft.com/office/powerpoint/2010/main" val="3402543880"/>
              </p:ext>
            </p:extLst>
          </p:nvPr>
        </p:nvGraphicFramePr>
        <p:xfrm>
          <a:off x="4974555" y="3586505"/>
          <a:ext cx="4894500" cy="2051052"/>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76304">
                  <a:extLst>
                    <a:ext uri="{9D8B030D-6E8A-4147-A177-3AD203B41FA5}">
                      <a16:colId xmlns:a16="http://schemas.microsoft.com/office/drawing/2014/main" val="3756062049"/>
                    </a:ext>
                  </a:extLst>
                </a:gridCol>
                <a:gridCol w="3356009">
                  <a:extLst>
                    <a:ext uri="{9D8B030D-6E8A-4147-A177-3AD203B41FA5}">
                      <a16:colId xmlns:a16="http://schemas.microsoft.com/office/drawing/2014/main" val="2357388432"/>
                    </a:ext>
                  </a:extLst>
                </a:gridCol>
                <a:gridCol w="594519">
                  <a:extLst>
                    <a:ext uri="{9D8B030D-6E8A-4147-A177-3AD203B41FA5}">
                      <a16:colId xmlns:a16="http://schemas.microsoft.com/office/drawing/2014/main" val="505857850"/>
                    </a:ext>
                  </a:extLst>
                </a:gridCol>
              </a:tblGrid>
              <a:tr h="32485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10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10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9249">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9249">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06065">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92529">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dirty="0">
                          <a:solidFill>
                            <a:schemeClr val="tx1"/>
                          </a:solidFill>
                          <a:latin typeface="ＭＳ ゴシック" panose="020B0609070205080204" pitchFamily="49" charset="-128"/>
                          <a:ea typeface="ＭＳ ゴシック" panose="020B0609070205080204" pitchFamily="49" charset="-128"/>
                        </a:rPr>
                        <a:t>※</a:t>
                      </a:r>
                      <a:r>
                        <a:rPr kumimoji="1" lang="ja-JP" altLang="en-US" sz="1050" b="1" dirty="0">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05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050" b="0" dirty="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289249">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30" name="表 7">
            <a:extLst>
              <a:ext uri="{FF2B5EF4-FFF2-40B4-BE49-F238E27FC236}">
                <a16:creationId xmlns:a16="http://schemas.microsoft.com/office/drawing/2014/main" id="{E39C0356-3C95-C47C-144C-13E36EFE284C}"/>
              </a:ext>
            </a:extLst>
          </p:cNvPr>
          <p:cNvGraphicFramePr>
            <a:graphicFrameLocks noGrp="1"/>
          </p:cNvGraphicFramePr>
          <p:nvPr>
            <p:extLst>
              <p:ext uri="{D42A27DB-BD31-4B8C-83A1-F6EECF244321}">
                <p14:modId xmlns:p14="http://schemas.microsoft.com/office/powerpoint/2010/main" val="3531142589"/>
              </p:ext>
            </p:extLst>
          </p:nvPr>
        </p:nvGraphicFramePr>
        <p:xfrm>
          <a:off x="4974555" y="1218265"/>
          <a:ext cx="4894499" cy="933594"/>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57439">
                  <a:extLst>
                    <a:ext uri="{9D8B030D-6E8A-4147-A177-3AD203B41FA5}">
                      <a16:colId xmlns:a16="http://schemas.microsoft.com/office/drawing/2014/main" val="3756062049"/>
                    </a:ext>
                  </a:extLst>
                </a:gridCol>
                <a:gridCol w="3337205">
                  <a:extLst>
                    <a:ext uri="{9D8B030D-6E8A-4147-A177-3AD203B41FA5}">
                      <a16:colId xmlns:a16="http://schemas.microsoft.com/office/drawing/2014/main" val="2357388432"/>
                    </a:ext>
                  </a:extLst>
                </a:gridCol>
                <a:gridCol w="632187">
                  <a:extLst>
                    <a:ext uri="{9D8B030D-6E8A-4147-A177-3AD203B41FA5}">
                      <a16:colId xmlns:a16="http://schemas.microsoft.com/office/drawing/2014/main" val="505857850"/>
                    </a:ext>
                  </a:extLst>
                </a:gridCol>
              </a:tblGrid>
              <a:tr h="35253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11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53437">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53437">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bl>
          </a:graphicData>
        </a:graphic>
      </p:graphicFrame>
      <p:graphicFrame>
        <p:nvGraphicFramePr>
          <p:cNvPr id="31" name="表 7">
            <a:extLst>
              <a:ext uri="{FF2B5EF4-FFF2-40B4-BE49-F238E27FC236}">
                <a16:creationId xmlns:a16="http://schemas.microsoft.com/office/drawing/2014/main" id="{CBE8F60D-84E1-0635-0380-418964769421}"/>
              </a:ext>
            </a:extLst>
          </p:cNvPr>
          <p:cNvGraphicFramePr>
            <a:graphicFrameLocks noGrp="1"/>
          </p:cNvGraphicFramePr>
          <p:nvPr>
            <p:extLst>
              <p:ext uri="{D42A27DB-BD31-4B8C-83A1-F6EECF244321}">
                <p14:modId xmlns:p14="http://schemas.microsoft.com/office/powerpoint/2010/main" val="71063789"/>
              </p:ext>
            </p:extLst>
          </p:nvPr>
        </p:nvGraphicFramePr>
        <p:xfrm>
          <a:off x="51636" y="3046730"/>
          <a:ext cx="4809000" cy="1792017"/>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72062">
                  <a:extLst>
                    <a:ext uri="{9D8B030D-6E8A-4147-A177-3AD203B41FA5}">
                      <a16:colId xmlns:a16="http://schemas.microsoft.com/office/drawing/2014/main" val="3756062049"/>
                    </a:ext>
                  </a:extLst>
                </a:gridCol>
                <a:gridCol w="3352801">
                  <a:extLst>
                    <a:ext uri="{9D8B030D-6E8A-4147-A177-3AD203B41FA5}">
                      <a16:colId xmlns:a16="http://schemas.microsoft.com/office/drawing/2014/main" val="2357388432"/>
                    </a:ext>
                  </a:extLst>
                </a:gridCol>
                <a:gridCol w="621145">
                  <a:extLst>
                    <a:ext uri="{9D8B030D-6E8A-4147-A177-3AD203B41FA5}">
                      <a16:colId xmlns:a16="http://schemas.microsoft.com/office/drawing/2014/main" val="505857850"/>
                    </a:ext>
                  </a:extLst>
                </a:gridCol>
              </a:tblGrid>
              <a:tr h="282029">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67863">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オフィスや車両・機械等の電気・燃料の使用状況の記録・保存に努める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662154">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省エネを意識し、不必要・非効率なエネルギー消費をしない（照明、空調、ウォームビズ・クールビズ、燃費効率のよい機械の利用等）ように努める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67863">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23403E29-A423-730A-74D3-D877B34251E3}"/>
              </a:ext>
            </a:extLst>
          </p:cNvPr>
          <p:cNvGraphicFramePr>
            <a:graphicFrameLocks noGrp="1"/>
          </p:cNvGraphicFramePr>
          <p:nvPr>
            <p:extLst>
              <p:ext uri="{D42A27DB-BD31-4B8C-83A1-F6EECF244321}">
                <p14:modId xmlns:p14="http://schemas.microsoft.com/office/powerpoint/2010/main" val="3959743788"/>
              </p:ext>
            </p:extLst>
          </p:nvPr>
        </p:nvGraphicFramePr>
        <p:xfrm>
          <a:off x="51637" y="1218265"/>
          <a:ext cx="4808999" cy="818050"/>
        </p:xfrm>
        <a:graphic>
          <a:graphicData uri="http://schemas.openxmlformats.org/drawingml/2006/table">
            <a:tbl>
              <a:tblPr firstRow="1" bandRow="1">
                <a:tableStyleId>{912C8C85-51F0-491E-9774-3900AFEF0FD7}</a:tableStyleId>
              </a:tblPr>
              <a:tblGrid>
                <a:gridCol w="281347">
                  <a:extLst>
                    <a:ext uri="{9D8B030D-6E8A-4147-A177-3AD203B41FA5}">
                      <a16:colId xmlns:a16="http://schemas.microsoft.com/office/drawing/2014/main" val="3966827443"/>
                    </a:ext>
                  </a:extLst>
                </a:gridCol>
                <a:gridCol w="602423">
                  <a:extLst>
                    <a:ext uri="{9D8B030D-6E8A-4147-A177-3AD203B41FA5}">
                      <a16:colId xmlns:a16="http://schemas.microsoft.com/office/drawing/2014/main" val="1478065040"/>
                    </a:ext>
                  </a:extLst>
                </a:gridCol>
                <a:gridCol w="3260732">
                  <a:extLst>
                    <a:ext uri="{9D8B030D-6E8A-4147-A177-3AD203B41FA5}">
                      <a16:colId xmlns:a16="http://schemas.microsoft.com/office/drawing/2014/main" val="2357388432"/>
                    </a:ext>
                  </a:extLst>
                </a:gridCol>
                <a:gridCol w="664497">
                  <a:extLst>
                    <a:ext uri="{9D8B030D-6E8A-4147-A177-3AD203B41FA5}">
                      <a16:colId xmlns:a16="http://schemas.microsoft.com/office/drawing/2014/main" val="505857850"/>
                    </a:ext>
                  </a:extLst>
                </a:gridCol>
              </a:tblGrid>
              <a:tr h="32145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6753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050" b="1" dirty="0">
                          <a:solidFill>
                            <a:schemeClr val="tx1"/>
                          </a:solidFill>
                          <a:latin typeface="ＭＳ ゴシック"/>
                          <a:ea typeface="ＭＳ ゴシック"/>
                        </a:rPr>
                        <a:t> </a:t>
                      </a:r>
                      <a:r>
                        <a:rPr kumimoji="1" lang="en-US" altLang="ja-JP" sz="1050" b="1" dirty="0">
                          <a:solidFill>
                            <a:schemeClr val="tx1"/>
                          </a:solidFill>
                          <a:latin typeface="ＭＳ ゴシック"/>
                          <a:ea typeface="ＭＳ ゴシック"/>
                        </a:rPr>
                        <a:t>※</a:t>
                      </a:r>
                      <a:r>
                        <a:rPr kumimoji="1" lang="ja-JP" altLang="en-US" sz="1050" b="1" dirty="0">
                          <a:solidFill>
                            <a:schemeClr val="tx1"/>
                          </a:solidFill>
                          <a:latin typeface="ＭＳ ゴシック"/>
                          <a:ea typeface="ＭＳ ゴシック"/>
                        </a:rPr>
                        <a:t>農産物</a:t>
                      </a:r>
                      <a:r>
                        <a:rPr lang="ja-JP" altLang="en-US" sz="1050" b="1" dirty="0">
                          <a:solidFill>
                            <a:schemeClr val="tx1"/>
                          </a:solidFill>
                          <a:latin typeface="ＭＳ ゴシック"/>
                          <a:ea typeface="ＭＳ ゴシック"/>
                        </a:rPr>
                        <a:t>等</a:t>
                      </a:r>
                      <a:r>
                        <a:rPr kumimoji="1" lang="ja-JP" altLang="en-US" sz="1050" b="1" dirty="0">
                          <a:solidFill>
                            <a:schemeClr val="tx1"/>
                          </a:solidFill>
                          <a:latin typeface="ＭＳ ゴシック"/>
                          <a:ea typeface="ＭＳ ゴシック"/>
                        </a:rPr>
                        <a:t>の調達を行う場合（該当しない □）</a:t>
                      </a:r>
                      <a:endParaRPr kumimoji="1" lang="en-US" altLang="ja-JP" sz="1050" b="1" dirty="0">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明朝" panose="02020609040205080304" pitchFamily="17" charset="-128"/>
                          <a:ea typeface="ＭＳ 明朝" panose="02020609040205080304" pitchFamily="17" charset="-128"/>
                        </a:rPr>
                        <a:t>環境負荷低減に配慮した農産物等の調達を検討</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02FA10FD-C5B6-4E82-EEDB-6787192C77D5}"/>
              </a:ext>
            </a:extLst>
          </p:cNvPr>
          <p:cNvGraphicFramePr>
            <a:graphicFrameLocks noGrp="1"/>
          </p:cNvGraphicFramePr>
          <p:nvPr>
            <p:extLst>
              <p:ext uri="{D42A27DB-BD31-4B8C-83A1-F6EECF244321}">
                <p14:modId xmlns:p14="http://schemas.microsoft.com/office/powerpoint/2010/main" val="769540486"/>
              </p:ext>
            </p:extLst>
          </p:nvPr>
        </p:nvGraphicFramePr>
        <p:xfrm>
          <a:off x="51636" y="2084390"/>
          <a:ext cx="4809000" cy="922020"/>
        </p:xfrm>
        <a:graphic>
          <a:graphicData uri="http://schemas.openxmlformats.org/drawingml/2006/table">
            <a:tbl>
              <a:tblPr firstRow="1" bandRow="1">
                <a:tableStyleId>{912C8C85-51F0-491E-9774-3900AFEF0FD7}</a:tableStyleId>
              </a:tblPr>
              <a:tblGrid>
                <a:gridCol w="281637">
                  <a:extLst>
                    <a:ext uri="{9D8B030D-6E8A-4147-A177-3AD203B41FA5}">
                      <a16:colId xmlns:a16="http://schemas.microsoft.com/office/drawing/2014/main" val="3966827443"/>
                    </a:ext>
                  </a:extLst>
                </a:gridCol>
                <a:gridCol w="568424">
                  <a:extLst>
                    <a:ext uri="{9D8B030D-6E8A-4147-A177-3AD203B41FA5}">
                      <a16:colId xmlns:a16="http://schemas.microsoft.com/office/drawing/2014/main" val="711524135"/>
                    </a:ext>
                  </a:extLst>
                </a:gridCol>
                <a:gridCol w="3293759">
                  <a:extLst>
                    <a:ext uri="{9D8B030D-6E8A-4147-A177-3AD203B41FA5}">
                      <a16:colId xmlns:a16="http://schemas.microsoft.com/office/drawing/2014/main" val="2357388432"/>
                    </a:ext>
                  </a:extLst>
                </a:gridCol>
                <a:gridCol w="665180">
                  <a:extLst>
                    <a:ext uri="{9D8B030D-6E8A-4147-A177-3AD203B41FA5}">
                      <a16:colId xmlns:a16="http://schemas.microsoft.com/office/drawing/2014/main" val="505857850"/>
                    </a:ext>
                  </a:extLst>
                </a:gridCol>
              </a:tblGrid>
              <a:tr h="308777">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（２）適正な防除</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40345">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050" b="1">
                          <a:solidFill>
                            <a:schemeClr val="tx1"/>
                          </a:solidFill>
                          <a:latin typeface="ＭＳ ゴシック"/>
                          <a:ea typeface="ＭＳ ゴシック"/>
                        </a:rPr>
                        <a:t> </a:t>
                      </a:r>
                      <a:r>
                        <a:rPr kumimoji="1" lang="en-US" altLang="ja-JP" sz="1050" b="1">
                          <a:solidFill>
                            <a:schemeClr val="tx1"/>
                          </a:solidFill>
                          <a:latin typeface="ＭＳ ゴシック"/>
                          <a:ea typeface="ＭＳ ゴシック"/>
                        </a:rPr>
                        <a:t>※</a:t>
                      </a:r>
                      <a:r>
                        <a:rPr kumimoji="1" lang="ja-JP" altLang="en-US" sz="1050" b="1">
                          <a:solidFill>
                            <a:schemeClr val="tx1"/>
                          </a:solidFill>
                          <a:latin typeface="ＭＳ ゴシック"/>
                          <a:ea typeface="ＭＳ ゴシック"/>
                        </a:rPr>
                        <a:t>農産物</a:t>
                      </a:r>
                      <a:r>
                        <a:rPr lang="ja-JP" altLang="en-US" sz="1050" b="1">
                          <a:solidFill>
                            <a:schemeClr val="tx1"/>
                          </a:solidFill>
                          <a:latin typeface="ＭＳ ゴシック"/>
                          <a:ea typeface="ＭＳ ゴシック"/>
                        </a:rPr>
                        <a:t>等</a:t>
                      </a:r>
                      <a:r>
                        <a:rPr kumimoji="1" lang="ja-JP" altLang="en-US" sz="1050" b="1">
                          <a:solidFill>
                            <a:schemeClr val="tx1"/>
                          </a:solidFill>
                          <a:latin typeface="ＭＳ ゴシック"/>
                          <a:ea typeface="ＭＳ ゴシック"/>
                        </a:rPr>
                        <a:t>の調達を行う場合（該当しない □）</a:t>
                      </a:r>
                      <a:endParaRPr kumimoji="1" lang="en-US" altLang="ja-JP" sz="105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a:solidFill>
                            <a:schemeClr val="tx1"/>
                          </a:solidFill>
                          <a:latin typeface="ＭＳ 明朝" panose="02020609040205080304" pitchFamily="17" charset="-128"/>
                          <a:ea typeface="ＭＳ 明朝" panose="02020609040205080304" pitchFamily="17" charset="-128"/>
                        </a:rPr>
                        <a:t> 環境負荷低減に配慮した農産物等の調達を検討（再掲）</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9" name="表 7">
            <a:extLst>
              <a:ext uri="{FF2B5EF4-FFF2-40B4-BE49-F238E27FC236}">
                <a16:creationId xmlns:a16="http://schemas.microsoft.com/office/drawing/2014/main" id="{44E7B47C-36CA-9A9B-5A48-F0C07EB9876C}"/>
              </a:ext>
            </a:extLst>
          </p:cNvPr>
          <p:cNvGraphicFramePr>
            <a:graphicFrameLocks noGrp="1"/>
          </p:cNvGraphicFramePr>
          <p:nvPr>
            <p:extLst>
              <p:ext uri="{D42A27DB-BD31-4B8C-83A1-F6EECF244321}">
                <p14:modId xmlns:p14="http://schemas.microsoft.com/office/powerpoint/2010/main" val="801930363"/>
              </p:ext>
            </p:extLst>
          </p:nvPr>
        </p:nvGraphicFramePr>
        <p:xfrm>
          <a:off x="51639" y="4877750"/>
          <a:ext cx="4808997" cy="762000"/>
        </p:xfrm>
        <a:graphic>
          <a:graphicData uri="http://schemas.openxmlformats.org/drawingml/2006/table">
            <a:tbl>
              <a:tblPr firstRow="1" bandRow="1">
                <a:tableStyleId>{912C8C85-51F0-491E-9774-3900AFEF0FD7}</a:tableStyleId>
              </a:tblPr>
              <a:tblGrid>
                <a:gridCol w="281926">
                  <a:extLst>
                    <a:ext uri="{9D8B030D-6E8A-4147-A177-3AD203B41FA5}">
                      <a16:colId xmlns:a16="http://schemas.microsoft.com/office/drawing/2014/main" val="3966827443"/>
                    </a:ext>
                  </a:extLst>
                </a:gridCol>
                <a:gridCol w="543891">
                  <a:extLst>
                    <a:ext uri="{9D8B030D-6E8A-4147-A177-3AD203B41FA5}">
                      <a16:colId xmlns:a16="http://schemas.microsoft.com/office/drawing/2014/main" val="3398224354"/>
                    </a:ext>
                  </a:extLst>
                </a:gridCol>
                <a:gridCol w="3362037">
                  <a:extLst>
                    <a:ext uri="{9D8B030D-6E8A-4147-A177-3AD203B41FA5}">
                      <a16:colId xmlns:a16="http://schemas.microsoft.com/office/drawing/2014/main" val="2357388432"/>
                    </a:ext>
                  </a:extLst>
                </a:gridCol>
                <a:gridCol w="621143">
                  <a:extLst>
                    <a:ext uri="{9D8B030D-6E8A-4147-A177-3AD203B41FA5}">
                      <a16:colId xmlns:a16="http://schemas.microsoft.com/office/drawing/2014/main" val="505857850"/>
                    </a:ext>
                  </a:extLst>
                </a:gridCol>
              </a:tblGrid>
              <a:tr h="26978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40161">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dirty="0">
                          <a:solidFill>
                            <a:schemeClr val="tx1"/>
                          </a:solidFill>
                          <a:latin typeface="ＭＳ ゴシック" panose="020B0609070205080204" pitchFamily="49" charset="-128"/>
                          <a:ea typeface="ＭＳ ゴシック" panose="020B0609070205080204" pitchFamily="49" charset="-128"/>
                        </a:rPr>
                        <a:t> ※</a:t>
                      </a:r>
                      <a:r>
                        <a:rPr kumimoji="1" lang="ja-JP" altLang="en-US" sz="1050" b="1" dirty="0">
                          <a:solidFill>
                            <a:schemeClr val="tx1"/>
                          </a:solidFill>
                          <a:latin typeface="ＭＳ ゴシック" panose="020B0609070205080204" pitchFamily="49" charset="-128"/>
                          <a:ea typeface="ＭＳ ゴシック" panose="020B0609070205080204" pitchFamily="49" charset="-128"/>
                        </a:rPr>
                        <a:t>肥料・飼料等の製造を行う場合（該当しない □）</a:t>
                      </a:r>
                      <a:endParaRPr kumimoji="1" lang="en-US" altLang="ja-JP" sz="105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050" b="0" dirty="0">
                          <a:solidFill>
                            <a:schemeClr val="tx1"/>
                          </a:solidFill>
                          <a:latin typeface="ＭＳ 明朝" panose="02020609040205080304" pitchFamily="17" charset="-128"/>
                          <a:ea typeface="ＭＳ 明朝" panose="02020609040205080304" pitchFamily="17" charset="-128"/>
                        </a:rPr>
                        <a:t> 悪臭・害虫の発生防止・低減に努める</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1" name="表 7">
            <a:extLst>
              <a:ext uri="{FF2B5EF4-FFF2-40B4-BE49-F238E27FC236}">
                <a16:creationId xmlns:a16="http://schemas.microsoft.com/office/drawing/2014/main" id="{9391A420-8BAA-82AA-CE6F-3CC43B9F79FA}"/>
              </a:ext>
            </a:extLst>
          </p:cNvPr>
          <p:cNvGraphicFramePr>
            <a:graphicFrameLocks noGrp="1"/>
          </p:cNvGraphicFramePr>
          <p:nvPr>
            <p:extLst>
              <p:ext uri="{D42A27DB-BD31-4B8C-83A1-F6EECF244321}">
                <p14:modId xmlns:p14="http://schemas.microsoft.com/office/powerpoint/2010/main" val="1255489299"/>
              </p:ext>
            </p:extLst>
          </p:nvPr>
        </p:nvGraphicFramePr>
        <p:xfrm>
          <a:off x="4974555" y="2199185"/>
          <a:ext cx="4894500" cy="1333500"/>
        </p:xfrm>
        <a:graphic>
          <a:graphicData uri="http://schemas.openxmlformats.org/drawingml/2006/table">
            <a:tbl>
              <a:tblPr firstRow="1" bandRow="1">
                <a:tableStyleId>{912C8C85-51F0-491E-9774-3900AFEF0FD7}</a:tableStyleId>
              </a:tblPr>
              <a:tblGrid>
                <a:gridCol w="286941">
                  <a:extLst>
                    <a:ext uri="{9D8B030D-6E8A-4147-A177-3AD203B41FA5}">
                      <a16:colId xmlns:a16="http://schemas.microsoft.com/office/drawing/2014/main" val="3966827443"/>
                    </a:ext>
                  </a:extLst>
                </a:gridCol>
                <a:gridCol w="654019">
                  <a:extLst>
                    <a:ext uri="{9D8B030D-6E8A-4147-A177-3AD203B41FA5}">
                      <a16:colId xmlns:a16="http://schemas.microsoft.com/office/drawing/2014/main" val="3756062049"/>
                    </a:ext>
                  </a:extLst>
                </a:gridCol>
                <a:gridCol w="3335929">
                  <a:extLst>
                    <a:ext uri="{9D8B030D-6E8A-4147-A177-3AD203B41FA5}">
                      <a16:colId xmlns:a16="http://schemas.microsoft.com/office/drawing/2014/main" val="2357388432"/>
                    </a:ext>
                  </a:extLst>
                </a:gridCol>
                <a:gridCol w="617611">
                  <a:extLst>
                    <a:ext uri="{9D8B030D-6E8A-4147-A177-3AD203B41FA5}">
                      <a16:colId xmlns:a16="http://schemas.microsoft.com/office/drawing/2014/main" val="505857850"/>
                    </a:ext>
                  </a:extLst>
                </a:gridCol>
              </a:tblGrid>
              <a:tr h="283976">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93872">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a:solidFill>
                            <a:schemeClr val="tx1"/>
                          </a:solidFill>
                          <a:latin typeface="ＭＳ ゴシック" panose="020B0609070205080204" pitchFamily="49" charset="-128"/>
                          <a:ea typeface="ＭＳ ゴシック" panose="020B0609070205080204" pitchFamily="49" charset="-128"/>
                        </a:rPr>
                        <a:t>※</a:t>
                      </a:r>
                      <a:r>
                        <a:rPr kumimoji="1" lang="ja-JP" altLang="en-US" sz="105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05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05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58057">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1" dirty="0">
                          <a:solidFill>
                            <a:schemeClr val="tx1"/>
                          </a:solidFill>
                          <a:latin typeface="ＭＳ ゴシック" panose="020B0609070205080204" pitchFamily="49" charset="-128"/>
                          <a:ea typeface="ＭＳ ゴシック" panose="020B0609070205080204" pitchFamily="49" charset="-128"/>
                        </a:rPr>
                        <a:t>※</a:t>
                      </a:r>
                      <a:r>
                        <a:rPr kumimoji="1" lang="ja-JP" altLang="en-US" sz="1050" b="1" dirty="0">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050" b="0"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sp>
        <p:nvSpPr>
          <p:cNvPr id="10" name="テキスト ボックス 9">
            <a:extLst>
              <a:ext uri="{FF2B5EF4-FFF2-40B4-BE49-F238E27FC236}">
                <a16:creationId xmlns:a16="http://schemas.microsoft.com/office/drawing/2014/main" id="{9DAF8577-A7B2-9A7B-0E92-6CA66664FCF3}"/>
              </a:ext>
            </a:extLst>
          </p:cNvPr>
          <p:cNvSpPr txBox="1"/>
          <p:nvPr/>
        </p:nvSpPr>
        <p:spPr>
          <a:xfrm>
            <a:off x="0" y="401120"/>
            <a:ext cx="5144357" cy="646331"/>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eiryo UI"/>
                <a:ea typeface="Meiryo UI"/>
                <a:cs typeface="+mn-cs"/>
              </a:rPr>
              <a:t>環境負荷低減のクロスコンプライアンス チェックシート</a:t>
            </a:r>
            <a:endParaRPr kumimoji="1" lang="en-US" altLang="ja-JP" sz="1800" b="1"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メイリオ"/>
                <a:ea typeface="メイリオ"/>
                <a:cs typeface="+mn-cs"/>
              </a:rPr>
              <a:t>（民間事業者・自治体等</a:t>
            </a:r>
            <a:r>
              <a:rPr kumimoji="0"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向け</a:t>
            </a:r>
            <a:r>
              <a:rPr kumimoji="0" lang="ja-JP" altLang="en-US" sz="1800" b="1" i="0" u="none" strike="noStrike" kern="1200" cap="none" spc="0" normalizeH="0" baseline="0" noProof="0" dirty="0">
                <a:ln>
                  <a:noFill/>
                </a:ln>
                <a:solidFill>
                  <a:prstClr val="black"/>
                </a:solidFill>
                <a:effectLst/>
                <a:uLnTx/>
                <a:uFillTx/>
                <a:latin typeface="メイリオ"/>
                <a:ea typeface="メイリオ"/>
                <a:cs typeface="+mn-cs"/>
              </a:rPr>
              <a:t>）</a:t>
            </a:r>
            <a:endParaRPr kumimoji="1" lang="en-US" altLang="ja-JP" sz="1800" b="1"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12" name="テキスト ボックス 11">
            <a:extLst>
              <a:ext uri="{FF2B5EF4-FFF2-40B4-BE49-F238E27FC236}">
                <a16:creationId xmlns:a16="http://schemas.microsoft.com/office/drawing/2014/main" id="{34DDC1D4-497E-896C-9FBC-6950230988D6}"/>
              </a:ext>
            </a:extLst>
          </p:cNvPr>
          <p:cNvSpPr txBox="1"/>
          <p:nvPr/>
        </p:nvSpPr>
        <p:spPr>
          <a:xfrm>
            <a:off x="67252" y="5699946"/>
            <a:ext cx="4745018" cy="430887"/>
          </a:xfrm>
          <a:prstGeom prst="rect">
            <a:avLst/>
          </a:prstGeom>
          <a:noFill/>
        </p:spPr>
        <p:txBody>
          <a:bodyPr wrap="square" rtlCol="0">
            <a:spAutoFit/>
          </a:bodyPr>
          <a:lstStyle/>
          <a:p>
            <a:pPr marL="90488" marR="0" lvl="0" indent="-90488" algn="l"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注　</a:t>
            </a:r>
            <a:r>
              <a:rPr kumimoji="1" lang="en-US" altLang="ja-JP"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a:t>
            </a:r>
            <a:r>
              <a:rPr kumimoji="1" lang="ja-JP" altLang="en-US"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の記載内容に「該当しない」場合には□にチェックしてください。</a:t>
            </a:r>
            <a:endParaRPr kumimoji="1" lang="en-US" altLang="ja-JP"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a:p>
            <a:pPr marL="90488" marR="0" lvl="0" indent="-90488" algn="l" defTabSz="457200" rtl="0" eaLnBrk="1" fontAlgn="auto" latinLnBrk="0" hangingPunct="1">
              <a:lnSpc>
                <a:spcPct val="100000"/>
              </a:lnSpc>
              <a:spcBef>
                <a:spcPts val="0"/>
              </a:spcBef>
              <a:spcAft>
                <a:spcPts val="0"/>
              </a:spcAft>
              <a:buClrTx/>
              <a:buSzTx/>
              <a:buFontTx/>
              <a:buNone/>
              <a:tabLst/>
              <a:defRPr/>
            </a:pPr>
            <a:r>
              <a:rPr kumimoji="1" lang="ja-JP" altLang="en-US" sz="1100" dirty="0">
                <a:solidFill>
                  <a:prstClr val="black"/>
                </a:solidFill>
                <a:latin typeface="ＭＳ 明朝" panose="02020609040205080304" pitchFamily="17" charset="-128"/>
                <a:ea typeface="ＭＳ 明朝" panose="02020609040205080304" pitchFamily="17" charset="-128"/>
              </a:rPr>
              <a:t>　　</a:t>
            </a:r>
            <a:r>
              <a:rPr kumimoji="1" lang="ja-JP" altLang="en-US"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この場合、当該項目の申請時・報告時のチェックは不要です。</a:t>
            </a:r>
            <a:endParaRPr kumimoji="1" lang="en-US" altLang="ja-JP" sz="11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7" name="テキスト ボックス 6">
            <a:extLst>
              <a:ext uri="{FF2B5EF4-FFF2-40B4-BE49-F238E27FC236}">
                <a16:creationId xmlns:a16="http://schemas.microsoft.com/office/drawing/2014/main" id="{4C67973A-88D1-E124-1933-C2E9DA7EB811}"/>
              </a:ext>
            </a:extLst>
          </p:cNvPr>
          <p:cNvSpPr txBox="1"/>
          <p:nvPr/>
        </p:nvSpPr>
        <p:spPr>
          <a:xfrm>
            <a:off x="4985603" y="5681339"/>
            <a:ext cx="4872011" cy="10618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＜報告内容の確認と個人情報の取り扱いについて＞</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76213" marR="0" lvl="0" indent="-176213"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本チェックシートにて報告された内容については、農林水産省が対象者を抽出し、実施状況の確認を行います。</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76213" marR="0" lvl="0" indent="-176213"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記入いただいた個人情報については、本チェックシートの実施状況確認のために農林水産省で使用し、ご本人の同意がなければ第三者に提供することはありません。</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8" name="テキスト ボックス 7">
            <a:extLst>
              <a:ext uri="{FF2B5EF4-FFF2-40B4-BE49-F238E27FC236}">
                <a16:creationId xmlns:a16="http://schemas.microsoft.com/office/drawing/2014/main" id="{70151054-AAA8-9D53-CA22-CC6A664F7DBF}"/>
              </a:ext>
            </a:extLst>
          </p:cNvPr>
          <p:cNvSpPr txBox="1"/>
          <p:nvPr/>
        </p:nvSpPr>
        <p:spPr>
          <a:xfrm>
            <a:off x="7595672" y="6593891"/>
            <a:ext cx="2300630"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上記について、確認しました→□</a:t>
            </a:r>
          </a:p>
        </p:txBody>
      </p:sp>
      <p:sp>
        <p:nvSpPr>
          <p:cNvPr id="13" name="正方形/長方形 12">
            <a:extLst>
              <a:ext uri="{FF2B5EF4-FFF2-40B4-BE49-F238E27FC236}">
                <a16:creationId xmlns:a16="http://schemas.microsoft.com/office/drawing/2014/main" id="{77FDAA6F-3730-7192-FD7A-85D72997C85F}"/>
              </a:ext>
            </a:extLst>
          </p:cNvPr>
          <p:cNvSpPr/>
          <p:nvPr/>
        </p:nvSpPr>
        <p:spPr>
          <a:xfrm>
            <a:off x="5056432" y="5719037"/>
            <a:ext cx="4800258" cy="110799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 name="テキスト ボックス 14">
            <a:extLst>
              <a:ext uri="{FF2B5EF4-FFF2-40B4-BE49-F238E27FC236}">
                <a16:creationId xmlns:a16="http://schemas.microsoft.com/office/drawing/2014/main" id="{B4B6DA20-778F-E913-CF6A-E7546E3148B3}"/>
              </a:ext>
            </a:extLst>
          </p:cNvPr>
          <p:cNvSpPr txBox="1"/>
          <p:nvPr/>
        </p:nvSpPr>
        <p:spPr>
          <a:xfrm>
            <a:off x="5456" y="16485"/>
            <a:ext cx="1082348" cy="307777"/>
          </a:xfrm>
          <a:prstGeom prst="rect">
            <a:avLst/>
          </a:prstGeom>
          <a:noFill/>
          <a:ln>
            <a:solidFill>
              <a:schemeClr val="tx1"/>
            </a:solidFill>
          </a:ln>
        </p:spPr>
        <p:txBody>
          <a:bodyPr wrap="none" rtlCol="0">
            <a:spAutoFit/>
          </a:bodyPr>
          <a:lstStyle/>
          <a:p>
            <a:r>
              <a:rPr kumimoji="1" lang="ja-JP" altLang="en-US" sz="1400" dirty="0">
                <a:latin typeface="ＭＳ ゴシック" panose="020B0609070205080204" pitchFamily="49" charset="-128"/>
                <a:ea typeface="ＭＳ ゴシック" panose="020B0609070205080204" pitchFamily="49" charset="-128"/>
              </a:rPr>
              <a:t>別紙６</a:t>
            </a:r>
            <a:r>
              <a:rPr kumimoji="1" lang="en-US" altLang="ja-JP" sz="1400" dirty="0">
                <a:latin typeface="ＭＳ ゴシック" panose="020B0609070205080204" pitchFamily="49" charset="-128"/>
                <a:ea typeface="ＭＳ ゴシック" panose="020B0609070205080204" pitchFamily="49" charset="-128"/>
              </a:rPr>
              <a:t>―</a:t>
            </a:r>
            <a:r>
              <a:rPr kumimoji="1" lang="ja-JP" altLang="en-US" sz="1400" dirty="0">
                <a:latin typeface="ＭＳ ゴシック" panose="020B0609070205080204" pitchFamily="49" charset="-128"/>
                <a:ea typeface="ＭＳ ゴシック" panose="020B0609070205080204" pitchFamily="49" charset="-128"/>
              </a:rPr>
              <a:t>①</a:t>
            </a:r>
          </a:p>
        </p:txBody>
      </p:sp>
      <p:sp>
        <p:nvSpPr>
          <p:cNvPr id="16" name="テキスト ボックス 15">
            <a:extLst>
              <a:ext uri="{FF2B5EF4-FFF2-40B4-BE49-F238E27FC236}">
                <a16:creationId xmlns:a16="http://schemas.microsoft.com/office/drawing/2014/main" id="{71DC3274-38B3-259F-ED42-8F1F88B412A8}"/>
              </a:ext>
            </a:extLst>
          </p:cNvPr>
          <p:cNvSpPr txBox="1"/>
          <p:nvPr/>
        </p:nvSpPr>
        <p:spPr>
          <a:xfrm>
            <a:off x="6600629" y="-114"/>
            <a:ext cx="3281668" cy="106182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事業名：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令和７年度持続的生産強化対策事業のうち</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R="0" lvl="0" algn="l" defTabSz="457200" rtl="0" eaLnBrk="1" fontAlgn="auto" latinLnBrk="0" hangingPunct="1">
              <a:lnSpc>
                <a:spcPct val="100000"/>
              </a:lnSpc>
              <a:spcBef>
                <a:spcPts val="0"/>
              </a:spcBef>
              <a:spcAft>
                <a:spcPts val="0"/>
              </a:spcAft>
              <a:buClrTx/>
              <a:buSzTx/>
              <a:buFontTx/>
              <a:buNone/>
              <a:tabLst/>
              <a:defRPr/>
            </a:pPr>
            <a:r>
              <a:rPr kumimoji="1" lang="ja-JP" altLang="en-US" sz="1050" b="0" i="0"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ジャパンフラワー強化プロジェクト推進</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dirty="0">
                <a:solidFill>
                  <a:prstClr val="black"/>
                </a:solidFill>
                <a:latin typeface="ＭＳ ゴシック" panose="020B0609070205080204" pitchFamily="49" charset="-128"/>
                <a:ea typeface="ＭＳ ゴシック" panose="020B0609070205080204" pitchFamily="49" charset="-128"/>
              </a:rPr>
              <a:t>協議会</a:t>
            </a: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代表者氏名：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住所：</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連絡先：</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p>
        </p:txBody>
      </p:sp>
      <p:cxnSp>
        <p:nvCxnSpPr>
          <p:cNvPr id="17" name="直線コネクタ 16">
            <a:extLst>
              <a:ext uri="{FF2B5EF4-FFF2-40B4-BE49-F238E27FC236}">
                <a16:creationId xmlns:a16="http://schemas.microsoft.com/office/drawing/2014/main" id="{1283F1B9-ED8D-0D6A-6D88-6E506023D21F}"/>
              </a:ext>
            </a:extLst>
          </p:cNvPr>
          <p:cNvCxnSpPr>
            <a:cxnSpLocks/>
          </p:cNvCxnSpPr>
          <p:nvPr/>
        </p:nvCxnSpPr>
        <p:spPr>
          <a:xfrm>
            <a:off x="0" y="1137403"/>
            <a:ext cx="9906000" cy="0"/>
          </a:xfrm>
          <a:prstGeom prst="line">
            <a:avLst/>
          </a:prstGeom>
          <a:ln w="38100">
            <a:solidFill>
              <a:srgbClr val="E6BEF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7553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2711505249"/>
              </p:ext>
            </p:extLst>
          </p:nvPr>
        </p:nvGraphicFramePr>
        <p:xfrm>
          <a:off x="5033989" y="4088106"/>
          <a:ext cx="4794000" cy="1661814"/>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800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3200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28800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466728890"/>
              </p:ext>
            </p:extLst>
          </p:nvPr>
        </p:nvGraphicFramePr>
        <p:xfrm>
          <a:off x="5033989" y="2572651"/>
          <a:ext cx="4794000" cy="1482906"/>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1200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3536773551"/>
              </p:ext>
            </p:extLst>
          </p:nvPr>
        </p:nvGraphicFramePr>
        <p:xfrm>
          <a:off x="5033989" y="1820534"/>
          <a:ext cx="4794000" cy="7147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050" b="0" dirty="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050" b="0"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1570126342"/>
              </p:ext>
            </p:extLst>
          </p:nvPr>
        </p:nvGraphicFramePr>
        <p:xfrm>
          <a:off x="78011" y="4590637"/>
          <a:ext cx="4794000" cy="1245108"/>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32000">
                <a:tc>
                  <a:txBody>
                    <a:bodyPr/>
                    <a:lstStyle/>
                    <a:p>
                      <a:pPr algn="ctr"/>
                      <a:r>
                        <a:rPr kumimoji="1" lang="ja-JP" altLang="en-US" sz="1050" b="0" dirty="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05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05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1066190583"/>
              </p:ext>
            </p:extLst>
          </p:nvPr>
        </p:nvGraphicFramePr>
        <p:xfrm>
          <a:off x="78011" y="2548877"/>
          <a:ext cx="4794000" cy="201549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endParaRPr kumimoji="1" lang="en-US" altLang="ja-JP" sz="105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05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05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05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05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1504725015"/>
              </p:ext>
            </p:extLst>
          </p:nvPr>
        </p:nvGraphicFramePr>
        <p:xfrm>
          <a:off x="78011" y="1141435"/>
          <a:ext cx="4794000" cy="1377696"/>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endParaRPr kumimoji="1" lang="en-US" altLang="ja-JP" sz="105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050" b="0" dirty="0">
                          <a:latin typeface="ＭＳ 明朝" panose="02020609040205080304" pitchFamily="17" charset="-128"/>
                          <a:ea typeface="ＭＳ 明朝" panose="02020609040205080304" pitchFamily="17" charset="-128"/>
                        </a:rPr>
                        <a:t>有機物の適正な</a:t>
                      </a:r>
                      <a:r>
                        <a:rPr kumimoji="1" lang="ja-JP" altLang="en-US" sz="1050" b="0" dirty="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8902" y="382639"/>
            <a:ext cx="5144357" cy="646331"/>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eiryo UI"/>
                <a:ea typeface="Meiryo UI"/>
                <a:cs typeface="+mn-cs"/>
              </a:rPr>
              <a:t>環境負荷低減のクロスコンプライアンス チェックシート</a:t>
            </a:r>
            <a:endParaRPr kumimoji="1" lang="en-US" altLang="ja-JP" sz="1800" b="1"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メイリオ"/>
                <a:ea typeface="メイリオ"/>
                <a:cs typeface="+mn-cs"/>
              </a:rPr>
              <a:t>（農業経営体向け）</a:t>
            </a:r>
            <a:endParaRPr kumimoji="1" lang="en-US" altLang="ja-JP" sz="1800" b="1" i="0" u="none" strike="noStrike" kern="1200" cap="none" spc="0" normalizeH="0" baseline="0" noProof="0" dirty="0">
              <a:ln>
                <a:noFill/>
              </a:ln>
              <a:solidFill>
                <a:prstClr val="black"/>
              </a:solidFill>
              <a:effectLst/>
              <a:uLnTx/>
              <a:uFillTx/>
              <a:latin typeface="Meiryo UI"/>
              <a:ea typeface="Meiryo UI"/>
              <a:cs typeface="+mn-cs"/>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1887239753"/>
              </p:ext>
            </p:extLst>
          </p:nvPr>
        </p:nvGraphicFramePr>
        <p:xfrm>
          <a:off x="5033989" y="1141435"/>
          <a:ext cx="4794000" cy="6385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050" b="0"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1659" y="1099015"/>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669051E2-FFA6-AE06-24D2-3E8ECF25DA5A}"/>
              </a:ext>
            </a:extLst>
          </p:cNvPr>
          <p:cNvSpPr txBox="1"/>
          <p:nvPr/>
        </p:nvSpPr>
        <p:spPr>
          <a:xfrm>
            <a:off x="4962763" y="5732609"/>
            <a:ext cx="4872011" cy="10618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＜報告内容の確認と個人情報の取り扱いについて＞</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76213" marR="0" lvl="0" indent="-176213"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本チェックシートにて報告された内容については、農林水産省が対象者を抽出し、実施状況の確認を行います。</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76213" marR="0" lvl="0" indent="-176213"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記入いただいた個人情報については、本チェックシートの実施状況確認のために農林水産省で使用し、ご本人の同意がなければ第三者に提供することはありません。</a:t>
            </a:r>
            <a:endPar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16" name="テキスト ボックス 15">
            <a:extLst>
              <a:ext uri="{FF2B5EF4-FFF2-40B4-BE49-F238E27FC236}">
                <a16:creationId xmlns:a16="http://schemas.microsoft.com/office/drawing/2014/main" id="{B09F9575-3F39-1C53-A8AA-3574036A6213}"/>
              </a:ext>
            </a:extLst>
          </p:cNvPr>
          <p:cNvSpPr txBox="1"/>
          <p:nvPr/>
        </p:nvSpPr>
        <p:spPr>
          <a:xfrm>
            <a:off x="7643952" y="6604521"/>
            <a:ext cx="2204450"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上記について、確認しました→□</a:t>
            </a:r>
          </a:p>
        </p:txBody>
      </p:sp>
      <p:sp>
        <p:nvSpPr>
          <p:cNvPr id="17" name="正方形/長方形 16">
            <a:extLst>
              <a:ext uri="{FF2B5EF4-FFF2-40B4-BE49-F238E27FC236}">
                <a16:creationId xmlns:a16="http://schemas.microsoft.com/office/drawing/2014/main" id="{28016EBC-4AC8-3860-B54B-4E354F7F72ED}"/>
              </a:ext>
            </a:extLst>
          </p:cNvPr>
          <p:cNvSpPr/>
          <p:nvPr/>
        </p:nvSpPr>
        <p:spPr>
          <a:xfrm>
            <a:off x="5029688" y="5785993"/>
            <a:ext cx="4794001" cy="106182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E5BB2E9A-B64F-6C32-21D6-B23D9434AF7D}"/>
              </a:ext>
            </a:extLst>
          </p:cNvPr>
          <p:cNvSpPr txBox="1"/>
          <p:nvPr/>
        </p:nvSpPr>
        <p:spPr>
          <a:xfrm>
            <a:off x="11574" y="16537"/>
            <a:ext cx="1082348" cy="307777"/>
          </a:xfrm>
          <a:prstGeom prst="rect">
            <a:avLst/>
          </a:prstGeom>
          <a:noFill/>
          <a:ln>
            <a:solidFill>
              <a:schemeClr val="tx1"/>
            </a:solidFill>
          </a:ln>
        </p:spPr>
        <p:txBody>
          <a:bodyPr wrap="none" rtlCol="0">
            <a:spAutoFit/>
          </a:bodyPr>
          <a:lstStyle/>
          <a:p>
            <a:r>
              <a:rPr kumimoji="1" lang="ja-JP" altLang="en-US" sz="1400" dirty="0">
                <a:latin typeface="ＭＳ ゴシック" panose="020B0609070205080204" pitchFamily="49" charset="-128"/>
                <a:ea typeface="ＭＳ ゴシック" panose="020B0609070205080204" pitchFamily="49" charset="-128"/>
              </a:rPr>
              <a:t>別紙６</a:t>
            </a:r>
            <a:r>
              <a:rPr kumimoji="1" lang="en-US" altLang="ja-JP" sz="1400" dirty="0">
                <a:latin typeface="ＭＳ ゴシック" panose="020B0609070205080204" pitchFamily="49" charset="-128"/>
                <a:ea typeface="ＭＳ ゴシック" panose="020B0609070205080204" pitchFamily="49" charset="-128"/>
              </a:rPr>
              <a:t>―</a:t>
            </a:r>
            <a:r>
              <a:rPr kumimoji="1" lang="ja-JP" altLang="en-US" sz="1400" dirty="0">
                <a:latin typeface="ＭＳ ゴシック" panose="020B0609070205080204" pitchFamily="49" charset="-128"/>
                <a:ea typeface="ＭＳ ゴシック" panose="020B0609070205080204" pitchFamily="49" charset="-128"/>
              </a:rPr>
              <a:t>②</a:t>
            </a:r>
          </a:p>
        </p:txBody>
      </p:sp>
      <p:sp>
        <p:nvSpPr>
          <p:cNvPr id="20" name="テキスト ボックス 19">
            <a:extLst>
              <a:ext uri="{FF2B5EF4-FFF2-40B4-BE49-F238E27FC236}">
                <a16:creationId xmlns:a16="http://schemas.microsoft.com/office/drawing/2014/main" id="{09145446-5098-CF97-54D3-6F4EF29A9851}"/>
              </a:ext>
            </a:extLst>
          </p:cNvPr>
          <p:cNvSpPr txBox="1"/>
          <p:nvPr/>
        </p:nvSpPr>
        <p:spPr>
          <a:xfrm>
            <a:off x="77412" y="5900027"/>
            <a:ext cx="4745018" cy="253916"/>
          </a:xfrm>
          <a:prstGeom prst="rect">
            <a:avLst/>
          </a:prstGeom>
          <a:noFill/>
        </p:spPr>
        <p:txBody>
          <a:bodyPr wrap="square" rtlCol="0">
            <a:spAutoFit/>
          </a:bodyPr>
          <a:lstStyle/>
          <a:p>
            <a:pPr marL="90488" marR="0" lvl="0" indent="-90488"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rPr>
              <a:t>注</a:t>
            </a:r>
            <a:r>
              <a:rPr kumimoji="1" lang="ja-JP" altLang="en-US" sz="1050" dirty="0">
                <a:solidFill>
                  <a:prstClr val="black"/>
                </a:solidFill>
                <a:latin typeface="ＭＳ 明朝" panose="02020609040205080304" pitchFamily="17" charset="-128"/>
                <a:ea typeface="ＭＳ 明朝" panose="02020609040205080304" pitchFamily="17" charset="-128"/>
              </a:rPr>
              <a:t>　</a:t>
            </a:r>
            <a:r>
              <a:rPr kumimoji="1" lang="en-US" altLang="ja-JP" sz="1050" dirty="0">
                <a:solidFill>
                  <a:prstClr val="black"/>
                </a:solidFill>
                <a:latin typeface="ＭＳ 明朝" panose="02020609040205080304" pitchFamily="17" charset="-128"/>
                <a:ea typeface="ＭＳ 明朝" panose="02020609040205080304" pitchFamily="17" charset="-128"/>
              </a:rPr>
              <a:t>※</a:t>
            </a:r>
            <a:r>
              <a:rPr kumimoji="1" lang="ja-JP" altLang="en-US" sz="1050" dirty="0">
                <a:solidFill>
                  <a:prstClr val="black"/>
                </a:solidFill>
                <a:latin typeface="ＭＳ 明朝" panose="02020609040205080304" pitchFamily="17" charset="-128"/>
                <a:ea typeface="ＭＳ 明朝" panose="02020609040205080304" pitchFamily="17" charset="-128"/>
              </a:rPr>
              <a:t>の住所と連絡先は実績報告時に記載してください。</a:t>
            </a:r>
            <a:endParaRPr kumimoji="1" lang="en-US" altLang="ja-JP"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endParaRPr>
          </a:p>
        </p:txBody>
      </p:sp>
      <p:sp>
        <p:nvSpPr>
          <p:cNvPr id="22" name="テキスト ボックス 21">
            <a:extLst>
              <a:ext uri="{FF2B5EF4-FFF2-40B4-BE49-F238E27FC236}">
                <a16:creationId xmlns:a16="http://schemas.microsoft.com/office/drawing/2014/main" id="{4D850195-57D1-FA19-3C1A-69FE7869DF6E}"/>
              </a:ext>
            </a:extLst>
          </p:cNvPr>
          <p:cNvSpPr txBox="1"/>
          <p:nvPr/>
        </p:nvSpPr>
        <p:spPr>
          <a:xfrm>
            <a:off x="6600629" y="-114"/>
            <a:ext cx="3281668" cy="106182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事業名：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令和７年度持続的生産強化対策事業のうち</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R="0" lvl="0" algn="l" defTabSz="457200" rtl="0" eaLnBrk="1" fontAlgn="auto" latinLnBrk="0" hangingPunct="1">
              <a:lnSpc>
                <a:spcPct val="100000"/>
              </a:lnSpc>
              <a:spcBef>
                <a:spcPts val="0"/>
              </a:spcBef>
              <a:spcAft>
                <a:spcPts val="0"/>
              </a:spcAft>
              <a:buClrTx/>
              <a:buSzTx/>
              <a:buFontTx/>
              <a:buNone/>
              <a:tabLst/>
              <a:defRPr/>
            </a:pPr>
            <a:r>
              <a:rPr kumimoji="1" lang="ja-JP" altLang="en-US" sz="1050" b="0" i="0"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ジャパンフラワー強化プロジェクト推進</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dirty="0">
                <a:solidFill>
                  <a:prstClr val="black"/>
                </a:solidFill>
                <a:latin typeface="ＭＳ ゴシック" panose="020B0609070205080204" pitchFamily="49" charset="-128"/>
                <a:ea typeface="ＭＳ ゴシック" panose="020B0609070205080204" pitchFamily="49" charset="-128"/>
              </a:rPr>
              <a:t>協議会</a:t>
            </a: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氏名：</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住所（</a:t>
            </a:r>
            <a:r>
              <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1" lang="en-US" altLang="ja-JP"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連絡先（</a:t>
            </a:r>
            <a:r>
              <a:rPr kumimoji="1" lang="en-US" altLang="ja-JP"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105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105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p>
        </p:txBody>
      </p:sp>
    </p:spTree>
    <p:extLst>
      <p:ext uri="{BB962C8B-B14F-4D97-AF65-F5344CB8AC3E}">
        <p14:creationId xmlns:p14="http://schemas.microsoft.com/office/powerpoint/2010/main" val="5808559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003E31433C69E43837591C5F6A9BBA5" ma:contentTypeVersion="15" ma:contentTypeDescription="新しいドキュメントを作成します。" ma:contentTypeScope="" ma:versionID="fc803b2b92a3dc706b1e07a10baf042b">
  <xsd:schema xmlns:xsd="http://www.w3.org/2001/XMLSchema" xmlns:xs="http://www.w3.org/2001/XMLSchema" xmlns:p="http://schemas.microsoft.com/office/2006/metadata/properties" xmlns:ns2="a6440154-5607-4496-b05f-7ab76311a9af" xmlns:ns3="85ec59af-1a16-40a0-b163-384e34c79a5c" targetNamespace="http://schemas.microsoft.com/office/2006/metadata/properties" ma:root="true" ma:fieldsID="59b3ae38774731485c1b91b5ed4963c1" ns2:_="" ns3:_="">
    <xsd:import namespace="a6440154-5607-4496-b05f-7ab76311a9af"/>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LengthInSeconds" minOccurs="0"/>
                <xsd:element ref="ns2:MediaServiceDateTaken"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_Flow_Signoff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440154-5607-4496-b05f-7ab76311a9af"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0" nillable="true" ma:displayName="承認の状態" ma:internalName="_x627f__x8a8d__x306e__x72b6__x614b_">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5a44814-1539-4a1f-844e-92176d88dda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a6440154-5607-4496-b05f-7ab76311a9af" xsi:nil="true"/>
    <_Flow_SignoffStatus xmlns="a6440154-5607-4496-b05f-7ab76311a9af" xsi:nil="true"/>
    <_x4f5c__x6210__x65e5__x6642_ xmlns="a6440154-5607-4496-b05f-7ab76311a9af" xsi:nil="true"/>
    <lcf76f155ced4ddcb4097134ff3c332f xmlns="a6440154-5607-4496-b05f-7ab76311a9af">
      <Terms xmlns="http://schemas.microsoft.com/office/infopath/2007/PartnerControls"/>
    </lcf76f155ced4ddcb4097134ff3c332f>
    <TaxCatchAll xmlns="85ec59af-1a16-40a0-b163-384e34c79a5c" xsi:nil="true"/>
  </documentManagement>
</p:properties>
</file>

<file path=customXml/itemProps1.xml><?xml version="1.0" encoding="utf-8"?>
<ds:datastoreItem xmlns:ds="http://schemas.openxmlformats.org/officeDocument/2006/customXml" ds:itemID="{3C85D012-F1D4-4A66-B9E0-E00592EA4589}"/>
</file>

<file path=customXml/itemProps2.xml><?xml version="1.0" encoding="utf-8"?>
<ds:datastoreItem xmlns:ds="http://schemas.openxmlformats.org/officeDocument/2006/customXml" ds:itemID="{491853C4-8701-457B-B33D-2FAED91B578D}"/>
</file>

<file path=customXml/itemProps3.xml><?xml version="1.0" encoding="utf-8"?>
<ds:datastoreItem xmlns:ds="http://schemas.openxmlformats.org/officeDocument/2006/customXml" ds:itemID="{6BD9ACE2-3687-4DD4-A22B-70297E500BB8}"/>
</file>

<file path=docProps/app.xml><?xml version="1.0" encoding="utf-8"?>
<Properties xmlns="http://schemas.openxmlformats.org/officeDocument/2006/extended-properties" xmlns:vt="http://schemas.openxmlformats.org/officeDocument/2006/docPropsVTypes">
  <Template>Office Theme</Template>
  <TotalTime>0</TotalTime>
  <Words>1186</Words>
  <Application>Microsoft Office PowerPoint</Application>
  <PresentationFormat>A4 210 x 297 mm</PresentationFormat>
  <Paragraphs>241</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2</vt:i4>
      </vt:variant>
    </vt:vector>
  </HeadingPairs>
  <TitlesOfParts>
    <vt:vector size="12" baseType="lpstr">
      <vt:lpstr>Meiryo UI</vt:lpstr>
      <vt:lpstr>ＭＳ ゴシック</vt:lpstr>
      <vt:lpstr>ＭＳ 明朝</vt:lpstr>
      <vt:lpstr>メイリオ</vt:lpstr>
      <vt:lpstr>游ゴシック</vt:lpstr>
      <vt:lpstr>Arial</vt:lpstr>
      <vt:lpstr>Calibri</vt:lpstr>
      <vt:lpstr>Calibri Light</vt:lpstr>
      <vt:lpstr>Office テーマ</vt:lpstr>
      <vt:lpstr>2_Office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2025-01-20T09:22:21Z</dcterms:created>
  <dcterms:modified xsi:type="dcterms:W3CDTF">2025-01-20T09:22:31Z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13624100</vt:r8>
  </property>
  <property fmtid="{D5CDD505-2E9C-101B-9397-08002B2CF9AE}" pid="3" name="xd_ProgID">
    <vt:lpwstr/>
  </property>
  <property fmtid="{D5CDD505-2E9C-101B-9397-08002B2CF9AE}" pid="4" name="MediaServiceImageTags">
    <vt:lpwstr/>
  </property>
  <property fmtid="{D5CDD505-2E9C-101B-9397-08002B2CF9AE}" pid="5" name="ContentTypeId">
    <vt:lpwstr>0x0101002003E31433C69E43837591C5F6A9BBA5</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