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revisionInfo.xml" ContentType="application/vnd.ms-powerpoint.revision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removePersonalInfoOnSave="1" saveSubsetFonts="1">
  <p:sldMasterIdLst>
    <p:sldMasterId id="2147483696" r:id="rId1"/>
  </p:sldMasterIdLst>
  <p:notesMasterIdLst>
    <p:notesMasterId r:id="rId3"/>
  </p:notesMasterIdLst>
  <p:sldIdLst>
    <p:sldId id="2147378881" r:id="rId2"/>
  </p:sldIdLst>
  <p:sldSz cx="9906000" cy="6858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2585C9"/>
    <a:srgbClr val="0070C0"/>
    <a:srgbClr val="00B050"/>
    <a:srgbClr val="70AD47"/>
    <a:srgbClr val="DAE3F3"/>
    <a:srgbClr val="FFF2CC"/>
    <a:srgbClr val="A8BF99"/>
    <a:srgbClr val="92C172"/>
    <a:srgbClr val="D2E7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60D9149-1DFD-4524-98D3-AD6CD41806A2}" v="2" dt="2024-03-15T02:16:19.41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淡色スタイル 2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淡色スタイル 2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E3FDE45-AF77-4B5C-9715-49D594BDF05E}" styleName="淡色スタイル 1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スタイル (淡色)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43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11" Type="http://schemas.openxmlformats.org/officeDocument/2006/relationships/customXml" Target="../customXml/item3.xml"/><Relationship Id="rId5" Type="http://schemas.openxmlformats.org/officeDocument/2006/relationships/viewProps" Target="viewProps.xml"/><Relationship Id="rId10" Type="http://schemas.openxmlformats.org/officeDocument/2006/relationships/customXml" Target="../customXml/item2.xml"/><Relationship Id="rId4" Type="http://schemas.openxmlformats.org/officeDocument/2006/relationships/presProps" Target="presProps.xml"/><Relationship Id="rId9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2949574" cy="498475"/>
          </a:xfrm>
          <a:prstGeom prst="rect">
            <a:avLst/>
          </a:prstGeom>
        </p:spPr>
        <p:txBody>
          <a:bodyPr vert="horz" lIns="91410" tIns="45703" rIns="91410" bIns="45703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42" y="3"/>
            <a:ext cx="2949574" cy="498475"/>
          </a:xfrm>
          <a:prstGeom prst="rect">
            <a:avLst/>
          </a:prstGeom>
        </p:spPr>
        <p:txBody>
          <a:bodyPr vert="horz" lIns="91410" tIns="45703" rIns="91410" bIns="45703" rtlCol="0"/>
          <a:lstStyle>
            <a:lvl1pPr algn="r">
              <a:defRPr sz="1300"/>
            </a:lvl1pPr>
          </a:lstStyle>
          <a:p>
            <a:fld id="{7EE5BBA3-23BA-421E-A6B2-40CBB36E4ACA}" type="datetimeFigureOut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3013"/>
            <a:ext cx="48450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0" tIns="45703" rIns="91410" bIns="4570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41"/>
            <a:ext cx="5445125" cy="3913187"/>
          </a:xfrm>
          <a:prstGeom prst="rect">
            <a:avLst/>
          </a:prstGeom>
        </p:spPr>
        <p:txBody>
          <a:bodyPr vert="horz" lIns="91410" tIns="45703" rIns="91410" bIns="4570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3" y="9440866"/>
            <a:ext cx="2949574" cy="498475"/>
          </a:xfrm>
          <a:prstGeom prst="rect">
            <a:avLst/>
          </a:prstGeom>
        </p:spPr>
        <p:txBody>
          <a:bodyPr vert="horz" lIns="91410" tIns="45703" rIns="91410" bIns="45703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42" y="9440866"/>
            <a:ext cx="2949574" cy="498475"/>
          </a:xfrm>
          <a:prstGeom prst="rect">
            <a:avLst/>
          </a:prstGeom>
        </p:spPr>
        <p:txBody>
          <a:bodyPr vert="horz" lIns="91410" tIns="45703" rIns="91410" bIns="45703" rtlCol="0" anchor="b"/>
          <a:lstStyle>
            <a:lvl1pPr algn="r">
              <a:defRPr sz="1300"/>
            </a:lvl1pPr>
          </a:lstStyle>
          <a:p>
            <a:fld id="{CC9E4919-8921-4E53-817D-973F5F6DF7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6265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4BB07-3C11-4E91-82C8-DFAC405F34A7}" type="datetime1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fld id="{CD5F4820-36F6-4D2D-AAED-C6E06ADCA58D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7972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F08FE-D774-448D-B2E3-C42CB1AE8803}" type="datetime1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51711" y="6356352"/>
            <a:ext cx="2228850" cy="365125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fld id="{CD5F4820-36F6-4D2D-AAED-C6E06ADCA58D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87598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A25B7-DFB6-43C2-A8E7-7263DB790BCD}" type="datetime1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1190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9D9F2-2830-48B7-A100-D480327B2337}" type="datetime1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8376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D1D93-3B08-461A-9300-588392DE87E2}" type="datetime1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5806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2EEB2-AED9-48CB-B30E-0EB8D826A80E}" type="datetime1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5708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C5AC9-C7CA-414A-B270-984B3848FD0C}" type="datetime1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060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BA064-E48F-466A-A223-CCEA9F5DA5E8}" type="datetime1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9874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E9DAF-E9A9-49F2-8DF0-7E305146E226}" type="datetime1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7967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69115-78FD-496B-B525-6D05422C13C6}" type="datetime1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2905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59143-874B-4D35-8122-6C21EE99DA16}" type="datetime1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1658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F803F-6D14-4F99-A627-5200AE3BA759}" type="datetime1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5498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A7BF22A4-7A6B-272F-D315-F3BDF0C37416}"/>
              </a:ext>
            </a:extLst>
          </p:cNvPr>
          <p:cNvCxnSpPr>
            <a:cxnSpLocks/>
          </p:cNvCxnSpPr>
          <p:nvPr/>
        </p:nvCxnSpPr>
        <p:spPr>
          <a:xfrm>
            <a:off x="1" y="575011"/>
            <a:ext cx="9905999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DAF8577-A7B2-9A7B-0E92-6CA66664FCF3}"/>
              </a:ext>
            </a:extLst>
          </p:cNvPr>
          <p:cNvSpPr txBox="1"/>
          <p:nvPr/>
        </p:nvSpPr>
        <p:spPr>
          <a:xfrm>
            <a:off x="60960" y="97869"/>
            <a:ext cx="5695790" cy="4001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kumimoji="1" lang="ja-JP" altLang="en-US" sz="2000" b="1" dirty="0">
                <a:latin typeface="Meiryo UI"/>
                <a:ea typeface="Meiryo UI"/>
              </a:rPr>
              <a:t>環境負荷低減のクロスコンプライアンス チェックシート</a:t>
            </a:r>
            <a:endParaRPr kumimoji="1" lang="en-US" altLang="ja-JP" sz="2000" b="1" dirty="0">
              <a:latin typeface="Meiryo UI"/>
              <a:ea typeface="Meiryo UI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4DDC1D4-497E-896C-9FBC-6950230988D6}"/>
              </a:ext>
            </a:extLst>
          </p:cNvPr>
          <p:cNvSpPr txBox="1"/>
          <p:nvPr/>
        </p:nvSpPr>
        <p:spPr>
          <a:xfrm>
            <a:off x="0" y="6144489"/>
            <a:ext cx="9906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（注１）</a:t>
            </a:r>
            <a:r>
              <a:rPr kumimoji="1" lang="en-US" altLang="ja-JP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※</a:t>
            </a:r>
            <a:r>
              <a:rPr kumimoji="1"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の記載内容に「該当しない」場合には□にチェックしてください。この場合、当該項目の申請時・報告時のチェックは不要です。</a:t>
            </a:r>
            <a:endParaRPr kumimoji="1" lang="en-US" altLang="ja-JP" sz="11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 marL="538163" indent="-538163"/>
            <a:r>
              <a:rPr kumimoji="1"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（注２）「関係法令の遵守」については、</a:t>
            </a:r>
            <a:r>
              <a:rPr lang="ja-JP" altLang="en-US" sz="1100" i="0" u="none" strike="noStrike" dirty="0">
                <a:effectLst/>
                <a:latin typeface="ＭＳ 明朝" panose="02020609040205080304" pitchFamily="17" charset="-128"/>
                <a:ea typeface="ＭＳ 明朝" panose="02020609040205080304" pitchFamily="17" charset="-128"/>
              </a:rPr>
              <a:t>廃棄物の処理及び清掃に関する法律（昭和</a:t>
            </a:r>
            <a:r>
              <a:rPr lang="en-US" altLang="ja-JP" sz="1100" i="0" u="none" strike="noStrike" dirty="0">
                <a:effectLst/>
                <a:latin typeface="ＭＳ 明朝" panose="02020609040205080304" pitchFamily="17" charset="-128"/>
                <a:ea typeface="ＭＳ 明朝" panose="02020609040205080304" pitchFamily="17" charset="-128"/>
              </a:rPr>
              <a:t>45</a:t>
            </a:r>
            <a:r>
              <a:rPr lang="ja-JP" altLang="en-US" sz="1100" i="0" u="none" strike="noStrike" dirty="0">
                <a:effectLst/>
                <a:latin typeface="ＭＳ 明朝" panose="02020609040205080304" pitchFamily="17" charset="-128"/>
                <a:ea typeface="ＭＳ 明朝" panose="02020609040205080304" pitchFamily="17" charset="-128"/>
              </a:rPr>
              <a:t>年法律第</a:t>
            </a:r>
            <a:r>
              <a:rPr lang="en-US" altLang="ja-JP" sz="1100" i="0" u="none" strike="noStrike" dirty="0">
                <a:effectLst/>
                <a:latin typeface="ＭＳ 明朝" panose="02020609040205080304" pitchFamily="17" charset="-128"/>
                <a:ea typeface="ＭＳ 明朝" panose="02020609040205080304" pitchFamily="17" charset="-128"/>
              </a:rPr>
              <a:t>137</a:t>
            </a:r>
            <a:r>
              <a:rPr lang="ja-JP" altLang="en-US" sz="1100" i="0" u="none" strike="noStrike" dirty="0">
                <a:effectLst/>
                <a:latin typeface="ＭＳ 明朝" panose="02020609040205080304" pitchFamily="17" charset="-128"/>
                <a:ea typeface="ＭＳ 明朝" panose="02020609040205080304" pitchFamily="17" charset="-128"/>
              </a:rPr>
              <a:t>号）、エネルギーの使用の合理化及び非化石エネルギーへの転換等に関する法律（昭和</a:t>
            </a:r>
            <a:r>
              <a:rPr lang="en-US" altLang="ja-JP" sz="1100" i="0" u="none" strike="noStrike" dirty="0">
                <a:effectLst/>
                <a:latin typeface="ＭＳ 明朝" panose="02020609040205080304" pitchFamily="17" charset="-128"/>
                <a:ea typeface="ＭＳ 明朝" panose="02020609040205080304" pitchFamily="17" charset="-128"/>
              </a:rPr>
              <a:t>54</a:t>
            </a:r>
            <a:r>
              <a:rPr lang="ja-JP" altLang="en-US" sz="1100" i="0" u="none" strike="noStrike" dirty="0">
                <a:effectLst/>
                <a:latin typeface="ＭＳ 明朝" panose="02020609040205080304" pitchFamily="17" charset="-128"/>
                <a:ea typeface="ＭＳ 明朝" panose="02020609040205080304" pitchFamily="17" charset="-128"/>
              </a:rPr>
              <a:t>年法律第</a:t>
            </a:r>
            <a:r>
              <a:rPr lang="en-US" altLang="ja-JP" sz="1100" i="0" u="none" strike="noStrike" dirty="0">
                <a:effectLst/>
                <a:latin typeface="ＭＳ 明朝" panose="02020609040205080304" pitchFamily="17" charset="-128"/>
                <a:ea typeface="ＭＳ 明朝" panose="02020609040205080304" pitchFamily="17" charset="-128"/>
              </a:rPr>
              <a:t>49</a:t>
            </a:r>
            <a:r>
              <a:rPr lang="ja-JP" altLang="en-US" sz="1100" i="0" u="none" strike="noStrike" dirty="0">
                <a:effectLst/>
                <a:latin typeface="ＭＳ 明朝" panose="02020609040205080304" pitchFamily="17" charset="-128"/>
                <a:ea typeface="ＭＳ 明朝" panose="02020609040205080304" pitchFamily="17" charset="-128"/>
              </a:rPr>
              <a:t>号）、資源の有効な利用の促進に関する法律（平成３年法律第</a:t>
            </a:r>
            <a:r>
              <a:rPr lang="en-US" altLang="ja-JP" sz="1100" i="0" u="none" strike="noStrike" dirty="0">
                <a:effectLst/>
                <a:latin typeface="ＭＳ 明朝" panose="02020609040205080304" pitchFamily="17" charset="-128"/>
                <a:ea typeface="ＭＳ 明朝" panose="02020609040205080304" pitchFamily="17" charset="-128"/>
              </a:rPr>
              <a:t>48</a:t>
            </a:r>
            <a:r>
              <a:rPr lang="ja-JP" altLang="en-US" sz="1100" i="0" u="none" strike="noStrike" dirty="0">
                <a:effectLst/>
                <a:latin typeface="ＭＳ 明朝" panose="02020609040205080304" pitchFamily="17" charset="-128"/>
                <a:ea typeface="ＭＳ 明朝" panose="02020609040205080304" pitchFamily="17" charset="-128"/>
              </a:rPr>
              <a:t>号）</a:t>
            </a:r>
            <a:r>
              <a:rPr lang="ja-JP" altLang="en-US" sz="1100" i="0" u="none" strike="noStrike">
                <a:effectLst/>
                <a:latin typeface="ＭＳ 明朝" panose="02020609040205080304" pitchFamily="17" charset="-128"/>
                <a:ea typeface="ＭＳ 明朝" panose="02020609040205080304" pitchFamily="17" charset="-128"/>
              </a:rPr>
              <a:t>等を遵守することを示す</a:t>
            </a:r>
            <a:r>
              <a:rPr lang="ja-JP" altLang="en-US" sz="1100" i="0" u="none" strike="noStrike" dirty="0">
                <a:effectLst/>
                <a:latin typeface="ＭＳ 明朝" panose="02020609040205080304" pitchFamily="17" charset="-128"/>
                <a:ea typeface="ＭＳ 明朝" panose="02020609040205080304" pitchFamily="17" charset="-128"/>
              </a:rPr>
              <a:t>。</a:t>
            </a:r>
            <a:endParaRPr kumimoji="1" lang="en-US" altLang="ja-JP" sz="11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99C91AA-B9AA-5D9F-E398-4D05868E04FE}"/>
              </a:ext>
            </a:extLst>
          </p:cNvPr>
          <p:cNvSpPr txBox="1"/>
          <p:nvPr/>
        </p:nvSpPr>
        <p:spPr>
          <a:xfrm>
            <a:off x="-591625" y="1214353"/>
            <a:ext cx="39600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ja-JP" altLang="en-US" dirty="0"/>
              <a:t>✓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F30E036-5BB9-7A0C-8933-91DC842776B2}"/>
              </a:ext>
            </a:extLst>
          </p:cNvPr>
          <p:cNvSpPr txBox="1"/>
          <p:nvPr/>
        </p:nvSpPr>
        <p:spPr>
          <a:xfrm>
            <a:off x="8778240" y="97869"/>
            <a:ext cx="951722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kumimoji="1"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（別添）</a:t>
            </a:r>
            <a:endParaRPr kumimoji="1" lang="en-US" altLang="ja-JP" sz="1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0490AC67-EF01-9358-7A22-A2C1F5915E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6140044"/>
              </p:ext>
            </p:extLst>
          </p:nvPr>
        </p:nvGraphicFramePr>
        <p:xfrm>
          <a:off x="4974555" y="3697735"/>
          <a:ext cx="4894500" cy="237744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7668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76304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5600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594519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10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（７）環境関係法令の遵守等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br>
                        <a:rPr kumimoji="1" lang="en-US" altLang="ja-JP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⑪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みどりの食料システム戦略の理解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⑫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関係法令の遵守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環境配慮の取組方針の策定や研修の実施に努める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3739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機械等を扱う事業者である場合（該当しない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機械等の適切な整備と管理に努める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8685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正しい知識に基づく作業安全に努める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092227"/>
                  </a:ext>
                </a:extLst>
              </a:tr>
            </a:tbl>
          </a:graphicData>
        </a:graphic>
      </p:graphicFrame>
      <p:graphicFrame>
        <p:nvGraphicFramePr>
          <p:cNvPr id="8" name="表 7">
            <a:extLst>
              <a:ext uri="{FF2B5EF4-FFF2-40B4-BE49-F238E27FC236}">
                <a16:creationId xmlns:a16="http://schemas.microsoft.com/office/drawing/2014/main" id="{BAEF718D-E802-29E0-CDE7-95E00A4ADC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9507022"/>
              </p:ext>
            </p:extLst>
          </p:nvPr>
        </p:nvGraphicFramePr>
        <p:xfrm>
          <a:off x="4974555" y="719053"/>
          <a:ext cx="4894499" cy="11988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7668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57439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37205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32187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（５）廃棄物の発生抑制、</a:t>
                      </a:r>
                      <a:endParaRPr kumimoji="1" lang="en-US" altLang="ja-JP" sz="12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　　適正な循環的な利用及び適正な処分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11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プラ等廃棄物の削減に努め、適正に処理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⑧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資源の再利用を検討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058773"/>
                  </a:ext>
                </a:extLst>
              </a:tr>
            </a:tbl>
          </a:graphicData>
        </a:graphic>
      </p:graphicFrame>
      <p:graphicFrame>
        <p:nvGraphicFramePr>
          <p:cNvPr id="13" name="表 7">
            <a:extLst>
              <a:ext uri="{FF2B5EF4-FFF2-40B4-BE49-F238E27FC236}">
                <a16:creationId xmlns:a16="http://schemas.microsoft.com/office/drawing/2014/main" id="{4983ACF2-CDD9-3871-857D-3CF52420A2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7807006"/>
              </p:ext>
            </p:extLst>
          </p:nvPr>
        </p:nvGraphicFramePr>
        <p:xfrm>
          <a:off x="51637" y="3051936"/>
          <a:ext cx="4809000" cy="20878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72062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52801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21145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（３）エネルギーの節減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オフィスや車両・機械等の電気・燃料の使用状況の記録・保存に努める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省エネを意識し、不必要・非効率なエネルギー消費をしない（照明、空調、ウォームビズ・クールビズ、燃費効率のよい機械の利用等）ように努める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4117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環境負荷低減に配慮した商品、原料等の調達を検討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9492618"/>
                  </a:ext>
                </a:extLst>
              </a:tr>
            </a:tbl>
          </a:graphicData>
        </a:graphic>
      </p:graphicFrame>
      <p:graphicFrame>
        <p:nvGraphicFramePr>
          <p:cNvPr id="14" name="表 7">
            <a:extLst>
              <a:ext uri="{FF2B5EF4-FFF2-40B4-BE49-F238E27FC236}">
                <a16:creationId xmlns:a16="http://schemas.microsoft.com/office/drawing/2014/main" id="{E5D931CC-5B6E-F4D2-D663-C685C2C399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6588505"/>
              </p:ext>
            </p:extLst>
          </p:nvPr>
        </p:nvGraphicFramePr>
        <p:xfrm>
          <a:off x="51637" y="719053"/>
          <a:ext cx="4808999" cy="99060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347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02423">
                  <a:extLst>
                    <a:ext uri="{9D8B030D-6E8A-4147-A177-3AD203B41FA5}">
                      <a16:colId xmlns:a16="http://schemas.microsoft.com/office/drawing/2014/main" val="1478065040"/>
                    </a:ext>
                  </a:extLst>
                </a:gridCol>
                <a:gridCol w="3260732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4497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123058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（１）適正な施肥</a:t>
                      </a:r>
                      <a:endParaRPr kumimoji="1" lang="en-US" altLang="ja-JP" sz="12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 </a:t>
                      </a: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農産物</a:t>
                      </a:r>
                      <a:r>
                        <a:rPr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等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の調達を行う場合（該当しない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/>
                        <a:ea typeface="ＭＳ ゴシック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環境負荷低減に配慮した農産物等の調達を検討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15" name="表 7">
            <a:extLst>
              <a:ext uri="{FF2B5EF4-FFF2-40B4-BE49-F238E27FC236}">
                <a16:creationId xmlns:a16="http://schemas.microsoft.com/office/drawing/2014/main" id="{378CF0A7-8A70-51B6-59B5-15E35277ED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9697896"/>
              </p:ext>
            </p:extLst>
          </p:nvPr>
        </p:nvGraphicFramePr>
        <p:xfrm>
          <a:off x="51637" y="1849300"/>
          <a:ext cx="4809000" cy="1062989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637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8424">
                  <a:extLst>
                    <a:ext uri="{9D8B030D-6E8A-4147-A177-3AD203B41FA5}">
                      <a16:colId xmlns:a16="http://schemas.microsoft.com/office/drawing/2014/main" val="711524135"/>
                    </a:ext>
                  </a:extLst>
                </a:gridCol>
                <a:gridCol w="329375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5180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438149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（２）適正な防除</a:t>
                      </a:r>
                      <a:endParaRPr kumimoji="1" lang="en-US" altLang="ja-JP" sz="1200" b="1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55244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 </a:t>
                      </a:r>
                      <a:r>
                        <a:rPr kumimoji="1" lang="en-US" altLang="ja-JP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※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農産物</a:t>
                      </a:r>
                      <a:r>
                        <a:rPr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等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の調達を行う場合（該当しない □）</a:t>
                      </a:r>
                      <a:endParaRPr kumimoji="1" lang="en-US" altLang="ja-JP" sz="1100" b="1" dirty="0">
                        <a:solidFill>
                          <a:schemeClr val="tx1"/>
                        </a:solidFill>
                        <a:latin typeface="ＭＳ ゴシック"/>
                        <a:ea typeface="ＭＳ ゴシック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環境負荷低減に配慮した農産物等の調達を検討（再掲）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16" name="表 7">
            <a:extLst>
              <a:ext uri="{FF2B5EF4-FFF2-40B4-BE49-F238E27FC236}">
                <a16:creationId xmlns:a16="http://schemas.microsoft.com/office/drawing/2014/main" id="{200DDF88-CC7D-2BB6-7FD6-3CCD47ABCA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3419242"/>
              </p:ext>
            </p:extLst>
          </p:nvPr>
        </p:nvGraphicFramePr>
        <p:xfrm>
          <a:off x="51637" y="5279464"/>
          <a:ext cx="4808997" cy="7924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926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43891">
                  <a:extLst>
                    <a:ext uri="{9D8B030D-6E8A-4147-A177-3AD203B41FA5}">
                      <a16:colId xmlns:a16="http://schemas.microsoft.com/office/drawing/2014/main" val="3398224354"/>
                    </a:ext>
                  </a:extLst>
                </a:gridCol>
                <a:gridCol w="3362037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21143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（４）悪臭及び害虫の発生防止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 </a:t>
                      </a:r>
                      <a:r>
                        <a:rPr kumimoji="1" lang="en-US" altLang="ja-JP" sz="11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肥料・飼料等の製造を行う場合（該当しない □）</a:t>
                      </a:r>
                      <a:endParaRPr kumimoji="1" lang="en-US" altLang="ja-JP" sz="1100" b="1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悪臭・害虫の発生防止・低減に努める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17" name="表 7">
            <a:extLst>
              <a:ext uri="{FF2B5EF4-FFF2-40B4-BE49-F238E27FC236}">
                <a16:creationId xmlns:a16="http://schemas.microsoft.com/office/drawing/2014/main" id="{1CF08A37-60B4-009A-F707-B903675350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040839"/>
              </p:ext>
            </p:extLst>
          </p:nvPr>
        </p:nvGraphicFramePr>
        <p:xfrm>
          <a:off x="4974555" y="2106794"/>
          <a:ext cx="4894500" cy="14020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6941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54019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3592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17611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（６）生物多様性への悪影響の防止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br>
                        <a:rPr kumimoji="1" lang="en-US" altLang="ja-JP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生物多様性への影響が想定される工事等を実施する場合（該当しない □）</a:t>
                      </a:r>
                      <a:endParaRPr kumimoji="1" lang="en-US" altLang="ja-JP" sz="1100" b="1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生物多様性に配慮した事業実施に努める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特定事業場である場合（該当しない □）</a:t>
                      </a: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排水処理に係る水質汚濁防止法の遵守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269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75537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F9BE467D14862E459AB520240B34465F" ma:contentTypeVersion="18" ma:contentTypeDescription="新しいドキュメントを作成します。" ma:contentTypeScope="" ma:versionID="a2c4f0af9e7dfdfca7ce16e76d3f9038">
  <xsd:schema xmlns:xsd="http://www.w3.org/2001/XMLSchema" xmlns:xs="http://www.w3.org/2001/XMLSchema" xmlns:p="http://schemas.microsoft.com/office/2006/metadata/properties" xmlns:ns2="b2e4c93b-5622-4e45-80a4-511108a4e5c8" xmlns:ns3="85ec59af-1a16-40a0-b163-384e34c79a5c" targetNamespace="http://schemas.microsoft.com/office/2006/metadata/properties" ma:root="true" ma:fieldsID="fda6fe79c2ad5fdfcca9109969e5957d" ns2:_="" ns3:_="">
    <xsd:import namespace="b2e4c93b-5622-4e45-80a4-511108a4e5c8"/>
    <xsd:import namespace="85ec59af-1a16-40a0-b163-384e34c79a5c"/>
    <xsd:element name="properties">
      <xsd:complexType>
        <xsd:sequence>
          <xsd:element name="documentManagement">
            <xsd:complexType>
              <xsd:all>
                <xsd:element ref="ns2:_x4f5c__x6210__x65e5__x6642_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_Flow_SignoffStatus" minOccurs="0"/>
                <xsd:element ref="ns2:MediaServiceObjectDetectorVersions" minOccurs="0"/>
                <xsd:element ref="ns2:MediaServiceSearchProperties" minOccurs="0"/>
                <xsd:element ref="ns2:_x5185__x5bb9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e4c93b-5622-4e45-80a4-511108a4e5c8" elementFormDefault="qualified">
    <xsd:import namespace="http://schemas.microsoft.com/office/2006/documentManagement/types"/>
    <xsd:import namespace="http://schemas.microsoft.com/office/infopath/2007/PartnerControls"/>
    <xsd:element name="_x4f5c__x6210__x65e5__x6642_" ma:index="8" nillable="true" ma:displayName="作成日時" ma:default="" ma:description="" ma:format="DateTime" ma:internalName="_x4f5c__x6210__x65e5__x6642_">
      <xsd:simpleType>
        <xsd:restriction base="dms:DateTime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1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3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画像タグ" ma:readOnly="false" ma:fieldId="{5cf76f15-5ced-4ddc-b409-7134ff3c332f}" ma:taxonomyMulti="true" ma:sspId="1e1c6816-2a4f-4461-93c7-8dd281d622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Flow_SignoffStatus" ma:index="22" nillable="true" ma:displayName="承認の状態" ma:internalName="_x627f__x8a8d__x306e__x72b6__x614b_">
      <xsd:simpleType>
        <xsd:restriction base="dms:Text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x5185__x5bb9_" ma:index="25" nillable="true" ma:displayName="内容" ma:format="Dropdown" ma:list="UserInfo" ma:SharePointGroup="0" ma:internalName="_x5185__x5bb9_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ec59af-1a16-40a0-b163-384e34c79a5c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c8751bd1-37b3-4e01-a154-bd1d4d5870e8}" ma:internalName="TaxCatchAll" ma:showField="CatchAllData" ma:web="85ec59af-1a16-40a0-b163-384e34c79a5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x5185__x5bb9_ xmlns="b2e4c93b-5622-4e45-80a4-511108a4e5c8">
      <UserInfo>
        <DisplayName/>
        <AccountId xsi:nil="true"/>
        <AccountType/>
      </UserInfo>
    </_x5185__x5bb9_>
    <lcf76f155ced4ddcb4097134ff3c332f xmlns="b2e4c93b-5622-4e45-80a4-511108a4e5c8">
      <Terms xmlns="http://schemas.microsoft.com/office/infopath/2007/PartnerControls"/>
    </lcf76f155ced4ddcb4097134ff3c332f>
    <_Flow_SignoffStatus xmlns="b2e4c93b-5622-4e45-80a4-511108a4e5c8" xsi:nil="true"/>
    <TaxCatchAll xmlns="85ec59af-1a16-40a0-b163-384e34c79a5c" xsi:nil="true"/>
    <_x4f5c__x6210__x65e5__x6642_ xmlns="b2e4c93b-5622-4e45-80a4-511108a4e5c8" xsi:nil="true"/>
  </documentManagement>
</p:properties>
</file>

<file path=customXml/itemProps1.xml><?xml version="1.0" encoding="utf-8"?>
<ds:datastoreItem xmlns:ds="http://schemas.openxmlformats.org/officeDocument/2006/customXml" ds:itemID="{79AFCB70-9AC9-4338-9CC3-FC74F58C2660}"/>
</file>

<file path=customXml/itemProps2.xml><?xml version="1.0" encoding="utf-8"?>
<ds:datastoreItem xmlns:ds="http://schemas.openxmlformats.org/officeDocument/2006/customXml" ds:itemID="{18BDD3A8-4D23-4D28-9D78-2381D63670FA}"/>
</file>

<file path=customXml/itemProps3.xml><?xml version="1.0" encoding="utf-8"?>
<ds:datastoreItem xmlns:ds="http://schemas.openxmlformats.org/officeDocument/2006/customXml" ds:itemID="{06036968-0F11-43D1-B28E-FA4168A0A0C7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583</Words>
  <Application>Microsoft Office PowerPoint</Application>
  <PresentationFormat>A4 210 x 297 mm</PresentationFormat>
  <Paragraphs>105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Meiryo UI</vt:lpstr>
      <vt:lpstr>ＭＳ ゴシック</vt:lpstr>
      <vt:lpstr>ＭＳ 明朝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2024-04-08T07:52:03Z</dcterms:created>
  <dcterms:modified xsi:type="dcterms:W3CDTF">2024-04-08T07:52:11Z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0x010100F9BE467D14862E459AB520240B34465F</vt:lpwstr>
  </property>
</Properties>
</file>