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844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99"/>
    <a:srgbClr val="CCFFCC"/>
    <a:srgbClr val="FF0000"/>
    <a:srgbClr val="F65CFA"/>
    <a:srgbClr val="FEE6FA"/>
    <a:srgbClr val="FFCCFF"/>
    <a:srgbClr val="99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6" autoAdjust="0"/>
    <p:restoredTop sz="96224" autoAdjust="0"/>
  </p:normalViewPr>
  <p:slideViewPr>
    <p:cSldViewPr snapToGrid="0">
      <p:cViewPr varScale="1">
        <p:scale>
          <a:sx n="91" d="100"/>
          <a:sy n="91" d="100"/>
        </p:scale>
        <p:origin x="9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629" y="3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/>
          <a:lstStyle>
            <a:lvl1pPr algn="r">
              <a:defRPr sz="1200"/>
            </a:lvl1pPr>
          </a:lstStyle>
          <a:p>
            <a:fld id="{61B0302E-E99A-46DA-906B-75AA67C47449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5" tIns="45340" rIns="90685" bIns="4534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269" y="4747767"/>
            <a:ext cx="5389240" cy="3884673"/>
          </a:xfrm>
          <a:prstGeom prst="rect">
            <a:avLst/>
          </a:prstGeom>
        </p:spPr>
        <p:txBody>
          <a:bodyPr vert="horz" lIns="90685" tIns="45340" rIns="90685" bIns="4534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372447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629" y="9372447"/>
            <a:ext cx="2919565" cy="493869"/>
          </a:xfrm>
          <a:prstGeom prst="rect">
            <a:avLst/>
          </a:prstGeom>
        </p:spPr>
        <p:txBody>
          <a:bodyPr vert="horz" lIns="90685" tIns="45340" rIns="90685" bIns="45340" rtlCol="0" anchor="b"/>
          <a:lstStyle>
            <a:lvl1pPr algn="r">
              <a:defRPr sz="1200"/>
            </a:lvl1pPr>
          </a:lstStyle>
          <a:p>
            <a:fld id="{DC1572DA-5DA0-4022-9D85-5AC6550B4E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83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9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79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70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63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778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63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36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75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00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2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62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3A2F6-95CB-45BA-81EA-F2F3DFCDBDFC}" type="datetimeFigureOut">
              <a:rPr kumimoji="1" lang="ja-JP" altLang="en-US" smtClean="0"/>
              <a:t>2024/6/20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55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052A67D-20A2-4EFD-BF2A-F86DE9F07A37}"/>
              </a:ext>
            </a:extLst>
          </p:cNvPr>
          <p:cNvSpPr/>
          <p:nvPr/>
        </p:nvSpPr>
        <p:spPr>
          <a:xfrm>
            <a:off x="1" y="-16277"/>
            <a:ext cx="9906000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3409950" algn="l"/>
              </a:tabLst>
              <a:defRPr/>
            </a:pP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みどりのチェックシート（畜産）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166DA47-F0F9-46B7-8CC9-741C77D18423}"/>
              </a:ext>
            </a:extLst>
          </p:cNvPr>
          <p:cNvCxnSpPr>
            <a:cxnSpLocks/>
          </p:cNvCxnSpPr>
          <p:nvPr/>
        </p:nvCxnSpPr>
        <p:spPr>
          <a:xfrm>
            <a:off x="0" y="385158"/>
            <a:ext cx="9752287" cy="0"/>
          </a:xfrm>
          <a:prstGeom prst="line">
            <a:avLst/>
          </a:prstGeom>
          <a:ln w="57150" cmpd="thickThin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09D4C1-3604-44ED-8ACD-CE646EE27A04}"/>
              </a:ext>
            </a:extLst>
          </p:cNvPr>
          <p:cNvSpPr txBox="1"/>
          <p:nvPr/>
        </p:nvSpPr>
        <p:spPr>
          <a:xfrm>
            <a:off x="0" y="535393"/>
            <a:ext cx="6586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近年、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食料の安定供給・農林水産業の持続的発展と地球環境対策の両立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が求められています。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そのために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生産者の皆様にまず取り組んでいただきたい以下の基礎的な取組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について、御確認いただき、その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実践・点検に御活用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6" name="表 13">
            <a:extLst>
              <a:ext uri="{FF2B5EF4-FFF2-40B4-BE49-F238E27FC236}">
                <a16:creationId xmlns:a16="http://schemas.microsoft.com/office/drawing/2014/main" id="{D97A95B0-E622-4C6C-BAC5-358F9B0A6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929884"/>
              </p:ext>
            </p:extLst>
          </p:nvPr>
        </p:nvGraphicFramePr>
        <p:xfrm>
          <a:off x="6562590" y="470280"/>
          <a:ext cx="3183580" cy="1290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907">
                  <a:extLst>
                    <a:ext uri="{9D8B030D-6E8A-4147-A177-3AD203B41FA5}">
                      <a16:colId xmlns:a16="http://schemas.microsoft.com/office/drawing/2014/main" val="2245573565"/>
                    </a:ext>
                  </a:extLst>
                </a:gridCol>
                <a:gridCol w="1057673">
                  <a:extLst>
                    <a:ext uri="{9D8B030D-6E8A-4147-A177-3AD203B41FA5}">
                      <a16:colId xmlns:a16="http://schemas.microsoft.com/office/drawing/2014/main" val="33409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農場名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畜種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945188"/>
                  </a:ext>
                </a:extLst>
              </a:tr>
              <a:tr h="37600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657387"/>
                  </a:ext>
                </a:extLst>
              </a:tr>
              <a:tr h="1582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/>
                        <a:t>チェック者　氏名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/>
                        <a:t>チェック年月日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45298"/>
                  </a:ext>
                </a:extLst>
              </a:tr>
              <a:tr h="287437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513875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537EEE-50D6-4114-8981-B1DAC3ADA1FB}"/>
              </a:ext>
            </a:extLst>
          </p:cNvPr>
          <p:cNvSpPr txBox="1"/>
          <p:nvPr/>
        </p:nvSpPr>
        <p:spPr>
          <a:xfrm>
            <a:off x="-154099" y="1212983"/>
            <a:ext cx="711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★実践している項目には、　にチェック✓を入れてください。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チェックの判断基準は、解説書を御確認ください。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8" name="表 12">
            <a:extLst>
              <a:ext uri="{FF2B5EF4-FFF2-40B4-BE49-F238E27FC236}">
                <a16:creationId xmlns:a16="http://schemas.microsoft.com/office/drawing/2014/main" id="{3E0DD094-F6CC-44CE-98D1-3D9BE69EC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003139"/>
              </p:ext>
            </p:extLst>
          </p:nvPr>
        </p:nvGraphicFramePr>
        <p:xfrm>
          <a:off x="172921" y="2397844"/>
          <a:ext cx="4643861" cy="993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334">
                  <a:extLst>
                    <a:ext uri="{9D8B030D-6E8A-4147-A177-3AD203B41FA5}">
                      <a16:colId xmlns:a16="http://schemas.microsoft.com/office/drawing/2014/main" val="813209473"/>
                    </a:ext>
                  </a:extLst>
                </a:gridCol>
                <a:gridCol w="4112527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28908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持続的な畜産物生産に向けた取組への理解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持続的な畜産物生産に向けた取組への理解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703937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①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 みどりのチェックシートの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解説書を用いて自己学習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し、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チェックの判断基準となる取組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内容及び取組に関する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重要情報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を理解している。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</a:tbl>
          </a:graphicData>
        </a:graphic>
      </p:graphicFrame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14D866A-B362-4348-8C4C-B1A19CADFFE1}"/>
              </a:ext>
            </a:extLst>
          </p:cNvPr>
          <p:cNvSpPr txBox="1"/>
          <p:nvPr/>
        </p:nvSpPr>
        <p:spPr>
          <a:xfrm>
            <a:off x="164745" y="2929204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62" name="表 12">
            <a:extLst>
              <a:ext uri="{FF2B5EF4-FFF2-40B4-BE49-F238E27FC236}">
                <a16:creationId xmlns:a16="http://schemas.microsoft.com/office/drawing/2014/main" id="{28B6140C-731A-4566-A98E-73FC3D094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720425"/>
              </p:ext>
            </p:extLst>
          </p:nvPr>
        </p:nvGraphicFramePr>
        <p:xfrm>
          <a:off x="164745" y="3929399"/>
          <a:ext cx="4652037" cy="1320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738">
                  <a:extLst>
                    <a:ext uri="{9D8B030D-6E8A-4147-A177-3AD203B41FA5}">
                      <a16:colId xmlns:a16="http://schemas.microsoft.com/office/drawing/2014/main" val="326656855"/>
                    </a:ext>
                  </a:extLst>
                </a:gridCol>
                <a:gridCol w="4161299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省エネ、環境法令に応じた対応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省エネ、環境法令に応じた対応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394469">
                <a:tc>
                  <a:txBody>
                    <a:bodyPr/>
                    <a:lstStyle/>
                    <a:p>
                      <a:pPr marL="180975" indent="-180975" algn="ctr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②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照明、温度管理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等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施設･機械等の使用や導入に際して、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不必要･非効率なエネルギー消費をしない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。</a:t>
                      </a:r>
                      <a:endParaRPr kumimoji="1" lang="en-US" altLang="ja-JP" sz="120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marL="180975" indent="-180975" algn="ctr" defTabSz="914400" rtl="0" eaLnBrk="1" latinLnBrk="0" hangingPunct="1"/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③</a:t>
                      </a:r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marL="180975" indent="-180975" algn="ctr" defTabSz="914400" rtl="0" eaLnBrk="1" latinLnBrk="0" hangingPunct="1"/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/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 </a:t>
                      </a:r>
                      <a:r>
                        <a:rPr kumimoji="1" lang="ja-JP" altLang="en-US" sz="1200" b="1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プラスチック製の廃棄物の削減や適正な処理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を行っている。</a:t>
                      </a:r>
                      <a:endParaRPr kumimoji="1" lang="en-US" altLang="ja-JP" sz="1200" b="0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108552"/>
                  </a:ext>
                </a:extLst>
              </a:tr>
            </a:tbl>
          </a:graphicData>
        </a:graphic>
      </p:graphicFrame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EE60881-D846-4EDC-96CE-C06FE79AED73}"/>
              </a:ext>
            </a:extLst>
          </p:cNvPr>
          <p:cNvSpPr txBox="1"/>
          <p:nvPr/>
        </p:nvSpPr>
        <p:spPr>
          <a:xfrm>
            <a:off x="125131" y="4358830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E4928BA-E270-4B72-BC5B-54E3F41643F5}"/>
              </a:ext>
            </a:extLst>
          </p:cNvPr>
          <p:cNvSpPr txBox="1"/>
          <p:nvPr/>
        </p:nvSpPr>
        <p:spPr>
          <a:xfrm>
            <a:off x="125131" y="4918834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73" name="表 12">
            <a:extLst>
              <a:ext uri="{FF2B5EF4-FFF2-40B4-BE49-F238E27FC236}">
                <a16:creationId xmlns:a16="http://schemas.microsoft.com/office/drawing/2014/main" id="{71C3421C-A233-41CE-BAFE-715CFE40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828780"/>
              </p:ext>
            </p:extLst>
          </p:nvPr>
        </p:nvGraphicFramePr>
        <p:xfrm>
          <a:off x="5089219" y="2389519"/>
          <a:ext cx="4643860" cy="13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302">
                  <a:extLst>
                    <a:ext uri="{9D8B030D-6E8A-4147-A177-3AD203B41FA5}">
                      <a16:colId xmlns:a16="http://schemas.microsoft.com/office/drawing/2014/main" val="274262504"/>
                    </a:ext>
                  </a:extLst>
                </a:gridCol>
                <a:gridCol w="4176558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24805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農作業安全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農作業安全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4647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</a:t>
                      </a:r>
                      <a:endParaRPr kumimoji="1" lang="en-US" altLang="ja-JP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ja-JP" altLang="en-US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機械・装置・車両の適切な整備と管理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を実施し　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ている。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定期メンテナンス</a:t>
                      </a: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点検記録作成</a:t>
                      </a: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等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kumimoji="1" lang="ja-JP" altLang="en-US" sz="1200" strike="noStrike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89122">
                <a:tc>
                  <a:txBody>
                    <a:bodyPr/>
                    <a:lstStyle/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⑤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2563" marR="0" lvl="0" indent="-182563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作業安全に配慮した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適正な作業環境への改善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作業方法の改善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や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危険箇所の表示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保護具の着用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機械・器具の操作方法確認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等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を行っている。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03277"/>
                  </a:ext>
                </a:extLst>
              </a:tr>
            </a:tbl>
          </a:graphicData>
        </a:graphic>
      </p:graphicFrame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765B4EE-F103-4105-B554-7BDD7C289094}"/>
              </a:ext>
            </a:extLst>
          </p:cNvPr>
          <p:cNvSpPr txBox="1"/>
          <p:nvPr/>
        </p:nvSpPr>
        <p:spPr>
          <a:xfrm>
            <a:off x="5062636" y="2776067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415C52B-D2B6-45C7-88D6-7D2E4D94B1BB}"/>
              </a:ext>
            </a:extLst>
          </p:cNvPr>
          <p:cNvSpPr txBox="1"/>
          <p:nvPr/>
        </p:nvSpPr>
        <p:spPr>
          <a:xfrm>
            <a:off x="5051391" y="3291178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graphicFrame>
        <p:nvGraphicFramePr>
          <p:cNvPr id="79" name="表 12">
            <a:extLst>
              <a:ext uri="{FF2B5EF4-FFF2-40B4-BE49-F238E27FC236}">
                <a16:creationId xmlns:a16="http://schemas.microsoft.com/office/drawing/2014/main" id="{D9A48B67-856B-4A9A-A5D4-46E0A9BEA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279908"/>
              </p:ext>
            </p:extLst>
          </p:nvPr>
        </p:nvGraphicFramePr>
        <p:xfrm>
          <a:off x="5089219" y="3929399"/>
          <a:ext cx="4643860" cy="1278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374">
                  <a:extLst>
                    <a:ext uri="{9D8B030D-6E8A-4147-A177-3AD203B41FA5}">
                      <a16:colId xmlns:a16="http://schemas.microsoft.com/office/drawing/2014/main" val="945973667"/>
                    </a:ext>
                  </a:extLst>
                </a:gridCol>
                <a:gridCol w="4161486">
                  <a:extLst>
                    <a:ext uri="{9D8B030D-6E8A-4147-A177-3AD203B41FA5}">
                      <a16:colId xmlns:a16="http://schemas.microsoft.com/office/drawing/2014/main" val="1896877211"/>
                    </a:ext>
                  </a:extLst>
                </a:gridCol>
              </a:tblGrid>
              <a:tr h="288268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農薬の取扱い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農薬、肥料の取扱い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】※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飼料生産（委託含む）を行っている場合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560858"/>
                  </a:ext>
                </a:extLst>
              </a:tr>
              <a:tr h="495104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⑥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農薬の適正な使用・保管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を行っている。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91760"/>
                  </a:ext>
                </a:extLst>
              </a:tr>
              <a:tr h="495104"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⑦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80975" marR="0" lvl="0" indent="-1809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農薬の使用状況等の記録を保存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している。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82795"/>
                  </a:ext>
                </a:extLst>
              </a:tr>
            </a:tbl>
          </a:graphicData>
        </a:graphic>
      </p:graphicFrame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130E34A-E557-45FC-B6BD-329C70BEF8AF}"/>
              </a:ext>
            </a:extLst>
          </p:cNvPr>
          <p:cNvSpPr txBox="1"/>
          <p:nvPr/>
        </p:nvSpPr>
        <p:spPr>
          <a:xfrm>
            <a:off x="5051390" y="4855471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8BB5EC2-30FD-488D-95AD-25ECF4A55AA4}"/>
              </a:ext>
            </a:extLst>
          </p:cNvPr>
          <p:cNvSpPr txBox="1"/>
          <p:nvPr/>
        </p:nvSpPr>
        <p:spPr>
          <a:xfrm>
            <a:off x="5062635" y="4359050"/>
            <a:ext cx="6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2400" dirty="0"/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60F0AEE-0509-4FD4-AA1A-FDAB876F7090}"/>
              </a:ext>
            </a:extLst>
          </p:cNvPr>
          <p:cNvSpPr txBox="1"/>
          <p:nvPr/>
        </p:nvSpPr>
        <p:spPr>
          <a:xfrm>
            <a:off x="2798469" y="1223800"/>
            <a:ext cx="50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□</a:t>
            </a:r>
            <a:endParaRPr kumimoji="1" lang="ja-JP" altLang="en-US" sz="16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59B284-D242-EBEA-7DA3-4B3B3055A37B}"/>
              </a:ext>
            </a:extLst>
          </p:cNvPr>
          <p:cNvSpPr txBox="1"/>
          <p:nvPr/>
        </p:nvSpPr>
        <p:spPr>
          <a:xfrm>
            <a:off x="343949" y="44358"/>
            <a:ext cx="201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別添１ー１補</a:t>
            </a:r>
          </a:p>
        </p:txBody>
      </p:sp>
    </p:spTree>
    <p:extLst>
      <p:ext uri="{BB962C8B-B14F-4D97-AF65-F5344CB8AC3E}">
        <p14:creationId xmlns:p14="http://schemas.microsoft.com/office/powerpoint/2010/main" val="369611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307</Words>
  <Application>Microsoft Office PowerPoint</Application>
  <PresentationFormat>A4 210 x 297 mm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2024-06-20T07:01:46Z</dcterms:created>
  <dcterms:modified xsi:type="dcterms:W3CDTF">2024-06-20T07:01:54Z</dcterms:modified>
</cp:coreProperties>
</file>