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sldIdLst>
    <p:sldId id="257" r:id="rId2"/>
  </p:sldIdLst>
  <p:sldSz cx="9144000" cy="6858000" type="screen4x3"/>
  <p:notesSz cx="6797675" cy="99266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75" autoAdjust="0"/>
    <p:restoredTop sz="95794" autoAdjust="0"/>
  </p:normalViewPr>
  <p:slideViewPr>
    <p:cSldViewPr snapToGrid="0">
      <p:cViewPr varScale="1">
        <p:scale>
          <a:sx n="106" d="100"/>
          <a:sy n="106" d="100"/>
        </p:scale>
        <p:origin x="1800" y="114"/>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143000" y="1122363"/>
            <a:ext cx="6858000" cy="2387600"/>
          </a:xfrm>
        </p:spPr>
        <p:txBody>
          <a:bodyPr anchor="b"/>
          <a:lstStyle>
            <a:lvl1pPr algn="ctr">
              <a:defRPr sz="4500"/>
            </a:lvl1pPr>
          </a:lstStyle>
          <a:p>
            <a:r>
              <a:rPr kumimoji="1" lang="ja-JP" altLang="en-US"/>
              <a:t>マスター タイトルの書式設定</a:t>
            </a:r>
          </a:p>
        </p:txBody>
      </p:sp>
      <p:sp>
        <p:nvSpPr>
          <p:cNvPr id="3" name="サブタイトル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0FB2DDDA-D0E9-49A8-AE64-4780946CB66F}" type="datetimeFigureOut">
              <a:rPr kumimoji="1" lang="ja-JP" altLang="en-US" smtClean="0"/>
              <a:t>2025/12/16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
        <p:nvSpPr>
          <p:cNvPr id="7" name="テキスト ボックス 6"/>
          <p:cNvSpPr txBox="1"/>
          <p:nvPr userDrawn="1"/>
        </p:nvSpPr>
        <p:spPr>
          <a:xfrm>
            <a:off x="-1" y="38101"/>
            <a:ext cx="5110843" cy="300082"/>
          </a:xfrm>
          <a:prstGeom prst="rect">
            <a:avLst/>
          </a:prstGeom>
          <a:noFill/>
        </p:spPr>
        <p:txBody>
          <a:bodyPr wrap="square" rtlCol="0">
            <a:spAutoFit/>
          </a:bodyPr>
          <a:lstStyle/>
          <a:p>
            <a:r>
              <a:rPr kumimoji="1" lang="ja-JP" altLang="en-US" sz="1350" dirty="0">
                <a:latin typeface="+mn-ea"/>
                <a:ea typeface="+mn-ea"/>
              </a:rPr>
              <a:t>機密性○情報　（保存期間</a:t>
            </a:r>
            <a:r>
              <a:rPr kumimoji="1" lang="ja-JP" altLang="en-US" sz="1350" baseline="0" dirty="0">
                <a:latin typeface="+mn-ea"/>
                <a:ea typeface="+mn-ea"/>
              </a:rPr>
              <a:t> </a:t>
            </a:r>
            <a:r>
              <a:rPr kumimoji="1" lang="ja-JP" altLang="en-US" sz="1350" dirty="0">
                <a:latin typeface="+mn-ea"/>
                <a:ea typeface="+mn-ea"/>
              </a:rPr>
              <a:t>： １年未満　１　３　５　</a:t>
            </a:r>
            <a:r>
              <a:rPr kumimoji="1" lang="en-US" altLang="ja-JP" sz="1350" dirty="0">
                <a:latin typeface="+mn-ea"/>
                <a:ea typeface="+mn-ea"/>
              </a:rPr>
              <a:t>10</a:t>
            </a:r>
            <a:r>
              <a:rPr kumimoji="1" lang="ja-JP" altLang="en-US" sz="1350" dirty="0">
                <a:latin typeface="+mn-ea"/>
                <a:ea typeface="+mn-ea"/>
              </a:rPr>
              <a:t>　</a:t>
            </a:r>
            <a:r>
              <a:rPr kumimoji="1" lang="en-US" altLang="ja-JP" sz="1350" dirty="0">
                <a:latin typeface="+mn-ea"/>
                <a:ea typeface="+mn-ea"/>
              </a:rPr>
              <a:t>20</a:t>
            </a:r>
            <a:r>
              <a:rPr kumimoji="1" lang="ja-JP" altLang="en-US" sz="1350" dirty="0">
                <a:latin typeface="+mn-ea"/>
                <a:ea typeface="+mn-ea"/>
              </a:rPr>
              <a:t>　</a:t>
            </a:r>
            <a:r>
              <a:rPr kumimoji="1" lang="en-US" altLang="ja-JP" sz="1350" dirty="0">
                <a:latin typeface="+mn-ea"/>
                <a:ea typeface="+mn-ea"/>
              </a:rPr>
              <a:t>30</a:t>
            </a:r>
            <a:r>
              <a:rPr kumimoji="1" lang="ja-JP" altLang="en-US" sz="1350" dirty="0">
                <a:latin typeface="+mn-ea"/>
                <a:ea typeface="+mn-ea"/>
              </a:rPr>
              <a:t>年）</a:t>
            </a:r>
            <a:r>
              <a:rPr kumimoji="1" lang="ja-JP" altLang="en-US" sz="1350" dirty="0"/>
              <a:t>　</a:t>
            </a:r>
          </a:p>
        </p:txBody>
      </p:sp>
      <p:sp>
        <p:nvSpPr>
          <p:cNvPr id="8" name="テキスト ボックス 7"/>
          <p:cNvSpPr txBox="1"/>
          <p:nvPr userDrawn="1"/>
        </p:nvSpPr>
        <p:spPr>
          <a:xfrm>
            <a:off x="7715250" y="0"/>
            <a:ext cx="1428750" cy="300082"/>
          </a:xfrm>
          <a:prstGeom prst="rect">
            <a:avLst/>
          </a:prstGeom>
          <a:noFill/>
        </p:spPr>
        <p:txBody>
          <a:bodyPr wrap="square" rtlCol="0">
            <a:spAutoFit/>
          </a:bodyPr>
          <a:lstStyle/>
          <a:p>
            <a:pPr algn="r"/>
            <a:r>
              <a:rPr kumimoji="1" lang="ja-JP" altLang="en-US" sz="1350" dirty="0"/>
              <a:t>○○限り</a:t>
            </a:r>
            <a:endParaRPr kumimoji="1" lang="en-US" altLang="ja-JP" sz="1350" dirty="0"/>
          </a:p>
        </p:txBody>
      </p:sp>
    </p:spTree>
    <p:extLst>
      <p:ext uri="{BB962C8B-B14F-4D97-AF65-F5344CB8AC3E}">
        <p14:creationId xmlns:p14="http://schemas.microsoft.com/office/powerpoint/2010/main" val="26273396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0FB2DDDA-D0E9-49A8-AE64-4780946CB66F}" type="datetimeFigureOut">
              <a:rPr kumimoji="1" lang="ja-JP" altLang="en-US" smtClean="0"/>
              <a:t>2025/12/16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40431076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623888" y="1709739"/>
            <a:ext cx="7886700" cy="2852737"/>
          </a:xfrm>
        </p:spPr>
        <p:txBody>
          <a:bodyPr anchor="b"/>
          <a:lstStyle>
            <a:lvl1pPr>
              <a:defRPr sz="4500"/>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0FB2DDDA-D0E9-49A8-AE64-4780946CB66F}" type="datetimeFigureOut">
              <a:rPr kumimoji="1" lang="ja-JP" altLang="en-US" smtClean="0"/>
              <a:t>2025/12/16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24281389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628650" y="1825625"/>
            <a:ext cx="38862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4629150" y="1825625"/>
            <a:ext cx="38862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0FB2DDDA-D0E9-49A8-AE64-4780946CB66F}" type="datetimeFigureOut">
              <a:rPr kumimoji="1" lang="ja-JP" altLang="en-US" smtClean="0"/>
              <a:t>2025/12/16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34141634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629841" y="365126"/>
            <a:ext cx="7886700" cy="1325563"/>
          </a:xfrm>
        </p:spPr>
        <p:txBody>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629842" y="2505075"/>
            <a:ext cx="3868340"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4629150" y="2505075"/>
            <a:ext cx="3887391"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0FB2DDDA-D0E9-49A8-AE64-4780946CB66F}" type="datetimeFigureOut">
              <a:rPr kumimoji="1" lang="ja-JP" altLang="en-US" smtClean="0"/>
              <a:t>2025/12/16</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7884668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0FB2DDDA-D0E9-49A8-AE64-4780946CB66F}" type="datetimeFigureOut">
              <a:rPr kumimoji="1" lang="ja-JP" altLang="en-US" smtClean="0"/>
              <a:t>2025/12/16</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10202266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0FB2DDDA-D0E9-49A8-AE64-4780946CB66F}" type="datetimeFigureOut">
              <a:rPr kumimoji="1" lang="ja-JP" altLang="en-US" smtClean="0"/>
              <a:t>2025/12/16</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15524026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29841" y="457200"/>
            <a:ext cx="2949178" cy="1600200"/>
          </a:xfrm>
        </p:spPr>
        <p:txBody>
          <a:bodyPr anchor="b"/>
          <a:lstStyle>
            <a:lvl1pPr>
              <a:defRPr sz="2400"/>
            </a:lvl1pPr>
          </a:lstStyle>
          <a:p>
            <a:r>
              <a:rPr kumimoji="1" lang="ja-JP" altLang="en-US"/>
              <a:t>マスター タイトルの書式設定</a:t>
            </a:r>
          </a:p>
        </p:txBody>
      </p:sp>
      <p:sp>
        <p:nvSpPr>
          <p:cNvPr id="3" name="コンテンツ プレースホルダー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0FB2DDDA-D0E9-49A8-AE64-4780946CB66F}" type="datetimeFigureOut">
              <a:rPr kumimoji="1" lang="ja-JP" altLang="en-US" smtClean="0"/>
              <a:t>2025/12/16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7363830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629841" y="457200"/>
            <a:ext cx="2949178" cy="1600200"/>
          </a:xfrm>
        </p:spPr>
        <p:txBody>
          <a:bodyPr anchor="b"/>
          <a:lstStyle>
            <a:lvl1pPr>
              <a:defRPr sz="2400"/>
            </a:lvl1pPr>
          </a:lstStyle>
          <a:p>
            <a:r>
              <a:rPr kumimoji="1" lang="ja-JP" altLang="en-US"/>
              <a:t>マスター タイトルの書式設定</a:t>
            </a:r>
          </a:p>
        </p:txBody>
      </p:sp>
      <p:sp>
        <p:nvSpPr>
          <p:cNvPr id="3" name="図プレースホルダー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kumimoji="1" lang="ja-JP" altLang="en-US"/>
              <a:t>アイコンをクリックして図を追加</a:t>
            </a:r>
          </a:p>
        </p:txBody>
      </p:sp>
      <p:sp>
        <p:nvSpPr>
          <p:cNvPr id="4" name="テキスト プレースホルダー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0FB2DDDA-D0E9-49A8-AE64-4780946CB66F}" type="datetimeFigureOut">
              <a:rPr kumimoji="1" lang="ja-JP" altLang="en-US" smtClean="0"/>
              <a:t>2025/12/16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17905780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0FB2DDDA-D0E9-49A8-AE64-4780946CB66F}" type="datetimeFigureOut">
              <a:rPr kumimoji="1" lang="ja-JP" altLang="en-US" smtClean="0"/>
              <a:t>2025/12/16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32880021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543675" y="365125"/>
            <a:ext cx="1971675" cy="5811838"/>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628650" y="365125"/>
            <a:ext cx="5800725"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0FB2DDDA-D0E9-49A8-AE64-4780946CB66F}" type="datetimeFigureOut">
              <a:rPr kumimoji="1" lang="ja-JP" altLang="en-US" smtClean="0"/>
              <a:t>2025/12/16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42732790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FB2DDDA-D0E9-49A8-AE64-4780946CB66F}" type="datetimeFigureOut">
              <a:rPr kumimoji="1" lang="ja-JP" altLang="en-US" smtClean="0"/>
              <a:t>2025/12/16</a:t>
            </a:fld>
            <a:endParaRPr kumimoji="1" lang="ja-JP" altLang="en-US"/>
          </a:p>
        </p:txBody>
      </p:sp>
      <p:sp>
        <p:nvSpPr>
          <p:cNvPr id="5" name="フッター プレースホルダー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18470235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ja-JP"/>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四角形: 角を丸くする 14">
            <a:extLst>
              <a:ext uri="{FF2B5EF4-FFF2-40B4-BE49-F238E27FC236}">
                <a16:creationId xmlns:a16="http://schemas.microsoft.com/office/drawing/2014/main" id="{C6576F26-C12A-81EA-3AB6-3BA5F2681238}"/>
              </a:ext>
            </a:extLst>
          </p:cNvPr>
          <p:cNvSpPr/>
          <p:nvPr/>
        </p:nvSpPr>
        <p:spPr>
          <a:xfrm>
            <a:off x="116114" y="862347"/>
            <a:ext cx="4329553" cy="5780946"/>
          </a:xfrm>
          <a:prstGeom prst="roundRect">
            <a:avLst/>
          </a:prstGeom>
          <a:solidFill>
            <a:srgbClr val="9BBB59">
              <a:lumMod val="40000"/>
              <a:lumOff val="60000"/>
            </a:srgbClr>
          </a:solidFill>
          <a:ln w="25400" cap="flat" cmpd="sng" algn="ctr">
            <a:solidFill>
              <a:srgbClr val="4F81BD">
                <a:shade val="15000"/>
              </a:srgb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Meiryo UI"/>
              <a:cs typeface="+mn-cs"/>
            </a:endParaRPr>
          </a:p>
        </p:txBody>
      </p:sp>
      <p:sp>
        <p:nvSpPr>
          <p:cNvPr id="16" name="正方形/長方形 15">
            <a:extLst>
              <a:ext uri="{FF2B5EF4-FFF2-40B4-BE49-F238E27FC236}">
                <a16:creationId xmlns:a16="http://schemas.microsoft.com/office/drawing/2014/main" id="{1C0C94B4-AE49-E125-3F7F-A66D82C99FBC}"/>
              </a:ext>
            </a:extLst>
          </p:cNvPr>
          <p:cNvSpPr/>
          <p:nvPr/>
        </p:nvSpPr>
        <p:spPr>
          <a:xfrm>
            <a:off x="-2725" y="-5629"/>
            <a:ext cx="9915352" cy="1105559"/>
          </a:xfrm>
          <a:prstGeom prst="rect">
            <a:avLst/>
          </a:prstGeom>
          <a:noFill/>
          <a:ln w="25400"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Meiryo UI"/>
              <a:ea typeface="Meiryo UI"/>
              <a:cs typeface="+mn-cs"/>
            </a:endParaRPr>
          </a:p>
        </p:txBody>
      </p:sp>
      <p:sp>
        <p:nvSpPr>
          <p:cNvPr id="17" name="テキスト ボックス 16">
            <a:extLst>
              <a:ext uri="{FF2B5EF4-FFF2-40B4-BE49-F238E27FC236}">
                <a16:creationId xmlns:a16="http://schemas.microsoft.com/office/drawing/2014/main" id="{B4C7EF02-09D9-04CD-CA49-38F26DB31B4E}"/>
              </a:ext>
            </a:extLst>
          </p:cNvPr>
          <p:cNvSpPr txBox="1"/>
          <p:nvPr/>
        </p:nvSpPr>
        <p:spPr>
          <a:xfrm>
            <a:off x="22708" y="19015"/>
            <a:ext cx="6610321" cy="276999"/>
          </a:xfrm>
          <a:prstGeom prst="rect">
            <a:avLst/>
          </a:prstGeom>
          <a:noFill/>
        </p:spPr>
        <p:txBody>
          <a:bodyPr wrap="square" rtlCol="0">
            <a:spAutoFit/>
          </a:bodyPr>
          <a:lstStyle/>
          <a:p>
            <a:pPr defTabSz="457200">
              <a:defRPr/>
            </a:pPr>
            <a:r>
              <a:rPr kumimoji="0" lang="en-US" altLang="ja-JP" sz="1200" dirty="0">
                <a:solidFill>
                  <a:prstClr val="black"/>
                </a:solidFill>
                <a:latin typeface="Meiryo UI"/>
                <a:ea typeface="Meiryo UI"/>
              </a:rPr>
              <a:t>【</a:t>
            </a:r>
            <a:r>
              <a:rPr kumimoji="0" lang="ja-JP" altLang="en-US" sz="1200" dirty="0">
                <a:solidFill>
                  <a:prstClr val="black"/>
                </a:solidFill>
                <a:latin typeface="Meiryo UI"/>
                <a:ea typeface="Meiryo UI"/>
              </a:rPr>
              <a:t>令和７年度補正予算</a:t>
            </a:r>
            <a:r>
              <a:rPr kumimoji="0" lang="en-US" altLang="ja-JP" sz="1200" dirty="0">
                <a:solidFill>
                  <a:prstClr val="black"/>
                </a:solidFill>
                <a:latin typeface="Meiryo UI"/>
                <a:ea typeface="Meiryo UI"/>
              </a:rPr>
              <a:t>】</a:t>
            </a:r>
            <a:r>
              <a:rPr kumimoji="0" lang="ja-JP" altLang="en-US" sz="1200" dirty="0">
                <a:solidFill>
                  <a:prstClr val="black"/>
                </a:solidFill>
                <a:latin typeface="Meiryo UI"/>
                <a:ea typeface="Meiryo UI"/>
              </a:rPr>
              <a:t>食品産業</a:t>
            </a:r>
            <a:r>
              <a:rPr kumimoji="0" lang="ja-JP" altLang="en-US" sz="1200">
                <a:solidFill>
                  <a:prstClr val="black"/>
                </a:solidFill>
                <a:latin typeface="Meiryo UI"/>
                <a:ea typeface="Meiryo UI"/>
              </a:rPr>
              <a:t>省力化投資促進緊急</a:t>
            </a:r>
            <a:r>
              <a:rPr kumimoji="0" lang="ja-JP" altLang="en-US" sz="1200" dirty="0">
                <a:solidFill>
                  <a:prstClr val="black"/>
                </a:solidFill>
                <a:latin typeface="Meiryo UI"/>
                <a:ea typeface="Meiryo UI"/>
              </a:rPr>
              <a:t>対策事業のうち省力化技術導入支援事業</a:t>
            </a:r>
          </a:p>
        </p:txBody>
      </p:sp>
      <p:sp>
        <p:nvSpPr>
          <p:cNvPr id="18" name="テキスト ボックス 17">
            <a:extLst>
              <a:ext uri="{FF2B5EF4-FFF2-40B4-BE49-F238E27FC236}">
                <a16:creationId xmlns:a16="http://schemas.microsoft.com/office/drawing/2014/main" id="{2F5B679C-DD8C-5958-28CA-C1AF9F2E8CB0}"/>
              </a:ext>
            </a:extLst>
          </p:cNvPr>
          <p:cNvSpPr txBox="1"/>
          <p:nvPr/>
        </p:nvSpPr>
        <p:spPr>
          <a:xfrm>
            <a:off x="347887" y="2015448"/>
            <a:ext cx="4049751" cy="369332"/>
          </a:xfrm>
          <a:prstGeom prst="rect">
            <a:avLst/>
          </a:prstGeom>
          <a:noFill/>
        </p:spPr>
        <p:txBody>
          <a:bodyPr wrap="square" rtlCol="0" anchor="ctr">
            <a:spAutoFit/>
          </a:bodyPr>
          <a:lstStyle/>
          <a:p>
            <a:pPr algn="ctr" defTabSz="457200">
              <a:defRPr/>
            </a:pPr>
            <a:r>
              <a:rPr lang="ja-JP" altLang="en-US" dirty="0">
                <a:solidFill>
                  <a:prstClr val="black"/>
                </a:solidFill>
                <a:latin typeface="Arial"/>
                <a:ea typeface="Meiryo UI"/>
              </a:rPr>
              <a:t>　</a:t>
            </a:r>
          </a:p>
        </p:txBody>
      </p:sp>
      <p:sp>
        <p:nvSpPr>
          <p:cNvPr id="19" name="テキスト ボックス 18">
            <a:extLst>
              <a:ext uri="{FF2B5EF4-FFF2-40B4-BE49-F238E27FC236}">
                <a16:creationId xmlns:a16="http://schemas.microsoft.com/office/drawing/2014/main" id="{6AF984F4-6CC3-A306-7327-63F007FE0A9A}"/>
              </a:ext>
            </a:extLst>
          </p:cNvPr>
          <p:cNvSpPr txBox="1"/>
          <p:nvPr/>
        </p:nvSpPr>
        <p:spPr>
          <a:xfrm>
            <a:off x="219267" y="1993333"/>
            <a:ext cx="4123245" cy="461665"/>
          </a:xfrm>
          <a:prstGeom prst="rect">
            <a:avLst/>
          </a:prstGeom>
          <a:noFill/>
        </p:spPr>
        <p:txBody>
          <a:bodyPr wrap="none" rtlCol="0">
            <a:spAutoFit/>
          </a:bodyPr>
          <a:lstStyle/>
          <a:p>
            <a:pPr defTabSz="457200"/>
            <a:r>
              <a:rPr lang="ja-JP" altLang="en-US" sz="2400" dirty="0">
                <a:solidFill>
                  <a:srgbClr val="FF0000"/>
                </a:solidFill>
                <a:latin typeface="Arial"/>
                <a:ea typeface="Meiryo UI"/>
              </a:rPr>
              <a:t>導入前の製造ライン全体の写真</a:t>
            </a:r>
            <a:endParaRPr lang="en-US" altLang="ja-JP" sz="2400" dirty="0">
              <a:solidFill>
                <a:srgbClr val="FF0000"/>
              </a:solidFill>
              <a:latin typeface="Arial"/>
              <a:ea typeface="Meiryo UI"/>
            </a:endParaRPr>
          </a:p>
        </p:txBody>
      </p:sp>
      <p:sp>
        <p:nvSpPr>
          <p:cNvPr id="20" name="四角形: 角を丸くする 19">
            <a:extLst>
              <a:ext uri="{FF2B5EF4-FFF2-40B4-BE49-F238E27FC236}">
                <a16:creationId xmlns:a16="http://schemas.microsoft.com/office/drawing/2014/main" id="{65BF7CC9-02BA-5606-9D52-2A11F2818772}"/>
              </a:ext>
            </a:extLst>
          </p:cNvPr>
          <p:cNvSpPr/>
          <p:nvPr/>
        </p:nvSpPr>
        <p:spPr>
          <a:xfrm>
            <a:off x="4526258" y="891377"/>
            <a:ext cx="4540769" cy="5780946"/>
          </a:xfrm>
          <a:prstGeom prst="roundRect">
            <a:avLst/>
          </a:prstGeom>
          <a:solidFill>
            <a:srgbClr val="9BBB59">
              <a:lumMod val="40000"/>
              <a:lumOff val="60000"/>
            </a:srgbClr>
          </a:solidFill>
          <a:ln w="25400" cap="flat" cmpd="sng" algn="ctr">
            <a:solidFill>
              <a:srgbClr val="4F81BD">
                <a:shade val="15000"/>
              </a:srgb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Meiryo UI"/>
              <a:cs typeface="+mn-cs"/>
            </a:endParaRPr>
          </a:p>
        </p:txBody>
      </p:sp>
      <p:sp>
        <p:nvSpPr>
          <p:cNvPr id="21" name="テキスト ボックス 20">
            <a:extLst>
              <a:ext uri="{FF2B5EF4-FFF2-40B4-BE49-F238E27FC236}">
                <a16:creationId xmlns:a16="http://schemas.microsoft.com/office/drawing/2014/main" id="{9240AA60-1C8A-F9FC-F211-839F27B94D1D}"/>
              </a:ext>
            </a:extLst>
          </p:cNvPr>
          <p:cNvSpPr txBox="1"/>
          <p:nvPr/>
        </p:nvSpPr>
        <p:spPr>
          <a:xfrm>
            <a:off x="260801" y="421850"/>
            <a:ext cx="9249283" cy="400110"/>
          </a:xfrm>
          <a:prstGeom prst="rect">
            <a:avLst/>
          </a:prstGeom>
          <a:noFill/>
        </p:spPr>
        <p:txBody>
          <a:bodyPr wrap="square" rtlCol="0">
            <a:spAutoFit/>
          </a:bodyPr>
          <a:lstStyle/>
          <a:p>
            <a:pPr defTabSz="457200"/>
            <a:r>
              <a:rPr lang="ja-JP" altLang="en-US" sz="2000" dirty="0">
                <a:solidFill>
                  <a:srgbClr val="0000FF"/>
                </a:solidFill>
                <a:latin typeface="Arial"/>
                <a:ea typeface="Meiryo UI"/>
              </a:rPr>
              <a:t>以下の２つの枠内に関係する一連の写真を掲載ください</a:t>
            </a:r>
            <a:endParaRPr lang="en-US" altLang="ja-JP" sz="2000" dirty="0">
              <a:solidFill>
                <a:srgbClr val="0000FF"/>
              </a:solidFill>
              <a:latin typeface="Arial"/>
              <a:ea typeface="Meiryo UI"/>
            </a:endParaRPr>
          </a:p>
        </p:txBody>
      </p:sp>
      <p:sp>
        <p:nvSpPr>
          <p:cNvPr id="22" name="テキスト ボックス 21">
            <a:extLst>
              <a:ext uri="{FF2B5EF4-FFF2-40B4-BE49-F238E27FC236}">
                <a16:creationId xmlns:a16="http://schemas.microsoft.com/office/drawing/2014/main" id="{1376EC5D-BAC5-160C-6158-84AD0A1DD1EC}"/>
              </a:ext>
            </a:extLst>
          </p:cNvPr>
          <p:cNvSpPr txBox="1"/>
          <p:nvPr/>
        </p:nvSpPr>
        <p:spPr>
          <a:xfrm>
            <a:off x="7890059" y="2233"/>
            <a:ext cx="1311556" cy="461665"/>
          </a:xfrm>
          <a:prstGeom prst="rect">
            <a:avLst/>
          </a:prstGeom>
          <a:noFill/>
        </p:spPr>
        <p:txBody>
          <a:bodyPr wrap="square" rtlCol="0">
            <a:spAutoFit/>
          </a:bodyPr>
          <a:lstStyle/>
          <a:p>
            <a:pPr defTabSz="457200">
              <a:defRPr/>
            </a:pPr>
            <a:r>
              <a:rPr kumimoji="0" lang="ja-JP" altLang="en-US" sz="2400" b="1" dirty="0">
                <a:solidFill>
                  <a:prstClr val="black"/>
                </a:solidFill>
                <a:latin typeface="Meiryo UI"/>
                <a:ea typeface="Meiryo UI"/>
              </a:rPr>
              <a:t>別添４</a:t>
            </a:r>
            <a:endParaRPr kumimoji="0" lang="ja-JP" altLang="en-US" sz="2400" dirty="0">
              <a:solidFill>
                <a:prstClr val="black"/>
              </a:solidFill>
              <a:latin typeface="Meiryo UI"/>
              <a:ea typeface="Meiryo UI"/>
            </a:endParaRPr>
          </a:p>
        </p:txBody>
      </p:sp>
      <p:sp>
        <p:nvSpPr>
          <p:cNvPr id="23" name="テキスト ボックス 22">
            <a:extLst>
              <a:ext uri="{FF2B5EF4-FFF2-40B4-BE49-F238E27FC236}">
                <a16:creationId xmlns:a16="http://schemas.microsoft.com/office/drawing/2014/main" id="{2E0DA376-54C3-43C7-5199-20939B164EA9}"/>
              </a:ext>
            </a:extLst>
          </p:cNvPr>
          <p:cNvSpPr txBox="1"/>
          <p:nvPr/>
        </p:nvSpPr>
        <p:spPr>
          <a:xfrm>
            <a:off x="219267" y="2747817"/>
            <a:ext cx="4049751" cy="1631216"/>
          </a:xfrm>
          <a:prstGeom prst="rect">
            <a:avLst/>
          </a:prstGeom>
          <a:noFill/>
        </p:spPr>
        <p:txBody>
          <a:bodyPr wrap="square" rtlCol="0">
            <a:spAutoFit/>
          </a:bodyPr>
          <a:lstStyle/>
          <a:p>
            <a:pPr defTabSz="457200"/>
            <a:r>
              <a:rPr lang="en-US" altLang="ja-JP" sz="2000" dirty="0">
                <a:solidFill>
                  <a:srgbClr val="0000FF"/>
                </a:solidFill>
                <a:latin typeface="Arial"/>
                <a:ea typeface="Meiryo UI"/>
              </a:rPr>
              <a:t>※</a:t>
            </a:r>
            <a:r>
              <a:rPr lang="ja-JP" altLang="en-US" sz="2000" dirty="0">
                <a:solidFill>
                  <a:srgbClr val="0000FF"/>
                </a:solidFill>
                <a:latin typeface="Arial"/>
                <a:ea typeface="Meiryo UI"/>
              </a:rPr>
              <a:t>ライン全体だと大きすぎて１枚の写真に収まりきらない場合は、本補助事業で導入を計画している工程を中心としてその前後の工程がわかる写真を掲載ください。</a:t>
            </a:r>
            <a:endParaRPr lang="en-US" altLang="ja-JP" sz="2000" dirty="0">
              <a:solidFill>
                <a:srgbClr val="0000FF"/>
              </a:solidFill>
              <a:latin typeface="Arial"/>
              <a:ea typeface="Meiryo UI"/>
            </a:endParaRPr>
          </a:p>
        </p:txBody>
      </p:sp>
      <p:sp>
        <p:nvSpPr>
          <p:cNvPr id="24" name="テキスト ボックス 23">
            <a:extLst>
              <a:ext uri="{FF2B5EF4-FFF2-40B4-BE49-F238E27FC236}">
                <a16:creationId xmlns:a16="http://schemas.microsoft.com/office/drawing/2014/main" id="{3B540B48-E3B1-D46C-15D3-6416388EB820}"/>
              </a:ext>
            </a:extLst>
          </p:cNvPr>
          <p:cNvSpPr txBox="1"/>
          <p:nvPr/>
        </p:nvSpPr>
        <p:spPr>
          <a:xfrm>
            <a:off x="5115126" y="1998209"/>
            <a:ext cx="3363031" cy="461665"/>
          </a:xfrm>
          <a:prstGeom prst="rect">
            <a:avLst/>
          </a:prstGeom>
          <a:noFill/>
        </p:spPr>
        <p:txBody>
          <a:bodyPr wrap="square" rtlCol="0">
            <a:spAutoFit/>
          </a:bodyPr>
          <a:lstStyle/>
          <a:p>
            <a:pPr defTabSz="457200"/>
            <a:r>
              <a:rPr lang="ja-JP" altLang="en-US" sz="2400" dirty="0">
                <a:solidFill>
                  <a:srgbClr val="FF0000"/>
                </a:solidFill>
                <a:latin typeface="Arial"/>
                <a:ea typeface="Meiryo UI"/>
              </a:rPr>
              <a:t>現状の機械設備の写真</a:t>
            </a:r>
            <a:endParaRPr lang="en-US" altLang="ja-JP" sz="2400" dirty="0">
              <a:solidFill>
                <a:srgbClr val="FF0000"/>
              </a:solidFill>
              <a:latin typeface="Arial"/>
              <a:ea typeface="Meiryo UI"/>
            </a:endParaRPr>
          </a:p>
        </p:txBody>
      </p:sp>
      <p:sp>
        <p:nvSpPr>
          <p:cNvPr id="25" name="テキスト ボックス 24">
            <a:extLst>
              <a:ext uri="{FF2B5EF4-FFF2-40B4-BE49-F238E27FC236}">
                <a16:creationId xmlns:a16="http://schemas.microsoft.com/office/drawing/2014/main" id="{2546EF89-C763-C11B-3E07-1CB54A5A217F}"/>
              </a:ext>
            </a:extLst>
          </p:cNvPr>
          <p:cNvSpPr txBox="1"/>
          <p:nvPr/>
        </p:nvSpPr>
        <p:spPr>
          <a:xfrm>
            <a:off x="4874982" y="2767280"/>
            <a:ext cx="4049751" cy="1323439"/>
          </a:xfrm>
          <a:prstGeom prst="rect">
            <a:avLst/>
          </a:prstGeom>
          <a:noFill/>
        </p:spPr>
        <p:txBody>
          <a:bodyPr wrap="square" rtlCol="0">
            <a:spAutoFit/>
          </a:bodyPr>
          <a:lstStyle/>
          <a:p>
            <a:pPr defTabSz="457200"/>
            <a:r>
              <a:rPr lang="en-US" altLang="ja-JP" sz="2000" dirty="0">
                <a:solidFill>
                  <a:srgbClr val="0000FF"/>
                </a:solidFill>
                <a:latin typeface="Arial"/>
                <a:ea typeface="Meiryo UI"/>
              </a:rPr>
              <a:t>※</a:t>
            </a:r>
            <a:r>
              <a:rPr lang="ja-JP" altLang="en-US" sz="2000" dirty="0">
                <a:solidFill>
                  <a:srgbClr val="0000FF"/>
                </a:solidFill>
                <a:latin typeface="Arial"/>
                <a:ea typeface="Meiryo UI"/>
              </a:rPr>
              <a:t>人手によって行われている作業を本補助事業によって機械設備に置き換える場合には、現状の作業風景が分かる写真を掲載ください。</a:t>
            </a:r>
            <a:endParaRPr lang="en-US" altLang="ja-JP" sz="2000" dirty="0">
              <a:solidFill>
                <a:srgbClr val="0000FF"/>
              </a:solidFill>
              <a:latin typeface="Arial"/>
              <a:ea typeface="Meiryo UI"/>
            </a:endParaRPr>
          </a:p>
        </p:txBody>
      </p:sp>
    </p:spTree>
    <p:extLst>
      <p:ext uri="{BB962C8B-B14F-4D97-AF65-F5344CB8AC3E}">
        <p14:creationId xmlns:p14="http://schemas.microsoft.com/office/powerpoint/2010/main" val="607294053"/>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lank.potx" id="{546AA652-6FE4-469C-9EC7-584220622CBC}" vid="{AC2C4DD0-CE0C-4897-A5A4-4FD5F3BE5ABF}"/>
    </a:ext>
  </a:extLst>
</a:theme>
</file>

<file path=docProps/app.xml><?xml version="1.0" encoding="utf-8"?>
<Properties xmlns="http://schemas.openxmlformats.org/officeDocument/2006/extended-properties" xmlns:vt="http://schemas.openxmlformats.org/officeDocument/2006/docPropsVTypes">
  <Template>blank</Template>
  <TotalTime>0</TotalTime>
  <Words>120</Words>
  <Application>Microsoft Office PowerPoint</Application>
  <PresentationFormat>画面に合わせる (4:3)</PresentationFormat>
  <Paragraphs>8</Paragraphs>
  <Slides>1</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vt:i4>
      </vt:variant>
    </vt:vector>
  </HeadingPairs>
  <TitlesOfParts>
    <vt:vector size="6" baseType="lpstr">
      <vt:lpstr>Meiryo UI</vt:lpstr>
      <vt:lpstr>Arial</vt:lpstr>
      <vt:lpstr>Calibri</vt:lpstr>
      <vt:lpstr>Calibri Light</vt:lpstr>
      <vt:lpstr>Office テーマ</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2025-12-15T04:46:55Z</dcterms:created>
  <dcterms:modified xsi:type="dcterms:W3CDTF">2025-12-15T23:40:17Z</dcterms:modified>
</cp:coreProperties>
</file>