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720" r:id="rId1"/>
  </p:sldMasterIdLst>
  <p:notesMasterIdLst>
    <p:notesMasterId r:id="rId3"/>
  </p:notesMasterIdLst>
  <p:sldIdLst>
    <p:sldId id="2147378881" r:id="rId2"/>
  </p:sldIdLst>
  <p:sldSz cx="9906000" cy="6858000" type="A4"/>
  <p:notesSz cx="6735763" cy="98663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472C4"/>
    <a:srgbClr val="0070C0"/>
    <a:srgbClr val="FFCCFF"/>
    <a:srgbClr val="FF00FF"/>
    <a:srgbClr val="2585C9"/>
    <a:srgbClr val="00B050"/>
    <a:srgbClr val="70AD47"/>
    <a:srgbClr val="DAE3F3"/>
    <a:srgbClr val="FFF2CC"/>
    <a:srgbClr val="A8B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6CFC074-173B-4F22-8BE0-A99E48BCFBFB}" v="5" dt="2025-02-12T02:13:53.47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中間スタイル 2 - アクセント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中間スタイル 2 - アクセント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912C8C85-51F0-491E-9774-3900AFEF0FD7}" styleName="淡色スタイル 2 - アクセント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17292A2E-F333-43FB-9621-5CBBE7FDCDCB}" styleName="淡色スタイル 2 - アクセント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0E3FDE45-AF77-4B5C-9715-49D594BDF05E}" styleName="淡色スタイル 1 - アクセント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5FD0F851-EC5A-4D38-B0AD-8093EC10F338}" styleName="淡色スタイル 1 - アクセント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E9639D4-E3E2-4D34-9284-5A2195B3D0D7}" styleName="スタイル (淡色)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5A111915-BE36-4E01-A7E5-04B1672EAD32}" styleName="淡色スタイル 2 - アクセント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68D230F3-CF80-4859-8CE7-A43EE81993B5}" styleName="淡色スタイル 1 - アクセント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5940675A-B579-460E-94D1-54222C63F5DA}" styleName="スタイルなし、表の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E8B1032C-EA38-4F05-BA0D-38AFFFC7BED3}" styleName="淡色スタイル 3 - アクセント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2" d="100"/>
          <a:sy n="92" d="100"/>
        </p:scale>
        <p:origin x="57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11" Type="http://schemas.openxmlformats.org/officeDocument/2006/relationships/customXml" Target="../customXml/item3.xml"/><Relationship Id="rId5" Type="http://schemas.openxmlformats.org/officeDocument/2006/relationships/viewProps" Target="viewProps.xml"/><Relationship Id="rId10" Type="http://schemas.openxmlformats.org/officeDocument/2006/relationships/customXml" Target="../customXml/item2.xml"/><Relationship Id="rId4" Type="http://schemas.openxmlformats.org/officeDocument/2006/relationships/presProps" Target="presProps.xml"/><Relationship Id="rId9" Type="http://schemas.openxmlformats.org/officeDocument/2006/relationships/customXml" Target="../customXml/item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5" y="5"/>
            <a:ext cx="2918621" cy="494813"/>
          </a:xfrm>
          <a:prstGeom prst="rect">
            <a:avLst/>
          </a:prstGeom>
        </p:spPr>
        <p:txBody>
          <a:bodyPr vert="horz" lIns="90609" tIns="45301" rIns="90609" bIns="45301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5577" y="5"/>
            <a:ext cx="2918621" cy="494813"/>
          </a:xfrm>
          <a:prstGeom prst="rect">
            <a:avLst/>
          </a:prstGeom>
        </p:spPr>
        <p:txBody>
          <a:bodyPr vert="horz" lIns="90609" tIns="45301" rIns="90609" bIns="45301" rtlCol="0"/>
          <a:lstStyle>
            <a:lvl1pPr algn="r">
              <a:defRPr sz="1200"/>
            </a:lvl1pPr>
          </a:lstStyle>
          <a:p>
            <a:fld id="{7EE5BBA3-23BA-421E-A6B2-40CBB36E4ACA}" type="datetimeFigureOut">
              <a:rPr kumimoji="1" lang="ja-JP" altLang="en-US" smtClean="0"/>
              <a:t>2025/2/12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963613" y="1233488"/>
            <a:ext cx="4808537" cy="3330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609" tIns="45301" rIns="90609" bIns="45301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891" y="4748001"/>
            <a:ext cx="5387982" cy="3884437"/>
          </a:xfrm>
          <a:prstGeom prst="rect">
            <a:avLst/>
          </a:prstGeom>
        </p:spPr>
        <p:txBody>
          <a:bodyPr vert="horz" lIns="90609" tIns="45301" rIns="90609" bIns="45301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5" y="9371505"/>
            <a:ext cx="2918621" cy="494813"/>
          </a:xfrm>
          <a:prstGeom prst="rect">
            <a:avLst/>
          </a:prstGeom>
        </p:spPr>
        <p:txBody>
          <a:bodyPr vert="horz" lIns="90609" tIns="45301" rIns="90609" bIns="45301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5577" y="9371505"/>
            <a:ext cx="2918621" cy="494813"/>
          </a:xfrm>
          <a:prstGeom prst="rect">
            <a:avLst/>
          </a:prstGeom>
        </p:spPr>
        <p:txBody>
          <a:bodyPr vert="horz" lIns="90609" tIns="45301" rIns="90609" bIns="45301" rtlCol="0" anchor="b"/>
          <a:lstStyle>
            <a:lvl1pPr algn="r">
              <a:defRPr sz="1200"/>
            </a:lvl1pPr>
          </a:lstStyle>
          <a:p>
            <a:fld id="{CC9E4919-8921-4E53-817D-973F5F6DF7C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962658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679C2E-1A88-4760-8FF1-AA9C8DE7BA0E}" type="datetime1">
              <a:rPr kumimoji="1" lang="ja-JP" altLang="en-US" smtClean="0"/>
              <a:t>2025/2/12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76C32-8F02-40FE-954F-E3DC56C57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504781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4801D7-E274-4B5C-8218-148B6D91F34C}" type="datetime1">
              <a:rPr kumimoji="1" lang="ja-JP" altLang="en-US" smtClean="0"/>
              <a:t>2025/2/12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51716" y="6356352"/>
            <a:ext cx="2228850" cy="365125"/>
          </a:xfrm>
        </p:spPr>
        <p:txBody>
          <a:bodyPr/>
          <a:lstStyle>
            <a:lvl1pPr>
              <a:defRPr sz="2000">
                <a:solidFill>
                  <a:schemeClr val="tx1"/>
                </a:solidFill>
              </a:defRPr>
            </a:lvl1pPr>
          </a:lstStyle>
          <a:p>
            <a:fld id="{59976C32-8F02-40FE-954F-E3DC56C57746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120404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12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DB6EB8-B655-47F2-95F8-9A4D4F7496C9}" type="datetime1">
              <a:rPr kumimoji="1" lang="ja-JP" altLang="en-US" smtClean="0"/>
              <a:t>2025/2/12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76C32-8F02-40FE-954F-E3DC56C57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077680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E0EFA-B4A3-4363-B3B2-12427901EFDE}" type="datetime1">
              <a:rPr kumimoji="1" lang="ja-JP" altLang="en-US" smtClean="0"/>
              <a:t>2025/2/12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76C32-8F02-40FE-954F-E3DC56C57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970039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D825F7-FAFD-4873-B481-D0BD764A5D9F}" type="datetime1">
              <a:rPr kumimoji="1" lang="ja-JP" altLang="en-US" smtClean="0"/>
              <a:t>2025/2/12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76C32-8F02-40FE-954F-E3DC56C57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233829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4F4948-A4FB-4BBA-8528-0A00A40EB8B3}" type="datetime1">
              <a:rPr kumimoji="1" lang="ja-JP" altLang="en-US" smtClean="0"/>
              <a:t>2025/2/12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76C32-8F02-40FE-954F-E3DC56C57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650464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C9D613-90EF-4C13-AE73-F38923157F8A}" type="datetime1">
              <a:rPr kumimoji="1" lang="ja-JP" altLang="en-US" smtClean="0"/>
              <a:t>2025/2/12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76C32-8F02-40FE-954F-E3DC56C57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214560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60A305-3C75-4523-88FE-1212F819FD31}" type="datetime1">
              <a:rPr kumimoji="1" lang="ja-JP" altLang="en-US" smtClean="0"/>
              <a:t>2025/2/12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76C32-8F02-40FE-954F-E3DC56C57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912488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1B0A31-95B7-4F85-B552-695743C423A7}" type="datetime1">
              <a:rPr kumimoji="1" lang="ja-JP" altLang="en-US" smtClean="0"/>
              <a:t>2025/2/12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76C32-8F02-40FE-954F-E3DC56C57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331178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81ECE8-6D0E-4C07-BB67-F3E6C1D90C79}" type="datetime1">
              <a:rPr kumimoji="1" lang="ja-JP" altLang="en-US" smtClean="0"/>
              <a:t>2025/2/12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76C32-8F02-40FE-954F-E3DC56C57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85761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C2119-DB24-46C6-B4D3-923E22CE2C94}" type="datetime1">
              <a:rPr kumimoji="1" lang="ja-JP" altLang="en-US" smtClean="0"/>
              <a:t>2025/2/12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76C32-8F02-40FE-954F-E3DC56C57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428991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969082-1A5B-4A4B-8245-6A1EB3D57239}" type="datetime1">
              <a:rPr kumimoji="1" lang="ja-JP" altLang="en-US" smtClean="0"/>
              <a:t>2025/2/12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976C32-8F02-40FE-954F-E3DC56C57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554314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線コネクタ 3">
            <a:extLst>
              <a:ext uri="{FF2B5EF4-FFF2-40B4-BE49-F238E27FC236}">
                <a16:creationId xmlns:a16="http://schemas.microsoft.com/office/drawing/2014/main" id="{A7BF22A4-7A6B-272F-D315-F3BDF0C37416}"/>
              </a:ext>
            </a:extLst>
          </p:cNvPr>
          <p:cNvCxnSpPr>
            <a:cxnSpLocks/>
          </p:cNvCxnSpPr>
          <p:nvPr/>
        </p:nvCxnSpPr>
        <p:spPr>
          <a:xfrm>
            <a:off x="1" y="921279"/>
            <a:ext cx="9905999" cy="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7" name="表 26">
            <a:extLst>
              <a:ext uri="{FF2B5EF4-FFF2-40B4-BE49-F238E27FC236}">
                <a16:creationId xmlns:a16="http://schemas.microsoft.com/office/drawing/2014/main" id="{3C7941E5-A0C8-A4C0-4E43-94FD6529D2AD}"/>
              </a:ext>
            </a:extLst>
          </p:cNvPr>
          <p:cNvGraphicFramePr>
            <a:graphicFrameLocks noGrp="1"/>
          </p:cNvGraphicFramePr>
          <p:nvPr/>
        </p:nvGraphicFramePr>
        <p:xfrm>
          <a:off x="4974555" y="3495065"/>
          <a:ext cx="4894500" cy="2179320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267668">
                  <a:extLst>
                    <a:ext uri="{9D8B030D-6E8A-4147-A177-3AD203B41FA5}">
                      <a16:colId xmlns:a16="http://schemas.microsoft.com/office/drawing/2014/main" val="3966827443"/>
                    </a:ext>
                  </a:extLst>
                </a:gridCol>
                <a:gridCol w="676304">
                  <a:extLst>
                    <a:ext uri="{9D8B030D-6E8A-4147-A177-3AD203B41FA5}">
                      <a16:colId xmlns:a16="http://schemas.microsoft.com/office/drawing/2014/main" val="3756062049"/>
                    </a:ext>
                  </a:extLst>
                </a:gridCol>
                <a:gridCol w="3356009">
                  <a:extLst>
                    <a:ext uri="{9D8B030D-6E8A-4147-A177-3AD203B41FA5}">
                      <a16:colId xmlns:a16="http://schemas.microsoft.com/office/drawing/2014/main" val="2357388432"/>
                    </a:ext>
                  </a:extLst>
                </a:gridCol>
                <a:gridCol w="594519">
                  <a:extLst>
                    <a:ext uri="{9D8B030D-6E8A-4147-A177-3AD203B41FA5}">
                      <a16:colId xmlns:a16="http://schemas.microsoft.com/office/drawing/2014/main" val="505857850"/>
                    </a:ext>
                  </a:extLst>
                </a:gridCol>
              </a:tblGrid>
              <a:tr h="324852">
                <a:tc>
                  <a:txBody>
                    <a:bodyPr/>
                    <a:lstStyle/>
                    <a:p>
                      <a:pPr algn="ctr"/>
                      <a:endParaRPr kumimoji="1" lang="ja-JP" altLang="en-US" sz="12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0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申請時</a:t>
                      </a:r>
                      <a:endParaRPr kumimoji="1" lang="en-US" altLang="ja-JP" sz="10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(</a:t>
                      </a:r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します</a:t>
                      </a:r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1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（７）環境関係法令の遵守等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0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報告時</a:t>
                      </a:r>
                      <a:br>
                        <a:rPr kumimoji="1" lang="en-US" altLang="ja-JP" sz="10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</a:br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(</a:t>
                      </a:r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しました</a:t>
                      </a:r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)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9118122"/>
                  </a:ext>
                </a:extLst>
              </a:tr>
              <a:tr h="289249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⑪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みどりの食料システム戦略の理解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88209154"/>
                  </a:ext>
                </a:extLst>
              </a:tr>
              <a:tr h="289249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⑫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  <a:endParaRPr kumimoji="1" lang="en-US" altLang="ja-JP" sz="14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関係法令の遵守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9699600"/>
                  </a:ext>
                </a:extLst>
              </a:tr>
              <a:tr h="406065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環境配慮の取組方針の策定や研修の実施に努める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93739219"/>
                  </a:ext>
                </a:extLst>
              </a:tr>
              <a:tr h="392529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⑭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  <a:endParaRPr kumimoji="1" lang="en-US" altLang="ja-JP" sz="14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1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※</a:t>
                      </a:r>
                      <a:r>
                        <a:rPr kumimoji="1" lang="ja-JP" altLang="en-US" sz="11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機械等を扱う事業者である場合（該当しない □）</a:t>
                      </a:r>
                      <a:endParaRPr kumimoji="1" lang="en-US" altLang="ja-JP" sz="1100" b="1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l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機械等の適切な整備と管理に努める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98685970"/>
                  </a:ext>
                </a:extLst>
              </a:tr>
              <a:tr h="289249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⑮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正しい知識に基づく作業安全に努める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14092227"/>
                  </a:ext>
                </a:extLst>
              </a:tr>
            </a:tbl>
          </a:graphicData>
        </a:graphic>
      </p:graphicFrame>
      <p:graphicFrame>
        <p:nvGraphicFramePr>
          <p:cNvPr id="30" name="表 7">
            <a:extLst>
              <a:ext uri="{FF2B5EF4-FFF2-40B4-BE49-F238E27FC236}">
                <a16:creationId xmlns:a16="http://schemas.microsoft.com/office/drawing/2014/main" id="{E39C0356-3C95-C47C-144C-13E36EFE284C}"/>
              </a:ext>
            </a:extLst>
          </p:cNvPr>
          <p:cNvGraphicFramePr>
            <a:graphicFrameLocks noGrp="1"/>
          </p:cNvGraphicFramePr>
          <p:nvPr/>
        </p:nvGraphicFramePr>
        <p:xfrm>
          <a:off x="4974555" y="974425"/>
          <a:ext cx="4894499" cy="1066800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267668">
                  <a:extLst>
                    <a:ext uri="{9D8B030D-6E8A-4147-A177-3AD203B41FA5}">
                      <a16:colId xmlns:a16="http://schemas.microsoft.com/office/drawing/2014/main" val="3966827443"/>
                    </a:ext>
                  </a:extLst>
                </a:gridCol>
                <a:gridCol w="657439">
                  <a:extLst>
                    <a:ext uri="{9D8B030D-6E8A-4147-A177-3AD203B41FA5}">
                      <a16:colId xmlns:a16="http://schemas.microsoft.com/office/drawing/2014/main" val="3756062049"/>
                    </a:ext>
                  </a:extLst>
                </a:gridCol>
                <a:gridCol w="3337205">
                  <a:extLst>
                    <a:ext uri="{9D8B030D-6E8A-4147-A177-3AD203B41FA5}">
                      <a16:colId xmlns:a16="http://schemas.microsoft.com/office/drawing/2014/main" val="2357388432"/>
                    </a:ext>
                  </a:extLst>
                </a:gridCol>
                <a:gridCol w="632187">
                  <a:extLst>
                    <a:ext uri="{9D8B030D-6E8A-4147-A177-3AD203B41FA5}">
                      <a16:colId xmlns:a16="http://schemas.microsoft.com/office/drawing/2014/main" val="505857850"/>
                    </a:ext>
                  </a:extLst>
                </a:gridCol>
              </a:tblGrid>
              <a:tr h="352533">
                <a:tc>
                  <a:txBody>
                    <a:bodyPr/>
                    <a:lstStyle/>
                    <a:p>
                      <a:pPr algn="ctr"/>
                      <a:endParaRPr kumimoji="1" lang="ja-JP" altLang="en-US" sz="12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申請時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(</a:t>
                      </a:r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します</a:t>
                      </a:r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（５）廃棄物の発生抑制、</a:t>
                      </a:r>
                      <a:endParaRPr kumimoji="1" lang="en-US" altLang="ja-JP" sz="1200" b="1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l"/>
                      <a:r>
                        <a:rPr kumimoji="1" lang="ja-JP" altLang="en-US" sz="12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　　　適正な循環的な利用及び適正な処分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報告時</a:t>
                      </a:r>
                      <a:endParaRPr kumimoji="1" lang="en-US" altLang="ja-JP" sz="11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（しました）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9118122"/>
                  </a:ext>
                </a:extLst>
              </a:tr>
              <a:tr h="253437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プラ等廃棄物の削減に努め、適正に処理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88209154"/>
                  </a:ext>
                </a:extLst>
              </a:tr>
              <a:tr h="253437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⑧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  <a:endParaRPr kumimoji="1" lang="en-US" altLang="ja-JP" sz="1400" b="0" dirty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0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資源の再利用を検討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400" b="0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6058773"/>
                  </a:ext>
                </a:extLst>
              </a:tr>
            </a:tbl>
          </a:graphicData>
        </a:graphic>
      </p:graphicFrame>
      <p:graphicFrame>
        <p:nvGraphicFramePr>
          <p:cNvPr id="31" name="表 7">
            <a:extLst>
              <a:ext uri="{FF2B5EF4-FFF2-40B4-BE49-F238E27FC236}">
                <a16:creationId xmlns:a16="http://schemas.microsoft.com/office/drawing/2014/main" id="{CBE8F60D-84E1-0635-0380-418964769421}"/>
              </a:ext>
            </a:extLst>
          </p:cNvPr>
          <p:cNvGraphicFramePr>
            <a:graphicFrameLocks noGrp="1"/>
          </p:cNvGraphicFramePr>
          <p:nvPr/>
        </p:nvGraphicFramePr>
        <p:xfrm>
          <a:off x="51636" y="2863850"/>
          <a:ext cx="4809000" cy="2087880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262992">
                  <a:extLst>
                    <a:ext uri="{9D8B030D-6E8A-4147-A177-3AD203B41FA5}">
                      <a16:colId xmlns:a16="http://schemas.microsoft.com/office/drawing/2014/main" val="3966827443"/>
                    </a:ext>
                  </a:extLst>
                </a:gridCol>
                <a:gridCol w="572062">
                  <a:extLst>
                    <a:ext uri="{9D8B030D-6E8A-4147-A177-3AD203B41FA5}">
                      <a16:colId xmlns:a16="http://schemas.microsoft.com/office/drawing/2014/main" val="3756062049"/>
                    </a:ext>
                  </a:extLst>
                </a:gridCol>
                <a:gridCol w="3352801">
                  <a:extLst>
                    <a:ext uri="{9D8B030D-6E8A-4147-A177-3AD203B41FA5}">
                      <a16:colId xmlns:a16="http://schemas.microsoft.com/office/drawing/2014/main" val="2357388432"/>
                    </a:ext>
                  </a:extLst>
                </a:gridCol>
                <a:gridCol w="621145">
                  <a:extLst>
                    <a:ext uri="{9D8B030D-6E8A-4147-A177-3AD203B41FA5}">
                      <a16:colId xmlns:a16="http://schemas.microsoft.com/office/drawing/2014/main" val="505857850"/>
                    </a:ext>
                  </a:extLst>
                </a:gridCol>
              </a:tblGrid>
              <a:tr h="282029">
                <a:tc>
                  <a:txBody>
                    <a:bodyPr/>
                    <a:lstStyle/>
                    <a:p>
                      <a:pPr algn="ctr"/>
                      <a:endParaRPr kumimoji="1" lang="ja-JP" altLang="en-US" sz="12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marL="72000" marR="72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申請時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(</a:t>
                      </a:r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します</a:t>
                      </a:r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)</a:t>
                      </a:r>
                    </a:p>
                  </a:txBody>
                  <a:tcPr marL="72000" marR="72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（３）エネルギーの節減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報告時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（しました）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9118122"/>
                  </a:ext>
                </a:extLst>
              </a:tr>
              <a:tr h="367863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③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オフィスや車両・機械等の電気・燃料の使用状況の記録・保存に努める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88209154"/>
                  </a:ext>
                </a:extLst>
              </a:tr>
              <a:tr h="662154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④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  <a:endParaRPr kumimoji="1" lang="en-US" altLang="ja-JP" sz="14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0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省エネを意識し、不必要・非効率なエネルギー消費をしない（照明、空調、ウォームビズ・クールビズ、燃費効率のよい機械の利用等）ように努める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44117004"/>
                  </a:ext>
                </a:extLst>
              </a:tr>
              <a:tr h="367863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⑤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環境負荷低減に配慮した商品、原料等の調達を検討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400" b="0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79492618"/>
                  </a:ext>
                </a:extLst>
              </a:tr>
            </a:tbl>
          </a:graphicData>
        </a:graphic>
      </p:graphicFrame>
      <p:graphicFrame>
        <p:nvGraphicFramePr>
          <p:cNvPr id="2" name="表 7">
            <a:extLst>
              <a:ext uri="{FF2B5EF4-FFF2-40B4-BE49-F238E27FC236}">
                <a16:creationId xmlns:a16="http://schemas.microsoft.com/office/drawing/2014/main" id="{23403E29-A423-730A-74D3-D877B34251E3}"/>
              </a:ext>
            </a:extLst>
          </p:cNvPr>
          <p:cNvGraphicFramePr>
            <a:graphicFrameLocks noGrp="1"/>
          </p:cNvGraphicFramePr>
          <p:nvPr/>
        </p:nvGraphicFramePr>
        <p:xfrm>
          <a:off x="51637" y="974425"/>
          <a:ext cx="4808999" cy="818050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281347">
                  <a:extLst>
                    <a:ext uri="{9D8B030D-6E8A-4147-A177-3AD203B41FA5}">
                      <a16:colId xmlns:a16="http://schemas.microsoft.com/office/drawing/2014/main" val="3966827443"/>
                    </a:ext>
                  </a:extLst>
                </a:gridCol>
                <a:gridCol w="602423">
                  <a:extLst>
                    <a:ext uri="{9D8B030D-6E8A-4147-A177-3AD203B41FA5}">
                      <a16:colId xmlns:a16="http://schemas.microsoft.com/office/drawing/2014/main" val="1478065040"/>
                    </a:ext>
                  </a:extLst>
                </a:gridCol>
                <a:gridCol w="3260732">
                  <a:extLst>
                    <a:ext uri="{9D8B030D-6E8A-4147-A177-3AD203B41FA5}">
                      <a16:colId xmlns:a16="http://schemas.microsoft.com/office/drawing/2014/main" val="2357388432"/>
                    </a:ext>
                  </a:extLst>
                </a:gridCol>
                <a:gridCol w="664497">
                  <a:extLst>
                    <a:ext uri="{9D8B030D-6E8A-4147-A177-3AD203B41FA5}">
                      <a16:colId xmlns:a16="http://schemas.microsoft.com/office/drawing/2014/main" val="505857850"/>
                    </a:ext>
                  </a:extLst>
                </a:gridCol>
              </a:tblGrid>
              <a:tr h="321453">
                <a:tc>
                  <a:txBody>
                    <a:bodyPr/>
                    <a:lstStyle/>
                    <a:p>
                      <a:pPr algn="ctr"/>
                      <a:endParaRPr kumimoji="1" lang="ja-JP" altLang="en-US" sz="12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申請時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(</a:t>
                      </a:r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します</a:t>
                      </a:r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)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（１）適正な施肥</a:t>
                      </a:r>
                      <a:endParaRPr kumimoji="1" lang="en-US" altLang="ja-JP" sz="1200" b="1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報告時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(</a:t>
                      </a:r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しました</a:t>
                      </a:r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)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9118122"/>
                  </a:ext>
                </a:extLst>
              </a:tr>
              <a:tr h="46753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①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ja-JP" altLang="en-US" sz="1100" b="1" dirty="0">
                          <a:solidFill>
                            <a:schemeClr val="tx1"/>
                          </a:solidFill>
                          <a:latin typeface="ＭＳ ゴシック"/>
                          <a:ea typeface="ＭＳ ゴシック"/>
                        </a:rPr>
                        <a:t> </a:t>
                      </a:r>
                      <a:r>
                        <a:rPr kumimoji="1" lang="en-US" altLang="ja-JP" sz="1100" b="1" dirty="0">
                          <a:solidFill>
                            <a:schemeClr val="tx1"/>
                          </a:solidFill>
                          <a:latin typeface="ＭＳ ゴシック"/>
                          <a:ea typeface="ＭＳ ゴシック"/>
                        </a:rPr>
                        <a:t>※</a:t>
                      </a:r>
                      <a:r>
                        <a:rPr kumimoji="1" lang="ja-JP" altLang="en-US" sz="1100" b="1" dirty="0">
                          <a:solidFill>
                            <a:schemeClr val="tx1"/>
                          </a:solidFill>
                          <a:latin typeface="ＭＳ ゴシック"/>
                          <a:ea typeface="ＭＳ ゴシック"/>
                        </a:rPr>
                        <a:t>農産物</a:t>
                      </a:r>
                      <a:r>
                        <a:rPr lang="ja-JP" altLang="en-US" sz="1100" b="1" dirty="0">
                          <a:solidFill>
                            <a:schemeClr val="tx1"/>
                          </a:solidFill>
                          <a:latin typeface="ＭＳ ゴシック"/>
                          <a:ea typeface="ＭＳ ゴシック"/>
                        </a:rPr>
                        <a:t>等</a:t>
                      </a:r>
                      <a:r>
                        <a:rPr kumimoji="1" lang="ja-JP" altLang="en-US" sz="1100" b="1" dirty="0">
                          <a:solidFill>
                            <a:schemeClr val="tx1"/>
                          </a:solidFill>
                          <a:latin typeface="ＭＳ ゴシック"/>
                          <a:ea typeface="ＭＳ ゴシック"/>
                        </a:rPr>
                        <a:t>の調達を行う場合（該当しない □）</a:t>
                      </a:r>
                      <a:endParaRPr kumimoji="1" lang="en-US" altLang="ja-JP" sz="1100" b="1" dirty="0">
                        <a:solidFill>
                          <a:schemeClr val="tx1"/>
                        </a:solidFill>
                        <a:latin typeface="ＭＳ ゴシック"/>
                        <a:ea typeface="ＭＳ ゴシック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b="0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環境負荷低減に配慮した農産物等の調達を検討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9699600"/>
                  </a:ext>
                </a:extLst>
              </a:tr>
            </a:tbl>
          </a:graphicData>
        </a:graphic>
      </p:graphicFrame>
      <p:graphicFrame>
        <p:nvGraphicFramePr>
          <p:cNvPr id="5" name="表 7">
            <a:extLst>
              <a:ext uri="{FF2B5EF4-FFF2-40B4-BE49-F238E27FC236}">
                <a16:creationId xmlns:a16="http://schemas.microsoft.com/office/drawing/2014/main" id="{02FA10FD-C5B6-4E82-EEDB-6787192C77D5}"/>
              </a:ext>
            </a:extLst>
          </p:cNvPr>
          <p:cNvGraphicFramePr>
            <a:graphicFrameLocks noGrp="1"/>
          </p:cNvGraphicFramePr>
          <p:nvPr/>
        </p:nvGraphicFramePr>
        <p:xfrm>
          <a:off x="51636" y="1840550"/>
          <a:ext cx="4809000" cy="975360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281637">
                  <a:extLst>
                    <a:ext uri="{9D8B030D-6E8A-4147-A177-3AD203B41FA5}">
                      <a16:colId xmlns:a16="http://schemas.microsoft.com/office/drawing/2014/main" val="3966827443"/>
                    </a:ext>
                  </a:extLst>
                </a:gridCol>
                <a:gridCol w="568424">
                  <a:extLst>
                    <a:ext uri="{9D8B030D-6E8A-4147-A177-3AD203B41FA5}">
                      <a16:colId xmlns:a16="http://schemas.microsoft.com/office/drawing/2014/main" val="711524135"/>
                    </a:ext>
                  </a:extLst>
                </a:gridCol>
                <a:gridCol w="3293759">
                  <a:extLst>
                    <a:ext uri="{9D8B030D-6E8A-4147-A177-3AD203B41FA5}">
                      <a16:colId xmlns:a16="http://schemas.microsoft.com/office/drawing/2014/main" val="2357388432"/>
                    </a:ext>
                  </a:extLst>
                </a:gridCol>
                <a:gridCol w="665180">
                  <a:extLst>
                    <a:ext uri="{9D8B030D-6E8A-4147-A177-3AD203B41FA5}">
                      <a16:colId xmlns:a16="http://schemas.microsoft.com/office/drawing/2014/main" val="505857850"/>
                    </a:ext>
                  </a:extLst>
                </a:gridCol>
              </a:tblGrid>
              <a:tr h="308777">
                <a:tc>
                  <a:txBody>
                    <a:bodyPr/>
                    <a:lstStyle/>
                    <a:p>
                      <a:pPr algn="ctr"/>
                      <a:endParaRPr kumimoji="1" lang="ja-JP" altLang="en-US" sz="12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申請時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(</a:t>
                      </a:r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します</a:t>
                      </a:r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)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1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（２）適正な防除</a:t>
                      </a:r>
                      <a:endParaRPr kumimoji="1" lang="en-US" altLang="ja-JP" sz="1200" b="1" dirty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報告時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（しました）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9118122"/>
                  </a:ext>
                </a:extLst>
              </a:tr>
              <a:tr h="440345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ja-JP" altLang="en-US" sz="1100" b="1">
                          <a:solidFill>
                            <a:schemeClr val="tx1"/>
                          </a:solidFill>
                          <a:latin typeface="ＭＳ ゴシック"/>
                          <a:ea typeface="ＭＳ ゴシック"/>
                        </a:rPr>
                        <a:t> </a:t>
                      </a:r>
                      <a:r>
                        <a:rPr kumimoji="1" lang="en-US" altLang="ja-JP" sz="1100" b="1">
                          <a:solidFill>
                            <a:schemeClr val="tx1"/>
                          </a:solidFill>
                          <a:latin typeface="ＭＳ ゴシック"/>
                          <a:ea typeface="ＭＳ ゴシック"/>
                        </a:rPr>
                        <a:t>※</a:t>
                      </a:r>
                      <a:r>
                        <a:rPr kumimoji="1" lang="ja-JP" altLang="en-US" sz="1100" b="1">
                          <a:solidFill>
                            <a:schemeClr val="tx1"/>
                          </a:solidFill>
                          <a:latin typeface="ＭＳ ゴシック"/>
                          <a:ea typeface="ＭＳ ゴシック"/>
                        </a:rPr>
                        <a:t>農産物</a:t>
                      </a:r>
                      <a:r>
                        <a:rPr lang="ja-JP" altLang="en-US" sz="1100" b="1">
                          <a:solidFill>
                            <a:schemeClr val="tx1"/>
                          </a:solidFill>
                          <a:latin typeface="ＭＳ ゴシック"/>
                          <a:ea typeface="ＭＳ ゴシック"/>
                        </a:rPr>
                        <a:t>等</a:t>
                      </a:r>
                      <a:r>
                        <a:rPr kumimoji="1" lang="ja-JP" altLang="en-US" sz="1100" b="1">
                          <a:solidFill>
                            <a:schemeClr val="tx1"/>
                          </a:solidFill>
                          <a:latin typeface="ＭＳ ゴシック"/>
                          <a:ea typeface="ＭＳ ゴシック"/>
                        </a:rPr>
                        <a:t>の調達を行う場合（該当しない □）</a:t>
                      </a:r>
                      <a:endParaRPr kumimoji="1" lang="en-US" altLang="ja-JP" sz="1100" b="1">
                        <a:solidFill>
                          <a:schemeClr val="tx1"/>
                        </a:solidFill>
                        <a:latin typeface="ＭＳ ゴシック"/>
                        <a:ea typeface="ＭＳ ゴシック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 環境負荷低減に配慮した農産物等の調達を検討（再掲）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9699600"/>
                  </a:ext>
                </a:extLst>
              </a:tr>
            </a:tbl>
          </a:graphicData>
        </a:graphic>
      </p:graphicFrame>
      <p:graphicFrame>
        <p:nvGraphicFramePr>
          <p:cNvPr id="9" name="表 7">
            <a:extLst>
              <a:ext uri="{FF2B5EF4-FFF2-40B4-BE49-F238E27FC236}">
                <a16:creationId xmlns:a16="http://schemas.microsoft.com/office/drawing/2014/main" id="{44E7B47C-36CA-9A9B-5A48-F0C07EB9876C}"/>
              </a:ext>
            </a:extLst>
          </p:cNvPr>
          <p:cNvGraphicFramePr>
            <a:graphicFrameLocks noGrp="1"/>
          </p:cNvGraphicFramePr>
          <p:nvPr/>
        </p:nvGraphicFramePr>
        <p:xfrm>
          <a:off x="51639" y="4999670"/>
          <a:ext cx="4808997" cy="792480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281926">
                  <a:extLst>
                    <a:ext uri="{9D8B030D-6E8A-4147-A177-3AD203B41FA5}">
                      <a16:colId xmlns:a16="http://schemas.microsoft.com/office/drawing/2014/main" val="3966827443"/>
                    </a:ext>
                  </a:extLst>
                </a:gridCol>
                <a:gridCol w="543891">
                  <a:extLst>
                    <a:ext uri="{9D8B030D-6E8A-4147-A177-3AD203B41FA5}">
                      <a16:colId xmlns:a16="http://schemas.microsoft.com/office/drawing/2014/main" val="3398224354"/>
                    </a:ext>
                  </a:extLst>
                </a:gridCol>
                <a:gridCol w="3362037">
                  <a:extLst>
                    <a:ext uri="{9D8B030D-6E8A-4147-A177-3AD203B41FA5}">
                      <a16:colId xmlns:a16="http://schemas.microsoft.com/office/drawing/2014/main" val="2357388432"/>
                    </a:ext>
                  </a:extLst>
                </a:gridCol>
                <a:gridCol w="621143">
                  <a:extLst>
                    <a:ext uri="{9D8B030D-6E8A-4147-A177-3AD203B41FA5}">
                      <a16:colId xmlns:a16="http://schemas.microsoft.com/office/drawing/2014/main" val="505857850"/>
                    </a:ext>
                  </a:extLst>
                </a:gridCol>
              </a:tblGrid>
              <a:tr h="269782">
                <a:tc>
                  <a:txBody>
                    <a:bodyPr/>
                    <a:lstStyle/>
                    <a:p>
                      <a:pPr algn="ctr"/>
                      <a:endParaRPr kumimoji="1" lang="ja-JP" altLang="en-US" sz="12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申請時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(</a:t>
                      </a:r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します</a:t>
                      </a:r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)</a:t>
                      </a:r>
                    </a:p>
                  </a:txBody>
                  <a:tcPr marL="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1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（４）悪臭及び害虫の発生防止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報告時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（しました）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9118122"/>
                  </a:ext>
                </a:extLst>
              </a:tr>
              <a:tr h="340161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⑥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9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 </a:t>
                      </a:r>
                      <a:r>
                        <a:rPr kumimoji="1" lang="en-US" altLang="ja-JP" sz="11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※</a:t>
                      </a:r>
                      <a:r>
                        <a:rPr kumimoji="1" lang="ja-JP" altLang="en-US" sz="11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肥料・飼料等の製造を行う場合（該当しない □）</a:t>
                      </a:r>
                      <a:endParaRPr kumimoji="1" lang="en-US" altLang="ja-JP" sz="1100" b="1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l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 悪臭・害虫の発生防止・低減に努める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9699600"/>
                  </a:ext>
                </a:extLst>
              </a:tr>
            </a:tbl>
          </a:graphicData>
        </a:graphic>
      </p:graphicFrame>
      <p:graphicFrame>
        <p:nvGraphicFramePr>
          <p:cNvPr id="11" name="表 7">
            <a:extLst>
              <a:ext uri="{FF2B5EF4-FFF2-40B4-BE49-F238E27FC236}">
                <a16:creationId xmlns:a16="http://schemas.microsoft.com/office/drawing/2014/main" id="{9391A420-8BAA-82AA-CE6F-3CC43B9F79FA}"/>
              </a:ext>
            </a:extLst>
          </p:cNvPr>
          <p:cNvGraphicFramePr>
            <a:graphicFrameLocks noGrp="1"/>
          </p:cNvGraphicFramePr>
          <p:nvPr/>
        </p:nvGraphicFramePr>
        <p:xfrm>
          <a:off x="4974555" y="2067105"/>
          <a:ext cx="4894500" cy="1402080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286941">
                  <a:extLst>
                    <a:ext uri="{9D8B030D-6E8A-4147-A177-3AD203B41FA5}">
                      <a16:colId xmlns:a16="http://schemas.microsoft.com/office/drawing/2014/main" val="3966827443"/>
                    </a:ext>
                  </a:extLst>
                </a:gridCol>
                <a:gridCol w="654019">
                  <a:extLst>
                    <a:ext uri="{9D8B030D-6E8A-4147-A177-3AD203B41FA5}">
                      <a16:colId xmlns:a16="http://schemas.microsoft.com/office/drawing/2014/main" val="3756062049"/>
                    </a:ext>
                  </a:extLst>
                </a:gridCol>
                <a:gridCol w="3335929">
                  <a:extLst>
                    <a:ext uri="{9D8B030D-6E8A-4147-A177-3AD203B41FA5}">
                      <a16:colId xmlns:a16="http://schemas.microsoft.com/office/drawing/2014/main" val="2357388432"/>
                    </a:ext>
                  </a:extLst>
                </a:gridCol>
                <a:gridCol w="617611">
                  <a:extLst>
                    <a:ext uri="{9D8B030D-6E8A-4147-A177-3AD203B41FA5}">
                      <a16:colId xmlns:a16="http://schemas.microsoft.com/office/drawing/2014/main" val="505857850"/>
                    </a:ext>
                  </a:extLst>
                </a:gridCol>
              </a:tblGrid>
              <a:tr h="283976">
                <a:tc>
                  <a:txBody>
                    <a:bodyPr/>
                    <a:lstStyle/>
                    <a:p>
                      <a:pPr algn="ctr"/>
                      <a:endParaRPr kumimoji="1" lang="ja-JP" altLang="en-US" sz="12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申請時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(</a:t>
                      </a:r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します</a:t>
                      </a:r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（６）生物多様性への悪影響の防止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報告時</a:t>
                      </a:r>
                      <a:br>
                        <a:rPr kumimoji="1" lang="en-US" altLang="ja-JP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</a:br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(</a:t>
                      </a:r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しました</a:t>
                      </a:r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)</a:t>
                      </a:r>
                    </a:p>
                  </a:txBody>
                  <a:tcPr marL="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9118122"/>
                  </a:ext>
                </a:extLst>
              </a:tr>
              <a:tr h="493872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⑨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  <a:endParaRPr kumimoji="1" lang="en-US" altLang="ja-JP" sz="14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1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※</a:t>
                      </a:r>
                      <a:r>
                        <a:rPr kumimoji="1" lang="ja-JP" altLang="en-US" sz="11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生物多様性への影響が想定される工事等を実施する場合（該当しない □）</a:t>
                      </a:r>
                      <a:endParaRPr kumimoji="1" lang="en-US" altLang="ja-JP" sz="1100" b="1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l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生物多様性に配慮した事業実施に努める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88209154"/>
                  </a:ext>
                </a:extLst>
              </a:tr>
              <a:tr h="358057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⑩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  <a:endParaRPr kumimoji="1" lang="en-US" altLang="ja-JP" sz="14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100" b="1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※</a:t>
                      </a:r>
                      <a:r>
                        <a:rPr kumimoji="1" lang="ja-JP" altLang="en-US" sz="1100" b="1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特定事業場である場合（該当しない □）</a:t>
                      </a:r>
                    </a:p>
                    <a:p>
                      <a:pPr algn="l"/>
                      <a:r>
                        <a:rPr kumimoji="1" lang="ja-JP" altLang="en-US" sz="1200" b="0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排水処理に係る水質汚濁防止法の遵守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400" b="0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826925"/>
                  </a:ext>
                </a:extLst>
              </a:tr>
            </a:tbl>
          </a:graphicData>
        </a:graphic>
      </p:graphicFrame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9DAF8577-A7B2-9A7B-0E92-6CA66664FCF3}"/>
              </a:ext>
            </a:extLst>
          </p:cNvPr>
          <p:cNvSpPr txBox="1"/>
          <p:nvPr/>
        </p:nvSpPr>
        <p:spPr>
          <a:xfrm>
            <a:off x="0" y="265222"/>
            <a:ext cx="5144357" cy="646331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kumimoji="1" lang="ja-JP" altLang="en-US" b="1" dirty="0">
                <a:latin typeface="Meiryo UI"/>
                <a:ea typeface="Meiryo UI"/>
              </a:rPr>
              <a:t>環境負荷低減のクロスコンプライアンス チェックシート</a:t>
            </a:r>
            <a:endParaRPr kumimoji="1" lang="en-US" altLang="ja-JP" b="1" dirty="0">
              <a:latin typeface="Meiryo UI"/>
              <a:ea typeface="Meiryo UI"/>
            </a:endParaRPr>
          </a:p>
          <a:p>
            <a:r>
              <a:rPr lang="ja-JP" altLang="en-US" b="1" dirty="0">
                <a:solidFill>
                  <a:prstClr val="black"/>
                </a:solidFill>
                <a:latin typeface="メイリオ"/>
                <a:ea typeface="メイリオ"/>
              </a:rPr>
              <a:t>（民間事業者・自治体等</a:t>
            </a:r>
            <a:r>
              <a:rPr kumimoji="0" lang="ja-JP" alt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向け</a:t>
            </a:r>
            <a:r>
              <a:rPr kumimoji="0" lang="ja-JP" alt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/>
                <a:ea typeface="メイリオ"/>
              </a:rPr>
              <a:t>）</a:t>
            </a:r>
            <a:endParaRPr kumimoji="1" lang="en-US" altLang="ja-JP" b="1" dirty="0">
              <a:latin typeface="Meiryo UI"/>
              <a:ea typeface="Meiryo UI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34DDC1D4-497E-896C-9FBC-6950230988D6}"/>
              </a:ext>
            </a:extLst>
          </p:cNvPr>
          <p:cNvSpPr txBox="1"/>
          <p:nvPr/>
        </p:nvSpPr>
        <p:spPr>
          <a:xfrm>
            <a:off x="16452" y="5862506"/>
            <a:ext cx="474501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0488" indent="-90488"/>
            <a:r>
              <a:rPr kumimoji="1" lang="ja-JP" altLang="en-US" sz="1100" dirty="0">
                <a:latin typeface="ＭＳ 明朝" panose="02020609040205080304" pitchFamily="17" charset="-128"/>
                <a:ea typeface="ＭＳ 明朝" panose="02020609040205080304" pitchFamily="17" charset="-128"/>
              </a:rPr>
              <a:t>注　</a:t>
            </a:r>
            <a:r>
              <a:rPr kumimoji="1" lang="en-US" altLang="ja-JP" sz="1100" dirty="0">
                <a:latin typeface="ＭＳ 明朝" panose="02020609040205080304" pitchFamily="17" charset="-128"/>
                <a:ea typeface="ＭＳ 明朝" panose="02020609040205080304" pitchFamily="17" charset="-128"/>
              </a:rPr>
              <a:t>※</a:t>
            </a:r>
            <a:r>
              <a:rPr kumimoji="1" lang="ja-JP" altLang="en-US" sz="1100" dirty="0">
                <a:latin typeface="ＭＳ 明朝" panose="02020609040205080304" pitchFamily="17" charset="-128"/>
                <a:ea typeface="ＭＳ 明朝" panose="02020609040205080304" pitchFamily="17" charset="-128"/>
              </a:rPr>
              <a:t>の記載内容に「該当しない」場合には□にチェックしてください。この場合、当該項目の申請時・報告時のチェックは不要です。</a:t>
            </a:r>
            <a:endParaRPr kumimoji="1" lang="en-US" altLang="ja-JP" sz="1100" dirty="0">
              <a:latin typeface="ＭＳ 明朝" panose="02020609040205080304" pitchFamily="17" charset="-128"/>
              <a:ea typeface="ＭＳ 明朝" panose="02020609040205080304" pitchFamily="17" charset="-128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0341A0A6-AF2C-A7E5-3834-E8DD397BD797}"/>
              </a:ext>
            </a:extLst>
          </p:cNvPr>
          <p:cNvSpPr txBox="1"/>
          <p:nvPr/>
        </p:nvSpPr>
        <p:spPr>
          <a:xfrm>
            <a:off x="9050318" y="326185"/>
            <a:ext cx="9238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latin typeface="Meiryo UI" panose="020B0604030504040204" pitchFamily="50" charset="-128"/>
                <a:ea typeface="Meiryo UI" panose="020B0604030504040204" pitchFamily="50" charset="-128"/>
              </a:rPr>
              <a:t>Ver2.1</a:t>
            </a:r>
            <a:endParaRPr kumimoji="1"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6A3C4FC0-B348-F399-5F58-FCD43EF9C5B4}"/>
              </a:ext>
            </a:extLst>
          </p:cNvPr>
          <p:cNvSpPr txBox="1"/>
          <p:nvPr/>
        </p:nvSpPr>
        <p:spPr>
          <a:xfrm>
            <a:off x="20149" y="6250587"/>
            <a:ext cx="4910410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90488" indent="-90488"/>
            <a:r>
              <a:rPr lang="ja-JP" altLang="en-US" sz="1100" dirty="0">
                <a:latin typeface="ＭＳ 明朝" panose="02020609040205080304" pitchFamily="17" charset="-128"/>
                <a:ea typeface="ＭＳ 明朝" panose="02020609040205080304" pitchFamily="17" charset="-128"/>
              </a:rPr>
              <a:t>◆　上記はひな形であり、各事業によりチェックする取組は異なる場合があるため、各事業の要綱・要領などでご確認ください。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ECE685EC-B96C-9668-BC76-A9A1D6A1F636}"/>
              </a:ext>
            </a:extLst>
          </p:cNvPr>
          <p:cNvSpPr txBox="1"/>
          <p:nvPr/>
        </p:nvSpPr>
        <p:spPr>
          <a:xfrm>
            <a:off x="5222368" y="46928"/>
            <a:ext cx="3877985" cy="83099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kumimoji="1" lang="ja-JP" altLang="en-US" sz="12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事業名：</a:t>
            </a:r>
            <a:r>
              <a:rPr kumimoji="1" lang="ja-JP" altLang="en-US" sz="1200" u="sng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　　　　　　　　　　　　　　　　　　　</a:t>
            </a:r>
            <a:endParaRPr kumimoji="1" lang="en-US" altLang="ja-JP" sz="1200" u="sng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kumimoji="1" lang="ja-JP" altLang="en-US" sz="12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組織名・代表者氏名：</a:t>
            </a:r>
            <a:r>
              <a:rPr kumimoji="1" lang="ja-JP" altLang="en-US" sz="1200" u="sng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　　　　　　　　　　　　　</a:t>
            </a:r>
            <a:endParaRPr kumimoji="1" lang="en-US" altLang="ja-JP" sz="1200" u="sng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kumimoji="1" lang="ja-JP" altLang="en-US" sz="12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住所：</a:t>
            </a:r>
            <a:r>
              <a:rPr kumimoji="1" lang="ja-JP" altLang="en-US" sz="1200" u="sng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　　　　　　　　　　　　　　　　　　　　</a:t>
            </a:r>
            <a:endParaRPr kumimoji="1" lang="en-US" altLang="ja-JP" sz="1200" u="sng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kumimoji="1" lang="ja-JP" altLang="en-US" sz="12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連絡先：</a:t>
            </a:r>
            <a:r>
              <a:rPr kumimoji="1" lang="ja-JP" altLang="en-US" sz="1200" u="sng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　　　　　　　　　　　　　　　　　　　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4C67973A-88D1-E124-1933-C2E9DA7EB811}"/>
              </a:ext>
            </a:extLst>
          </p:cNvPr>
          <p:cNvSpPr txBox="1"/>
          <p:nvPr/>
        </p:nvSpPr>
        <p:spPr>
          <a:xfrm>
            <a:off x="4975443" y="5671179"/>
            <a:ext cx="4872011" cy="110799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kumimoji="1" lang="ja-JP" altLang="en-US" sz="11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＜報告内容の確認と個人情報の取り扱いについて＞</a:t>
            </a:r>
            <a:endParaRPr kumimoji="1" lang="en-US" altLang="ja-JP" sz="11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 marL="176213" indent="-176213"/>
            <a:r>
              <a:rPr kumimoji="1" lang="ja-JP" altLang="en-US" sz="11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・　本チェックシートにて報告された内容については、農林水産省が対象者を抽出し、実施状況の確認を行います。</a:t>
            </a:r>
            <a:endParaRPr kumimoji="1" lang="en-US" altLang="ja-JP" sz="11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 marL="176213" indent="-176213"/>
            <a:r>
              <a:rPr kumimoji="1" lang="ja-JP" altLang="en-US" sz="11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・　記入いただいた個人情報については、本チェックシートの実施状況確認のために農林水産省で使用し、ご本人の同意がなければ第三者に提供することはありません。</a:t>
            </a:r>
            <a:endParaRPr kumimoji="1" lang="en-US" altLang="ja-JP" sz="11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70151054-AAA8-9D53-CA22-CC6A664F7DBF}"/>
              </a:ext>
            </a:extLst>
          </p:cNvPr>
          <p:cNvSpPr txBox="1"/>
          <p:nvPr/>
        </p:nvSpPr>
        <p:spPr>
          <a:xfrm>
            <a:off x="7453432" y="6583731"/>
            <a:ext cx="249299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2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上記について、確認しました→</a:t>
            </a:r>
            <a:r>
              <a:rPr kumimoji="1" lang="ja-JP" altLang="en-US" sz="1200" b="0" dirty="0">
                <a:solidFill>
                  <a:schemeClr val="tx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□</a:t>
            </a:r>
          </a:p>
        </p:txBody>
      </p: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77FDAA6F-3730-7192-FD7A-85D72997C85F}"/>
              </a:ext>
            </a:extLst>
          </p:cNvPr>
          <p:cNvSpPr/>
          <p:nvPr/>
        </p:nvSpPr>
        <p:spPr>
          <a:xfrm>
            <a:off x="5056432" y="5719037"/>
            <a:ext cx="4800258" cy="1107996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4B14FAC3-BF58-6CA5-DDB9-B2C63BE13A9A}"/>
              </a:ext>
            </a:extLst>
          </p:cNvPr>
          <p:cNvSpPr txBox="1"/>
          <p:nvPr/>
        </p:nvSpPr>
        <p:spPr>
          <a:xfrm>
            <a:off x="-11032" y="10886"/>
            <a:ext cx="9145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別紙４</a:t>
            </a:r>
            <a:endParaRPr kumimoji="1"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2527553762"/>
      </p:ext>
    </p:extLst>
  </p:cSld>
  <p:clrMapOvr>
    <a:masterClrMapping/>
  </p:clrMapOvr>
</p:sld>
</file>

<file path=ppt/theme/theme1.xml><?xml version="1.0" encoding="utf-8"?>
<a:theme xmlns:a="http://schemas.openxmlformats.org/drawingml/2006/main" name="2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06461AE53633B94283F070F640AF7182" ma:contentTypeVersion="16" ma:contentTypeDescription="新しいドキュメントを作成します。" ma:contentTypeScope="" ma:versionID="6de192b601a9222d35cc8d5ac369c7dc">
  <xsd:schema xmlns:xsd="http://www.w3.org/2001/XMLSchema" xmlns:xs="http://www.w3.org/2001/XMLSchema" xmlns:p="http://schemas.microsoft.com/office/2006/metadata/properties" xmlns:ns2="7d4e69c1-2b37-4cfe-aca1-a7ab4e2abbbc" xmlns:ns3="85ec59af-1a16-40a0-b163-384e34c79a5c" targetNamespace="http://schemas.microsoft.com/office/2006/metadata/properties" ma:root="true" ma:fieldsID="768ea0fc7f5e9764fdf75f74906341e9" ns2:_="" ns3:_="">
    <xsd:import namespace="7d4e69c1-2b37-4cfe-aca1-a7ab4e2abbbc"/>
    <xsd:import namespace="85ec59af-1a16-40a0-b163-384e34c79a5c"/>
    <xsd:element name="properties">
      <xsd:complexType>
        <xsd:sequence>
          <xsd:element name="documentManagement">
            <xsd:complexType>
              <xsd:all>
                <xsd:element ref="ns2:_x4f5c__x6210__x65e5__x6642_" minOccurs="0"/>
                <xsd:element ref="ns2:MediaServiceMetadata" minOccurs="0"/>
                <xsd:element ref="ns2:MediaServiceFastMetadata" minOccurs="0"/>
                <xsd:element ref="ns2:MediaLengthInSecond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OCR" minOccurs="0"/>
                <xsd:element ref="ns2:MediaServiceLocation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d4e69c1-2b37-4cfe-aca1-a7ab4e2abbbc" elementFormDefault="qualified">
    <xsd:import namespace="http://schemas.microsoft.com/office/2006/documentManagement/types"/>
    <xsd:import namespace="http://schemas.microsoft.com/office/infopath/2007/PartnerControls"/>
    <xsd:element name="_x4f5c__x6210__x65e5__x6642_" ma:index="8" nillable="true" ma:displayName="作成日時" ma:default="" ma:description="" ma:format="DateTime" ma:internalName="_x4f5c__x6210__x65e5__x6642_">
      <xsd:simpleType>
        <xsd:restriction base="dms:DateTime"/>
      </xsd:simpleType>
    </xsd:element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2" nillable="true" ma:displayName="MediaServiceDateTaken" ma:description="" ma:hidden="true" ma:indexed="true" ma:internalName="MediaServiceDateTaken" ma:readOnly="true">
      <xsd:simpleType>
        <xsd:restriction base="dms:Text"/>
      </xsd:simpleType>
    </xsd:element>
    <xsd:element name="lcf76f155ced4ddcb4097134ff3c332f" ma:index="14" nillable="true" ma:taxonomy="true" ma:internalName="lcf76f155ced4ddcb4097134ff3c332f" ma:taxonomyFieldName="MediaServiceImageTags" ma:displayName="画像タグ" ma:readOnly="false" ma:fieldId="{5cf76f15-5ced-4ddc-b409-7134ff3c332f}" ma:taxonomyMulti="true" ma:sspId="1e1c6816-2a4f-4461-93c7-8dd281d6228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bjectDetectorVersions" ma:index="20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OCR" ma:index="2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2" nillable="true" ma:displayName="Location" ma:description="" ma:indexed="true" ma:internalName="MediaServiceLocation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5ec59af-1a16-40a0-b163-384e34c79a5c" elementFormDefault="qualified">
    <xsd:import namespace="http://schemas.microsoft.com/office/2006/documentManagement/types"/>
    <xsd:import namespace="http://schemas.microsoft.com/office/infopath/2007/PartnerControls"/>
    <xsd:element name="TaxCatchAll" ma:index="15" nillable="true" ma:displayName="Taxonomy Catch All Column" ma:hidden="true" ma:list="{b5ae7824-a6f2-4114-b37c-e76207532d3b}" ma:internalName="TaxCatchAll" ma:showField="CatchAllData" ma:web="85ec59af-1a16-40a0-b163-384e34c79a5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8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85ec59af-1a16-40a0-b163-384e34c79a5c" xsi:nil="true"/>
    <lcf76f155ced4ddcb4097134ff3c332f xmlns="7d4e69c1-2b37-4cfe-aca1-a7ab4e2abbbc">
      <Terms xmlns="http://schemas.microsoft.com/office/infopath/2007/PartnerControls"/>
    </lcf76f155ced4ddcb4097134ff3c332f>
    <_x4f5c__x6210__x65e5__x6642_ xmlns="7d4e69c1-2b37-4cfe-aca1-a7ab4e2abbbc" xsi:nil="true"/>
  </documentManagement>
</p:properties>
</file>

<file path=customXml/itemProps1.xml><?xml version="1.0" encoding="utf-8"?>
<ds:datastoreItem xmlns:ds="http://schemas.openxmlformats.org/officeDocument/2006/customXml" ds:itemID="{06751716-DD7C-4645-8D13-40C83A2B0FC0}"/>
</file>

<file path=customXml/itemProps2.xml><?xml version="1.0" encoding="utf-8"?>
<ds:datastoreItem xmlns:ds="http://schemas.openxmlformats.org/officeDocument/2006/customXml" ds:itemID="{09A53394-EC6D-47C9-B3E5-EBA9CF993243}"/>
</file>

<file path=customXml/itemProps3.xml><?xml version="1.0" encoding="utf-8"?>
<ds:datastoreItem xmlns:ds="http://schemas.openxmlformats.org/officeDocument/2006/customXml" ds:itemID="{696FEABC-86CC-419E-8113-CFAFEED0E8B5}"/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629</Words>
  <Application>Microsoft Office PowerPoint</Application>
  <PresentationFormat>A4 210 x 297 mm</PresentationFormat>
  <Paragraphs>114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8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10" baseType="lpstr">
      <vt:lpstr>Meiryo UI</vt:lpstr>
      <vt:lpstr>ＭＳ ゴシック</vt:lpstr>
      <vt:lpstr>ＭＳ 明朝</vt:lpstr>
      <vt:lpstr>メイリオ</vt:lpstr>
      <vt:lpstr>游ゴシック</vt:lpstr>
      <vt:lpstr>Arial</vt:lpstr>
      <vt:lpstr>Calibri</vt:lpstr>
      <vt:lpstr>Calibri Light</vt:lpstr>
      <vt:lpstr>2_Office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2025-02-12T02:13:53Z</dcterms:created>
  <dcterms:modified xsi:type="dcterms:W3CDTF">2025-02-12T02:14:03Z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0x01010006461AE53633B94283F070F640AF7182</vt:lpwstr>
  </property>
</Properties>
</file>