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846"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作成者"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99"/>
    <a:srgbClr val="CCFFCC"/>
    <a:srgbClr val="FF0000"/>
    <a:srgbClr val="F65CFA"/>
    <a:srgbClr val="FEE6FA"/>
    <a:srgbClr val="FFCCFF"/>
    <a:srgbClr val="99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5C6A0D-58B3-46BC-86CD-95C4B9C01E2A}" v="5" dt="2025-01-27T05:19:44.45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6" autoAdjust="0"/>
    <p:restoredTop sz="96224" autoAdjust="0"/>
  </p:normalViewPr>
  <p:slideViewPr>
    <p:cSldViewPr snapToGrid="0">
      <p:cViewPr varScale="1">
        <p:scale>
          <a:sx n="90" d="100"/>
          <a:sy n="90" d="100"/>
        </p:scale>
        <p:origin x="90"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2.xml"/><Relationship Id="rId5" Type="http://schemas.openxmlformats.org/officeDocument/2006/relationships/presProps" Target="presProps.xml"/><Relationship Id="rId10" Type="http://schemas.openxmlformats.org/officeDocument/2006/relationships/customXml" Target="../customXml/item1.xml"/><Relationship Id="rId4" Type="http://schemas.openxmlformats.org/officeDocument/2006/relationships/commentAuthors" Target="commentAuthors.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3"/>
            <a:ext cx="2919565" cy="493869"/>
          </a:xfrm>
          <a:prstGeom prst="rect">
            <a:avLst/>
          </a:prstGeom>
        </p:spPr>
        <p:txBody>
          <a:bodyPr vert="horz" lIns="90685" tIns="45340" rIns="90685" bIns="4534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629" y="3"/>
            <a:ext cx="2919565" cy="493869"/>
          </a:xfrm>
          <a:prstGeom prst="rect">
            <a:avLst/>
          </a:prstGeom>
        </p:spPr>
        <p:txBody>
          <a:bodyPr vert="horz" lIns="90685" tIns="45340" rIns="90685" bIns="45340" rtlCol="0"/>
          <a:lstStyle>
            <a:lvl1pPr algn="r">
              <a:defRPr sz="1200"/>
            </a:lvl1pPr>
          </a:lstStyle>
          <a:p>
            <a:fld id="{61B0302E-E99A-46DA-906B-75AA67C47449}" type="datetimeFigureOut">
              <a:rPr kumimoji="1" lang="ja-JP" altLang="en-US" smtClean="0"/>
              <a:t>2025/1/27</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85" tIns="45340" rIns="90685" bIns="45340" rtlCol="0" anchor="ctr"/>
          <a:lstStyle/>
          <a:p>
            <a:endParaRPr lang="ja-JP" altLang="en-US"/>
          </a:p>
        </p:txBody>
      </p:sp>
      <p:sp>
        <p:nvSpPr>
          <p:cNvPr id="5" name="ノート プレースホルダー 4"/>
          <p:cNvSpPr>
            <a:spLocks noGrp="1"/>
          </p:cNvSpPr>
          <p:nvPr>
            <p:ph type="body" sz="quarter" idx="3"/>
          </p:nvPr>
        </p:nvSpPr>
        <p:spPr>
          <a:xfrm>
            <a:off x="673269" y="4747767"/>
            <a:ext cx="5389240" cy="3884673"/>
          </a:xfrm>
          <a:prstGeom prst="rect">
            <a:avLst/>
          </a:prstGeom>
        </p:spPr>
        <p:txBody>
          <a:bodyPr vert="horz" lIns="90685" tIns="45340" rIns="90685" bIns="4534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9372447"/>
            <a:ext cx="2919565" cy="493869"/>
          </a:xfrm>
          <a:prstGeom prst="rect">
            <a:avLst/>
          </a:prstGeom>
        </p:spPr>
        <p:txBody>
          <a:bodyPr vert="horz" lIns="90685" tIns="45340" rIns="90685" bIns="4534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629" y="9372447"/>
            <a:ext cx="2919565" cy="493869"/>
          </a:xfrm>
          <a:prstGeom prst="rect">
            <a:avLst/>
          </a:prstGeom>
        </p:spPr>
        <p:txBody>
          <a:bodyPr vert="horz" lIns="90685" tIns="45340" rIns="90685" bIns="45340" rtlCol="0" anchor="b"/>
          <a:lstStyle>
            <a:lvl1pPr algn="r">
              <a:defRPr sz="1200"/>
            </a:lvl1pPr>
          </a:lstStyle>
          <a:p>
            <a:fld id="{DC1572DA-5DA0-4022-9D85-5AC6550B4E74}" type="slidenum">
              <a:rPr kumimoji="1" lang="ja-JP" altLang="en-US" smtClean="0"/>
              <a:t>‹#›</a:t>
            </a:fld>
            <a:endParaRPr kumimoji="1" lang="ja-JP" altLang="en-US"/>
          </a:p>
        </p:txBody>
      </p:sp>
    </p:spTree>
    <p:extLst>
      <p:ext uri="{BB962C8B-B14F-4D97-AF65-F5344CB8AC3E}">
        <p14:creationId xmlns:p14="http://schemas.microsoft.com/office/powerpoint/2010/main" val="42398355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50973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770792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53709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772633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189778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9063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017369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10750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494003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82822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589626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E3A2F6-95CB-45BA-81EA-F2F3DFCDBDFC}" type="datetimeFigureOut">
              <a:rPr kumimoji="1" lang="ja-JP" altLang="en-US" smtClean="0"/>
              <a:t>2025/1/27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4103555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7">
            <a:extLst>
              <a:ext uri="{FF2B5EF4-FFF2-40B4-BE49-F238E27FC236}">
                <a16:creationId xmlns:a16="http://schemas.microsoft.com/office/drawing/2014/main" id="{AAE7C397-1585-5B09-F65C-7C23D445815E}"/>
              </a:ext>
            </a:extLst>
          </p:cNvPr>
          <p:cNvGraphicFramePr>
            <a:graphicFrameLocks noGrp="1"/>
          </p:cNvGraphicFramePr>
          <p:nvPr>
            <p:extLst>
              <p:ext uri="{D42A27DB-BD31-4B8C-83A1-F6EECF244321}">
                <p14:modId xmlns:p14="http://schemas.microsoft.com/office/powerpoint/2010/main" val="4115799498"/>
              </p:ext>
            </p:extLst>
          </p:nvPr>
        </p:nvGraphicFramePr>
        <p:xfrm>
          <a:off x="41945" y="2934617"/>
          <a:ext cx="4862107" cy="72136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447636"/>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表 7">
            <a:extLst>
              <a:ext uri="{FF2B5EF4-FFF2-40B4-BE49-F238E27FC236}">
                <a16:creationId xmlns:a16="http://schemas.microsoft.com/office/drawing/2014/main" id="{E604575B-B555-F190-FF12-204224600662}"/>
              </a:ext>
            </a:extLst>
          </p:cNvPr>
          <p:cNvGraphicFramePr>
            <a:graphicFrameLocks noGrp="1"/>
          </p:cNvGraphicFramePr>
          <p:nvPr>
            <p:extLst>
              <p:ext uri="{D42A27DB-BD31-4B8C-83A1-F6EECF244321}">
                <p14:modId xmlns:p14="http://schemas.microsoft.com/office/powerpoint/2010/main" val="3386825837"/>
              </p:ext>
            </p:extLst>
          </p:nvPr>
        </p:nvGraphicFramePr>
        <p:xfrm>
          <a:off x="5043893" y="1873212"/>
          <a:ext cx="4862107" cy="255420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1050">
                  <a:extLst>
                    <a:ext uri="{9D8B030D-6E8A-4147-A177-3AD203B41FA5}">
                      <a16:colId xmlns:a16="http://schemas.microsoft.com/office/drawing/2014/main" val="2357388432"/>
                    </a:ext>
                  </a:extLst>
                </a:gridCol>
                <a:gridCol w="645382">
                  <a:extLst>
                    <a:ext uri="{9D8B030D-6E8A-4147-A177-3AD203B41FA5}">
                      <a16:colId xmlns:a16="http://schemas.microsoft.com/office/drawing/2014/main" val="505857850"/>
                    </a:ext>
                  </a:extLst>
                </a:gridCol>
              </a:tblGrid>
              <a:tr h="321201">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21122">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21122">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21122">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200" b="0" dirty="0">
                          <a:solidFill>
                            <a:schemeClr val="tx1"/>
                          </a:solidFill>
                          <a:latin typeface="ＭＳ 明朝" panose="02020609040205080304" pitchFamily="17" charset="-128"/>
                          <a:ea typeface="ＭＳ 明朝" panose="02020609040205080304" pitchFamily="17" charset="-128"/>
                        </a:rPr>
                        <a:t>GAP</a:t>
                      </a:r>
                      <a:r>
                        <a:rPr kumimoji="1" lang="ja-JP" altLang="en-US" sz="1200" b="0" dirty="0">
                          <a:solidFill>
                            <a:schemeClr val="tx1"/>
                          </a:solidFill>
                          <a:latin typeface="ＭＳ 明朝" panose="02020609040205080304" pitchFamily="17" charset="-128"/>
                          <a:ea typeface="ＭＳ 明朝" panose="02020609040205080304" pitchFamily="17" charset="-128"/>
                        </a:rPr>
                        <a:t>・</a:t>
                      </a:r>
                      <a:r>
                        <a:rPr kumimoji="1" lang="en-US" altLang="ja-JP" sz="1200" b="0" dirty="0">
                          <a:solidFill>
                            <a:schemeClr val="tx1"/>
                          </a:solidFill>
                          <a:latin typeface="ＭＳ 明朝" panose="02020609040205080304" pitchFamily="17" charset="-128"/>
                          <a:ea typeface="ＭＳ 明朝" panose="02020609040205080304" pitchFamily="17" charset="-128"/>
                        </a:rPr>
                        <a:t>HACCP</a:t>
                      </a:r>
                      <a:r>
                        <a:rPr kumimoji="1" lang="ja-JP" altLang="en-US" sz="1200" b="0" dirty="0">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519192">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421122">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26" name="表 7">
            <a:extLst>
              <a:ext uri="{FF2B5EF4-FFF2-40B4-BE49-F238E27FC236}">
                <a16:creationId xmlns:a16="http://schemas.microsoft.com/office/drawing/2014/main" id="{558AE7AF-FE02-8D92-BB70-53B4EF62207F}"/>
              </a:ext>
            </a:extLst>
          </p:cNvPr>
          <p:cNvGraphicFramePr>
            <a:graphicFrameLocks noGrp="1"/>
          </p:cNvGraphicFramePr>
          <p:nvPr>
            <p:extLst>
              <p:ext uri="{D42A27DB-BD31-4B8C-83A1-F6EECF244321}">
                <p14:modId xmlns:p14="http://schemas.microsoft.com/office/powerpoint/2010/main" val="1737457721"/>
              </p:ext>
            </p:extLst>
          </p:nvPr>
        </p:nvGraphicFramePr>
        <p:xfrm>
          <a:off x="41945" y="3726782"/>
          <a:ext cx="4862107" cy="8280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61397">
                  <a:extLst>
                    <a:ext uri="{9D8B030D-6E8A-4147-A177-3AD203B41FA5}">
                      <a16:colId xmlns:a16="http://schemas.microsoft.com/office/drawing/2014/main" val="2357388432"/>
                    </a:ext>
                  </a:extLst>
                </a:gridCol>
                <a:gridCol w="66503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（３）廃棄物の発生抑制、</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9" name="表 7">
            <a:extLst>
              <a:ext uri="{FF2B5EF4-FFF2-40B4-BE49-F238E27FC236}">
                <a16:creationId xmlns:a16="http://schemas.microsoft.com/office/drawing/2014/main" id="{5FBDA531-8292-A0ED-6048-65078120B5A2}"/>
              </a:ext>
            </a:extLst>
          </p:cNvPr>
          <p:cNvGraphicFramePr>
            <a:graphicFrameLocks noGrp="1"/>
          </p:cNvGraphicFramePr>
          <p:nvPr>
            <p:extLst>
              <p:ext uri="{D42A27DB-BD31-4B8C-83A1-F6EECF244321}">
                <p14:modId xmlns:p14="http://schemas.microsoft.com/office/powerpoint/2010/main" val="2741714134"/>
              </p:ext>
            </p:extLst>
          </p:nvPr>
        </p:nvGraphicFramePr>
        <p:xfrm>
          <a:off x="41945" y="1873212"/>
          <a:ext cx="4862885" cy="990600"/>
        </p:xfrm>
        <a:graphic>
          <a:graphicData uri="http://schemas.openxmlformats.org/drawingml/2006/table">
            <a:tbl>
              <a:tblPr firstRow="1" bandRow="1">
                <a:tableStyleId>{912C8C85-51F0-491E-9774-3900AFEF0FD7}</a:tableStyleId>
              </a:tblPr>
              <a:tblGrid>
                <a:gridCol w="266675">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（１）エネルギーの節減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sp>
        <p:nvSpPr>
          <p:cNvPr id="5" name="テキスト ボックス 4">
            <a:extLst>
              <a:ext uri="{FF2B5EF4-FFF2-40B4-BE49-F238E27FC236}">
                <a16:creationId xmlns:a16="http://schemas.microsoft.com/office/drawing/2014/main" id="{79B8A850-0DB9-55C1-3E5C-B0C9FE20C5B9}"/>
              </a:ext>
            </a:extLst>
          </p:cNvPr>
          <p:cNvSpPr txBox="1"/>
          <p:nvPr/>
        </p:nvSpPr>
        <p:spPr>
          <a:xfrm>
            <a:off x="1233182" y="47526"/>
            <a:ext cx="8004114"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r>
              <a:rPr lang="ja-JP" altLang="en-US" sz="2000" b="1" dirty="0">
                <a:latin typeface="メイリオ"/>
                <a:ea typeface="メイリオ"/>
              </a:rPr>
              <a:t>（</a:t>
            </a:r>
            <a:r>
              <a:rPr kumimoji="0" lang="ja-JP" altLang="en-US" sz="2000" b="1" i="0" strike="noStrike" kern="1200" cap="none" spc="0" normalizeH="0" baseline="0" noProof="0" dirty="0">
                <a:ln>
                  <a:noFill/>
                </a:ln>
                <a:effectLst/>
                <a:uLnTx/>
                <a:uFillTx/>
                <a:latin typeface="メイリオ"/>
                <a:ea typeface="メイリオ"/>
              </a:rPr>
              <a:t>畜産経営体向け）</a:t>
            </a:r>
            <a:endParaRPr kumimoji="1" lang="en-US" altLang="ja-JP" sz="2000" b="1" dirty="0">
              <a:latin typeface="Meiryo UI"/>
              <a:ea typeface="Meiryo UI"/>
            </a:endParaRPr>
          </a:p>
        </p:txBody>
      </p:sp>
      <p:sp>
        <p:nvSpPr>
          <p:cNvPr id="3" name="テキスト ボックス 2">
            <a:extLst>
              <a:ext uri="{FF2B5EF4-FFF2-40B4-BE49-F238E27FC236}">
                <a16:creationId xmlns:a16="http://schemas.microsoft.com/office/drawing/2014/main" id="{566C57BF-B066-F5AE-ACD8-6E5A74E1AC7B}"/>
              </a:ext>
            </a:extLst>
          </p:cNvPr>
          <p:cNvSpPr txBox="1"/>
          <p:nvPr/>
        </p:nvSpPr>
        <p:spPr>
          <a:xfrm>
            <a:off x="176169" y="4606492"/>
            <a:ext cx="5377343" cy="2831544"/>
          </a:xfrm>
          <a:prstGeom prst="rect">
            <a:avLst/>
          </a:prstGeom>
          <a:noFill/>
        </p:spPr>
        <p:txBody>
          <a:bodyPr wrap="square" rtlCol="0">
            <a:spAutoFit/>
          </a:bodyPr>
          <a:lstStyle/>
          <a:p>
            <a:r>
              <a:rPr kumimoji="1" lang="en-US" altLang="ja-JP" sz="700" dirty="0">
                <a:latin typeface="ＭＳ 明朝" panose="02020609040205080304" pitchFamily="17" charset="-128"/>
                <a:ea typeface="ＭＳ 明朝" panose="02020609040205080304" pitchFamily="17" charset="-128"/>
              </a:rPr>
              <a:t>※</a:t>
            </a:r>
            <a:r>
              <a:rPr kumimoji="1" lang="ja-JP" altLang="en-US" sz="700" dirty="0">
                <a:latin typeface="ＭＳ 明朝" panose="02020609040205080304" pitchFamily="17" charset="-128"/>
                <a:ea typeface="ＭＳ 明朝" panose="02020609040205080304" pitchFamily="17" charset="-128"/>
              </a:rPr>
              <a:t>関係法令は以下の通り、</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○エネルギーの節減</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・エネルギーの使用の合理化及び非化石エネルギーへの転換等に関する法律（昭和</a:t>
            </a:r>
            <a:r>
              <a:rPr kumimoji="1" lang="en-US" altLang="ja-JP" sz="700" dirty="0">
                <a:latin typeface="ＭＳ 明朝" panose="02020609040205080304" pitchFamily="17" charset="-128"/>
                <a:ea typeface="ＭＳ 明朝" panose="02020609040205080304" pitchFamily="17" charset="-128"/>
              </a:rPr>
              <a:t>54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49</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○悪臭及び害虫の発生防止</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・悪臭防止法（昭和</a:t>
            </a:r>
            <a:r>
              <a:rPr kumimoji="1" lang="en-US" altLang="ja-JP" sz="700" dirty="0">
                <a:latin typeface="ＭＳ 明朝" panose="02020609040205080304" pitchFamily="17" charset="-128"/>
                <a:ea typeface="ＭＳ 明朝" panose="02020609040205080304" pitchFamily="17" charset="-128"/>
              </a:rPr>
              <a:t>46</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91</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○廃棄物の発生抑制、適正な循環的な利用及び適正な処分</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・廃棄物の処理及び清掃に関する法律（昭和</a:t>
            </a:r>
            <a:r>
              <a:rPr kumimoji="1" lang="en-US" altLang="ja-JP" sz="700" dirty="0">
                <a:latin typeface="ＭＳ 明朝" panose="02020609040205080304" pitchFamily="17" charset="-128"/>
                <a:ea typeface="ＭＳ 明朝" panose="02020609040205080304" pitchFamily="17" charset="-128"/>
              </a:rPr>
              <a:t>45</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137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・食品循環資源の再利用等の促進に関する法律（平成</a:t>
            </a:r>
            <a:r>
              <a:rPr kumimoji="1" lang="en-US" altLang="ja-JP" sz="700" dirty="0">
                <a:latin typeface="ＭＳ 明朝" panose="02020609040205080304" pitchFamily="17" charset="-128"/>
                <a:ea typeface="ＭＳ 明朝" panose="02020609040205080304" pitchFamily="17" charset="-128"/>
              </a:rPr>
              <a:t>12</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116</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・国等による環境物品等の調達の推進等に関する法律（平成</a:t>
            </a:r>
            <a:r>
              <a:rPr kumimoji="1" lang="en-US" altLang="ja-JP" sz="700" dirty="0">
                <a:latin typeface="ＭＳ 明朝" panose="02020609040205080304" pitchFamily="17" charset="-128"/>
                <a:ea typeface="ＭＳ 明朝" panose="02020609040205080304" pitchFamily="17" charset="-128"/>
              </a:rPr>
              <a:t>12</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100</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・容器包装に係る分別収集及び再商品化の促進等に関する法律（平成７年法律第</a:t>
            </a:r>
            <a:r>
              <a:rPr kumimoji="1" lang="en-US" altLang="ja-JP" sz="700" dirty="0">
                <a:latin typeface="ＭＳ 明朝" panose="02020609040205080304" pitchFamily="17" charset="-128"/>
                <a:ea typeface="ＭＳ 明朝" panose="02020609040205080304" pitchFamily="17" charset="-128"/>
              </a:rPr>
              <a:t>112</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・プラスチックに係る資源循環の促進等に関する法律（令和３年法律第</a:t>
            </a:r>
            <a:r>
              <a:rPr kumimoji="1" lang="en-US" altLang="ja-JP" sz="700" dirty="0">
                <a:latin typeface="ＭＳ 明朝" panose="02020609040205080304" pitchFamily="17" charset="-128"/>
                <a:ea typeface="ＭＳ 明朝" panose="02020609040205080304" pitchFamily="17" charset="-128"/>
              </a:rPr>
              <a:t>60</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○環境関係法令の遵守等</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・環境と調和のとれた食料システムの確立のための環境負荷低減事業活動の促進等に関する法律（令和４年法律第</a:t>
            </a:r>
            <a:r>
              <a:rPr kumimoji="1" lang="en-US" altLang="ja-JP" sz="700" dirty="0">
                <a:latin typeface="ＭＳ 明朝" panose="02020609040205080304" pitchFamily="17" charset="-128"/>
                <a:ea typeface="ＭＳ 明朝" panose="02020609040205080304" pitchFamily="17" charset="-128"/>
              </a:rPr>
              <a:t>37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・労働安全衛生法（昭和</a:t>
            </a:r>
            <a:r>
              <a:rPr kumimoji="1" lang="en-US" altLang="ja-JP" sz="700" dirty="0">
                <a:latin typeface="ＭＳ 明朝" panose="02020609040205080304" pitchFamily="17" charset="-128"/>
                <a:ea typeface="ＭＳ 明朝" panose="02020609040205080304" pitchFamily="17" charset="-128"/>
              </a:rPr>
              <a:t>47</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57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・環境影響評価法　　　　　　　　　　　　 （平成  </a:t>
            </a:r>
            <a:r>
              <a:rPr kumimoji="1" lang="en-US" altLang="ja-JP" sz="700" dirty="0">
                <a:latin typeface="ＭＳ 明朝" panose="02020609040205080304" pitchFamily="17" charset="-128"/>
                <a:ea typeface="ＭＳ 明朝" panose="02020609040205080304" pitchFamily="17" charset="-128"/>
              </a:rPr>
              <a:t>9</a:t>
            </a:r>
            <a:r>
              <a:rPr kumimoji="1" lang="ja-JP" altLang="en-US" sz="700" dirty="0">
                <a:latin typeface="ＭＳ 明朝" panose="02020609040205080304" pitchFamily="17" charset="-128"/>
                <a:ea typeface="ＭＳ 明朝" panose="02020609040205080304" pitchFamily="17" charset="-128"/>
              </a:rPr>
              <a:t>年法律第  </a:t>
            </a:r>
            <a:r>
              <a:rPr kumimoji="1" lang="en-US" altLang="ja-JP" sz="700" dirty="0">
                <a:latin typeface="ＭＳ 明朝" panose="02020609040205080304" pitchFamily="17" charset="-128"/>
                <a:ea typeface="ＭＳ 明朝" panose="02020609040205080304" pitchFamily="17" charset="-128"/>
              </a:rPr>
              <a:t>81</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・地球温暖化対策の推進に関する法律　　　 （平成</a:t>
            </a:r>
            <a:r>
              <a:rPr kumimoji="1" lang="en-US" altLang="ja-JP" sz="700" dirty="0">
                <a:latin typeface="ＭＳ 明朝" panose="02020609040205080304" pitchFamily="17" charset="-128"/>
                <a:ea typeface="ＭＳ 明朝" panose="02020609040205080304" pitchFamily="17" charset="-128"/>
              </a:rPr>
              <a:t>10</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117</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・国等における温室効果ガス等の排出の削減に配慮した契約の推進に関する法律　（平成</a:t>
            </a:r>
            <a:r>
              <a:rPr kumimoji="1" lang="en-US" altLang="ja-JP" sz="700" dirty="0">
                <a:latin typeface="ＭＳ 明朝" panose="02020609040205080304" pitchFamily="17" charset="-128"/>
                <a:ea typeface="ＭＳ 明朝" panose="02020609040205080304" pitchFamily="17" charset="-128"/>
              </a:rPr>
              <a:t>19</a:t>
            </a:r>
            <a:r>
              <a:rPr kumimoji="1" lang="ja-JP" altLang="en-US" sz="700" dirty="0">
                <a:latin typeface="ＭＳ 明朝" panose="02020609040205080304" pitchFamily="17" charset="-128"/>
                <a:ea typeface="ＭＳ 明朝" panose="02020609040205080304" pitchFamily="17" charset="-128"/>
              </a:rPr>
              <a:t>年法律第  </a:t>
            </a:r>
            <a:r>
              <a:rPr kumimoji="1" lang="en-US" altLang="ja-JP" sz="700" dirty="0">
                <a:latin typeface="ＭＳ 明朝" panose="02020609040205080304" pitchFamily="17" charset="-128"/>
                <a:ea typeface="ＭＳ 明朝" panose="02020609040205080304" pitchFamily="17" charset="-128"/>
              </a:rPr>
              <a:t>56</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・土地改良法　　　　　　　　　　　　　　 （昭和</a:t>
            </a:r>
            <a:r>
              <a:rPr kumimoji="1" lang="en-US" altLang="ja-JP" sz="700" dirty="0">
                <a:latin typeface="ＭＳ 明朝" panose="02020609040205080304" pitchFamily="17" charset="-128"/>
                <a:ea typeface="ＭＳ 明朝" panose="02020609040205080304" pitchFamily="17" charset="-128"/>
              </a:rPr>
              <a:t>24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195</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・森林法　　　　　　　　　　　　　　　　 （昭和</a:t>
            </a:r>
            <a:r>
              <a:rPr kumimoji="1" lang="en-US" altLang="ja-JP" sz="700" dirty="0">
                <a:latin typeface="ＭＳ 明朝" panose="02020609040205080304" pitchFamily="17" charset="-128"/>
                <a:ea typeface="ＭＳ 明朝" panose="02020609040205080304" pitchFamily="17" charset="-128"/>
              </a:rPr>
              <a:t>26</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249</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・漁業法　　　　　　　　　　 　　　　　　（昭和</a:t>
            </a:r>
            <a:r>
              <a:rPr kumimoji="1" lang="en-US" altLang="ja-JP" sz="700" dirty="0">
                <a:latin typeface="ＭＳ 明朝" panose="02020609040205080304" pitchFamily="17" charset="-128"/>
                <a:ea typeface="ＭＳ 明朝" panose="02020609040205080304" pitchFamily="17" charset="-128"/>
              </a:rPr>
              <a:t>24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267</a:t>
            </a:r>
            <a:r>
              <a:rPr kumimoji="1" lang="ja-JP" altLang="en-US" sz="700" dirty="0">
                <a:latin typeface="ＭＳ 明朝" panose="02020609040205080304" pitchFamily="17" charset="-128"/>
                <a:ea typeface="ＭＳ 明朝" panose="02020609040205080304" pitchFamily="17" charset="-128"/>
              </a:rPr>
              <a:t>号）</a:t>
            </a:r>
          </a:p>
          <a:p>
            <a:endParaRPr kumimoji="1" lang="en-US" altLang="ja-JP" sz="1000" dirty="0">
              <a:latin typeface="ＭＳ 明朝" panose="02020609040205080304" pitchFamily="17" charset="-128"/>
              <a:ea typeface="ＭＳ 明朝" panose="02020609040205080304" pitchFamily="17" charset="-128"/>
            </a:endParaRPr>
          </a:p>
          <a:p>
            <a:endParaRPr kumimoji="1" lang="en-US" altLang="ja-JP" sz="1600" dirty="0">
              <a:latin typeface="ＭＳ 明朝" panose="02020609040205080304" pitchFamily="17" charset="-128"/>
              <a:ea typeface="ＭＳ 明朝" panose="02020609040205080304" pitchFamily="17" charset="-128"/>
            </a:endParaRPr>
          </a:p>
          <a:p>
            <a:endParaRPr kumimoji="1" lang="ja-JP" altLang="en-US" sz="1200" dirty="0">
              <a:latin typeface="ＭＳ 明朝" panose="02020609040205080304" pitchFamily="17" charset="-128"/>
              <a:ea typeface="ＭＳ 明朝" panose="02020609040205080304" pitchFamily="17" charset="-128"/>
            </a:endParaRPr>
          </a:p>
        </p:txBody>
      </p:sp>
      <p:sp>
        <p:nvSpPr>
          <p:cNvPr id="9" name="テキスト ボックス 8">
            <a:extLst>
              <a:ext uri="{FF2B5EF4-FFF2-40B4-BE49-F238E27FC236}">
                <a16:creationId xmlns:a16="http://schemas.microsoft.com/office/drawing/2014/main" id="{25D9B40B-0089-45DC-79B8-12A989C3EA5A}"/>
              </a:ext>
            </a:extLst>
          </p:cNvPr>
          <p:cNvSpPr txBox="1"/>
          <p:nvPr/>
        </p:nvSpPr>
        <p:spPr>
          <a:xfrm>
            <a:off x="5043893" y="5532578"/>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11" name="正方形/長方形 10">
            <a:extLst>
              <a:ext uri="{FF2B5EF4-FFF2-40B4-BE49-F238E27FC236}">
                <a16:creationId xmlns:a16="http://schemas.microsoft.com/office/drawing/2014/main" id="{95C06A31-41F7-2E9B-10C3-A8C78AB5D9CB}"/>
              </a:ext>
            </a:extLst>
          </p:cNvPr>
          <p:cNvSpPr/>
          <p:nvPr/>
        </p:nvSpPr>
        <p:spPr>
          <a:xfrm>
            <a:off x="5043893" y="5532578"/>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A46AE81-2DDE-F8D8-7874-4E782158121B}"/>
              </a:ext>
            </a:extLst>
          </p:cNvPr>
          <p:cNvSpPr txBox="1"/>
          <p:nvPr/>
        </p:nvSpPr>
        <p:spPr>
          <a:xfrm>
            <a:off x="5885099" y="918989"/>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dirty="0">
                <a:solidFill>
                  <a:schemeClr val="tx1"/>
                </a:solidFill>
                <a:latin typeface="ＭＳ ゴシック" panose="020B0609070205080204" pitchFamily="49" charset="-128"/>
                <a:ea typeface="ＭＳ ゴシック" panose="020B0609070205080204" pitchFamily="49" charset="-128"/>
              </a:rPr>
              <a:t>事業名：</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dirty="0">
                <a:solidFill>
                  <a:schemeClr val="tx1"/>
                </a:solidFill>
                <a:latin typeface="ＭＳ ゴシック" panose="020B0609070205080204" pitchFamily="49" charset="-128"/>
                <a:ea typeface="ＭＳ ゴシック" panose="020B0609070205080204" pitchFamily="49" charset="-128"/>
              </a:rPr>
              <a:t>組織名・代表者氏名：</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dirty="0">
                <a:solidFill>
                  <a:schemeClr val="tx1"/>
                </a:solidFill>
                <a:latin typeface="ＭＳ ゴシック" panose="020B0609070205080204" pitchFamily="49" charset="-128"/>
                <a:ea typeface="ＭＳ ゴシック" panose="020B0609070205080204" pitchFamily="49" charset="-128"/>
              </a:rPr>
              <a:t>住所：</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dirty="0">
                <a:solidFill>
                  <a:schemeClr val="tx1"/>
                </a:solidFill>
                <a:latin typeface="ＭＳ ゴシック" panose="020B0609070205080204" pitchFamily="49" charset="-128"/>
                <a:ea typeface="ＭＳ ゴシック" panose="020B0609070205080204" pitchFamily="49" charset="-128"/>
              </a:rPr>
              <a:t>連絡先：</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p>
        </p:txBody>
      </p:sp>
      <p:sp>
        <p:nvSpPr>
          <p:cNvPr id="14" name="テキスト ボックス 13">
            <a:extLst>
              <a:ext uri="{FF2B5EF4-FFF2-40B4-BE49-F238E27FC236}">
                <a16:creationId xmlns:a16="http://schemas.microsoft.com/office/drawing/2014/main" id="{8FEFE349-8B92-F372-6C78-CCA6C85AC586}"/>
              </a:ext>
            </a:extLst>
          </p:cNvPr>
          <p:cNvSpPr txBox="1"/>
          <p:nvPr/>
        </p:nvSpPr>
        <p:spPr>
          <a:xfrm>
            <a:off x="7351161" y="6393624"/>
            <a:ext cx="2492990" cy="276999"/>
          </a:xfrm>
          <a:prstGeom prst="rect">
            <a:avLst/>
          </a:prstGeom>
          <a:noFill/>
        </p:spPr>
        <p:txBody>
          <a:bodyPr wrap="none" rtlCol="0">
            <a:spAutoFit/>
          </a:bodyPr>
          <a:lstStyle/>
          <a:p>
            <a:r>
              <a:rPr lang="ja-JP" altLang="en-US" sz="1200" dirty="0">
                <a:latin typeface="ＭＳ ゴシック" panose="020B0609070205080204" pitchFamily="49" charset="-128"/>
                <a:ea typeface="ＭＳ ゴシック" panose="020B0609070205080204" pitchFamily="49" charset="-128"/>
              </a:rPr>
              <a:t>上記について、確認しました→□</a:t>
            </a:r>
          </a:p>
        </p:txBody>
      </p:sp>
      <p:sp>
        <p:nvSpPr>
          <p:cNvPr id="7" name="テキスト ボックス 6">
            <a:extLst>
              <a:ext uri="{FF2B5EF4-FFF2-40B4-BE49-F238E27FC236}">
                <a16:creationId xmlns:a16="http://schemas.microsoft.com/office/drawing/2014/main" id="{2D661245-1FAD-17D0-5995-3D81684BD5FD}"/>
              </a:ext>
            </a:extLst>
          </p:cNvPr>
          <p:cNvSpPr txBox="1"/>
          <p:nvPr/>
        </p:nvSpPr>
        <p:spPr>
          <a:xfrm>
            <a:off x="8902" y="-6981"/>
            <a:ext cx="1290738"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別記様式第１－</a:t>
            </a:r>
            <a:r>
              <a:rPr kumimoji="1" lang="en-US" altLang="ja-JP" sz="1000" dirty="0">
                <a:latin typeface="Meiryo UI"/>
                <a:ea typeface="Meiryo UI"/>
              </a:rPr>
              <a:t>4</a:t>
            </a:r>
            <a:r>
              <a:rPr kumimoji="1" lang="ja-JP" altLang="en-US" sz="1000" dirty="0">
                <a:latin typeface="Meiryo UI"/>
                <a:ea typeface="Meiryo UI"/>
              </a:rPr>
              <a:t>号</a:t>
            </a:r>
            <a:endParaRPr kumimoji="1" lang="en-US" altLang="ja-JP" sz="1000" dirty="0">
              <a:latin typeface="Meiryo UI"/>
              <a:ea typeface="Meiryo UI"/>
            </a:endParaRPr>
          </a:p>
        </p:txBody>
      </p:sp>
    </p:spTree>
    <p:extLst>
      <p:ext uri="{BB962C8B-B14F-4D97-AF65-F5344CB8AC3E}">
        <p14:creationId xmlns:p14="http://schemas.microsoft.com/office/powerpoint/2010/main" val="30795966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DF5B0CC6EF27544A3744C548CB9A645" ma:contentTypeVersion="14" ma:contentTypeDescription="新しいドキュメントを作成します。" ma:contentTypeScope="" ma:versionID="08f9bb64d77aaa7af09551887844b4d1">
  <xsd:schema xmlns:xsd="http://www.w3.org/2001/XMLSchema" xmlns:xs="http://www.w3.org/2001/XMLSchema" xmlns:p="http://schemas.microsoft.com/office/2006/metadata/properties" xmlns:ns2="16e98a77-e3d2-477a-91e6-c364b49c064e" xmlns:ns3="85ec59af-1a16-40a0-b163-384e34c79a5c" targetNamespace="http://schemas.microsoft.com/office/2006/metadata/properties" ma:root="true" ma:fieldsID="770cd93c7c7ed1a419a5fd3f89dcea03" ns2:_="" ns3:_="">
    <xsd:import namespace="16e98a77-e3d2-477a-91e6-c364b49c064e"/>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e98a77-e3d2-477a-91e6-c364b49c064e"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85a44814-1539-4a1f-844e-92176d88dda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6e98a77-e3d2-477a-91e6-c364b49c064e">
      <Terms xmlns="http://schemas.microsoft.com/office/infopath/2007/PartnerControls"/>
    </lcf76f155ced4ddcb4097134ff3c332f>
    <TaxCatchAll xmlns="85ec59af-1a16-40a0-b163-384e34c79a5c" xsi:nil="true"/>
    <_x4f5c__x6210__x65e5__x6642_ xmlns="16e98a77-e3d2-477a-91e6-c364b49c064e" xsi:nil="true"/>
  </documentManagement>
</p:properties>
</file>

<file path=customXml/itemProps1.xml><?xml version="1.0" encoding="utf-8"?>
<ds:datastoreItem xmlns:ds="http://schemas.openxmlformats.org/officeDocument/2006/customXml" ds:itemID="{965969F9-C36D-49EB-8D7D-0EFE8A5E857A}"/>
</file>

<file path=customXml/itemProps2.xml><?xml version="1.0" encoding="utf-8"?>
<ds:datastoreItem xmlns:ds="http://schemas.openxmlformats.org/officeDocument/2006/customXml" ds:itemID="{9AF050D6-5F76-4B00-83DE-C68F09B99AE6}"/>
</file>

<file path=customXml/itemProps3.xml><?xml version="1.0" encoding="utf-8"?>
<ds:datastoreItem xmlns:ds="http://schemas.openxmlformats.org/officeDocument/2006/customXml" ds:itemID="{4E853F56-4D35-4BAC-A1BA-4837E44FA918}"/>
</file>

<file path=docProps/app.xml><?xml version="1.0" encoding="utf-8"?>
<Properties xmlns="http://schemas.openxmlformats.org/officeDocument/2006/extended-properties" xmlns:vt="http://schemas.openxmlformats.org/officeDocument/2006/docPropsVTypes">
  <Template>Office Theme</Template>
  <TotalTime>0</TotalTime>
  <Words>618</Words>
  <Application>Microsoft Office PowerPoint</Application>
  <PresentationFormat>A4 210 x 297 mm</PresentationFormat>
  <Paragraphs>84</Paragraphs>
  <Slides>1</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2025-01-27T05:19:44Z</dcterms:created>
  <dcterms:modified xsi:type="dcterms:W3CDTF">2025-01-27T05:21:03Z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0x0101003DF5B0CC6EF27544A3744C548CB9A645</vt:lpwstr>
  </property>
</Properties>
</file>