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sldIdLst>
    <p:sldId id="2147378884" r:id="rId5"/>
    <p:sldId id="2147378883" r:id="rId6"/>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0AE274-74A2-4A89-A0A0-E60DB6345EF4}" v="8" dt="2024-12-24T06:38:51.2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7" autoAdjust="0"/>
    <p:restoredTop sz="95794" autoAdjust="0"/>
  </p:normalViewPr>
  <p:slideViewPr>
    <p:cSldViewPr snapToGrid="0">
      <p:cViewPr varScale="1">
        <p:scale>
          <a:sx n="114" d="100"/>
          <a:sy n="114" d="100"/>
        </p:scale>
        <p:origin x="300"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
        <p:nvSpPr>
          <p:cNvPr id="7" name="テキスト ボックス 6"/>
          <p:cNvSpPr txBox="1"/>
          <p:nvPr userDrawn="1"/>
        </p:nvSpPr>
        <p:spPr>
          <a:xfrm>
            <a:off x="-1" y="38101"/>
            <a:ext cx="6814457" cy="369332"/>
          </a:xfrm>
          <a:prstGeom prst="rect">
            <a:avLst/>
          </a:prstGeom>
          <a:noFill/>
        </p:spPr>
        <p:txBody>
          <a:bodyPr wrap="square" rtlCol="0">
            <a:spAutoFit/>
          </a:bodyPr>
          <a:lstStyle/>
          <a:p>
            <a:r>
              <a:rPr kumimoji="1" lang="ja-JP" altLang="en-US" dirty="0">
                <a:latin typeface="+mn-ea"/>
                <a:ea typeface="+mn-ea"/>
              </a:rPr>
              <a:t>機密性○情報　（保存期間</a:t>
            </a:r>
            <a:r>
              <a:rPr kumimoji="1" lang="ja-JP" altLang="en-US" baseline="0" dirty="0">
                <a:latin typeface="+mn-ea"/>
                <a:ea typeface="+mn-ea"/>
              </a:rPr>
              <a:t> </a:t>
            </a:r>
            <a:r>
              <a:rPr kumimoji="1" lang="ja-JP" altLang="en-US" dirty="0">
                <a:latin typeface="+mn-ea"/>
                <a:ea typeface="+mn-ea"/>
              </a:rPr>
              <a:t>： １年未満　１　３　５　</a:t>
            </a:r>
            <a:r>
              <a:rPr kumimoji="1" lang="en-US" altLang="ja-JP" dirty="0">
                <a:latin typeface="+mn-ea"/>
                <a:ea typeface="+mn-ea"/>
              </a:rPr>
              <a:t>10</a:t>
            </a:r>
            <a:r>
              <a:rPr kumimoji="1" lang="ja-JP" altLang="en-US" dirty="0">
                <a:latin typeface="+mn-ea"/>
                <a:ea typeface="+mn-ea"/>
              </a:rPr>
              <a:t>　</a:t>
            </a:r>
            <a:r>
              <a:rPr kumimoji="1" lang="en-US" altLang="ja-JP" dirty="0">
                <a:latin typeface="+mn-ea"/>
                <a:ea typeface="+mn-ea"/>
              </a:rPr>
              <a:t>20</a:t>
            </a:r>
            <a:r>
              <a:rPr kumimoji="1" lang="ja-JP" altLang="en-US" dirty="0">
                <a:latin typeface="+mn-ea"/>
                <a:ea typeface="+mn-ea"/>
              </a:rPr>
              <a:t>　</a:t>
            </a:r>
            <a:r>
              <a:rPr kumimoji="1" lang="en-US" altLang="ja-JP" dirty="0">
                <a:latin typeface="+mn-ea"/>
                <a:ea typeface="+mn-ea"/>
              </a:rPr>
              <a:t>30</a:t>
            </a:r>
            <a:r>
              <a:rPr kumimoji="1" lang="ja-JP" altLang="en-US" dirty="0">
                <a:latin typeface="+mn-ea"/>
                <a:ea typeface="+mn-ea"/>
              </a:rPr>
              <a:t>年）</a:t>
            </a:r>
            <a:r>
              <a:rPr kumimoji="1" lang="ja-JP" altLang="en-US" dirty="0"/>
              <a:t>　</a:t>
            </a:r>
          </a:p>
        </p:txBody>
      </p:sp>
      <p:sp>
        <p:nvSpPr>
          <p:cNvPr id="8" name="テキスト ボックス 7"/>
          <p:cNvSpPr txBox="1"/>
          <p:nvPr userDrawn="1"/>
        </p:nvSpPr>
        <p:spPr>
          <a:xfrm>
            <a:off x="10287000" y="0"/>
            <a:ext cx="1905000" cy="369332"/>
          </a:xfrm>
          <a:prstGeom prst="rect">
            <a:avLst/>
          </a:prstGeom>
          <a:noFill/>
        </p:spPr>
        <p:txBody>
          <a:bodyPr wrap="square" rtlCol="0">
            <a:spAutoFit/>
          </a:bodyPr>
          <a:lstStyle/>
          <a:p>
            <a:pPr algn="r"/>
            <a:r>
              <a:rPr kumimoji="1" lang="ja-JP" altLang="en-US" dirty="0"/>
              <a:t>○○限り</a:t>
            </a:r>
            <a:endParaRPr kumimoji="1" lang="en-US" altLang="ja-JP" dirty="0"/>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図を追加</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2024/12/27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B2DDDA-D0E9-49A8-AE64-4780946CB66F}" type="datetimeFigureOut">
              <a:rPr kumimoji="1" lang="ja-JP" altLang="en-US" smtClean="0"/>
              <a:t>2024/12/27</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143002" y="921279"/>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7" name="表 26">
            <a:extLst>
              <a:ext uri="{FF2B5EF4-FFF2-40B4-BE49-F238E27FC236}">
                <a16:creationId xmlns:a16="http://schemas.microsoft.com/office/drawing/2014/main" id="{3C7941E5-A0C8-A4C0-4E43-94FD6529D2AD}"/>
              </a:ext>
            </a:extLst>
          </p:cNvPr>
          <p:cNvGraphicFramePr>
            <a:graphicFrameLocks noGrp="1"/>
          </p:cNvGraphicFramePr>
          <p:nvPr>
            <p:extLst>
              <p:ext uri="{D42A27DB-BD31-4B8C-83A1-F6EECF244321}">
                <p14:modId xmlns:p14="http://schemas.microsoft.com/office/powerpoint/2010/main" val="1183277030"/>
              </p:ext>
            </p:extLst>
          </p:nvPr>
        </p:nvGraphicFramePr>
        <p:xfrm>
          <a:off x="6117555" y="3495065"/>
          <a:ext cx="4894500" cy="217932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76304">
                  <a:extLst>
                    <a:ext uri="{9D8B030D-6E8A-4147-A177-3AD203B41FA5}">
                      <a16:colId xmlns:a16="http://schemas.microsoft.com/office/drawing/2014/main" val="3756062049"/>
                    </a:ext>
                  </a:extLst>
                </a:gridCol>
                <a:gridCol w="3356009">
                  <a:extLst>
                    <a:ext uri="{9D8B030D-6E8A-4147-A177-3AD203B41FA5}">
                      <a16:colId xmlns:a16="http://schemas.microsoft.com/office/drawing/2014/main" val="2357388432"/>
                    </a:ext>
                  </a:extLst>
                </a:gridCol>
                <a:gridCol w="594519">
                  <a:extLst>
                    <a:ext uri="{9D8B030D-6E8A-4147-A177-3AD203B41FA5}">
                      <a16:colId xmlns:a16="http://schemas.microsoft.com/office/drawing/2014/main" val="505857850"/>
                    </a:ext>
                  </a:extLst>
                </a:gridCol>
              </a:tblGrid>
              <a:tr h="32485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10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ＭＳ ゴシック" panose="020B0609070205080204" pitchFamily="49" charset="-128"/>
                          <a:ea typeface="ＭＳ ゴシック" panose="020B0609070205080204" pitchFamily="49" charset="-128"/>
                        </a:rPr>
                        <a:t>報告時</a:t>
                      </a:r>
                      <a:br>
                        <a:rPr kumimoji="1" lang="en-US" altLang="ja-JP" sz="1000" b="0" dirty="0">
                          <a:solidFill>
                            <a:schemeClr val="tx1"/>
                          </a:solidFill>
                          <a:latin typeface="ＭＳ ゴシック" panose="020B0609070205080204" pitchFamily="49" charset="-128"/>
                          <a:ea typeface="ＭＳ ゴシック" panose="020B0609070205080204" pitchFamily="49" charset="-128"/>
                        </a:rPr>
                      </a:b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924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924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06065">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9252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28924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30" name="表 7">
            <a:extLst>
              <a:ext uri="{FF2B5EF4-FFF2-40B4-BE49-F238E27FC236}">
                <a16:creationId xmlns:a16="http://schemas.microsoft.com/office/drawing/2014/main" id="{E39C0356-3C95-C47C-144C-13E36EFE284C}"/>
              </a:ext>
            </a:extLst>
          </p:cNvPr>
          <p:cNvGraphicFramePr>
            <a:graphicFrameLocks noGrp="1"/>
          </p:cNvGraphicFramePr>
          <p:nvPr>
            <p:extLst>
              <p:ext uri="{D42A27DB-BD31-4B8C-83A1-F6EECF244321}">
                <p14:modId xmlns:p14="http://schemas.microsoft.com/office/powerpoint/2010/main" val="2697067634"/>
              </p:ext>
            </p:extLst>
          </p:nvPr>
        </p:nvGraphicFramePr>
        <p:xfrm>
          <a:off x="6117556" y="974425"/>
          <a:ext cx="4894499" cy="106680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57439">
                  <a:extLst>
                    <a:ext uri="{9D8B030D-6E8A-4147-A177-3AD203B41FA5}">
                      <a16:colId xmlns:a16="http://schemas.microsoft.com/office/drawing/2014/main" val="3756062049"/>
                    </a:ext>
                  </a:extLst>
                </a:gridCol>
                <a:gridCol w="3337205">
                  <a:extLst>
                    <a:ext uri="{9D8B030D-6E8A-4147-A177-3AD203B41FA5}">
                      <a16:colId xmlns:a16="http://schemas.microsoft.com/office/drawing/2014/main" val="2357388432"/>
                    </a:ext>
                  </a:extLst>
                </a:gridCol>
                <a:gridCol w="632187">
                  <a:extLst>
                    <a:ext uri="{9D8B030D-6E8A-4147-A177-3AD203B41FA5}">
                      <a16:colId xmlns:a16="http://schemas.microsoft.com/office/drawing/2014/main" val="505857850"/>
                    </a:ext>
                  </a:extLst>
                </a:gridCol>
              </a:tblGrid>
              <a:tr h="35253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11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53437">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53437">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bl>
          </a:graphicData>
        </a:graphic>
      </p:graphicFrame>
      <p:graphicFrame>
        <p:nvGraphicFramePr>
          <p:cNvPr id="31" name="表 7">
            <a:extLst>
              <a:ext uri="{FF2B5EF4-FFF2-40B4-BE49-F238E27FC236}">
                <a16:creationId xmlns:a16="http://schemas.microsoft.com/office/drawing/2014/main" id="{CBE8F60D-84E1-0635-0380-418964769421}"/>
              </a:ext>
            </a:extLst>
          </p:cNvPr>
          <p:cNvGraphicFramePr>
            <a:graphicFrameLocks noGrp="1"/>
          </p:cNvGraphicFramePr>
          <p:nvPr>
            <p:extLst>
              <p:ext uri="{D42A27DB-BD31-4B8C-83A1-F6EECF244321}">
                <p14:modId xmlns:p14="http://schemas.microsoft.com/office/powerpoint/2010/main" val="1218844859"/>
              </p:ext>
            </p:extLst>
          </p:nvPr>
        </p:nvGraphicFramePr>
        <p:xfrm>
          <a:off x="1194636" y="2863850"/>
          <a:ext cx="4809000" cy="20878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72062">
                  <a:extLst>
                    <a:ext uri="{9D8B030D-6E8A-4147-A177-3AD203B41FA5}">
                      <a16:colId xmlns:a16="http://schemas.microsoft.com/office/drawing/2014/main" val="3756062049"/>
                    </a:ext>
                  </a:extLst>
                </a:gridCol>
                <a:gridCol w="3352801">
                  <a:extLst>
                    <a:ext uri="{9D8B030D-6E8A-4147-A177-3AD203B41FA5}">
                      <a16:colId xmlns:a16="http://schemas.microsoft.com/office/drawing/2014/main" val="2357388432"/>
                    </a:ext>
                  </a:extLst>
                </a:gridCol>
                <a:gridCol w="621145">
                  <a:extLst>
                    <a:ext uri="{9D8B030D-6E8A-4147-A177-3AD203B41FA5}">
                      <a16:colId xmlns:a16="http://schemas.microsoft.com/office/drawing/2014/main" val="505857850"/>
                    </a:ext>
                  </a:extLst>
                </a:gridCol>
              </a:tblGrid>
              <a:tr h="282029">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67863">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オフィスや車両・機械等の電気・燃料の使用状況の記録・保存に努める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662154">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省エネを意識し、不必要・非効率なエネルギー消費をしない（照明、空調、ウォームビズ・クールビズ、燃費効率のよい機械の利用等）ように努める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67863">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23403E29-A423-730A-74D3-D877B34251E3}"/>
              </a:ext>
            </a:extLst>
          </p:cNvPr>
          <p:cNvGraphicFramePr>
            <a:graphicFrameLocks noGrp="1"/>
          </p:cNvGraphicFramePr>
          <p:nvPr>
            <p:extLst>
              <p:ext uri="{D42A27DB-BD31-4B8C-83A1-F6EECF244321}">
                <p14:modId xmlns:p14="http://schemas.microsoft.com/office/powerpoint/2010/main" val="4038250167"/>
              </p:ext>
            </p:extLst>
          </p:nvPr>
        </p:nvGraphicFramePr>
        <p:xfrm>
          <a:off x="1194638" y="974425"/>
          <a:ext cx="4808999" cy="818050"/>
        </p:xfrm>
        <a:graphic>
          <a:graphicData uri="http://schemas.openxmlformats.org/drawingml/2006/table">
            <a:tbl>
              <a:tblPr firstRow="1" bandRow="1">
                <a:tableStyleId>{912C8C85-51F0-491E-9774-3900AFEF0FD7}</a:tableStyleId>
              </a:tblPr>
              <a:tblGrid>
                <a:gridCol w="281347">
                  <a:extLst>
                    <a:ext uri="{9D8B030D-6E8A-4147-A177-3AD203B41FA5}">
                      <a16:colId xmlns:a16="http://schemas.microsoft.com/office/drawing/2014/main" val="3966827443"/>
                    </a:ext>
                  </a:extLst>
                </a:gridCol>
                <a:gridCol w="602423">
                  <a:extLst>
                    <a:ext uri="{9D8B030D-6E8A-4147-A177-3AD203B41FA5}">
                      <a16:colId xmlns:a16="http://schemas.microsoft.com/office/drawing/2014/main" val="1478065040"/>
                    </a:ext>
                  </a:extLst>
                </a:gridCol>
                <a:gridCol w="3260732">
                  <a:extLst>
                    <a:ext uri="{9D8B030D-6E8A-4147-A177-3AD203B41FA5}">
                      <a16:colId xmlns:a16="http://schemas.microsoft.com/office/drawing/2014/main" val="2357388432"/>
                    </a:ext>
                  </a:extLst>
                </a:gridCol>
                <a:gridCol w="664497">
                  <a:extLst>
                    <a:ext uri="{9D8B030D-6E8A-4147-A177-3AD203B41FA5}">
                      <a16:colId xmlns:a16="http://schemas.microsoft.com/office/drawing/2014/main" val="505857850"/>
                    </a:ext>
                  </a:extLst>
                </a:gridCol>
              </a:tblGrid>
              <a:tr h="32145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6753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dirty="0">
                          <a:solidFill>
                            <a:schemeClr val="tx1"/>
                          </a:solidFill>
                          <a:latin typeface="ＭＳ ゴシック"/>
                          <a:ea typeface="ＭＳ ゴシック"/>
                        </a:rPr>
                        <a:t> </a:t>
                      </a:r>
                      <a:r>
                        <a:rPr kumimoji="1" lang="en-US" altLang="ja-JP" sz="1100" b="1" dirty="0">
                          <a:solidFill>
                            <a:schemeClr val="tx1"/>
                          </a:solidFill>
                          <a:latin typeface="ＭＳ ゴシック"/>
                          <a:ea typeface="ＭＳ ゴシック"/>
                        </a:rPr>
                        <a:t>※</a:t>
                      </a:r>
                      <a:r>
                        <a:rPr kumimoji="1" lang="ja-JP" altLang="en-US" sz="1100" b="1" dirty="0">
                          <a:solidFill>
                            <a:schemeClr val="tx1"/>
                          </a:solidFill>
                          <a:latin typeface="ＭＳ ゴシック"/>
                          <a:ea typeface="ＭＳ ゴシック"/>
                        </a:rPr>
                        <a:t>農産物</a:t>
                      </a:r>
                      <a:r>
                        <a:rPr lang="ja-JP" altLang="en-US" sz="1100" b="1" dirty="0">
                          <a:solidFill>
                            <a:schemeClr val="tx1"/>
                          </a:solidFill>
                          <a:latin typeface="ＭＳ ゴシック"/>
                          <a:ea typeface="ＭＳ ゴシック"/>
                        </a:rPr>
                        <a:t>等</a:t>
                      </a:r>
                      <a:r>
                        <a:rPr kumimoji="1" lang="ja-JP" altLang="en-US" sz="1100" b="1" dirty="0">
                          <a:solidFill>
                            <a:schemeClr val="tx1"/>
                          </a:solidFill>
                          <a:latin typeface="ＭＳ ゴシック"/>
                          <a:ea typeface="ＭＳ ゴシック"/>
                        </a:rPr>
                        <a:t>の調達を行う場合（該当しない □）</a:t>
                      </a:r>
                      <a:endParaRPr kumimoji="1" lang="en-US" altLang="ja-JP" sz="1100" b="1" dirty="0">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環境負荷低減に配慮した農産物等の調達を検討</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02FA10FD-C5B6-4E82-EEDB-6787192C77D5}"/>
              </a:ext>
            </a:extLst>
          </p:cNvPr>
          <p:cNvGraphicFramePr>
            <a:graphicFrameLocks noGrp="1"/>
          </p:cNvGraphicFramePr>
          <p:nvPr>
            <p:extLst>
              <p:ext uri="{D42A27DB-BD31-4B8C-83A1-F6EECF244321}">
                <p14:modId xmlns:p14="http://schemas.microsoft.com/office/powerpoint/2010/main" val="1245789591"/>
              </p:ext>
            </p:extLst>
          </p:nvPr>
        </p:nvGraphicFramePr>
        <p:xfrm>
          <a:off x="1194636" y="1840550"/>
          <a:ext cx="4809000" cy="975360"/>
        </p:xfrm>
        <a:graphic>
          <a:graphicData uri="http://schemas.openxmlformats.org/drawingml/2006/table">
            <a:tbl>
              <a:tblPr firstRow="1" bandRow="1">
                <a:tableStyleId>{912C8C85-51F0-491E-9774-3900AFEF0FD7}</a:tableStyleId>
              </a:tblPr>
              <a:tblGrid>
                <a:gridCol w="281637">
                  <a:extLst>
                    <a:ext uri="{9D8B030D-6E8A-4147-A177-3AD203B41FA5}">
                      <a16:colId xmlns:a16="http://schemas.microsoft.com/office/drawing/2014/main" val="3966827443"/>
                    </a:ext>
                  </a:extLst>
                </a:gridCol>
                <a:gridCol w="568424">
                  <a:extLst>
                    <a:ext uri="{9D8B030D-6E8A-4147-A177-3AD203B41FA5}">
                      <a16:colId xmlns:a16="http://schemas.microsoft.com/office/drawing/2014/main" val="711524135"/>
                    </a:ext>
                  </a:extLst>
                </a:gridCol>
                <a:gridCol w="3293759">
                  <a:extLst>
                    <a:ext uri="{9D8B030D-6E8A-4147-A177-3AD203B41FA5}">
                      <a16:colId xmlns:a16="http://schemas.microsoft.com/office/drawing/2014/main" val="2357388432"/>
                    </a:ext>
                  </a:extLst>
                </a:gridCol>
                <a:gridCol w="665180">
                  <a:extLst>
                    <a:ext uri="{9D8B030D-6E8A-4147-A177-3AD203B41FA5}">
                      <a16:colId xmlns:a16="http://schemas.microsoft.com/office/drawing/2014/main" val="505857850"/>
                    </a:ext>
                  </a:extLst>
                </a:gridCol>
              </a:tblGrid>
              <a:tr h="308777">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（２）適正な防除</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40345">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a:solidFill>
                            <a:schemeClr val="tx1"/>
                          </a:solidFill>
                          <a:latin typeface="ＭＳ ゴシック"/>
                          <a:ea typeface="ＭＳ ゴシック"/>
                        </a:rPr>
                        <a:t> </a:t>
                      </a:r>
                      <a:r>
                        <a:rPr kumimoji="1" lang="en-US" altLang="ja-JP" sz="1100" b="1">
                          <a:solidFill>
                            <a:schemeClr val="tx1"/>
                          </a:solidFill>
                          <a:latin typeface="ＭＳ ゴシック"/>
                          <a:ea typeface="ＭＳ ゴシック"/>
                        </a:rPr>
                        <a:t>※</a:t>
                      </a:r>
                      <a:r>
                        <a:rPr kumimoji="1" lang="ja-JP" altLang="en-US" sz="1100" b="1">
                          <a:solidFill>
                            <a:schemeClr val="tx1"/>
                          </a:solidFill>
                          <a:latin typeface="ＭＳ ゴシック"/>
                          <a:ea typeface="ＭＳ ゴシック"/>
                        </a:rPr>
                        <a:t>農産物</a:t>
                      </a:r>
                      <a:r>
                        <a:rPr lang="ja-JP" altLang="en-US" sz="1100" b="1">
                          <a:solidFill>
                            <a:schemeClr val="tx1"/>
                          </a:solidFill>
                          <a:latin typeface="ＭＳ ゴシック"/>
                          <a:ea typeface="ＭＳ ゴシック"/>
                        </a:rPr>
                        <a:t>等</a:t>
                      </a:r>
                      <a:r>
                        <a:rPr kumimoji="1" lang="ja-JP" altLang="en-US" sz="1100" b="1">
                          <a:solidFill>
                            <a:schemeClr val="tx1"/>
                          </a:solidFill>
                          <a:latin typeface="ＭＳ ゴシック"/>
                          <a:ea typeface="ＭＳ ゴシック"/>
                        </a:rPr>
                        <a:t>の調達を行う場合（該当しない □）</a:t>
                      </a:r>
                      <a:endParaRPr kumimoji="1" lang="en-US" altLang="ja-JP" sz="110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 環境負荷低減に配慮した農産物等の調達を検討（再掲）</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9" name="表 7">
            <a:extLst>
              <a:ext uri="{FF2B5EF4-FFF2-40B4-BE49-F238E27FC236}">
                <a16:creationId xmlns:a16="http://schemas.microsoft.com/office/drawing/2014/main" id="{44E7B47C-36CA-9A9B-5A48-F0C07EB9876C}"/>
              </a:ext>
            </a:extLst>
          </p:cNvPr>
          <p:cNvGraphicFramePr>
            <a:graphicFrameLocks noGrp="1"/>
          </p:cNvGraphicFramePr>
          <p:nvPr>
            <p:extLst>
              <p:ext uri="{D42A27DB-BD31-4B8C-83A1-F6EECF244321}">
                <p14:modId xmlns:p14="http://schemas.microsoft.com/office/powerpoint/2010/main" val="185556975"/>
              </p:ext>
            </p:extLst>
          </p:nvPr>
        </p:nvGraphicFramePr>
        <p:xfrm>
          <a:off x="1194640" y="4999670"/>
          <a:ext cx="4808997" cy="792480"/>
        </p:xfrm>
        <a:graphic>
          <a:graphicData uri="http://schemas.openxmlformats.org/drawingml/2006/table">
            <a:tbl>
              <a:tblPr firstRow="1" bandRow="1">
                <a:tableStyleId>{912C8C85-51F0-491E-9774-3900AFEF0FD7}</a:tableStyleId>
              </a:tblPr>
              <a:tblGrid>
                <a:gridCol w="281926">
                  <a:extLst>
                    <a:ext uri="{9D8B030D-6E8A-4147-A177-3AD203B41FA5}">
                      <a16:colId xmlns:a16="http://schemas.microsoft.com/office/drawing/2014/main" val="3966827443"/>
                    </a:ext>
                  </a:extLst>
                </a:gridCol>
                <a:gridCol w="543891">
                  <a:extLst>
                    <a:ext uri="{9D8B030D-6E8A-4147-A177-3AD203B41FA5}">
                      <a16:colId xmlns:a16="http://schemas.microsoft.com/office/drawing/2014/main" val="3398224354"/>
                    </a:ext>
                  </a:extLst>
                </a:gridCol>
                <a:gridCol w="3362037">
                  <a:extLst>
                    <a:ext uri="{9D8B030D-6E8A-4147-A177-3AD203B41FA5}">
                      <a16:colId xmlns:a16="http://schemas.microsoft.com/office/drawing/2014/main" val="2357388432"/>
                    </a:ext>
                  </a:extLst>
                </a:gridCol>
                <a:gridCol w="621143">
                  <a:extLst>
                    <a:ext uri="{9D8B030D-6E8A-4147-A177-3AD203B41FA5}">
                      <a16:colId xmlns:a16="http://schemas.microsoft.com/office/drawing/2014/main" val="505857850"/>
                    </a:ext>
                  </a:extLst>
                </a:gridCol>
              </a:tblGrid>
              <a:tr h="26978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40161">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a:solidFill>
                            <a:schemeClr val="tx1"/>
                          </a:solidFill>
                          <a:latin typeface="ＭＳ ゴシック" panose="020B0609070205080204" pitchFamily="49" charset="-128"/>
                          <a:ea typeface="ＭＳ ゴシック" panose="020B0609070205080204" pitchFamily="49" charset="-128"/>
                        </a:rPr>
                        <a:t> </a:t>
                      </a: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肥料・飼料等の製造を行う場合（該当しない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 悪臭・害虫の発生防止・低減に努める</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1" name="表 7">
            <a:extLst>
              <a:ext uri="{FF2B5EF4-FFF2-40B4-BE49-F238E27FC236}">
                <a16:creationId xmlns:a16="http://schemas.microsoft.com/office/drawing/2014/main" id="{9391A420-8BAA-82AA-CE6F-3CC43B9F79FA}"/>
              </a:ext>
            </a:extLst>
          </p:cNvPr>
          <p:cNvGraphicFramePr>
            <a:graphicFrameLocks noGrp="1"/>
          </p:cNvGraphicFramePr>
          <p:nvPr>
            <p:extLst>
              <p:ext uri="{D42A27DB-BD31-4B8C-83A1-F6EECF244321}">
                <p14:modId xmlns:p14="http://schemas.microsoft.com/office/powerpoint/2010/main" val="3555080505"/>
              </p:ext>
            </p:extLst>
          </p:nvPr>
        </p:nvGraphicFramePr>
        <p:xfrm>
          <a:off x="6117555" y="2067105"/>
          <a:ext cx="4894500" cy="1402080"/>
        </p:xfrm>
        <a:graphic>
          <a:graphicData uri="http://schemas.openxmlformats.org/drawingml/2006/table">
            <a:tbl>
              <a:tblPr firstRow="1" bandRow="1">
                <a:tableStyleId>{912C8C85-51F0-491E-9774-3900AFEF0FD7}</a:tableStyleId>
              </a:tblPr>
              <a:tblGrid>
                <a:gridCol w="286941">
                  <a:extLst>
                    <a:ext uri="{9D8B030D-6E8A-4147-A177-3AD203B41FA5}">
                      <a16:colId xmlns:a16="http://schemas.microsoft.com/office/drawing/2014/main" val="3966827443"/>
                    </a:ext>
                  </a:extLst>
                </a:gridCol>
                <a:gridCol w="654019">
                  <a:extLst>
                    <a:ext uri="{9D8B030D-6E8A-4147-A177-3AD203B41FA5}">
                      <a16:colId xmlns:a16="http://schemas.microsoft.com/office/drawing/2014/main" val="3756062049"/>
                    </a:ext>
                  </a:extLst>
                </a:gridCol>
                <a:gridCol w="3335929">
                  <a:extLst>
                    <a:ext uri="{9D8B030D-6E8A-4147-A177-3AD203B41FA5}">
                      <a16:colId xmlns:a16="http://schemas.microsoft.com/office/drawing/2014/main" val="2357388432"/>
                    </a:ext>
                  </a:extLst>
                </a:gridCol>
                <a:gridCol w="617611">
                  <a:extLst>
                    <a:ext uri="{9D8B030D-6E8A-4147-A177-3AD203B41FA5}">
                      <a16:colId xmlns:a16="http://schemas.microsoft.com/office/drawing/2014/main" val="505857850"/>
                    </a:ext>
                  </a:extLst>
                </a:gridCol>
              </a:tblGrid>
              <a:tr h="283976">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dirty="0">
                          <a:solidFill>
                            <a:schemeClr val="tx1"/>
                          </a:solidFill>
                          <a:latin typeface="ＭＳ ゴシック" panose="020B0609070205080204" pitchFamily="49" charset="-128"/>
                          <a:ea typeface="ＭＳ ゴシック" panose="020B0609070205080204" pitchFamily="49" charset="-128"/>
                        </a:rPr>
                      </a:b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9387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58057">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sp>
        <p:nvSpPr>
          <p:cNvPr id="10" name="テキスト ボックス 9">
            <a:extLst>
              <a:ext uri="{FF2B5EF4-FFF2-40B4-BE49-F238E27FC236}">
                <a16:creationId xmlns:a16="http://schemas.microsoft.com/office/drawing/2014/main" id="{9DAF8577-A7B2-9A7B-0E92-6CA66664FCF3}"/>
              </a:ext>
            </a:extLst>
          </p:cNvPr>
          <p:cNvSpPr txBox="1"/>
          <p:nvPr/>
        </p:nvSpPr>
        <p:spPr>
          <a:xfrm>
            <a:off x="1143001" y="60761"/>
            <a:ext cx="5144357" cy="646331"/>
          </a:xfrm>
          <a:prstGeom prst="rect">
            <a:avLst/>
          </a:prstGeom>
          <a:noFill/>
        </p:spPr>
        <p:txBody>
          <a:bodyPr wrap="none" lIns="91440" tIns="45720" rIns="91440" bIns="45720" rtlCol="0" anchor="t">
            <a:spAutoFit/>
          </a:bodyPr>
          <a:lstStyle/>
          <a:p>
            <a:r>
              <a:rPr lang="ja-JP" altLang="en-US" b="1" dirty="0">
                <a:latin typeface="Meiryo UI"/>
                <a:ea typeface="Meiryo UI"/>
              </a:rPr>
              <a:t>環境負荷低減のクロスコンプライアンス チェックシート</a:t>
            </a:r>
            <a:endParaRPr lang="en-US" altLang="ja-JP" b="1" dirty="0">
              <a:latin typeface="Meiryo UI"/>
              <a:ea typeface="Meiryo UI"/>
            </a:endParaRPr>
          </a:p>
          <a:p>
            <a:r>
              <a:rPr lang="ja-JP" altLang="en-US" b="1" dirty="0">
                <a:solidFill>
                  <a:prstClr val="black"/>
                </a:solidFill>
                <a:latin typeface="メイリオ"/>
                <a:ea typeface="メイリオ"/>
              </a:rPr>
              <a:t>（民間事業者・自治体等</a:t>
            </a:r>
            <a:r>
              <a:rPr kumimoji="0" lang="ja-JP" altLang="en-US" b="1" dirty="0">
                <a:solidFill>
                  <a:prstClr val="black"/>
                </a:solidFill>
                <a:latin typeface="メイリオ" panose="020B0604030504040204" pitchFamily="50" charset="-128"/>
                <a:ea typeface="メイリオ" panose="020B0604030504040204" pitchFamily="50" charset="-128"/>
              </a:rPr>
              <a:t>向け</a:t>
            </a:r>
            <a:r>
              <a:rPr kumimoji="0" lang="ja-JP" altLang="en-US" b="1" dirty="0">
                <a:solidFill>
                  <a:prstClr val="black"/>
                </a:solidFill>
                <a:latin typeface="メイリオ"/>
                <a:ea typeface="メイリオ"/>
              </a:rPr>
              <a:t>）</a:t>
            </a:r>
            <a:endParaRPr lang="en-US" altLang="ja-JP" b="1" dirty="0">
              <a:latin typeface="Meiryo UI"/>
              <a:ea typeface="Meiryo UI"/>
            </a:endParaRPr>
          </a:p>
        </p:txBody>
      </p:sp>
      <p:sp>
        <p:nvSpPr>
          <p:cNvPr id="12" name="テキスト ボックス 11">
            <a:extLst>
              <a:ext uri="{FF2B5EF4-FFF2-40B4-BE49-F238E27FC236}">
                <a16:creationId xmlns:a16="http://schemas.microsoft.com/office/drawing/2014/main" id="{34DDC1D4-497E-896C-9FBC-6950230988D6}"/>
              </a:ext>
            </a:extLst>
          </p:cNvPr>
          <p:cNvSpPr txBox="1"/>
          <p:nvPr/>
        </p:nvSpPr>
        <p:spPr>
          <a:xfrm>
            <a:off x="1159452" y="5862507"/>
            <a:ext cx="4745018" cy="430887"/>
          </a:xfrm>
          <a:prstGeom prst="rect">
            <a:avLst/>
          </a:prstGeom>
          <a:noFill/>
        </p:spPr>
        <p:txBody>
          <a:bodyPr wrap="square" rtlCol="0">
            <a:spAutoFit/>
          </a:bodyPr>
          <a:lstStyle/>
          <a:p>
            <a:pPr marL="90488" indent="-90488"/>
            <a:r>
              <a:rPr lang="ja-JP" altLang="en-US" sz="1100" dirty="0">
                <a:latin typeface="ＭＳ 明朝" panose="02020609040205080304" pitchFamily="17" charset="-128"/>
                <a:ea typeface="ＭＳ 明朝" panose="02020609040205080304" pitchFamily="17" charset="-128"/>
              </a:rPr>
              <a:t>注　</a:t>
            </a:r>
            <a:r>
              <a:rPr lang="en-US" altLang="ja-JP" sz="1100" dirty="0">
                <a:latin typeface="ＭＳ 明朝" panose="02020609040205080304" pitchFamily="17" charset="-128"/>
                <a:ea typeface="ＭＳ 明朝" panose="02020609040205080304" pitchFamily="17" charset="-128"/>
              </a:rPr>
              <a:t>※</a:t>
            </a:r>
            <a:r>
              <a:rPr lang="ja-JP" altLang="en-US" sz="11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lang="en-US" altLang="ja-JP" sz="11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ECE685EC-B96C-9668-BC76-A9A1D6A1F636}"/>
              </a:ext>
            </a:extLst>
          </p:cNvPr>
          <p:cNvSpPr txBox="1"/>
          <p:nvPr/>
        </p:nvSpPr>
        <p:spPr>
          <a:xfrm>
            <a:off x="6365369" y="46929"/>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ja-JP" altLang="en-US" sz="1200" dirty="0">
                <a:solidFill>
                  <a:schemeClr val="tx1"/>
                </a:solidFill>
                <a:latin typeface="ＭＳ ゴシック" panose="020B0609070205080204" pitchFamily="49" charset="-128"/>
                <a:ea typeface="ＭＳ ゴシック" panose="020B0609070205080204" pitchFamily="49" charset="-128"/>
              </a:rPr>
              <a:t>事業名：</a:t>
            </a:r>
            <a:r>
              <a:rPr lang="ja-JP" altLang="en-US" sz="1200" u="sng" dirty="0">
                <a:solidFill>
                  <a:schemeClr val="tx1"/>
                </a:solidFill>
                <a:latin typeface="ＭＳ ゴシック" panose="020B0609070205080204" pitchFamily="49" charset="-128"/>
                <a:ea typeface="ＭＳ ゴシック" panose="020B0609070205080204" pitchFamily="49" charset="-128"/>
              </a:rPr>
              <a:t>　　　　　　　　　　　　　　　　　　　　</a:t>
            </a:r>
            <a:endParaRPr lang="en-US" altLang="ja-JP" sz="1200" u="sng" dirty="0">
              <a:solidFill>
                <a:schemeClr val="tx1"/>
              </a:solidFill>
              <a:latin typeface="ＭＳ ゴシック" panose="020B0609070205080204" pitchFamily="49" charset="-128"/>
              <a:ea typeface="ＭＳ ゴシック" panose="020B0609070205080204" pitchFamily="49" charset="-128"/>
            </a:endParaRPr>
          </a:p>
          <a:p>
            <a:r>
              <a:rPr lang="ja-JP" altLang="en-US" sz="1200" dirty="0">
                <a:solidFill>
                  <a:schemeClr val="tx1"/>
                </a:solidFill>
                <a:latin typeface="ＭＳ ゴシック" panose="020B0609070205080204" pitchFamily="49" charset="-128"/>
                <a:ea typeface="ＭＳ ゴシック" panose="020B0609070205080204" pitchFamily="49" charset="-128"/>
              </a:rPr>
              <a:t>組織名・代表者氏名：</a:t>
            </a:r>
            <a:r>
              <a:rPr lang="ja-JP" altLang="en-US" sz="1200" u="sng" dirty="0">
                <a:solidFill>
                  <a:schemeClr val="tx1"/>
                </a:solidFill>
                <a:latin typeface="ＭＳ ゴシック" panose="020B0609070205080204" pitchFamily="49" charset="-128"/>
                <a:ea typeface="ＭＳ ゴシック" panose="020B0609070205080204" pitchFamily="49" charset="-128"/>
              </a:rPr>
              <a:t>　　　　　　　　　　　　　　</a:t>
            </a:r>
            <a:endParaRPr lang="en-US" altLang="ja-JP" sz="1200" u="sng" dirty="0">
              <a:solidFill>
                <a:schemeClr val="tx1"/>
              </a:solidFill>
              <a:latin typeface="ＭＳ ゴシック" panose="020B0609070205080204" pitchFamily="49" charset="-128"/>
              <a:ea typeface="ＭＳ ゴシック" panose="020B0609070205080204" pitchFamily="49" charset="-128"/>
            </a:endParaRPr>
          </a:p>
          <a:p>
            <a:r>
              <a:rPr lang="ja-JP" altLang="en-US" sz="1200" dirty="0">
                <a:solidFill>
                  <a:schemeClr val="tx1"/>
                </a:solidFill>
                <a:latin typeface="ＭＳ ゴシック" panose="020B0609070205080204" pitchFamily="49" charset="-128"/>
                <a:ea typeface="ＭＳ ゴシック" panose="020B0609070205080204" pitchFamily="49" charset="-128"/>
              </a:rPr>
              <a:t>住所：</a:t>
            </a:r>
            <a:r>
              <a:rPr lang="ja-JP" altLang="en-US" sz="1200" u="sng" dirty="0">
                <a:solidFill>
                  <a:schemeClr val="tx1"/>
                </a:solidFill>
                <a:latin typeface="ＭＳ ゴシック" panose="020B0609070205080204" pitchFamily="49" charset="-128"/>
                <a:ea typeface="ＭＳ ゴシック" panose="020B0609070205080204" pitchFamily="49" charset="-128"/>
              </a:rPr>
              <a:t>　　　　　　　　　　　　　　　　　　　　　</a:t>
            </a:r>
            <a:endParaRPr lang="en-US" altLang="ja-JP" sz="1200" u="sng" dirty="0">
              <a:solidFill>
                <a:schemeClr val="tx1"/>
              </a:solidFill>
              <a:latin typeface="ＭＳ ゴシック" panose="020B0609070205080204" pitchFamily="49" charset="-128"/>
              <a:ea typeface="ＭＳ ゴシック" panose="020B0609070205080204" pitchFamily="49" charset="-128"/>
            </a:endParaRPr>
          </a:p>
          <a:p>
            <a:r>
              <a:rPr lang="ja-JP" altLang="en-US" sz="1200" dirty="0">
                <a:solidFill>
                  <a:schemeClr val="tx1"/>
                </a:solidFill>
                <a:latin typeface="ＭＳ ゴシック" panose="020B0609070205080204" pitchFamily="49" charset="-128"/>
                <a:ea typeface="ＭＳ ゴシック" panose="020B0609070205080204" pitchFamily="49" charset="-128"/>
              </a:rPr>
              <a:t>連絡先：</a:t>
            </a:r>
            <a:r>
              <a:rPr lang="ja-JP" altLang="en-US" sz="1200" u="sng" dirty="0">
                <a:solidFill>
                  <a:schemeClr val="tx1"/>
                </a:solidFill>
                <a:latin typeface="ＭＳ ゴシック" panose="020B0609070205080204" pitchFamily="49" charset="-128"/>
                <a:ea typeface="ＭＳ ゴシック" panose="020B0609070205080204" pitchFamily="49" charset="-128"/>
              </a:rPr>
              <a:t>　　　　　　　　　　　　　　　　　　　　</a:t>
            </a:r>
          </a:p>
        </p:txBody>
      </p:sp>
      <p:sp>
        <p:nvSpPr>
          <p:cNvPr id="7" name="テキスト ボックス 6">
            <a:extLst>
              <a:ext uri="{FF2B5EF4-FFF2-40B4-BE49-F238E27FC236}">
                <a16:creationId xmlns:a16="http://schemas.microsoft.com/office/drawing/2014/main" id="{4C67973A-88D1-E124-1933-C2E9DA7EB811}"/>
              </a:ext>
            </a:extLst>
          </p:cNvPr>
          <p:cNvSpPr txBox="1"/>
          <p:nvPr/>
        </p:nvSpPr>
        <p:spPr>
          <a:xfrm>
            <a:off x="6118444" y="567117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100" dirty="0">
                <a:solidFill>
                  <a:schemeClr val="tx1"/>
                </a:solidFill>
                <a:latin typeface="ＭＳ ゴシック" panose="020B0609070205080204" pitchFamily="49" charset="-128"/>
                <a:ea typeface="ＭＳ ゴシック" panose="020B0609070205080204" pitchFamily="49" charset="-128"/>
              </a:rPr>
              <a:t>＜報告内容の確認と個人情報の取り扱いについて＞</a:t>
            </a:r>
            <a:endParaRPr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lang="ja-JP" altLang="en-US" sz="1100" dirty="0">
                <a:solidFill>
                  <a:schemeClr val="tx1"/>
                </a:solidFill>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lang="ja-JP" altLang="en-US" sz="1100" dirty="0">
                <a:solidFill>
                  <a:schemeClr val="tx1"/>
                </a:solidFill>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lang="en-US" altLang="ja-JP" sz="1100" dirty="0">
              <a:solidFill>
                <a:schemeClr val="tx1"/>
              </a:solidFill>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70151054-AAA8-9D53-CA22-CC6A664F7DBF}"/>
              </a:ext>
            </a:extLst>
          </p:cNvPr>
          <p:cNvSpPr txBox="1"/>
          <p:nvPr/>
        </p:nvSpPr>
        <p:spPr>
          <a:xfrm>
            <a:off x="8596432" y="6583732"/>
            <a:ext cx="2492990" cy="276999"/>
          </a:xfrm>
          <a:prstGeom prst="rect">
            <a:avLst/>
          </a:prstGeom>
          <a:noFill/>
        </p:spPr>
        <p:txBody>
          <a:bodyPr wrap="none" rtlCol="0">
            <a:spAutoFit/>
          </a:bodyPr>
          <a:lstStyle/>
          <a:p>
            <a:r>
              <a:rPr lang="ja-JP" altLang="en-US" sz="1200" dirty="0">
                <a:latin typeface="ＭＳ ゴシック" panose="020B0609070205080204" pitchFamily="49" charset="-128"/>
                <a:ea typeface="ＭＳ ゴシック" panose="020B0609070205080204" pitchFamily="49" charset="-128"/>
              </a:rPr>
              <a:t>上記について、確認しました→□</a:t>
            </a:r>
          </a:p>
        </p:txBody>
      </p:sp>
      <p:sp>
        <p:nvSpPr>
          <p:cNvPr id="13" name="正方形/長方形 12">
            <a:extLst>
              <a:ext uri="{FF2B5EF4-FFF2-40B4-BE49-F238E27FC236}">
                <a16:creationId xmlns:a16="http://schemas.microsoft.com/office/drawing/2014/main" id="{77FDAA6F-3730-7192-FD7A-85D72997C85F}"/>
              </a:ext>
            </a:extLst>
          </p:cNvPr>
          <p:cNvSpPr/>
          <p:nvPr/>
        </p:nvSpPr>
        <p:spPr>
          <a:xfrm>
            <a:off x="6199432" y="5719037"/>
            <a:ext cx="4800258" cy="110799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 name="テキスト ボックス 2">
            <a:extLst>
              <a:ext uri="{FF2B5EF4-FFF2-40B4-BE49-F238E27FC236}">
                <a16:creationId xmlns:a16="http://schemas.microsoft.com/office/drawing/2014/main" id="{2327BC27-DE0C-547D-1925-5CFD04CE654F}"/>
              </a:ext>
            </a:extLst>
          </p:cNvPr>
          <p:cNvSpPr txBox="1"/>
          <p:nvPr/>
        </p:nvSpPr>
        <p:spPr>
          <a:xfrm>
            <a:off x="22520" y="10862"/>
            <a:ext cx="1172116" cy="261610"/>
          </a:xfrm>
          <a:prstGeom prst="rect">
            <a:avLst/>
          </a:prstGeom>
          <a:noFill/>
        </p:spPr>
        <p:txBody>
          <a:bodyPr wrap="none" rtlCol="0">
            <a:spAutoFit/>
          </a:bodyPr>
          <a:lstStyle/>
          <a:p>
            <a:r>
              <a:rPr lang="ja-JP" altLang="en-US" sz="1100" dirty="0">
                <a:latin typeface="Meiryo UI" panose="020B0604030504040204" pitchFamily="50" charset="-128"/>
                <a:ea typeface="Meiryo UI" panose="020B0604030504040204" pitchFamily="50" charset="-128"/>
              </a:rPr>
              <a:t>別記様式第３号</a:t>
            </a:r>
          </a:p>
        </p:txBody>
      </p:sp>
    </p:spTree>
    <p:extLst>
      <p:ext uri="{BB962C8B-B14F-4D97-AF65-F5344CB8AC3E}">
        <p14:creationId xmlns:p14="http://schemas.microsoft.com/office/powerpoint/2010/main" val="4097818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946F44B6-C9B0-5603-1DD4-A0E37BF40D03}"/>
              </a:ext>
            </a:extLst>
          </p:cNvPr>
          <p:cNvSpPr txBox="1"/>
          <p:nvPr/>
        </p:nvSpPr>
        <p:spPr>
          <a:xfrm>
            <a:off x="712115" y="151179"/>
            <a:ext cx="10743764" cy="7386638"/>
          </a:xfrm>
          <a:prstGeom prst="rect">
            <a:avLst/>
          </a:prstGeom>
          <a:noFill/>
        </p:spPr>
        <p:txBody>
          <a:bodyPr wrap="square" rtlCol="0">
            <a:spAutoFit/>
          </a:bodyPr>
          <a:lstStyle/>
          <a:p>
            <a:r>
              <a:rPr kumimoji="1" lang="en-US" altLang="ja-JP" sz="1100" dirty="0">
                <a:latin typeface="ＭＳ 明朝" panose="02020609040205080304" pitchFamily="17" charset="-128"/>
                <a:ea typeface="ＭＳ 明朝" panose="02020609040205080304" pitchFamily="17" charset="-128"/>
              </a:rPr>
              <a:t>※</a:t>
            </a:r>
            <a:r>
              <a:rPr kumimoji="1" lang="ja-JP" altLang="en-US" sz="1100" dirty="0">
                <a:latin typeface="ＭＳ 明朝" panose="02020609040205080304" pitchFamily="17" charset="-128"/>
                <a:ea typeface="ＭＳ 明朝" panose="02020609040205080304" pitchFamily="17" charset="-128"/>
              </a:rPr>
              <a:t>関係法規は以下の通り、</a:t>
            </a:r>
            <a:endParaRPr kumimoji="1" lang="en-US" altLang="ja-JP" sz="1100" dirty="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○適正な施肥</a:t>
            </a:r>
          </a:p>
          <a:p>
            <a:r>
              <a:rPr kumimoji="1" lang="ja-JP" altLang="en-US" sz="1100" dirty="0">
                <a:latin typeface="ＭＳ 明朝" panose="02020609040205080304" pitchFamily="17" charset="-128"/>
                <a:ea typeface="ＭＳ 明朝" panose="02020609040205080304" pitchFamily="17" charset="-128"/>
              </a:rPr>
              <a:t>・肥料の品質の確保等に関する法律　　　　（昭和</a:t>
            </a:r>
            <a:r>
              <a:rPr kumimoji="1" lang="en-US" altLang="ja-JP" sz="1100" dirty="0">
                <a:latin typeface="ＭＳ 明朝" panose="02020609040205080304" pitchFamily="17" charset="-128"/>
                <a:ea typeface="ＭＳ 明朝" panose="02020609040205080304" pitchFamily="17" charset="-128"/>
              </a:rPr>
              <a:t>25</a:t>
            </a:r>
            <a:r>
              <a:rPr kumimoji="1" lang="ja-JP" altLang="en-US" sz="1100" dirty="0">
                <a:latin typeface="ＭＳ 明朝" panose="02020609040205080304" pitchFamily="17" charset="-128"/>
                <a:ea typeface="ＭＳ 明朝" panose="02020609040205080304" pitchFamily="17" charset="-128"/>
              </a:rPr>
              <a:t>年法律第</a:t>
            </a:r>
            <a:r>
              <a:rPr kumimoji="1" lang="en-US" altLang="ja-JP" sz="1100" dirty="0">
                <a:latin typeface="ＭＳ 明朝" panose="02020609040205080304" pitchFamily="17" charset="-128"/>
                <a:ea typeface="ＭＳ 明朝" panose="02020609040205080304" pitchFamily="17" charset="-128"/>
              </a:rPr>
              <a:t>127</a:t>
            </a:r>
            <a:r>
              <a:rPr kumimoji="1" lang="ja-JP" altLang="en-US" sz="1100" dirty="0">
                <a:latin typeface="ＭＳ 明朝" panose="02020609040205080304" pitchFamily="17" charset="-128"/>
                <a:ea typeface="ＭＳ 明朝" panose="02020609040205080304" pitchFamily="17" charset="-128"/>
              </a:rPr>
              <a:t>号）</a:t>
            </a:r>
          </a:p>
          <a:p>
            <a:r>
              <a:rPr kumimoji="1" lang="ja-JP" altLang="en-US" sz="1100" dirty="0">
                <a:latin typeface="ＭＳ 明朝" panose="02020609040205080304" pitchFamily="17" charset="-128"/>
                <a:ea typeface="ＭＳ 明朝" panose="02020609040205080304" pitchFamily="17" charset="-128"/>
              </a:rPr>
              <a:t>・農用地の土壌の汚染防止等に関する法律　（昭和</a:t>
            </a:r>
            <a:r>
              <a:rPr kumimoji="1" lang="en-US" altLang="ja-JP" sz="1100" dirty="0">
                <a:latin typeface="ＭＳ 明朝" panose="02020609040205080304" pitchFamily="17" charset="-128"/>
                <a:ea typeface="ＭＳ 明朝" panose="02020609040205080304" pitchFamily="17" charset="-128"/>
              </a:rPr>
              <a:t>45</a:t>
            </a:r>
            <a:r>
              <a:rPr kumimoji="1" lang="ja-JP" altLang="en-US" sz="1100" dirty="0">
                <a:latin typeface="ＭＳ 明朝" panose="02020609040205080304" pitchFamily="17" charset="-128"/>
                <a:ea typeface="ＭＳ 明朝" panose="02020609040205080304" pitchFamily="17" charset="-128"/>
              </a:rPr>
              <a:t>年法律第</a:t>
            </a:r>
            <a:r>
              <a:rPr kumimoji="1" lang="en-US" altLang="ja-JP" sz="1100" dirty="0">
                <a:latin typeface="ＭＳ 明朝" panose="02020609040205080304" pitchFamily="17" charset="-128"/>
                <a:ea typeface="ＭＳ 明朝" panose="02020609040205080304" pitchFamily="17" charset="-128"/>
              </a:rPr>
              <a:t>139</a:t>
            </a:r>
            <a:r>
              <a:rPr kumimoji="1" lang="ja-JP" altLang="en-US" sz="1100" dirty="0">
                <a:latin typeface="ＭＳ 明朝" panose="02020609040205080304" pitchFamily="17" charset="-128"/>
                <a:ea typeface="ＭＳ 明朝" panose="02020609040205080304" pitchFamily="17" charset="-128"/>
              </a:rPr>
              <a:t>号）</a:t>
            </a:r>
          </a:p>
          <a:p>
            <a:r>
              <a:rPr kumimoji="1" lang="ja-JP" altLang="en-US" sz="1100" dirty="0">
                <a:latin typeface="ＭＳ 明朝" panose="02020609040205080304" pitchFamily="17" charset="-128"/>
                <a:ea typeface="ＭＳ 明朝" panose="02020609040205080304" pitchFamily="17" charset="-128"/>
              </a:rPr>
              <a:t>・土壌汚染対策法　　　　　　　　　　　　（平成</a:t>
            </a:r>
            <a:r>
              <a:rPr kumimoji="1" lang="en-US" altLang="ja-JP" sz="1100" dirty="0">
                <a:latin typeface="ＭＳ 明朝" panose="02020609040205080304" pitchFamily="17" charset="-128"/>
                <a:ea typeface="ＭＳ 明朝" panose="02020609040205080304" pitchFamily="17" charset="-128"/>
              </a:rPr>
              <a:t>14</a:t>
            </a:r>
            <a:r>
              <a:rPr kumimoji="1" lang="ja-JP" altLang="en-US" sz="1100" dirty="0">
                <a:latin typeface="ＭＳ 明朝" panose="02020609040205080304" pitchFamily="17" charset="-128"/>
                <a:ea typeface="ＭＳ 明朝" panose="02020609040205080304" pitchFamily="17" charset="-128"/>
              </a:rPr>
              <a:t>年法律第  </a:t>
            </a:r>
            <a:r>
              <a:rPr kumimoji="1" lang="en-US" altLang="ja-JP" sz="1100" dirty="0">
                <a:latin typeface="ＭＳ 明朝" panose="02020609040205080304" pitchFamily="17" charset="-128"/>
                <a:ea typeface="ＭＳ 明朝" panose="02020609040205080304" pitchFamily="17" charset="-128"/>
              </a:rPr>
              <a:t>53</a:t>
            </a:r>
            <a:r>
              <a:rPr kumimoji="1" lang="ja-JP" altLang="en-US" sz="1100" dirty="0">
                <a:latin typeface="ＭＳ 明朝" panose="02020609040205080304" pitchFamily="17" charset="-128"/>
                <a:ea typeface="ＭＳ 明朝" panose="02020609040205080304" pitchFamily="17" charset="-128"/>
              </a:rPr>
              <a:t>号）</a:t>
            </a:r>
          </a:p>
          <a:p>
            <a:r>
              <a:rPr kumimoji="1" lang="ja-JP" altLang="en-US" sz="1100" dirty="0">
                <a:latin typeface="ＭＳ 明朝" panose="02020609040205080304" pitchFamily="17" charset="-128"/>
                <a:ea typeface="ＭＳ 明朝" panose="02020609040205080304" pitchFamily="17" charset="-128"/>
              </a:rPr>
              <a:t>○適正な防除</a:t>
            </a:r>
          </a:p>
          <a:p>
            <a:r>
              <a:rPr kumimoji="1" lang="ja-JP" altLang="en-US" sz="1100" dirty="0">
                <a:latin typeface="ＭＳ 明朝" panose="02020609040205080304" pitchFamily="17" charset="-128"/>
                <a:ea typeface="ＭＳ 明朝" panose="02020609040205080304" pitchFamily="17" charset="-128"/>
              </a:rPr>
              <a:t>・農薬取締法　　　　　　　　　　　　　　（昭和</a:t>
            </a:r>
            <a:r>
              <a:rPr kumimoji="1" lang="en-US" altLang="ja-JP" sz="1100" dirty="0">
                <a:latin typeface="ＭＳ 明朝" panose="02020609040205080304" pitchFamily="17" charset="-128"/>
                <a:ea typeface="ＭＳ 明朝" panose="02020609040205080304" pitchFamily="17" charset="-128"/>
              </a:rPr>
              <a:t>23</a:t>
            </a:r>
            <a:r>
              <a:rPr kumimoji="1" lang="ja-JP" altLang="en-US" sz="1100" dirty="0">
                <a:latin typeface="ＭＳ 明朝" panose="02020609040205080304" pitchFamily="17" charset="-128"/>
                <a:ea typeface="ＭＳ 明朝" panose="02020609040205080304" pitchFamily="17" charset="-128"/>
              </a:rPr>
              <a:t>年法律第  </a:t>
            </a:r>
            <a:r>
              <a:rPr kumimoji="1" lang="en-US" altLang="ja-JP" sz="1100" dirty="0">
                <a:latin typeface="ＭＳ 明朝" panose="02020609040205080304" pitchFamily="17" charset="-128"/>
                <a:ea typeface="ＭＳ 明朝" panose="02020609040205080304" pitchFamily="17" charset="-128"/>
              </a:rPr>
              <a:t>82</a:t>
            </a:r>
            <a:r>
              <a:rPr kumimoji="1" lang="ja-JP" altLang="en-US" sz="1100" dirty="0">
                <a:latin typeface="ＭＳ 明朝" panose="02020609040205080304" pitchFamily="17" charset="-128"/>
                <a:ea typeface="ＭＳ 明朝" panose="02020609040205080304" pitchFamily="17" charset="-128"/>
              </a:rPr>
              <a:t>号）</a:t>
            </a:r>
          </a:p>
          <a:p>
            <a:r>
              <a:rPr kumimoji="1" lang="ja-JP" altLang="en-US" sz="1100" dirty="0">
                <a:latin typeface="ＭＳ 明朝" panose="02020609040205080304" pitchFamily="17" charset="-128"/>
                <a:ea typeface="ＭＳ 明朝" panose="02020609040205080304" pitchFamily="17" charset="-128"/>
              </a:rPr>
              <a:t>・植物防疫法　　　　　　　　　　　　　　（昭和</a:t>
            </a:r>
            <a:r>
              <a:rPr kumimoji="1" lang="en-US" altLang="ja-JP" sz="1100" dirty="0">
                <a:latin typeface="ＭＳ 明朝" panose="02020609040205080304" pitchFamily="17" charset="-128"/>
                <a:ea typeface="ＭＳ 明朝" panose="02020609040205080304" pitchFamily="17" charset="-128"/>
              </a:rPr>
              <a:t>25</a:t>
            </a:r>
            <a:r>
              <a:rPr kumimoji="1" lang="ja-JP" altLang="en-US" sz="1100" dirty="0">
                <a:latin typeface="ＭＳ 明朝" panose="02020609040205080304" pitchFamily="17" charset="-128"/>
                <a:ea typeface="ＭＳ 明朝" panose="02020609040205080304" pitchFamily="17" charset="-128"/>
              </a:rPr>
              <a:t>年法律第</a:t>
            </a:r>
            <a:r>
              <a:rPr kumimoji="1" lang="en-US" altLang="ja-JP" sz="1100" dirty="0">
                <a:latin typeface="ＭＳ 明朝" panose="02020609040205080304" pitchFamily="17" charset="-128"/>
                <a:ea typeface="ＭＳ 明朝" panose="02020609040205080304" pitchFamily="17" charset="-128"/>
              </a:rPr>
              <a:t>151</a:t>
            </a:r>
            <a:r>
              <a:rPr kumimoji="1" lang="ja-JP" altLang="en-US" sz="1100" dirty="0">
                <a:latin typeface="ＭＳ 明朝" panose="02020609040205080304" pitchFamily="17" charset="-128"/>
                <a:ea typeface="ＭＳ 明朝" panose="02020609040205080304" pitchFamily="17" charset="-128"/>
              </a:rPr>
              <a:t>号）　</a:t>
            </a:r>
          </a:p>
          <a:p>
            <a:r>
              <a:rPr kumimoji="1" lang="ja-JP" altLang="en-US" sz="1100" dirty="0">
                <a:latin typeface="ＭＳ 明朝" panose="02020609040205080304" pitchFamily="17" charset="-128"/>
                <a:ea typeface="ＭＳ 明朝" panose="02020609040205080304" pitchFamily="17" charset="-128"/>
              </a:rPr>
              <a:t>・医薬品、医療機器等の品質、有効性及び安全性の確保等に関する法律に関する法律　　（昭和</a:t>
            </a:r>
            <a:r>
              <a:rPr kumimoji="1" lang="en-US" altLang="ja-JP" sz="1100" dirty="0">
                <a:latin typeface="ＭＳ 明朝" panose="02020609040205080304" pitchFamily="17" charset="-128"/>
                <a:ea typeface="ＭＳ 明朝" panose="02020609040205080304" pitchFamily="17" charset="-128"/>
              </a:rPr>
              <a:t>35</a:t>
            </a:r>
            <a:r>
              <a:rPr kumimoji="1" lang="ja-JP" altLang="en-US" sz="1100" dirty="0">
                <a:latin typeface="ＭＳ 明朝" panose="02020609040205080304" pitchFamily="17" charset="-128"/>
                <a:ea typeface="ＭＳ 明朝" panose="02020609040205080304" pitchFamily="17" charset="-128"/>
              </a:rPr>
              <a:t>年法律第</a:t>
            </a:r>
            <a:r>
              <a:rPr kumimoji="1" lang="en-US" altLang="ja-JP" sz="1100" dirty="0">
                <a:latin typeface="ＭＳ 明朝" panose="02020609040205080304" pitchFamily="17" charset="-128"/>
                <a:ea typeface="ＭＳ 明朝" panose="02020609040205080304" pitchFamily="17" charset="-128"/>
              </a:rPr>
              <a:t>145</a:t>
            </a:r>
            <a:r>
              <a:rPr kumimoji="1" lang="ja-JP" altLang="en-US" sz="1100" dirty="0">
                <a:latin typeface="ＭＳ 明朝" panose="02020609040205080304" pitchFamily="17" charset="-128"/>
                <a:ea typeface="ＭＳ 明朝" panose="02020609040205080304" pitchFamily="17" charset="-128"/>
              </a:rPr>
              <a:t>号）</a:t>
            </a:r>
            <a:endParaRPr kumimoji="1"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○エネルギーの節減</a:t>
            </a:r>
          </a:p>
          <a:p>
            <a:r>
              <a:rPr lang="ja-JP" altLang="en-US" sz="1100" dirty="0">
                <a:latin typeface="ＭＳ 明朝" panose="02020609040205080304" pitchFamily="17" charset="-128"/>
                <a:ea typeface="ＭＳ 明朝" panose="02020609040205080304" pitchFamily="17" charset="-128"/>
              </a:rPr>
              <a:t>・エネルギーの使用の合理化及び非化石エネルギーへの転換等に関する法律　　　　（昭和</a:t>
            </a:r>
            <a:r>
              <a:rPr lang="en-US" altLang="ja-JP" sz="1100" dirty="0">
                <a:latin typeface="ＭＳ 明朝" panose="02020609040205080304" pitchFamily="17" charset="-128"/>
                <a:ea typeface="ＭＳ 明朝" panose="02020609040205080304" pitchFamily="17" charset="-128"/>
              </a:rPr>
              <a:t>54</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49</a:t>
            </a:r>
            <a:r>
              <a:rPr lang="ja-JP" altLang="en-US" sz="1100" dirty="0">
                <a:latin typeface="ＭＳ 明朝" panose="02020609040205080304" pitchFamily="17" charset="-128"/>
                <a:ea typeface="ＭＳ 明朝" panose="02020609040205080304" pitchFamily="17" charset="-128"/>
              </a:rPr>
              <a:t>号）</a:t>
            </a:r>
            <a:endParaRPr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○悪臭及び害虫の発生防止</a:t>
            </a:r>
          </a:p>
          <a:p>
            <a:r>
              <a:rPr lang="ja-JP" altLang="en-US" sz="1100" dirty="0">
                <a:latin typeface="ＭＳ 明朝" panose="02020609040205080304" pitchFamily="17" charset="-128"/>
                <a:ea typeface="ＭＳ 明朝" panose="02020609040205080304" pitchFamily="17" charset="-128"/>
              </a:rPr>
              <a:t>・家畜排せつ物の管理の適正化及び利用の促進に関する法律　（平成</a:t>
            </a:r>
            <a:r>
              <a:rPr lang="en-US" altLang="ja-JP" sz="1100" dirty="0">
                <a:latin typeface="ＭＳ 明朝" panose="02020609040205080304" pitchFamily="17" charset="-128"/>
                <a:ea typeface="ＭＳ 明朝" panose="02020609040205080304" pitchFamily="17" charset="-128"/>
              </a:rPr>
              <a:t>11</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112</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・悪臭防止法　　　　　　　　　　　　　　　　　　　　　　（昭和</a:t>
            </a:r>
            <a:r>
              <a:rPr lang="en-US" altLang="ja-JP" sz="1100" dirty="0">
                <a:latin typeface="ＭＳ 明朝" panose="02020609040205080304" pitchFamily="17" charset="-128"/>
                <a:ea typeface="ＭＳ 明朝" panose="02020609040205080304" pitchFamily="17" charset="-128"/>
              </a:rPr>
              <a:t>46</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91</a:t>
            </a:r>
            <a:r>
              <a:rPr lang="ja-JP" altLang="en-US" sz="1100" dirty="0">
                <a:latin typeface="ＭＳ 明朝" panose="02020609040205080304" pitchFamily="17" charset="-128"/>
                <a:ea typeface="ＭＳ 明朝" panose="02020609040205080304" pitchFamily="17" charset="-128"/>
              </a:rPr>
              <a:t>号）</a:t>
            </a:r>
            <a:endParaRPr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○廃棄物の発生抑制、適正な循環的な利用及び適正な処分</a:t>
            </a:r>
          </a:p>
          <a:p>
            <a:r>
              <a:rPr lang="ja-JP" altLang="en-US" sz="1100" dirty="0">
                <a:latin typeface="ＭＳ 明朝" panose="02020609040205080304" pitchFamily="17" charset="-128"/>
                <a:ea typeface="ＭＳ 明朝" panose="02020609040205080304" pitchFamily="17" charset="-128"/>
              </a:rPr>
              <a:t>・廃棄物の処理及び清掃に関する法律　　　　　　　　　　　（昭和</a:t>
            </a:r>
            <a:r>
              <a:rPr lang="en-US" altLang="ja-JP" sz="1100" dirty="0">
                <a:latin typeface="ＭＳ 明朝" panose="02020609040205080304" pitchFamily="17" charset="-128"/>
                <a:ea typeface="ＭＳ 明朝" panose="02020609040205080304" pitchFamily="17" charset="-128"/>
              </a:rPr>
              <a:t>45</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137</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・食品循環資源の再生利用等の促進に関する法律　　　　　　（平成</a:t>
            </a:r>
            <a:r>
              <a:rPr lang="en-US" altLang="ja-JP" sz="1100" dirty="0">
                <a:latin typeface="ＭＳ 明朝" panose="02020609040205080304" pitchFamily="17" charset="-128"/>
                <a:ea typeface="ＭＳ 明朝" panose="02020609040205080304" pitchFamily="17" charset="-128"/>
              </a:rPr>
              <a:t>12</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116</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・国等による環境物品等の調達の推進等に関する法律　　　　（平成</a:t>
            </a:r>
            <a:r>
              <a:rPr lang="en-US" altLang="ja-JP" sz="1100" dirty="0">
                <a:latin typeface="ＭＳ 明朝" panose="02020609040205080304" pitchFamily="17" charset="-128"/>
                <a:ea typeface="ＭＳ 明朝" panose="02020609040205080304" pitchFamily="17" charset="-128"/>
              </a:rPr>
              <a:t>12</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100</a:t>
            </a:r>
            <a:r>
              <a:rPr lang="ja-JP" altLang="en-US" sz="1100" dirty="0">
                <a:latin typeface="ＭＳ 明朝" panose="02020609040205080304" pitchFamily="17" charset="-128"/>
                <a:ea typeface="ＭＳ 明朝" panose="02020609040205080304" pitchFamily="17" charset="-128"/>
              </a:rPr>
              <a:t>号）　　　　　　　　　　　　　　　　　　　　　　　　　 </a:t>
            </a:r>
          </a:p>
          <a:p>
            <a:r>
              <a:rPr lang="ja-JP" altLang="en-US" sz="1100" dirty="0">
                <a:latin typeface="ＭＳ 明朝" panose="02020609040205080304" pitchFamily="17" charset="-128"/>
                <a:ea typeface="ＭＳ 明朝" panose="02020609040205080304" pitchFamily="17" charset="-128"/>
              </a:rPr>
              <a:t>・容器包装に係る分別収集及び再商品化の促進等に関する法律 　（平成７年法律第</a:t>
            </a:r>
            <a:r>
              <a:rPr lang="en-US" altLang="ja-JP" sz="1100" dirty="0">
                <a:latin typeface="ＭＳ 明朝" panose="02020609040205080304" pitchFamily="17" charset="-128"/>
                <a:ea typeface="ＭＳ 明朝" panose="02020609040205080304" pitchFamily="17" charset="-128"/>
              </a:rPr>
              <a:t>112</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・プラスチックに係る資源循環の促進等に関する法律　　　　（令和３年法律第</a:t>
            </a:r>
            <a:r>
              <a:rPr lang="en-US" altLang="ja-JP" sz="1100" dirty="0">
                <a:latin typeface="ＭＳ 明朝" panose="02020609040205080304" pitchFamily="17" charset="-128"/>
                <a:ea typeface="ＭＳ 明朝" panose="02020609040205080304" pitchFamily="17" charset="-128"/>
              </a:rPr>
              <a:t>60</a:t>
            </a:r>
            <a:r>
              <a:rPr lang="ja-JP" altLang="en-US" sz="1100" dirty="0">
                <a:latin typeface="ＭＳ 明朝" panose="02020609040205080304" pitchFamily="17" charset="-128"/>
                <a:ea typeface="ＭＳ 明朝" panose="02020609040205080304" pitchFamily="17" charset="-128"/>
              </a:rPr>
              <a:t>号）</a:t>
            </a:r>
            <a:endParaRPr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○生物多様性への悪影響の防止</a:t>
            </a:r>
          </a:p>
          <a:p>
            <a:r>
              <a:rPr lang="ja-JP" altLang="en-US" sz="1100" dirty="0">
                <a:latin typeface="ＭＳ 明朝" panose="02020609040205080304" pitchFamily="17" charset="-128"/>
                <a:ea typeface="ＭＳ 明朝" panose="02020609040205080304" pitchFamily="17" charset="-128"/>
              </a:rPr>
              <a:t>・遺伝子組換え生物等の使用等の規制による生物の多様性の確保に関する法律　（平成</a:t>
            </a:r>
            <a:r>
              <a:rPr lang="en-US" altLang="ja-JP" sz="1100" dirty="0">
                <a:latin typeface="ＭＳ 明朝" panose="02020609040205080304" pitchFamily="17" charset="-128"/>
                <a:ea typeface="ＭＳ 明朝" panose="02020609040205080304" pitchFamily="17" charset="-128"/>
              </a:rPr>
              <a:t>15</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97</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・水質汚濁防止法　　　　　　　　　　　　（昭和</a:t>
            </a:r>
            <a:r>
              <a:rPr lang="en-US" altLang="ja-JP" sz="1100" dirty="0">
                <a:latin typeface="ＭＳ 明朝" panose="02020609040205080304" pitchFamily="17" charset="-128"/>
                <a:ea typeface="ＭＳ 明朝" panose="02020609040205080304" pitchFamily="17" charset="-128"/>
              </a:rPr>
              <a:t>45</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138</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・湖沼水質保全特別措置法　　　　　　　　（昭和</a:t>
            </a:r>
            <a:r>
              <a:rPr lang="en-US" altLang="ja-JP" sz="1100" dirty="0">
                <a:latin typeface="ＭＳ 明朝" panose="02020609040205080304" pitchFamily="17" charset="-128"/>
                <a:ea typeface="ＭＳ 明朝" panose="02020609040205080304" pitchFamily="17" charset="-128"/>
              </a:rPr>
              <a:t>59</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61</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・鳥獣の保護及び管理並びに狩猟の適正化に関する法律　（平成</a:t>
            </a:r>
            <a:r>
              <a:rPr lang="en-US" altLang="ja-JP" sz="1100" dirty="0">
                <a:latin typeface="ＭＳ 明朝" panose="02020609040205080304" pitchFamily="17" charset="-128"/>
                <a:ea typeface="ＭＳ 明朝" panose="02020609040205080304" pitchFamily="17" charset="-128"/>
              </a:rPr>
              <a:t>14</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88</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・鳥獣による農林水産業等に係る被害の防止のための特別措置に関する法律　（平成</a:t>
            </a:r>
            <a:r>
              <a:rPr lang="en-US" altLang="ja-JP" sz="1100" dirty="0">
                <a:latin typeface="ＭＳ 明朝" panose="02020609040205080304" pitchFamily="17" charset="-128"/>
                <a:ea typeface="ＭＳ 明朝" panose="02020609040205080304" pitchFamily="17" charset="-128"/>
              </a:rPr>
              <a:t>19</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134</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・合法伐採木材等の流通及び利用の促進に関する法律　 （平成</a:t>
            </a:r>
            <a:r>
              <a:rPr lang="en-US" altLang="ja-JP" sz="1100" dirty="0">
                <a:latin typeface="ＭＳ 明朝" panose="02020609040205080304" pitchFamily="17" charset="-128"/>
                <a:ea typeface="ＭＳ 明朝" panose="02020609040205080304" pitchFamily="17" charset="-128"/>
              </a:rPr>
              <a:t>28</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48</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・水産資源保護法　　　　　　　　　　　　（昭和</a:t>
            </a:r>
            <a:r>
              <a:rPr lang="en-US" altLang="ja-JP" sz="1100" dirty="0">
                <a:latin typeface="ＭＳ 明朝" panose="02020609040205080304" pitchFamily="17" charset="-128"/>
                <a:ea typeface="ＭＳ 明朝" panose="02020609040205080304" pitchFamily="17" charset="-128"/>
              </a:rPr>
              <a:t>26</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313</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・持続的養殖生産確保法　　　　　　　　　（平成</a:t>
            </a:r>
            <a:r>
              <a:rPr lang="en-US" altLang="ja-JP" sz="1100" dirty="0">
                <a:latin typeface="ＭＳ 明朝" panose="02020609040205080304" pitchFamily="17" charset="-128"/>
                <a:ea typeface="ＭＳ 明朝" panose="02020609040205080304" pitchFamily="17" charset="-128"/>
              </a:rPr>
              <a:t>11</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51</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○環境関係法令の遵守等</a:t>
            </a:r>
          </a:p>
          <a:p>
            <a:r>
              <a:rPr lang="ja-JP" altLang="en-US" sz="1100" dirty="0">
                <a:latin typeface="ＭＳ 明朝" panose="02020609040205080304" pitchFamily="17" charset="-128"/>
                <a:ea typeface="ＭＳ 明朝" panose="02020609040205080304" pitchFamily="17" charset="-128"/>
              </a:rPr>
              <a:t>・環境と調和のとれた食料システムの確立のための環境負荷低減事業活動の促進等に関する法律　（令和４年法律第</a:t>
            </a:r>
            <a:r>
              <a:rPr lang="en-US" altLang="ja-JP" sz="1100" dirty="0">
                <a:latin typeface="ＭＳ 明朝" panose="02020609040205080304" pitchFamily="17" charset="-128"/>
                <a:ea typeface="ＭＳ 明朝" panose="02020609040205080304" pitchFamily="17" charset="-128"/>
              </a:rPr>
              <a:t>37</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・労働安全衛生法　　　　　　　　　　　　 （昭和</a:t>
            </a:r>
            <a:r>
              <a:rPr lang="en-US" altLang="ja-JP" sz="1100" dirty="0">
                <a:latin typeface="ＭＳ 明朝" panose="02020609040205080304" pitchFamily="17" charset="-128"/>
                <a:ea typeface="ＭＳ 明朝" panose="02020609040205080304" pitchFamily="17" charset="-128"/>
              </a:rPr>
              <a:t>47</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57</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・環境影響評価法　　　　　　　　　　　　 （平成  </a:t>
            </a:r>
            <a:r>
              <a:rPr lang="en-US" altLang="ja-JP" sz="1100" dirty="0">
                <a:latin typeface="ＭＳ 明朝" panose="02020609040205080304" pitchFamily="17" charset="-128"/>
                <a:ea typeface="ＭＳ 明朝" panose="02020609040205080304" pitchFamily="17" charset="-128"/>
              </a:rPr>
              <a:t>9</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81</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・地球温暖化対策の推進に関する法律　　　 （平成</a:t>
            </a:r>
            <a:r>
              <a:rPr lang="en-US" altLang="ja-JP" sz="1100" dirty="0">
                <a:latin typeface="ＭＳ 明朝" panose="02020609040205080304" pitchFamily="17" charset="-128"/>
                <a:ea typeface="ＭＳ 明朝" panose="02020609040205080304" pitchFamily="17" charset="-128"/>
              </a:rPr>
              <a:t>10</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117</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・国等における温室効果ガス等の排出の削減に配慮した契約の推進に関する法律　（平成</a:t>
            </a:r>
            <a:r>
              <a:rPr lang="en-US" altLang="ja-JP" sz="1100" dirty="0">
                <a:latin typeface="ＭＳ 明朝" panose="02020609040205080304" pitchFamily="17" charset="-128"/>
                <a:ea typeface="ＭＳ 明朝" panose="02020609040205080304" pitchFamily="17" charset="-128"/>
              </a:rPr>
              <a:t>19</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56</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・土地改良法　　　　　　　　　　　　　　 （昭和</a:t>
            </a:r>
            <a:r>
              <a:rPr lang="en-US" altLang="ja-JP" sz="1100" dirty="0">
                <a:latin typeface="ＭＳ 明朝" panose="02020609040205080304" pitchFamily="17" charset="-128"/>
                <a:ea typeface="ＭＳ 明朝" panose="02020609040205080304" pitchFamily="17" charset="-128"/>
              </a:rPr>
              <a:t>24</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195</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・森林法　　　　　　　　　　　　　　　　 （昭和</a:t>
            </a:r>
            <a:r>
              <a:rPr lang="en-US" altLang="ja-JP" sz="1100" dirty="0">
                <a:latin typeface="ＭＳ 明朝" panose="02020609040205080304" pitchFamily="17" charset="-128"/>
                <a:ea typeface="ＭＳ 明朝" panose="02020609040205080304" pitchFamily="17" charset="-128"/>
              </a:rPr>
              <a:t>26</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249</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・漁業法　　　　　　　　　　 　　　　　　（昭和</a:t>
            </a:r>
            <a:r>
              <a:rPr lang="en-US" altLang="ja-JP" sz="1100" dirty="0">
                <a:latin typeface="ＭＳ 明朝" panose="02020609040205080304" pitchFamily="17" charset="-128"/>
                <a:ea typeface="ＭＳ 明朝" panose="02020609040205080304" pitchFamily="17" charset="-128"/>
              </a:rPr>
              <a:t>24</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267</a:t>
            </a:r>
            <a:r>
              <a:rPr lang="ja-JP" altLang="en-US" sz="1100" dirty="0">
                <a:latin typeface="ＭＳ 明朝" panose="02020609040205080304" pitchFamily="17" charset="-128"/>
                <a:ea typeface="ＭＳ 明朝" panose="02020609040205080304" pitchFamily="17" charset="-128"/>
              </a:rPr>
              <a:t>号）</a:t>
            </a:r>
          </a:p>
          <a:p>
            <a:endParaRPr lang="ja-JP" altLang="en-US" sz="1100" dirty="0">
              <a:latin typeface="ＭＳ 明朝" panose="02020609040205080304" pitchFamily="17" charset="-128"/>
              <a:ea typeface="ＭＳ 明朝" panose="02020609040205080304" pitchFamily="17" charset="-128"/>
            </a:endParaRPr>
          </a:p>
          <a:p>
            <a:endParaRPr lang="ja-JP" altLang="en-US" sz="1100" dirty="0">
              <a:latin typeface="ＭＳ 明朝" panose="02020609040205080304" pitchFamily="17" charset="-128"/>
              <a:ea typeface="ＭＳ 明朝" panose="02020609040205080304" pitchFamily="17" charset="-128"/>
            </a:endParaRPr>
          </a:p>
          <a:p>
            <a:endParaRPr lang="ja-JP" altLang="en-US" sz="1100" dirty="0">
              <a:latin typeface="ＭＳ 明朝" panose="02020609040205080304" pitchFamily="17" charset="-128"/>
              <a:ea typeface="ＭＳ 明朝" panose="02020609040205080304" pitchFamily="17" charset="-128"/>
            </a:endParaRPr>
          </a:p>
          <a:p>
            <a:endParaRPr kumimoji="1" lang="ja-JP" altLang="en-US" sz="1100" dirty="0">
              <a:latin typeface="ＭＳ 明朝" panose="02020609040205080304" pitchFamily="17" charset="-128"/>
              <a:ea typeface="ＭＳ 明朝" panose="02020609040205080304" pitchFamily="17" charset="-128"/>
            </a:endParaRPr>
          </a:p>
          <a:p>
            <a:endParaRPr kumimoji="1" lang="ja-JP" altLang="en-US" sz="12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322626199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546AA652-6FE4-469C-9EC7-584220622CBC}" vid="{AC2C4DD0-CE0C-4897-A5A4-4FD5F3BE5AB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0748e8-ec4e-4e88-b4c5-3edb564c955e">
      <Terms xmlns="http://schemas.microsoft.com/office/infopath/2007/PartnerControls"/>
    </lcf76f155ced4ddcb4097134ff3c332f>
    <_x4f5c__x6210__x65e5__x6642_ xmlns="860748e8-ec4e-4e88-b4c5-3edb564c955e" xsi:nil="true"/>
    <TaxCatchAll xmlns="85ec59af-1a16-40a0-b163-384e34c79a5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5FC9AC221352FF4DAF32702D25EE3B00" ma:contentTypeVersion="14" ma:contentTypeDescription="新しいドキュメントを作成します。" ma:contentTypeScope="" ma:versionID="0c1f00423d2814b93de8fecc4b87b2ec">
  <xsd:schema xmlns:xsd="http://www.w3.org/2001/XMLSchema" xmlns:xs="http://www.w3.org/2001/XMLSchema" xmlns:p="http://schemas.microsoft.com/office/2006/metadata/properties" xmlns:ns2="860748e8-ec4e-4e88-b4c5-3edb564c955e" xmlns:ns3="85ec59af-1a16-40a0-b163-384e34c79a5c" targetNamespace="http://schemas.microsoft.com/office/2006/metadata/properties" ma:root="true" ma:fieldsID="29013a56fccda7cfb8b55e8e6841d375" ns2:_="" ns3:_="">
    <xsd:import namespace="860748e8-ec4e-4e88-b4c5-3edb564c955e"/>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0748e8-ec4e-4e88-b4c5-3edb564c955e"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8babf62-2f50-4cd3-bafd-ae4092d9db62}"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3208E9-F4C6-4963-A879-EA7F1B3D2F78}">
  <ds:schemaRefs>
    <ds:schemaRef ds:uri="http://purl.org/dc/dcmitype/"/>
    <ds:schemaRef ds:uri="http://schemas.microsoft.com/office/2006/documentManagement/types"/>
    <ds:schemaRef ds:uri="http://purl.org/dc/terms/"/>
    <ds:schemaRef ds:uri="http://schemas.microsoft.com/office/2006/metadata/properties"/>
    <ds:schemaRef ds:uri="http://www.w3.org/XML/1998/namespace"/>
    <ds:schemaRef ds:uri="http://schemas.microsoft.com/office/infopath/2007/PartnerControls"/>
    <ds:schemaRef ds:uri="http://purl.org/dc/elements/1.1/"/>
    <ds:schemaRef ds:uri="http://schemas.openxmlformats.org/package/2006/metadata/core-properties"/>
    <ds:schemaRef ds:uri="85ec59af-1a16-40a0-b163-384e34c79a5c"/>
    <ds:schemaRef ds:uri="860748e8-ec4e-4e88-b4c5-3edb564c955e"/>
  </ds:schemaRefs>
</ds:datastoreItem>
</file>

<file path=customXml/itemProps2.xml><?xml version="1.0" encoding="utf-8"?>
<ds:datastoreItem xmlns:ds="http://schemas.openxmlformats.org/officeDocument/2006/customXml" ds:itemID="{E7897DE2-60CB-48C0-8E14-8BA9B1EA32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0748e8-ec4e-4e88-b4c5-3edb564c955e"/>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852809-DF54-48C6-BE65-A32DCC7455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1201</Words>
  <Application>Microsoft Office PowerPoint</Application>
  <PresentationFormat>ワイド画面</PresentationFormat>
  <Paragraphs>153</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Meiryo UI</vt:lpstr>
      <vt:lpstr>ＭＳ ゴシック</vt:lpstr>
      <vt:lpstr>ＭＳ 明朝</vt:lpstr>
      <vt:lpstr>メイリオ</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2023-01-17T02:22:01Z</dcterms:created>
  <dcterms:modified xsi:type="dcterms:W3CDTF">2024-12-27T02:24:57Z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0x0101005FC9AC221352FF4DAF32702D25EE3B00</vt:lpwstr>
  </property>
  <property fmtid="{D5CDD505-2E9C-101B-9397-08002B2CF9AE}" pid="3" name="MediaServiceImageTags">
    <vt:lpwstr/>
  </property>
</Properties>
</file>