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4"/>
  </p:notesMasterIdLst>
  <p:handoutMasterIdLst>
    <p:handoutMasterId r:id="rId5"/>
  </p:handoutMasterIdLst>
  <p:sldIdLst>
    <p:sldId id="314" r:id="rId2"/>
    <p:sldId id="325" r:id="rId3"/>
  </p:sldIdLst>
  <p:sldSz cx="7559675" cy="1069181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97BF"/>
    <a:srgbClr val="5B9BD5"/>
    <a:srgbClr val="BFE6EF"/>
    <a:srgbClr val="82D0E2"/>
    <a:srgbClr val="A0DAE8"/>
    <a:srgbClr val="00B050"/>
    <a:srgbClr val="ED7D31"/>
    <a:srgbClr val="663813"/>
    <a:srgbClr val="89D2E3"/>
    <a:srgbClr val="58C0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97" autoAdjust="0"/>
    <p:restoredTop sz="94118" autoAdjust="0"/>
  </p:normalViewPr>
  <p:slideViewPr>
    <p:cSldViewPr snapToGrid="0">
      <p:cViewPr>
        <p:scale>
          <a:sx n="50" d="100"/>
          <a:sy n="50" d="100"/>
        </p:scale>
        <p:origin x="2376" y="-54"/>
      </p:cViewPr>
      <p:guideLst>
        <p:guide orient="horz" pos="3368"/>
        <p:guide pos="2381"/>
      </p:guideLst>
    </p:cSldViewPr>
  </p:slideViewPr>
  <p:notesTextViewPr>
    <p:cViewPr>
      <p:scale>
        <a:sx n="1" d="1"/>
        <a:sy n="1" d="1"/>
      </p:scale>
      <p:origin x="0" y="0"/>
    </p:cViewPr>
  </p:notesTextViewPr>
  <p:sorterViewPr>
    <p:cViewPr>
      <p:scale>
        <a:sx n="100" d="100"/>
        <a:sy n="100" d="100"/>
      </p:scale>
      <p:origin x="0" y="-8988"/>
    </p:cViewPr>
  </p:sorterViewPr>
  <p:notesViewPr>
    <p:cSldViewPr snapToGrid="0">
      <p:cViewPr varScale="1">
        <p:scale>
          <a:sx n="50" d="100"/>
          <a:sy n="50" d="100"/>
        </p:scale>
        <p:origin x="2988"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9" y="0"/>
            <a:ext cx="2919413" cy="495300"/>
          </a:xfrm>
          <a:prstGeom prst="rect">
            <a:avLst/>
          </a:prstGeom>
        </p:spPr>
        <p:txBody>
          <a:bodyPr vert="horz" lIns="91326" tIns="45661" rIns="91326" bIns="45661"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5300"/>
          </a:xfrm>
          <a:prstGeom prst="rect">
            <a:avLst/>
          </a:prstGeom>
        </p:spPr>
        <p:txBody>
          <a:bodyPr vert="horz" lIns="91326" tIns="45661" rIns="91326" bIns="45661" rtlCol="0"/>
          <a:lstStyle>
            <a:lvl1pPr algn="r">
              <a:defRPr sz="1200"/>
            </a:lvl1pPr>
          </a:lstStyle>
          <a:p>
            <a:fld id="{4DB2AA9F-0841-426F-BEFF-24689C9D4D0A}" type="datetimeFigureOut">
              <a:rPr kumimoji="1" lang="ja-JP" altLang="en-US" smtClean="0"/>
              <a:pPr/>
              <a:t>2018/5/29</a:t>
            </a:fld>
            <a:endParaRPr kumimoji="1" lang="ja-JP" altLang="en-US"/>
          </a:p>
        </p:txBody>
      </p:sp>
      <p:sp>
        <p:nvSpPr>
          <p:cNvPr id="5" name="スライド番号プレースホルダー 4"/>
          <p:cNvSpPr>
            <a:spLocks noGrp="1"/>
          </p:cNvSpPr>
          <p:nvPr>
            <p:ph type="sldNum" sz="quarter" idx="3"/>
          </p:nvPr>
        </p:nvSpPr>
        <p:spPr>
          <a:xfrm>
            <a:off x="3814763" y="9371014"/>
            <a:ext cx="2919412" cy="495300"/>
          </a:xfrm>
          <a:prstGeom prst="rect">
            <a:avLst/>
          </a:prstGeom>
        </p:spPr>
        <p:txBody>
          <a:bodyPr vert="horz" lIns="91326" tIns="45661" rIns="91326" bIns="45661" rtlCol="0" anchor="b"/>
          <a:lstStyle>
            <a:lvl1pPr algn="r">
              <a:defRPr sz="1200"/>
            </a:lvl1pPr>
          </a:lstStyle>
          <a:p>
            <a:fld id="{55058017-7E49-4BC0-88F0-7574B7E95F14}" type="slidenum">
              <a:rPr kumimoji="1" lang="ja-JP" altLang="en-US" smtClean="0"/>
              <a:pPr/>
              <a:t>‹#›</a:t>
            </a:fld>
            <a:endParaRPr kumimoji="1" lang="ja-JP" altLang="en-US"/>
          </a:p>
        </p:txBody>
      </p:sp>
    </p:spTree>
    <p:extLst>
      <p:ext uri="{BB962C8B-B14F-4D97-AF65-F5344CB8AC3E}">
        <p14:creationId xmlns:p14="http://schemas.microsoft.com/office/powerpoint/2010/main" val="7389659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7" y="6"/>
            <a:ext cx="2919413" cy="493712"/>
          </a:xfrm>
          <a:prstGeom prst="rect">
            <a:avLst/>
          </a:prstGeom>
        </p:spPr>
        <p:txBody>
          <a:bodyPr vert="horz" lIns="91353" tIns="45676" rIns="91353" bIns="4567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6"/>
            <a:ext cx="2919412" cy="493712"/>
          </a:xfrm>
          <a:prstGeom prst="rect">
            <a:avLst/>
          </a:prstGeom>
        </p:spPr>
        <p:txBody>
          <a:bodyPr vert="horz" lIns="91353" tIns="45676" rIns="91353" bIns="45676" rtlCol="0"/>
          <a:lstStyle>
            <a:lvl1pPr algn="r">
              <a:defRPr sz="1200"/>
            </a:lvl1pPr>
          </a:lstStyle>
          <a:p>
            <a:fld id="{FBEC6A90-33A7-4697-8DD4-402FE16B0BF9}" type="datetimeFigureOut">
              <a:rPr kumimoji="1" lang="ja-JP" altLang="en-US" smtClean="0"/>
              <a:pPr/>
              <a:t>2018/5/29</a:t>
            </a:fld>
            <a:endParaRPr kumimoji="1" lang="ja-JP" altLang="en-US"/>
          </a:p>
        </p:txBody>
      </p:sp>
      <p:sp>
        <p:nvSpPr>
          <p:cNvPr id="4" name="スライド イメージ プレースホルダー 3"/>
          <p:cNvSpPr>
            <a:spLocks noGrp="1" noRot="1" noChangeAspect="1"/>
          </p:cNvSpPr>
          <p:nvPr>
            <p:ph type="sldImg" idx="2"/>
          </p:nvPr>
        </p:nvSpPr>
        <p:spPr>
          <a:xfrm>
            <a:off x="2060575" y="738188"/>
            <a:ext cx="2614613" cy="3702050"/>
          </a:xfrm>
          <a:prstGeom prst="rect">
            <a:avLst/>
          </a:prstGeom>
          <a:noFill/>
          <a:ln w="12700">
            <a:solidFill>
              <a:prstClr val="black"/>
            </a:solidFill>
          </a:ln>
        </p:spPr>
        <p:txBody>
          <a:bodyPr vert="horz" lIns="91353" tIns="45676" rIns="91353" bIns="45676" rtlCol="0" anchor="ctr"/>
          <a:lstStyle/>
          <a:p>
            <a:endParaRPr lang="ja-JP" altLang="en-US"/>
          </a:p>
        </p:txBody>
      </p:sp>
      <p:sp>
        <p:nvSpPr>
          <p:cNvPr id="5" name="ノート プレースホルダー 4"/>
          <p:cNvSpPr>
            <a:spLocks noGrp="1"/>
          </p:cNvSpPr>
          <p:nvPr>
            <p:ph type="body" sz="quarter" idx="3"/>
          </p:nvPr>
        </p:nvSpPr>
        <p:spPr>
          <a:xfrm>
            <a:off x="673100" y="4686302"/>
            <a:ext cx="5389564" cy="4440237"/>
          </a:xfrm>
          <a:prstGeom prst="rect">
            <a:avLst/>
          </a:prstGeom>
        </p:spPr>
        <p:txBody>
          <a:bodyPr vert="horz" lIns="91353" tIns="45676" rIns="91353" bIns="4567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7" y="9371019"/>
            <a:ext cx="2919413" cy="493711"/>
          </a:xfrm>
          <a:prstGeom prst="rect">
            <a:avLst/>
          </a:prstGeom>
        </p:spPr>
        <p:txBody>
          <a:bodyPr vert="horz" lIns="91353" tIns="45676" rIns="91353" bIns="4567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9"/>
            <a:ext cx="2919412" cy="493711"/>
          </a:xfrm>
          <a:prstGeom prst="rect">
            <a:avLst/>
          </a:prstGeom>
        </p:spPr>
        <p:txBody>
          <a:bodyPr vert="horz" lIns="91353" tIns="45676" rIns="91353" bIns="45676" rtlCol="0" anchor="b"/>
          <a:lstStyle>
            <a:lvl1pPr algn="r">
              <a:defRPr sz="1200"/>
            </a:lvl1pPr>
          </a:lstStyle>
          <a:p>
            <a:fld id="{5B177292-EF9A-49F4-9F11-61E074AF560B}" type="slidenum">
              <a:rPr kumimoji="1" lang="ja-JP" altLang="en-US" smtClean="0"/>
              <a:pPr/>
              <a:t>‹#›</a:t>
            </a:fld>
            <a:endParaRPr kumimoji="1" lang="ja-JP" altLang="en-US"/>
          </a:p>
        </p:txBody>
      </p:sp>
    </p:spTree>
    <p:extLst>
      <p:ext uri="{BB962C8B-B14F-4D97-AF65-F5344CB8AC3E}">
        <p14:creationId xmlns:p14="http://schemas.microsoft.com/office/powerpoint/2010/main" val="122121243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44960" y="1749795"/>
            <a:ext cx="5669756" cy="3722335"/>
          </a:xfrm>
        </p:spPr>
        <p:txBody>
          <a:bodyPr anchor="b"/>
          <a:lstStyle>
            <a:lvl1pPr algn="ctr">
              <a:defRPr sz="9354"/>
            </a:lvl1pPr>
          </a:lstStyle>
          <a:p>
            <a:r>
              <a:rPr kumimoji="1" lang="ja-JP" altLang="en-US"/>
              <a:t>マスター タイトルの書式設定</a:t>
            </a:r>
          </a:p>
        </p:txBody>
      </p:sp>
      <p:sp>
        <p:nvSpPr>
          <p:cNvPr id="3" name="サブタイトル 2"/>
          <p:cNvSpPr>
            <a:spLocks noGrp="1"/>
          </p:cNvSpPr>
          <p:nvPr>
            <p:ph type="subTitle" idx="1"/>
          </p:nvPr>
        </p:nvSpPr>
        <p:spPr>
          <a:xfrm>
            <a:off x="944960" y="5615678"/>
            <a:ext cx="5669756"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E49A988-3208-4013-A2A1-BB39168BAE1F}" type="datetime1">
              <a:rPr kumimoji="1" lang="ja-JP" altLang="en-US" smtClean="0"/>
              <a:pPr/>
              <a:t>2018/5/29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
        <p:nvSpPr>
          <p:cNvPr id="7" name="テキスト ボックス 6"/>
          <p:cNvSpPr txBox="1"/>
          <p:nvPr userDrawn="1"/>
        </p:nvSpPr>
        <p:spPr>
          <a:xfrm>
            <a:off x="0" y="2"/>
            <a:ext cx="708720" cy="956031"/>
          </a:xfrm>
          <a:prstGeom prst="rect">
            <a:avLst/>
          </a:prstGeom>
          <a:noFill/>
        </p:spPr>
        <p:txBody>
          <a:bodyPr wrap="square" rtlCol="0">
            <a:spAutoFit/>
          </a:bodyPr>
          <a:lstStyle/>
          <a:p>
            <a:r>
              <a:rPr kumimoji="1" lang="ja-JP" altLang="en-US" sz="1871" dirty="0"/>
              <a:t>機密性○情報</a:t>
            </a:r>
          </a:p>
        </p:txBody>
      </p:sp>
      <p:sp>
        <p:nvSpPr>
          <p:cNvPr id="8" name="テキスト ボックス 7"/>
          <p:cNvSpPr txBox="1"/>
          <p:nvPr userDrawn="1"/>
        </p:nvSpPr>
        <p:spPr>
          <a:xfrm>
            <a:off x="7090553" y="10706"/>
            <a:ext cx="500621" cy="1243930"/>
          </a:xfrm>
          <a:prstGeom prst="rect">
            <a:avLst/>
          </a:prstGeom>
          <a:noFill/>
        </p:spPr>
        <p:txBody>
          <a:bodyPr wrap="square" rtlCol="0">
            <a:spAutoFit/>
          </a:bodyPr>
          <a:lstStyle/>
          <a:p>
            <a:r>
              <a:rPr kumimoji="1" lang="ja-JP" altLang="en-US" sz="1871" dirty="0"/>
              <a:t>○○限り</a:t>
            </a:r>
          </a:p>
        </p:txBody>
      </p:sp>
    </p:spTree>
    <p:extLst>
      <p:ext uri="{BB962C8B-B14F-4D97-AF65-F5344CB8AC3E}">
        <p14:creationId xmlns:p14="http://schemas.microsoft.com/office/powerpoint/2010/main" val="3182270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0DF5253-CA85-40AF-8CE2-A5D011511675}" type="datetime1">
              <a:rPr kumimoji="1" lang="ja-JP" altLang="en-US" smtClean="0"/>
              <a:pPr/>
              <a:t>2018/5/29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3663644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15790" y="2665530"/>
            <a:ext cx="6520220" cy="4447496"/>
          </a:xfrm>
        </p:spPr>
        <p:txBody>
          <a:bodyPr anchor="b"/>
          <a:lstStyle>
            <a:lvl1pPr>
              <a:defRPr sz="9354"/>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15790" y="7155102"/>
            <a:ext cx="6520220" cy="2338833"/>
          </a:xfrm>
        </p:spPr>
        <p:txBody>
          <a:bodyPr/>
          <a:lstStyle>
            <a:lvl1pPr marL="0" indent="0">
              <a:buNone/>
              <a:defRPr sz="3742">
                <a:solidFill>
                  <a:schemeClr val="tx1">
                    <a:tint val="75000"/>
                  </a:schemeClr>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744059D-F16B-4388-9A7C-845C7929BFB8}" type="datetime1">
              <a:rPr kumimoji="1" lang="ja-JP" altLang="en-US" smtClean="0"/>
              <a:pPr/>
              <a:t>2018/5/29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1688978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5534660-FA7E-4BE6-9C2F-1BE3AA92842D}" type="datetime1">
              <a:rPr kumimoji="1" lang="ja-JP" altLang="en-US" smtClean="0"/>
              <a:pPr/>
              <a:t>2018/5/29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105668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520712" y="2620980"/>
            <a:ext cx="3198097"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827085" y="2620980"/>
            <a:ext cx="3213847"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13D4BEF-2EB7-47B8-BDBF-8AD6BB649112}" type="datetime1">
              <a:rPr kumimoji="1" lang="ja-JP" altLang="en-US" smtClean="0"/>
              <a:pPr/>
              <a:t>2018/5/29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253599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20336A7-63B0-46F9-8BF2-5EB331364741}" type="datetime1">
              <a:rPr kumimoji="1" lang="ja-JP" altLang="en-US" smtClean="0"/>
              <a:pPr/>
              <a:t>2018/5/29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1057191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662F28F-27D8-4F34-BF60-A43A8125A60D}" type="datetime1">
              <a:rPr kumimoji="1" lang="ja-JP" altLang="en-US" smtClean="0"/>
              <a:pPr/>
              <a:t>2018/5/29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5" name="円/楕円 4"/>
          <p:cNvSpPr/>
          <p:nvPr userDrawn="1"/>
        </p:nvSpPr>
        <p:spPr>
          <a:xfrm>
            <a:off x="7204075" y="10352088"/>
            <a:ext cx="288000" cy="28800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a:xfrm>
            <a:off x="6506448" y="10198773"/>
            <a:ext cx="1700927" cy="569240"/>
          </a:xfrm>
        </p:spPr>
        <p:txBody>
          <a:bodyPr/>
          <a:lstStyle>
            <a:lvl1pPr algn="ctr">
              <a:defRPr sz="1100">
                <a:solidFill>
                  <a:schemeClr val="bg1"/>
                </a:solidFill>
                <a:latin typeface="Meiryo UI" pitchFamily="50" charset="-128"/>
                <a:ea typeface="Meiryo UI" pitchFamily="50" charset="-128"/>
                <a:cs typeface="Meiryo UI" pitchFamily="50" charset="-128"/>
              </a:defRPr>
            </a:lvl1pPr>
          </a:lstStyle>
          <a:p>
            <a:fld id="{C43DC8E0-6361-47C8-B540-16B4BBE1EDED}" type="slidenum">
              <a:rPr lang="ja-JP" altLang="en-US" smtClean="0"/>
              <a:pPr/>
              <a:t>‹#›</a:t>
            </a:fld>
            <a:endParaRPr lang="ja-JP" altLang="en-US" dirty="0"/>
          </a:p>
        </p:txBody>
      </p:sp>
    </p:spTree>
    <p:extLst>
      <p:ext uri="{BB962C8B-B14F-4D97-AF65-F5344CB8AC3E}">
        <p14:creationId xmlns:p14="http://schemas.microsoft.com/office/powerpoint/2010/main" val="231183271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5" name="円/楕円 4"/>
          <p:cNvSpPr/>
          <p:nvPr userDrawn="1"/>
        </p:nvSpPr>
        <p:spPr>
          <a:xfrm>
            <a:off x="63500" y="10333038"/>
            <a:ext cx="288000" cy="28800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日付プレースホルダー 1"/>
          <p:cNvSpPr>
            <a:spLocks noGrp="1"/>
          </p:cNvSpPr>
          <p:nvPr>
            <p:ph type="dt" sz="half" idx="10"/>
          </p:nvPr>
        </p:nvSpPr>
        <p:spPr/>
        <p:txBody>
          <a:bodyPr/>
          <a:lstStyle/>
          <a:p>
            <a:fld id="{2662F28F-27D8-4F34-BF60-A43A8125A60D}" type="datetime1">
              <a:rPr kumimoji="1" lang="ja-JP" altLang="en-US" smtClean="0"/>
              <a:pPr/>
              <a:t>2018/5/29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a:xfrm>
            <a:off x="-643652" y="10179723"/>
            <a:ext cx="1700927" cy="569240"/>
          </a:xfrm>
        </p:spPr>
        <p:txBody>
          <a:bodyPr/>
          <a:lstStyle>
            <a:lvl1pPr algn="ctr">
              <a:defRPr sz="1100">
                <a:solidFill>
                  <a:schemeClr val="bg1"/>
                </a:solidFill>
                <a:latin typeface="Meiryo UI" pitchFamily="50" charset="-128"/>
                <a:ea typeface="Meiryo UI" pitchFamily="50" charset="-128"/>
                <a:cs typeface="Meiryo UI" pitchFamily="50" charset="-128"/>
              </a:defRPr>
            </a:lvl1pPr>
          </a:lstStyle>
          <a:p>
            <a:fld id="{C43DC8E0-6361-47C8-B540-16B4BBE1EDED}" type="slidenum">
              <a:rPr lang="ja-JP" altLang="en-US" smtClean="0"/>
              <a:pPr/>
              <a:t>‹#›</a:t>
            </a:fld>
            <a:endParaRPr lang="ja-JP" altLang="en-US" dirty="0"/>
          </a:p>
        </p:txBody>
      </p:sp>
    </p:spTree>
    <p:extLst>
      <p:ext uri="{BB962C8B-B14F-4D97-AF65-F5344CB8AC3E}">
        <p14:creationId xmlns:p14="http://schemas.microsoft.com/office/powerpoint/2010/main" val="231183271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20712" y="712788"/>
            <a:ext cx="2438192" cy="2494756"/>
          </a:xfrm>
        </p:spPr>
        <p:txBody>
          <a:bodyPr anchor="b"/>
          <a:lstStyle>
            <a:lvl1pPr>
              <a:defRPr sz="4989"/>
            </a:lvl1pPr>
          </a:lstStyle>
          <a:p>
            <a:r>
              <a:rPr kumimoji="1" lang="ja-JP" altLang="en-US"/>
              <a:t>マスター タイトルの書式設定</a:t>
            </a:r>
          </a:p>
        </p:txBody>
      </p:sp>
      <p:sp>
        <p:nvSpPr>
          <p:cNvPr id="3" name="コンテンツ プレースホルダー 2"/>
          <p:cNvSpPr>
            <a:spLocks noGrp="1"/>
          </p:cNvSpPr>
          <p:nvPr>
            <p:ph idx="1"/>
          </p:nvPr>
        </p:nvSpPr>
        <p:spPr>
          <a:xfrm>
            <a:off x="3213847" y="1539424"/>
            <a:ext cx="3827085"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520712" y="3207544"/>
            <a:ext cx="2438192"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0902BF3-DC0B-4408-A027-1C6B4ED553CD}" type="datetime1">
              <a:rPr kumimoji="1" lang="ja-JP" altLang="en-US" smtClean="0"/>
              <a:pPr/>
              <a:t>2018/5/29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422360434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20712" y="712788"/>
            <a:ext cx="2438192" cy="2494756"/>
          </a:xfrm>
        </p:spPr>
        <p:txBody>
          <a:bodyPr anchor="b"/>
          <a:lstStyle>
            <a:lvl1pPr>
              <a:defRPr sz="4989"/>
            </a:lvl1pPr>
          </a:lstStyle>
          <a:p>
            <a:r>
              <a:rPr kumimoji="1" lang="ja-JP" altLang="en-US"/>
              <a:t>マスター タイトルの書式設定</a:t>
            </a:r>
          </a:p>
        </p:txBody>
      </p:sp>
      <p:sp>
        <p:nvSpPr>
          <p:cNvPr id="3" name="図プレースホルダー 2"/>
          <p:cNvSpPr>
            <a:spLocks noGrp="1"/>
          </p:cNvSpPr>
          <p:nvPr>
            <p:ph type="pic" idx="1"/>
          </p:nvPr>
        </p:nvSpPr>
        <p:spPr>
          <a:xfrm>
            <a:off x="3213847" y="1539424"/>
            <a:ext cx="3827085" cy="7598117"/>
          </a:xfrm>
        </p:spPr>
        <p:txBody>
          <a:bodyPr/>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kumimoji="1" lang="ja-JP" altLang="en-US"/>
              <a:t>図を追加</a:t>
            </a:r>
          </a:p>
        </p:txBody>
      </p:sp>
      <p:sp>
        <p:nvSpPr>
          <p:cNvPr id="4" name="テキスト プレースホルダー 3"/>
          <p:cNvSpPr>
            <a:spLocks noGrp="1"/>
          </p:cNvSpPr>
          <p:nvPr>
            <p:ph type="body" sz="half" idx="2"/>
          </p:nvPr>
        </p:nvSpPr>
        <p:spPr>
          <a:xfrm>
            <a:off x="520712" y="3207544"/>
            <a:ext cx="2438192"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23739CD-37FE-4D57-8CB8-870FBD35D0AC}" type="datetime1">
              <a:rPr kumimoji="1" lang="ja-JP" altLang="en-US" smtClean="0"/>
              <a:pPr/>
              <a:t>2018/5/29</a:t>
            </a:fld>
            <a:endParaRPr kumimoji="1" lang="ja-JP" altLang="en-US"/>
          </a:p>
        </p:txBody>
      </p:sp>
      <p:sp>
        <p:nvSpPr>
          <p:cNvPr id="6" name="フッター プレースホルダー 5"/>
          <p:cNvSpPr>
            <a:spLocks noGrp="1"/>
          </p:cNvSpPr>
          <p:nvPr>
            <p:ph type="ftr" sz="quarter" idx="11"/>
          </p:nvPr>
        </p:nvSpPr>
        <p:spPr>
          <a:xfrm>
            <a:off x="2504143" y="9800872"/>
            <a:ext cx="2551390" cy="569240"/>
          </a:xfrm>
        </p:spPr>
        <p:txBody>
          <a:bodyPr/>
          <a:lstStyle/>
          <a:p>
            <a:endParaRPr kumimoji="1" lang="ja-JP" altLang="en-US"/>
          </a:p>
        </p:txBody>
      </p:sp>
      <p:sp>
        <p:nvSpPr>
          <p:cNvPr id="7" name="スライド番号プレースホルダー 6"/>
          <p:cNvSpPr>
            <a:spLocks noGrp="1"/>
          </p:cNvSpPr>
          <p:nvPr>
            <p:ph type="sldNum" sz="quarter" idx="12"/>
          </p:nvPr>
        </p:nvSpPr>
        <p:spPr>
          <a:xfrm>
            <a:off x="5339021" y="9781233"/>
            <a:ext cx="1700927" cy="569240"/>
          </a:xfrm>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6970893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2A61C6E-82CD-45E9-9621-51F74E50D4FA}" type="datetime1">
              <a:rPr kumimoji="1" lang="ja-JP" altLang="en-US" smtClean="0"/>
              <a:pPr/>
              <a:t>2018/5/29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1495667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3AD23E9-66CD-404C-A5A9-C72B258FD428}" type="datetime1">
              <a:rPr kumimoji="1" lang="ja-JP" altLang="en-US" smtClean="0"/>
              <a:pPr/>
              <a:t>2018/5/29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3962666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3ECDD407-5C64-4F28-883F-F59F359D62FF}" type="datetime1">
              <a:rPr kumimoji="1" lang="ja-JP" altLang="en-US" smtClean="0"/>
              <a:pPr/>
              <a:t>2018/5/29</a:t>
            </a:fld>
            <a:endParaRPr kumimoji="1" lang="ja-JP" altLang="en-US"/>
          </a:p>
        </p:txBody>
      </p:sp>
      <p:sp>
        <p:nvSpPr>
          <p:cNvPr id="5" name="フッター プレースホルダー 4"/>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C43DC8E0-6361-47C8-B540-16B4BBE1EDED}" type="slidenum">
              <a:rPr kumimoji="1" lang="ja-JP" altLang="en-US" smtClean="0"/>
              <a:pPr/>
              <a:t>‹#›</a:t>
            </a:fld>
            <a:endParaRPr kumimoji="1" lang="ja-JP" altLang="en-US"/>
          </a:p>
        </p:txBody>
      </p:sp>
    </p:spTree>
    <p:extLst>
      <p:ext uri="{BB962C8B-B14F-4D97-AF65-F5344CB8AC3E}">
        <p14:creationId xmlns:p14="http://schemas.microsoft.com/office/powerpoint/2010/main" val="2910651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3" r:id="rId8"/>
    <p:sldLayoutId id="2147483656" r:id="rId9"/>
    <p:sldLayoutId id="2147483657" r:id="rId10"/>
    <p:sldLayoutId id="2147483658" r:id="rId11"/>
    <p:sldLayoutId id="2147483659" r:id="rId12"/>
  </p:sldLayoutIdLst>
  <p:hf hdr="0" ftr="0" dt="0"/>
  <p:txStyles>
    <p:titleStyle>
      <a:lvl1pPr algn="l"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ja-JP"/>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390463" y="493572"/>
            <a:ext cx="823895" cy="400110"/>
          </a:xfrm>
          <a:prstGeom prst="rect">
            <a:avLst/>
          </a:prstGeom>
          <a:noFill/>
        </p:spPr>
        <p:txBody>
          <a:bodyPr wrap="square" rtlCol="0">
            <a:spAutoFit/>
          </a:bodyPr>
          <a:lstStyle/>
          <a:p>
            <a:pPr algn="ctr"/>
            <a:r>
              <a:rPr lang="ja-JP" altLang="en-US" sz="2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付録</a:t>
            </a:r>
          </a:p>
        </p:txBody>
      </p:sp>
      <p:sp>
        <p:nvSpPr>
          <p:cNvPr id="10" name="テキスト ボックス 9"/>
          <p:cNvSpPr txBox="1"/>
          <p:nvPr/>
        </p:nvSpPr>
        <p:spPr>
          <a:xfrm>
            <a:off x="1166191" y="458597"/>
            <a:ext cx="5347252" cy="369332"/>
          </a:xfrm>
          <a:prstGeom prst="rect">
            <a:avLst/>
          </a:prstGeom>
          <a:noFill/>
        </p:spPr>
        <p:txBody>
          <a:bodyPr wrap="square" rtlCol="0">
            <a:spAutoFit/>
          </a:bodyPr>
          <a:lstStyle/>
          <a:p>
            <a:r>
              <a:rPr lang="ja-JP" altLang="en-US"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働き方意識・行動</a:t>
            </a:r>
            <a:r>
              <a:rPr lang="ja-JP" altLang="en-US"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アンケート　－従業員向けシート－</a:t>
            </a:r>
            <a:endParaRPr lang="ja-JP" altLang="en-US"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正方形/長方形 17"/>
          <p:cNvSpPr/>
          <p:nvPr/>
        </p:nvSpPr>
        <p:spPr>
          <a:xfrm>
            <a:off x="243116" y="1137428"/>
            <a:ext cx="7092000" cy="9099396"/>
          </a:xfrm>
          <a:prstGeom prst="rect">
            <a:avLst/>
          </a:prstGeom>
          <a:solidFill>
            <a:schemeClr val="bg1"/>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4"/>
          <p:cNvSpPr txBox="1"/>
          <p:nvPr/>
        </p:nvSpPr>
        <p:spPr>
          <a:xfrm>
            <a:off x="581998" y="1328917"/>
            <a:ext cx="3799361" cy="400110"/>
          </a:xfrm>
          <a:prstGeom prst="rect">
            <a:avLst/>
          </a:prstGeom>
          <a:noFill/>
        </p:spPr>
        <p:txBody>
          <a:bodyPr wrap="square" rtlCol="0">
            <a:spAutoFit/>
          </a:bodyPr>
          <a:lstStyle/>
          <a:p>
            <a:r>
              <a:rPr kumimoji="1" lang="en-US" altLang="ja-JP" sz="2000" b="1" dirty="0">
                <a:latin typeface="HGPｺﾞｼｯｸE" pitchFamily="50" charset="-128"/>
                <a:ea typeface="HGPｺﾞｼｯｸE" pitchFamily="50" charset="-128"/>
              </a:rPr>
              <a:t>Check </a:t>
            </a:r>
            <a:r>
              <a:rPr lang="en-US" altLang="ja-JP" sz="2000" b="1" dirty="0">
                <a:latin typeface="HGPｺﾞｼｯｸE" pitchFamily="50" charset="-128"/>
                <a:ea typeface="HGPｺﾞｼｯｸE" pitchFamily="50" charset="-128"/>
              </a:rPr>
              <a:t>L</a:t>
            </a:r>
            <a:r>
              <a:rPr kumimoji="1" lang="en-US" altLang="ja-JP" sz="2000" b="1" dirty="0" smtClean="0">
                <a:latin typeface="HGPｺﾞｼｯｸE" pitchFamily="50" charset="-128"/>
                <a:ea typeface="HGPｺﾞｼｯｸE" pitchFamily="50" charset="-128"/>
              </a:rPr>
              <a:t>ist</a:t>
            </a:r>
            <a:endParaRPr kumimoji="1" lang="ja-JP" altLang="en-US" sz="2000" b="1" dirty="0">
              <a:latin typeface="HGPｺﾞｼｯｸE" pitchFamily="50" charset="-128"/>
              <a:ea typeface="HGPｺﾞｼｯｸE" pitchFamily="50" charset="-128"/>
            </a:endParaRPr>
          </a:p>
        </p:txBody>
      </p:sp>
      <p:graphicFrame>
        <p:nvGraphicFramePr>
          <p:cNvPr id="27" name="表 26"/>
          <p:cNvGraphicFramePr>
            <a:graphicFrameLocks noGrp="1"/>
          </p:cNvGraphicFramePr>
          <p:nvPr>
            <p:extLst>
              <p:ext uri="{D42A27DB-BD31-4B8C-83A1-F6EECF244321}">
                <p14:modId xmlns:p14="http://schemas.microsoft.com/office/powerpoint/2010/main" val="1147230300"/>
              </p:ext>
            </p:extLst>
          </p:nvPr>
        </p:nvGraphicFramePr>
        <p:xfrm>
          <a:off x="862250" y="2835120"/>
          <a:ext cx="6097105" cy="1368000"/>
        </p:xfrm>
        <a:graphic>
          <a:graphicData uri="http://schemas.openxmlformats.org/drawingml/2006/table">
            <a:tbl>
              <a:tblPr firstRow="1" bandRow="1">
                <a:tableStyleId>{5C22544A-7EE6-4342-B048-85BDC9FD1C3A}</a:tableStyleId>
              </a:tblPr>
              <a:tblGrid>
                <a:gridCol w="223240">
                  <a:extLst>
                    <a:ext uri="{9D8B030D-6E8A-4147-A177-3AD203B41FA5}">
                      <a16:colId xmlns:a16="http://schemas.microsoft.com/office/drawing/2014/main" xmlns="" val="20000"/>
                    </a:ext>
                  </a:extLst>
                </a:gridCol>
                <a:gridCol w="4056195">
                  <a:extLst>
                    <a:ext uri="{9D8B030D-6E8A-4147-A177-3AD203B41FA5}">
                      <a16:colId xmlns:a16="http://schemas.microsoft.com/office/drawing/2014/main" xmlns="" val="20001"/>
                    </a:ext>
                  </a:extLst>
                </a:gridCol>
                <a:gridCol w="1817670">
                  <a:extLst>
                    <a:ext uri="{9D8B030D-6E8A-4147-A177-3AD203B41FA5}">
                      <a16:colId xmlns:a16="http://schemas.microsoft.com/office/drawing/2014/main" xmlns="" val="20002"/>
                    </a:ext>
                  </a:extLst>
                </a:gridCol>
              </a:tblGrid>
              <a:tr h="468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400" b="1" spc="-100" baseline="0" dirty="0">
                          <a:solidFill>
                            <a:schemeClr val="tx1"/>
                          </a:solidFill>
                          <a:latin typeface="Arial Black" pitchFamily="34" charset="0"/>
                          <a:ea typeface="HGPｺﾞｼｯｸE" pitchFamily="50" charset="-128"/>
                          <a:cs typeface="Arial" pitchFamily="34" charset="0"/>
                        </a:rPr>
                        <a:t>1</a:t>
                      </a:r>
                      <a:endParaRPr kumimoji="1" lang="ja-JP" altLang="en-US" sz="14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職場の働き方や従業員の抱える問題について、トップや管理職が定期的</a:t>
                      </a:r>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に把握</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している。</a:t>
                      </a:r>
                    </a:p>
                  </a:txBody>
                  <a:tcPr marL="9525" marR="9525" marT="9525" marB="0" anchor="ctr">
                    <a:lnL w="12700" cmpd="sng">
                      <a:noFill/>
                    </a:lnL>
                    <a:lnR w="12700" cmpd="sng">
                      <a:noFill/>
                    </a:lnR>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468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400" b="1" spc="-100" baseline="0" dirty="0">
                          <a:solidFill>
                            <a:schemeClr val="tx1"/>
                          </a:solidFill>
                          <a:latin typeface="Arial Black" pitchFamily="34" charset="0"/>
                          <a:ea typeface="HGPｺﾞｼｯｸE" pitchFamily="50" charset="-128"/>
                          <a:cs typeface="Arial" pitchFamily="34" charset="0"/>
                        </a:rPr>
                        <a:t>2</a:t>
                      </a:r>
                      <a:endParaRPr kumimoji="1" lang="ja-JP" altLang="en-US" sz="14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トップは経営方針の中で「どのような働き方を目指すか」等を明示して</a:t>
                      </a:r>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t>
                      </a:r>
                      <a:endParaRPr lang="en-US" altLang="ja-JP"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説明</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している。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400" b="1" spc="-100" baseline="0" dirty="0">
                          <a:solidFill>
                            <a:schemeClr val="tx1"/>
                          </a:solidFill>
                          <a:latin typeface="Arial Black" pitchFamily="34" charset="0"/>
                          <a:ea typeface="HGPｺﾞｼｯｸE" pitchFamily="50" charset="-128"/>
                          <a:cs typeface="Arial" pitchFamily="34" charset="0"/>
                        </a:rPr>
                        <a:t>3</a:t>
                      </a:r>
                      <a:endParaRPr kumimoji="1" lang="ja-JP" altLang="en-US" sz="14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従業員からも働き方改革の取組について</a:t>
                      </a:r>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提案している</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sp>
        <p:nvSpPr>
          <p:cNvPr id="28" name="円/楕円 27"/>
          <p:cNvSpPr>
            <a:spLocks/>
          </p:cNvSpPr>
          <p:nvPr/>
        </p:nvSpPr>
        <p:spPr>
          <a:xfrm rot="5400000">
            <a:off x="439370" y="2184639"/>
            <a:ext cx="612000" cy="612000"/>
          </a:xfrm>
          <a:prstGeom prst="ellipse">
            <a:avLst/>
          </a:prstGeom>
          <a:solidFill>
            <a:srgbClr val="97B98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644914" y="2323522"/>
            <a:ext cx="2322430"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意</a:t>
            </a:r>
            <a:r>
              <a:rPr kumimoji="1" lang="ja-JP" altLang="en-US" sz="2400" dirty="0">
                <a:solidFill>
                  <a:srgbClr val="5C2C04"/>
                </a:solidFill>
                <a:latin typeface="Meiryo UI" panose="020B0604030504040204" pitchFamily="50" charset="-128"/>
                <a:ea typeface="Meiryo UI" panose="020B0604030504040204" pitchFamily="50" charset="-128"/>
                <a:cs typeface="Meiryo UI" panose="020B0604030504040204" pitchFamily="50" charset="-128"/>
              </a:rPr>
              <a:t>識を変える</a:t>
            </a:r>
          </a:p>
        </p:txBody>
      </p:sp>
      <p:sp>
        <p:nvSpPr>
          <p:cNvPr id="30" name="円/楕円 29"/>
          <p:cNvSpPr>
            <a:spLocks/>
          </p:cNvSpPr>
          <p:nvPr/>
        </p:nvSpPr>
        <p:spPr>
          <a:xfrm rot="5400000">
            <a:off x="412233" y="4550260"/>
            <a:ext cx="612000" cy="612000"/>
          </a:xfrm>
          <a:prstGeom prst="ellipse">
            <a:avLst/>
          </a:prstGeom>
          <a:solidFill>
            <a:srgbClr val="6B97B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1" name="テキスト ボックス 30"/>
          <p:cNvSpPr txBox="1"/>
          <p:nvPr/>
        </p:nvSpPr>
        <p:spPr>
          <a:xfrm>
            <a:off x="581998" y="4684806"/>
            <a:ext cx="3868581" cy="461665"/>
          </a:xfrm>
          <a:prstGeom prst="rect">
            <a:avLst/>
          </a:prstGeom>
          <a:noFill/>
        </p:spPr>
        <p:txBody>
          <a:bodyPr wrap="square" rtlCol="0">
            <a:spAutoFit/>
          </a:bodyPr>
          <a:lstStyle/>
          <a:p>
            <a:r>
              <a:rPr lang="ja-JP" altLang="en-US" sz="24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行</a:t>
            </a:r>
            <a:r>
              <a:rPr lang="ja-JP" altLang="en-US" sz="2400" dirty="0">
                <a:solidFill>
                  <a:srgbClr val="5C2C04"/>
                </a:solidFill>
                <a:latin typeface="Meiryo UI" panose="020B0604030504040204" pitchFamily="50" charset="-128"/>
                <a:ea typeface="Meiryo UI" panose="020B0604030504040204" pitchFamily="50" charset="-128"/>
                <a:cs typeface="Meiryo UI" panose="020B0604030504040204" pitchFamily="50" charset="-128"/>
              </a:rPr>
              <a:t>動</a:t>
            </a:r>
            <a:r>
              <a:rPr kumimoji="1" lang="ja-JP" altLang="en-US" sz="2400" dirty="0">
                <a:solidFill>
                  <a:srgbClr val="5C2C04"/>
                </a:solidFill>
                <a:latin typeface="Meiryo UI" panose="020B0604030504040204" pitchFamily="50" charset="-128"/>
                <a:ea typeface="Meiryo UI" panose="020B0604030504040204" pitchFamily="50" charset="-128"/>
                <a:cs typeface="Meiryo UI" panose="020B0604030504040204" pitchFamily="50" charset="-128"/>
              </a:rPr>
              <a:t>を変える</a:t>
            </a:r>
          </a:p>
        </p:txBody>
      </p:sp>
      <p:graphicFrame>
        <p:nvGraphicFramePr>
          <p:cNvPr id="32" name="表 31"/>
          <p:cNvGraphicFramePr>
            <a:graphicFrameLocks noGrp="1"/>
          </p:cNvGraphicFramePr>
          <p:nvPr>
            <p:extLst>
              <p:ext uri="{D42A27DB-BD31-4B8C-83A1-F6EECF244321}">
                <p14:modId xmlns:p14="http://schemas.microsoft.com/office/powerpoint/2010/main" val="1483929371"/>
              </p:ext>
            </p:extLst>
          </p:nvPr>
        </p:nvGraphicFramePr>
        <p:xfrm>
          <a:off x="862250" y="5121751"/>
          <a:ext cx="6135450" cy="1728000"/>
        </p:xfrm>
        <a:graphic>
          <a:graphicData uri="http://schemas.openxmlformats.org/drawingml/2006/table">
            <a:tbl>
              <a:tblPr firstRow="1" bandRow="1">
                <a:tableStyleId>{5C22544A-7EE6-4342-B048-85BDC9FD1C3A}</a:tableStyleId>
              </a:tblPr>
              <a:tblGrid>
                <a:gridCol w="224493">
                  <a:extLst>
                    <a:ext uri="{9D8B030D-6E8A-4147-A177-3AD203B41FA5}">
                      <a16:colId xmlns:a16="http://schemas.microsoft.com/office/drawing/2014/main" xmlns="" val="20000"/>
                    </a:ext>
                  </a:extLst>
                </a:gridCol>
                <a:gridCol w="4031357">
                  <a:extLst>
                    <a:ext uri="{9D8B030D-6E8A-4147-A177-3AD203B41FA5}">
                      <a16:colId xmlns:a16="http://schemas.microsoft.com/office/drawing/2014/main" xmlns="" val="20001"/>
                    </a:ext>
                  </a:extLst>
                </a:gridCol>
                <a:gridCol w="1879600">
                  <a:extLst>
                    <a:ext uri="{9D8B030D-6E8A-4147-A177-3AD203B41FA5}">
                      <a16:colId xmlns:a16="http://schemas.microsoft.com/office/drawing/2014/main" xmlns="" val="20002"/>
                    </a:ext>
                  </a:extLst>
                </a:gridCol>
              </a:tblGrid>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4</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トップや管理職は従業員の労働時間を把握している。</a:t>
                      </a:r>
                    </a:p>
                  </a:txBody>
                  <a:tcPr marL="9525" marR="9525" marT="9525" marB="0" anchor="ctr">
                    <a:lnL w="12700" cmpd="sng">
                      <a:noFill/>
                    </a:lnL>
                    <a:lnR w="12700" cmpd="sng">
                      <a:noFill/>
                    </a:lnR>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5</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週休２日も取っており、年次有給休暇も取得しやすい。</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6</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時間外労働について、仕事の仕方を見直すことにより減少傾向にある。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7</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突然の休みや柔軟な勤務時間に対応できる支援体制がある。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bl>
          </a:graphicData>
        </a:graphic>
      </p:graphicFrame>
      <p:graphicFrame>
        <p:nvGraphicFramePr>
          <p:cNvPr id="33" name="表 32"/>
          <p:cNvGraphicFramePr>
            <a:graphicFrameLocks noGrp="1"/>
          </p:cNvGraphicFramePr>
          <p:nvPr>
            <p:extLst>
              <p:ext uri="{D42A27DB-BD31-4B8C-83A1-F6EECF244321}">
                <p14:modId xmlns:p14="http://schemas.microsoft.com/office/powerpoint/2010/main" val="4217605002"/>
              </p:ext>
            </p:extLst>
          </p:nvPr>
        </p:nvGraphicFramePr>
        <p:xfrm>
          <a:off x="697150" y="7690780"/>
          <a:ext cx="6301088" cy="2160000"/>
        </p:xfrm>
        <a:graphic>
          <a:graphicData uri="http://schemas.openxmlformats.org/drawingml/2006/table">
            <a:tbl>
              <a:tblPr firstRow="1" bandRow="1">
                <a:tableStyleId>{5C22544A-7EE6-4342-B048-85BDC9FD1C3A}</a:tableStyleId>
              </a:tblPr>
              <a:tblGrid>
                <a:gridCol w="390460">
                  <a:extLst>
                    <a:ext uri="{9D8B030D-6E8A-4147-A177-3AD203B41FA5}">
                      <a16:colId xmlns:a16="http://schemas.microsoft.com/office/drawing/2014/main" xmlns="" val="20000"/>
                    </a:ext>
                  </a:extLst>
                </a:gridCol>
                <a:gridCol w="4043190">
                  <a:extLst>
                    <a:ext uri="{9D8B030D-6E8A-4147-A177-3AD203B41FA5}">
                      <a16:colId xmlns:a16="http://schemas.microsoft.com/office/drawing/2014/main" xmlns="" val="20001"/>
                    </a:ext>
                  </a:extLst>
                </a:gridCol>
                <a:gridCol w="1867438">
                  <a:extLst>
                    <a:ext uri="{9D8B030D-6E8A-4147-A177-3AD203B41FA5}">
                      <a16:colId xmlns:a16="http://schemas.microsoft.com/office/drawing/2014/main" xmlns="" val="20002"/>
                    </a:ext>
                  </a:extLst>
                </a:gridCol>
              </a:tblGrid>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8</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過去に発生した労働災害に学び、類似災害の発生が防げている。</a:t>
                      </a:r>
                    </a:p>
                  </a:txBody>
                  <a:tcPr marL="9525" marR="9525" marT="9525" marB="0" anchor="ctr">
                    <a:lnL w="12700" cmpd="sng">
                      <a:noFill/>
                    </a:lnL>
                    <a:lnR w="12700" cmpd="sng">
                      <a:noFill/>
                    </a:lnR>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9</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ハラスメントが発生していない職場である。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10</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育児・介護などと仕事との両立ができる企業だ。</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11</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パート・アルバイトが短期間で離職することなく、継続して勤務している。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12</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従業員が学び育つための仕組み・風土がある。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bl>
          </a:graphicData>
        </a:graphic>
      </p:graphicFrame>
      <p:sp>
        <p:nvSpPr>
          <p:cNvPr id="39" name="円/楕円 38"/>
          <p:cNvSpPr>
            <a:spLocks/>
          </p:cNvSpPr>
          <p:nvPr/>
        </p:nvSpPr>
        <p:spPr>
          <a:xfrm rot="5400000">
            <a:off x="434003" y="7114545"/>
            <a:ext cx="612000" cy="612000"/>
          </a:xfrm>
          <a:prstGeom prst="ellipse">
            <a:avLst/>
          </a:prstGeom>
          <a:solidFill>
            <a:srgbClr val="FFAB7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テキスト ボックス 39"/>
          <p:cNvSpPr txBox="1"/>
          <p:nvPr/>
        </p:nvSpPr>
        <p:spPr>
          <a:xfrm>
            <a:off x="589253" y="7237509"/>
            <a:ext cx="3868581"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従</a:t>
            </a:r>
            <a:r>
              <a:rPr kumimoji="1" lang="ja-JP" altLang="en-US" sz="2400" dirty="0">
                <a:solidFill>
                  <a:srgbClr val="5C2C04"/>
                </a:solidFill>
                <a:latin typeface="Meiryo UI" panose="020B0604030504040204" pitchFamily="50" charset="-128"/>
                <a:ea typeface="Meiryo UI" panose="020B0604030504040204" pitchFamily="50" charset="-128"/>
                <a:cs typeface="Meiryo UI" panose="020B0604030504040204" pitchFamily="50" charset="-128"/>
              </a:rPr>
              <a:t>業員を守り、育てる</a:t>
            </a:r>
          </a:p>
        </p:txBody>
      </p:sp>
      <p:graphicFrame>
        <p:nvGraphicFramePr>
          <p:cNvPr id="46" name="表 45"/>
          <p:cNvGraphicFramePr>
            <a:graphicFrameLocks noGrp="1"/>
          </p:cNvGraphicFramePr>
          <p:nvPr>
            <p:extLst>
              <p:ext uri="{D42A27DB-BD31-4B8C-83A1-F6EECF244321}">
                <p14:modId xmlns:p14="http://schemas.microsoft.com/office/powerpoint/2010/main" val="76815650"/>
              </p:ext>
            </p:extLst>
          </p:nvPr>
        </p:nvGraphicFramePr>
        <p:xfrm>
          <a:off x="5104773" y="1305349"/>
          <a:ext cx="1892927" cy="1277145"/>
        </p:xfrm>
        <a:graphic>
          <a:graphicData uri="http://schemas.openxmlformats.org/drawingml/2006/table">
            <a:tbl>
              <a:tblPr firstRow="1" bandRow="1">
                <a:tableStyleId>{5C22544A-7EE6-4342-B048-85BDC9FD1C3A}</a:tableStyleId>
              </a:tblPr>
              <a:tblGrid>
                <a:gridCol w="371073"/>
                <a:gridCol w="1521854"/>
              </a:tblGrid>
              <a:tr h="255429">
                <a:tc>
                  <a:txBody>
                    <a:bodyPr/>
                    <a:lstStyle/>
                    <a:p>
                      <a:pPr algn="ctr"/>
                      <a:r>
                        <a:rPr kumimoji="1" lang="en-US" altLang="ja-JP" sz="1100" dirty="0" smtClean="0">
                          <a:solidFill>
                            <a:schemeClr val="tx1"/>
                          </a:solidFill>
                        </a:rPr>
                        <a:t>1</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fontAlgn="t"/>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全く</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あてはまらない</a:t>
                      </a:r>
                    </a:p>
                  </a:txBody>
                  <a:tcPr marL="9525" marR="9525" marT="9525"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55429">
                <a:tc>
                  <a:txBody>
                    <a:bodyPr/>
                    <a:lstStyle/>
                    <a:p>
                      <a:pPr algn="ctr"/>
                      <a:r>
                        <a:rPr kumimoji="1" lang="en-US" altLang="ja-JP" sz="1100" dirty="0" smtClean="0">
                          <a:solidFill>
                            <a:schemeClr val="tx1"/>
                          </a:solidFill>
                        </a:rPr>
                        <a:t>2</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fontAlgn="t"/>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少し</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だけあてはまる</a:t>
                      </a:r>
                    </a:p>
                  </a:txBody>
                  <a:tcPr marL="9525" marR="9525" marT="9525"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55429">
                <a:tc>
                  <a:txBody>
                    <a:bodyPr/>
                    <a:lstStyle/>
                    <a:p>
                      <a:pPr algn="ctr"/>
                      <a:r>
                        <a:rPr kumimoji="1" lang="en-US" altLang="ja-JP" sz="1100" dirty="0" smtClean="0">
                          <a:solidFill>
                            <a:schemeClr val="tx1"/>
                          </a:solidFill>
                        </a:rPr>
                        <a:t>3</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fontAlgn="t"/>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ある</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程度あてはまる</a:t>
                      </a:r>
                    </a:p>
                  </a:txBody>
                  <a:tcPr marL="9525" marR="9525" marT="9525"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55429">
                <a:tc>
                  <a:txBody>
                    <a:bodyPr/>
                    <a:lstStyle/>
                    <a:p>
                      <a:pPr algn="ctr"/>
                      <a:r>
                        <a:rPr kumimoji="1" lang="en-US" altLang="ja-JP" sz="1100" dirty="0" smtClean="0">
                          <a:solidFill>
                            <a:schemeClr val="tx1"/>
                          </a:solidFill>
                        </a:rPr>
                        <a:t>4</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fontAlgn="t"/>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かなり</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あてはまる</a:t>
                      </a:r>
                    </a:p>
                  </a:txBody>
                  <a:tcPr marL="9525" marR="9525" marT="9525"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55429">
                <a:tc>
                  <a:txBody>
                    <a:bodyPr/>
                    <a:lstStyle/>
                    <a:p>
                      <a:pPr algn="ctr"/>
                      <a:r>
                        <a:rPr kumimoji="1" lang="en-US" altLang="ja-JP" sz="1100" dirty="0" smtClean="0">
                          <a:solidFill>
                            <a:schemeClr val="tx1"/>
                          </a:solidFill>
                        </a:rPr>
                        <a:t>5</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1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非常にあてはまる</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bl>
          </a:graphicData>
        </a:graphic>
      </p:graphicFrame>
      <p:grpSp>
        <p:nvGrpSpPr>
          <p:cNvPr id="22" name="グループ化 21"/>
          <p:cNvGrpSpPr/>
          <p:nvPr/>
        </p:nvGrpSpPr>
        <p:grpSpPr>
          <a:xfrm>
            <a:off x="243116" y="361949"/>
            <a:ext cx="952800" cy="511577"/>
            <a:chOff x="435062" y="6222999"/>
            <a:chExt cx="952800" cy="511577"/>
          </a:xfrm>
        </p:grpSpPr>
        <p:sp>
          <p:nvSpPr>
            <p:cNvPr id="23" name="六角形 5"/>
            <p:cNvSpPr>
              <a:spLocks/>
            </p:cNvSpPr>
            <p:nvPr/>
          </p:nvSpPr>
          <p:spPr>
            <a:xfrm rot="5400000">
              <a:off x="650116" y="6222999"/>
              <a:ext cx="511577" cy="511577"/>
            </a:xfrm>
            <a:prstGeom prst="ellipse">
              <a:avLst/>
            </a:prstGeom>
            <a:noFill/>
            <a:ln w="25400" cap="flat" cmpd="sng" algn="ctr">
              <a:solidFill>
                <a:srgbClr val="FF99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Meiryo UI"/>
                <a:cs typeface="+mn-cs"/>
              </a:endParaRPr>
            </a:p>
          </p:txBody>
        </p:sp>
        <p:sp>
          <p:nvSpPr>
            <p:cNvPr id="24" name="テキスト ボックス 23"/>
            <p:cNvSpPr txBox="1"/>
            <p:nvPr/>
          </p:nvSpPr>
          <p:spPr>
            <a:xfrm>
              <a:off x="435062" y="6288192"/>
              <a:ext cx="952800" cy="389513"/>
            </a:xfrm>
            <a:prstGeom prst="ellipse">
              <a:avLst/>
            </a:prstGeom>
            <a:noFill/>
          </p:spPr>
          <p:txBody>
            <a:bodyPr wrap="square" rtlCol="0">
              <a:spAutoFit/>
            </a:bodyPr>
            <a:lstStyle/>
            <a:p>
              <a:pPr algn="ctr"/>
              <a:r>
                <a:rPr lang="ja-JP" altLang="en-US" sz="1200" b="1" dirty="0" smtClean="0">
                  <a:solidFill>
                    <a:srgbClr val="FF9900"/>
                  </a:solidFill>
                  <a:latin typeface="Meiryo UI" pitchFamily="50" charset="-128"/>
                  <a:ea typeface="Meiryo UI" pitchFamily="50" charset="-128"/>
                  <a:cs typeface="Meiryo UI" pitchFamily="50" charset="-128"/>
                </a:rPr>
                <a:t>付録</a:t>
              </a:r>
              <a:endParaRPr kumimoji="1" lang="ja-JP" altLang="en-US" sz="1200" b="1" dirty="0">
                <a:solidFill>
                  <a:srgbClr val="FF9900"/>
                </a:solidFill>
                <a:latin typeface="Meiryo UI" pitchFamily="50" charset="-128"/>
                <a:ea typeface="Meiryo UI" pitchFamily="50" charset="-128"/>
                <a:cs typeface="Meiryo UI" pitchFamily="50" charset="-128"/>
              </a:endParaRPr>
            </a:p>
          </p:txBody>
        </p:sp>
      </p:grpSp>
    </p:spTree>
    <p:extLst>
      <p:ext uri="{BB962C8B-B14F-4D97-AF65-F5344CB8AC3E}">
        <p14:creationId xmlns:p14="http://schemas.microsoft.com/office/powerpoint/2010/main" val="1526422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390463" y="493572"/>
            <a:ext cx="823895" cy="400110"/>
          </a:xfrm>
          <a:prstGeom prst="rect">
            <a:avLst/>
          </a:prstGeom>
          <a:noFill/>
        </p:spPr>
        <p:txBody>
          <a:bodyPr wrap="square" rtlCol="0">
            <a:spAutoFit/>
          </a:bodyPr>
          <a:lstStyle/>
          <a:p>
            <a:pPr algn="ctr"/>
            <a:r>
              <a:rPr lang="ja-JP" altLang="en-US" sz="2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付録</a:t>
            </a:r>
          </a:p>
        </p:txBody>
      </p:sp>
      <p:sp>
        <p:nvSpPr>
          <p:cNvPr id="10" name="テキスト ボックス 9"/>
          <p:cNvSpPr txBox="1"/>
          <p:nvPr/>
        </p:nvSpPr>
        <p:spPr>
          <a:xfrm>
            <a:off x="1166190" y="458597"/>
            <a:ext cx="6168925" cy="369332"/>
          </a:xfrm>
          <a:prstGeom prst="rect">
            <a:avLst/>
          </a:prstGeom>
          <a:noFill/>
        </p:spPr>
        <p:txBody>
          <a:bodyPr wrap="square" rtlCol="0">
            <a:spAutoFit/>
          </a:bodyPr>
          <a:lstStyle/>
          <a:p>
            <a:r>
              <a:rPr lang="ja-JP" altLang="en-US"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働き方意識・行動</a:t>
            </a:r>
            <a:r>
              <a:rPr lang="ja-JP" altLang="en-US" b="1" dirty="0" smtClean="0">
                <a:solidFill>
                  <a:prstClr val="black"/>
                </a:solidFill>
                <a:latin typeface="Meiryo UI" panose="020B0604030504040204" pitchFamily="50" charset="-128"/>
                <a:ea typeface="Meiryo UI" panose="020B0604030504040204" pitchFamily="50" charset="-128"/>
                <a:cs typeface="Meiryo UI" panose="020B0604030504040204" pitchFamily="50" charset="-128"/>
              </a:rPr>
              <a:t>アンケート　</a:t>
            </a:r>
            <a:r>
              <a:rPr lang="ja-JP" altLang="en-US"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－トップ・管理職向けシート－</a:t>
            </a:r>
            <a:endParaRPr lang="ja-JP" altLang="en-US"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正方形/長方形 17"/>
          <p:cNvSpPr/>
          <p:nvPr/>
        </p:nvSpPr>
        <p:spPr>
          <a:xfrm>
            <a:off x="243116" y="1137428"/>
            <a:ext cx="7092000" cy="9099396"/>
          </a:xfrm>
          <a:prstGeom prst="rect">
            <a:avLst/>
          </a:prstGeom>
          <a:solidFill>
            <a:schemeClr val="bg1"/>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4"/>
          <p:cNvSpPr txBox="1"/>
          <p:nvPr/>
        </p:nvSpPr>
        <p:spPr>
          <a:xfrm>
            <a:off x="581998" y="1328917"/>
            <a:ext cx="3799361" cy="400110"/>
          </a:xfrm>
          <a:prstGeom prst="rect">
            <a:avLst/>
          </a:prstGeom>
          <a:noFill/>
        </p:spPr>
        <p:txBody>
          <a:bodyPr wrap="square" rtlCol="0">
            <a:spAutoFit/>
          </a:bodyPr>
          <a:lstStyle/>
          <a:p>
            <a:r>
              <a:rPr kumimoji="1" lang="en-US" altLang="ja-JP" sz="2000" b="1" dirty="0">
                <a:latin typeface="HGPｺﾞｼｯｸE" pitchFamily="50" charset="-128"/>
                <a:ea typeface="HGPｺﾞｼｯｸE" pitchFamily="50" charset="-128"/>
              </a:rPr>
              <a:t>Check </a:t>
            </a:r>
            <a:r>
              <a:rPr lang="en-US" altLang="ja-JP" sz="2000" b="1" dirty="0">
                <a:latin typeface="HGPｺﾞｼｯｸE" pitchFamily="50" charset="-128"/>
                <a:ea typeface="HGPｺﾞｼｯｸE" pitchFamily="50" charset="-128"/>
              </a:rPr>
              <a:t>L</a:t>
            </a:r>
            <a:r>
              <a:rPr kumimoji="1" lang="en-US" altLang="ja-JP" sz="2000" b="1" dirty="0" smtClean="0">
                <a:latin typeface="HGPｺﾞｼｯｸE" pitchFamily="50" charset="-128"/>
                <a:ea typeface="HGPｺﾞｼｯｸE" pitchFamily="50" charset="-128"/>
              </a:rPr>
              <a:t>ist</a:t>
            </a:r>
            <a:endParaRPr kumimoji="1" lang="ja-JP" altLang="en-US" sz="2000" b="1" dirty="0">
              <a:latin typeface="HGPｺﾞｼｯｸE" pitchFamily="50" charset="-128"/>
              <a:ea typeface="HGPｺﾞｼｯｸE" pitchFamily="50" charset="-128"/>
            </a:endParaRPr>
          </a:p>
        </p:txBody>
      </p:sp>
      <p:graphicFrame>
        <p:nvGraphicFramePr>
          <p:cNvPr id="27" name="表 26"/>
          <p:cNvGraphicFramePr>
            <a:graphicFrameLocks noGrp="1"/>
          </p:cNvGraphicFramePr>
          <p:nvPr>
            <p:extLst>
              <p:ext uri="{D42A27DB-BD31-4B8C-83A1-F6EECF244321}">
                <p14:modId xmlns:p14="http://schemas.microsoft.com/office/powerpoint/2010/main" val="2819548876"/>
              </p:ext>
            </p:extLst>
          </p:nvPr>
        </p:nvGraphicFramePr>
        <p:xfrm>
          <a:off x="862250" y="2835120"/>
          <a:ext cx="6097105" cy="1368000"/>
        </p:xfrm>
        <a:graphic>
          <a:graphicData uri="http://schemas.openxmlformats.org/drawingml/2006/table">
            <a:tbl>
              <a:tblPr firstRow="1" bandRow="1">
                <a:tableStyleId>{5C22544A-7EE6-4342-B048-85BDC9FD1C3A}</a:tableStyleId>
              </a:tblPr>
              <a:tblGrid>
                <a:gridCol w="223240">
                  <a:extLst>
                    <a:ext uri="{9D8B030D-6E8A-4147-A177-3AD203B41FA5}">
                      <a16:colId xmlns:a16="http://schemas.microsoft.com/office/drawing/2014/main" xmlns="" val="20000"/>
                    </a:ext>
                  </a:extLst>
                </a:gridCol>
                <a:gridCol w="4056195">
                  <a:extLst>
                    <a:ext uri="{9D8B030D-6E8A-4147-A177-3AD203B41FA5}">
                      <a16:colId xmlns:a16="http://schemas.microsoft.com/office/drawing/2014/main" xmlns="" val="20001"/>
                    </a:ext>
                  </a:extLst>
                </a:gridCol>
                <a:gridCol w="1817670">
                  <a:extLst>
                    <a:ext uri="{9D8B030D-6E8A-4147-A177-3AD203B41FA5}">
                      <a16:colId xmlns:a16="http://schemas.microsoft.com/office/drawing/2014/main" xmlns="" val="20002"/>
                    </a:ext>
                  </a:extLst>
                </a:gridCol>
              </a:tblGrid>
              <a:tr h="468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400" b="1" spc="-100" baseline="0" dirty="0">
                          <a:solidFill>
                            <a:schemeClr val="tx1"/>
                          </a:solidFill>
                          <a:latin typeface="Arial Black" pitchFamily="34" charset="0"/>
                          <a:ea typeface="HGPｺﾞｼｯｸE" pitchFamily="50" charset="-128"/>
                          <a:cs typeface="Arial" pitchFamily="34" charset="0"/>
                        </a:rPr>
                        <a:t>1</a:t>
                      </a:r>
                      <a:endParaRPr kumimoji="1" lang="ja-JP" altLang="en-US" sz="14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職場の働き方や従業員の抱える問題について定期的に把握している。</a:t>
                      </a:r>
                    </a:p>
                  </a:txBody>
                  <a:tcPr marL="9525" marR="9525" marT="9525" marB="0" anchor="ctr">
                    <a:lnL w="12700" cmpd="sng">
                      <a:noFill/>
                    </a:lnL>
                    <a:lnR w="12700" cmpd="sng">
                      <a:noFill/>
                    </a:lnR>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468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400" b="1" spc="-100" baseline="0" dirty="0">
                          <a:solidFill>
                            <a:schemeClr val="tx1"/>
                          </a:solidFill>
                          <a:latin typeface="Arial Black" pitchFamily="34" charset="0"/>
                          <a:ea typeface="HGPｺﾞｼｯｸE" pitchFamily="50" charset="-128"/>
                          <a:cs typeface="Arial" pitchFamily="34" charset="0"/>
                        </a:rPr>
                        <a:t>2</a:t>
                      </a:r>
                      <a:endParaRPr kumimoji="1" lang="ja-JP" altLang="en-US" sz="14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経営方針の中で「どのような働き方を目指すか」等を明示している。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400" b="1" spc="-100" baseline="0" dirty="0">
                          <a:solidFill>
                            <a:schemeClr val="tx1"/>
                          </a:solidFill>
                          <a:latin typeface="Arial Black" pitchFamily="34" charset="0"/>
                          <a:ea typeface="HGPｺﾞｼｯｸE" pitchFamily="50" charset="-128"/>
                          <a:cs typeface="Arial" pitchFamily="34" charset="0"/>
                        </a:rPr>
                        <a:t>3</a:t>
                      </a:r>
                      <a:endParaRPr kumimoji="1" lang="ja-JP" altLang="en-US" sz="14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従業員から働き方改革の取り組みについて提案がある。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sp>
        <p:nvSpPr>
          <p:cNvPr id="28" name="円/楕円 27"/>
          <p:cNvSpPr>
            <a:spLocks/>
          </p:cNvSpPr>
          <p:nvPr/>
        </p:nvSpPr>
        <p:spPr>
          <a:xfrm rot="5400000">
            <a:off x="439370" y="2184639"/>
            <a:ext cx="612000" cy="612000"/>
          </a:xfrm>
          <a:prstGeom prst="ellipse">
            <a:avLst/>
          </a:prstGeom>
          <a:solidFill>
            <a:srgbClr val="97B98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644914" y="2323522"/>
            <a:ext cx="2322430"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意</a:t>
            </a:r>
            <a:r>
              <a:rPr kumimoji="1" lang="ja-JP" altLang="en-US" sz="2400" dirty="0">
                <a:solidFill>
                  <a:srgbClr val="5C2C04"/>
                </a:solidFill>
                <a:latin typeface="Meiryo UI" panose="020B0604030504040204" pitchFamily="50" charset="-128"/>
                <a:ea typeface="Meiryo UI" panose="020B0604030504040204" pitchFamily="50" charset="-128"/>
                <a:cs typeface="Meiryo UI" panose="020B0604030504040204" pitchFamily="50" charset="-128"/>
              </a:rPr>
              <a:t>識を変える</a:t>
            </a:r>
          </a:p>
        </p:txBody>
      </p:sp>
      <p:sp>
        <p:nvSpPr>
          <p:cNvPr id="30" name="円/楕円 29"/>
          <p:cNvSpPr>
            <a:spLocks/>
          </p:cNvSpPr>
          <p:nvPr/>
        </p:nvSpPr>
        <p:spPr>
          <a:xfrm rot="5400000">
            <a:off x="412233" y="4550260"/>
            <a:ext cx="612000" cy="612000"/>
          </a:xfrm>
          <a:prstGeom prst="ellipse">
            <a:avLst/>
          </a:prstGeom>
          <a:solidFill>
            <a:srgbClr val="6B97B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1" name="テキスト ボックス 30"/>
          <p:cNvSpPr txBox="1"/>
          <p:nvPr/>
        </p:nvSpPr>
        <p:spPr>
          <a:xfrm>
            <a:off x="581998" y="4684806"/>
            <a:ext cx="3868581" cy="461665"/>
          </a:xfrm>
          <a:prstGeom prst="rect">
            <a:avLst/>
          </a:prstGeom>
          <a:noFill/>
        </p:spPr>
        <p:txBody>
          <a:bodyPr wrap="square" rtlCol="0">
            <a:spAutoFit/>
          </a:bodyPr>
          <a:lstStyle/>
          <a:p>
            <a:r>
              <a:rPr lang="ja-JP" altLang="en-US" sz="24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行</a:t>
            </a:r>
            <a:r>
              <a:rPr lang="ja-JP" altLang="en-US" sz="2400" dirty="0">
                <a:solidFill>
                  <a:srgbClr val="5C2C04"/>
                </a:solidFill>
                <a:latin typeface="Meiryo UI" panose="020B0604030504040204" pitchFamily="50" charset="-128"/>
                <a:ea typeface="Meiryo UI" panose="020B0604030504040204" pitchFamily="50" charset="-128"/>
                <a:cs typeface="Meiryo UI" panose="020B0604030504040204" pitchFamily="50" charset="-128"/>
              </a:rPr>
              <a:t>動</a:t>
            </a:r>
            <a:r>
              <a:rPr kumimoji="1" lang="ja-JP" altLang="en-US" sz="2400" dirty="0">
                <a:solidFill>
                  <a:srgbClr val="5C2C04"/>
                </a:solidFill>
                <a:latin typeface="Meiryo UI" panose="020B0604030504040204" pitchFamily="50" charset="-128"/>
                <a:ea typeface="Meiryo UI" panose="020B0604030504040204" pitchFamily="50" charset="-128"/>
                <a:cs typeface="Meiryo UI" panose="020B0604030504040204" pitchFamily="50" charset="-128"/>
              </a:rPr>
              <a:t>を変える</a:t>
            </a:r>
          </a:p>
        </p:txBody>
      </p:sp>
      <p:graphicFrame>
        <p:nvGraphicFramePr>
          <p:cNvPr id="32" name="表 31"/>
          <p:cNvGraphicFramePr>
            <a:graphicFrameLocks noGrp="1"/>
          </p:cNvGraphicFramePr>
          <p:nvPr>
            <p:extLst>
              <p:ext uri="{D42A27DB-BD31-4B8C-83A1-F6EECF244321}">
                <p14:modId xmlns:p14="http://schemas.microsoft.com/office/powerpoint/2010/main" val="3904375200"/>
              </p:ext>
            </p:extLst>
          </p:nvPr>
        </p:nvGraphicFramePr>
        <p:xfrm>
          <a:off x="862250" y="5121751"/>
          <a:ext cx="6135450" cy="1728000"/>
        </p:xfrm>
        <a:graphic>
          <a:graphicData uri="http://schemas.openxmlformats.org/drawingml/2006/table">
            <a:tbl>
              <a:tblPr firstRow="1" bandRow="1">
                <a:tableStyleId>{5C22544A-7EE6-4342-B048-85BDC9FD1C3A}</a:tableStyleId>
              </a:tblPr>
              <a:tblGrid>
                <a:gridCol w="224493">
                  <a:extLst>
                    <a:ext uri="{9D8B030D-6E8A-4147-A177-3AD203B41FA5}">
                      <a16:colId xmlns:a16="http://schemas.microsoft.com/office/drawing/2014/main" xmlns="" val="20000"/>
                    </a:ext>
                  </a:extLst>
                </a:gridCol>
                <a:gridCol w="4031357">
                  <a:extLst>
                    <a:ext uri="{9D8B030D-6E8A-4147-A177-3AD203B41FA5}">
                      <a16:colId xmlns:a16="http://schemas.microsoft.com/office/drawing/2014/main" xmlns="" val="20001"/>
                    </a:ext>
                  </a:extLst>
                </a:gridCol>
                <a:gridCol w="1879600">
                  <a:extLst>
                    <a:ext uri="{9D8B030D-6E8A-4147-A177-3AD203B41FA5}">
                      <a16:colId xmlns:a16="http://schemas.microsoft.com/office/drawing/2014/main" xmlns="" val="20002"/>
                    </a:ext>
                  </a:extLst>
                </a:gridCol>
              </a:tblGrid>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4</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従業員の労働時間を把握している。</a:t>
                      </a:r>
                    </a:p>
                  </a:txBody>
                  <a:tcPr marL="9525" marR="9525" marT="9525" marB="0" anchor="ctr">
                    <a:lnL w="12700" cmpd="sng">
                      <a:noFill/>
                    </a:lnL>
                    <a:lnR w="12700" cmpd="sng">
                      <a:noFill/>
                    </a:lnR>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5</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週休２日も取っており、年次有給休暇も取得しやすい。</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6</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時間外労働について、仕事の仕方を見直すことにより減少傾向にある。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7</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突然の休みや柔軟な勤務時間に対応できる支援体制がある。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bl>
          </a:graphicData>
        </a:graphic>
      </p:graphicFrame>
      <p:graphicFrame>
        <p:nvGraphicFramePr>
          <p:cNvPr id="33" name="表 32"/>
          <p:cNvGraphicFramePr>
            <a:graphicFrameLocks noGrp="1"/>
          </p:cNvGraphicFramePr>
          <p:nvPr>
            <p:extLst>
              <p:ext uri="{D42A27DB-BD31-4B8C-83A1-F6EECF244321}">
                <p14:modId xmlns:p14="http://schemas.microsoft.com/office/powerpoint/2010/main" val="1313022233"/>
              </p:ext>
            </p:extLst>
          </p:nvPr>
        </p:nvGraphicFramePr>
        <p:xfrm>
          <a:off x="697150" y="7690780"/>
          <a:ext cx="6301088" cy="2160000"/>
        </p:xfrm>
        <a:graphic>
          <a:graphicData uri="http://schemas.openxmlformats.org/drawingml/2006/table">
            <a:tbl>
              <a:tblPr firstRow="1" bandRow="1">
                <a:tableStyleId>{5C22544A-7EE6-4342-B048-85BDC9FD1C3A}</a:tableStyleId>
              </a:tblPr>
              <a:tblGrid>
                <a:gridCol w="390460">
                  <a:extLst>
                    <a:ext uri="{9D8B030D-6E8A-4147-A177-3AD203B41FA5}">
                      <a16:colId xmlns:a16="http://schemas.microsoft.com/office/drawing/2014/main" xmlns="" val="20000"/>
                    </a:ext>
                  </a:extLst>
                </a:gridCol>
                <a:gridCol w="4043190">
                  <a:extLst>
                    <a:ext uri="{9D8B030D-6E8A-4147-A177-3AD203B41FA5}">
                      <a16:colId xmlns:a16="http://schemas.microsoft.com/office/drawing/2014/main" xmlns="" val="20001"/>
                    </a:ext>
                  </a:extLst>
                </a:gridCol>
                <a:gridCol w="1867438">
                  <a:extLst>
                    <a:ext uri="{9D8B030D-6E8A-4147-A177-3AD203B41FA5}">
                      <a16:colId xmlns:a16="http://schemas.microsoft.com/office/drawing/2014/main" xmlns="" val="20002"/>
                    </a:ext>
                  </a:extLst>
                </a:gridCol>
              </a:tblGrid>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8</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過去に発生した労働災害に学び、類似災害の発生が防げている。</a:t>
                      </a:r>
                    </a:p>
                  </a:txBody>
                  <a:tcPr marL="9525" marR="9525" marT="9525" marB="0" anchor="ctr">
                    <a:lnL w="12700" cmpd="sng">
                      <a:noFill/>
                    </a:lnL>
                    <a:lnR w="12700" cmpd="sng">
                      <a:noFill/>
                    </a:lnR>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9</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ハラスメントが発生していない職場である。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10</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ここ数年のうち、育児・介護を理由に離職した従業員はいない。</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11</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パート・アルバイトが短期間で離職することなく、継続して勤務している。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432000">
                <a:tc>
                  <a:txBody>
                    <a:bodyPr/>
                    <a:lstStyle/>
                    <a:p>
                      <a:pPr marL="0" marR="0" lvl="0" indent="0" algn="r" defTabSz="1425550" rtl="0" eaLnBrk="1" fontAlgn="auto" latinLnBrk="0" hangingPunct="1">
                        <a:lnSpc>
                          <a:spcPct val="100000"/>
                        </a:lnSpc>
                        <a:spcBef>
                          <a:spcPts val="0"/>
                        </a:spcBef>
                        <a:spcAft>
                          <a:spcPts val="0"/>
                        </a:spcAft>
                        <a:buClrTx/>
                        <a:buSzTx/>
                        <a:buFontTx/>
                        <a:buNone/>
                        <a:tabLst/>
                        <a:defRPr/>
                      </a:pPr>
                      <a:r>
                        <a:rPr kumimoji="1" lang="en-US" altLang="ja-JP" sz="1200" b="1" spc="-100" baseline="0" dirty="0">
                          <a:solidFill>
                            <a:schemeClr val="tx1"/>
                          </a:solidFill>
                          <a:latin typeface="Arial Black" pitchFamily="34" charset="0"/>
                          <a:ea typeface="HGPｺﾞｼｯｸE" pitchFamily="50" charset="-128"/>
                          <a:cs typeface="Arial" pitchFamily="34" charset="0"/>
                        </a:rPr>
                        <a:t>12</a:t>
                      </a:r>
                      <a:endParaRPr kumimoji="1" lang="ja-JP" altLang="en-US" sz="1200" b="1" spc="-100" baseline="0" dirty="0">
                        <a:solidFill>
                          <a:schemeClr val="tx1"/>
                        </a:solidFill>
                        <a:latin typeface="Arial Black" pitchFamily="34" charset="0"/>
                        <a:ea typeface="HGPｺﾞｼｯｸE" pitchFamily="50" charset="-128"/>
                        <a:cs typeface="Arial"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従業員が学び育つための仕組み・風土がある。</a:t>
                      </a:r>
                    </a:p>
                  </a:txBody>
                  <a:tcPr marL="9525" marR="9525" marT="9525" marB="0" anchor="ctr">
                    <a:lnL w="12700" cmpd="sng">
                      <a:noFill/>
                    </a:lnL>
                    <a:lnR w="12700" cmpd="sng">
                      <a:noFill/>
                    </a:lnR>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1425550" rtl="0" eaLnBrk="1" fontAlgn="auto" latinLnBrk="0" hangingPunct="1">
                        <a:lnSpc>
                          <a:spcPct val="100000"/>
                        </a:lnSpc>
                        <a:spcBef>
                          <a:spcPts val="0"/>
                        </a:spcBef>
                        <a:spcAft>
                          <a:spcPts val="0"/>
                        </a:spcAft>
                        <a:buClrTx/>
                        <a:buSzTx/>
                        <a:buFontTx/>
                        <a:buNone/>
                        <a:tabLst/>
                        <a:defRPr/>
                      </a:pP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kumimoji="1" lang="en-US" altLang="ja-JP" sz="1200" b="0" spc="-20" baseline="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 </a:t>
                      </a:r>
                      <a:endParaRPr kumimoji="1" lang="ja-JP" altLang="en-US" sz="1200" b="0" spc="-2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b">
                    <a:lnL w="12700" cmpd="sng">
                      <a:noFill/>
                    </a:lnL>
                    <a:lnT w="190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bl>
          </a:graphicData>
        </a:graphic>
      </p:graphicFrame>
      <p:sp>
        <p:nvSpPr>
          <p:cNvPr id="39" name="円/楕円 38"/>
          <p:cNvSpPr>
            <a:spLocks/>
          </p:cNvSpPr>
          <p:nvPr/>
        </p:nvSpPr>
        <p:spPr>
          <a:xfrm rot="5400000">
            <a:off x="434003" y="7114545"/>
            <a:ext cx="612000" cy="612000"/>
          </a:xfrm>
          <a:prstGeom prst="ellipse">
            <a:avLst/>
          </a:prstGeom>
          <a:solidFill>
            <a:srgbClr val="FFAB7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テキスト ボックス 39"/>
          <p:cNvSpPr txBox="1"/>
          <p:nvPr/>
        </p:nvSpPr>
        <p:spPr>
          <a:xfrm>
            <a:off x="589253" y="7237509"/>
            <a:ext cx="3868581" cy="461665"/>
          </a:xfrm>
          <a:prstGeom prst="rect">
            <a:avLst/>
          </a:prstGeom>
          <a:noFill/>
        </p:spPr>
        <p:txBody>
          <a:bodyPr wrap="square" rtlCol="0">
            <a:spAutoFit/>
          </a:bodyPr>
          <a:lstStyle/>
          <a:p>
            <a:r>
              <a:rPr kumimoji="1" lang="ja-JP" altLang="en-US" sz="24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従</a:t>
            </a:r>
            <a:r>
              <a:rPr kumimoji="1" lang="ja-JP" altLang="en-US" sz="2400" dirty="0">
                <a:solidFill>
                  <a:srgbClr val="5C2C04"/>
                </a:solidFill>
                <a:latin typeface="Meiryo UI" panose="020B0604030504040204" pitchFamily="50" charset="-128"/>
                <a:ea typeface="Meiryo UI" panose="020B0604030504040204" pitchFamily="50" charset="-128"/>
                <a:cs typeface="Meiryo UI" panose="020B0604030504040204" pitchFamily="50" charset="-128"/>
              </a:rPr>
              <a:t>業員を守り、育てる</a:t>
            </a:r>
          </a:p>
        </p:txBody>
      </p:sp>
      <p:graphicFrame>
        <p:nvGraphicFramePr>
          <p:cNvPr id="46" name="表 45"/>
          <p:cNvGraphicFramePr>
            <a:graphicFrameLocks noGrp="1"/>
          </p:cNvGraphicFramePr>
          <p:nvPr>
            <p:extLst/>
          </p:nvPr>
        </p:nvGraphicFramePr>
        <p:xfrm>
          <a:off x="5104773" y="1305349"/>
          <a:ext cx="1892927" cy="1277145"/>
        </p:xfrm>
        <a:graphic>
          <a:graphicData uri="http://schemas.openxmlformats.org/drawingml/2006/table">
            <a:tbl>
              <a:tblPr firstRow="1" bandRow="1">
                <a:tableStyleId>{5C22544A-7EE6-4342-B048-85BDC9FD1C3A}</a:tableStyleId>
              </a:tblPr>
              <a:tblGrid>
                <a:gridCol w="371073"/>
                <a:gridCol w="1521854"/>
              </a:tblGrid>
              <a:tr h="255429">
                <a:tc>
                  <a:txBody>
                    <a:bodyPr/>
                    <a:lstStyle/>
                    <a:p>
                      <a:pPr algn="ctr"/>
                      <a:r>
                        <a:rPr kumimoji="1" lang="en-US" altLang="ja-JP" sz="1100" dirty="0" smtClean="0">
                          <a:solidFill>
                            <a:schemeClr val="tx1"/>
                          </a:solidFill>
                        </a:rPr>
                        <a:t>1</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fontAlgn="t"/>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全く</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あてはまらない</a:t>
                      </a:r>
                    </a:p>
                  </a:txBody>
                  <a:tcPr marL="9525" marR="9525" marT="9525"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55429">
                <a:tc>
                  <a:txBody>
                    <a:bodyPr/>
                    <a:lstStyle/>
                    <a:p>
                      <a:pPr algn="ctr"/>
                      <a:r>
                        <a:rPr kumimoji="1" lang="en-US" altLang="ja-JP" sz="1100" dirty="0" smtClean="0">
                          <a:solidFill>
                            <a:schemeClr val="tx1"/>
                          </a:solidFill>
                        </a:rPr>
                        <a:t>2</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fontAlgn="t"/>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少し</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だけあてはまる</a:t>
                      </a:r>
                    </a:p>
                  </a:txBody>
                  <a:tcPr marL="9525" marR="9525" marT="9525"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55429">
                <a:tc>
                  <a:txBody>
                    <a:bodyPr/>
                    <a:lstStyle/>
                    <a:p>
                      <a:pPr algn="ctr"/>
                      <a:r>
                        <a:rPr kumimoji="1" lang="en-US" altLang="ja-JP" sz="1100" dirty="0" smtClean="0">
                          <a:solidFill>
                            <a:schemeClr val="tx1"/>
                          </a:solidFill>
                        </a:rPr>
                        <a:t>3</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fontAlgn="t"/>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ある</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程度あてはまる</a:t>
                      </a:r>
                    </a:p>
                  </a:txBody>
                  <a:tcPr marL="9525" marR="9525" marT="9525"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55429">
                <a:tc>
                  <a:txBody>
                    <a:bodyPr/>
                    <a:lstStyle/>
                    <a:p>
                      <a:pPr algn="ctr"/>
                      <a:r>
                        <a:rPr kumimoji="1" lang="en-US" altLang="ja-JP" sz="1100" dirty="0" smtClean="0">
                          <a:solidFill>
                            <a:schemeClr val="tx1"/>
                          </a:solidFill>
                        </a:rPr>
                        <a:t>4</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fontAlgn="t"/>
                      <a:r>
                        <a:rPr lang="ja-JP" altLang="en-US" sz="11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かなり</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あてはまる</a:t>
                      </a:r>
                    </a:p>
                  </a:txBody>
                  <a:tcPr marL="9525" marR="9525" marT="9525"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55429">
                <a:tc>
                  <a:txBody>
                    <a:bodyPr/>
                    <a:lstStyle/>
                    <a:p>
                      <a:pPr algn="ctr"/>
                      <a:r>
                        <a:rPr kumimoji="1" lang="en-US" altLang="ja-JP" sz="1100" dirty="0" smtClean="0">
                          <a:solidFill>
                            <a:schemeClr val="tx1"/>
                          </a:solidFill>
                        </a:rPr>
                        <a:t>5</a:t>
                      </a:r>
                      <a:endParaRPr kumimoji="1" lang="ja-JP" altLang="en-US" sz="1100" dirty="0">
                        <a:solidFill>
                          <a:schemeClr val="tx1"/>
                        </a:solidFill>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1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非常にあてはまる</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51472" marR="51472" marT="25737" marB="25737"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bl>
          </a:graphicData>
        </a:graphic>
      </p:graphicFrame>
      <p:grpSp>
        <p:nvGrpSpPr>
          <p:cNvPr id="22" name="グループ化 21"/>
          <p:cNvGrpSpPr/>
          <p:nvPr/>
        </p:nvGrpSpPr>
        <p:grpSpPr>
          <a:xfrm>
            <a:off x="243116" y="361949"/>
            <a:ext cx="952800" cy="511577"/>
            <a:chOff x="435062" y="6222999"/>
            <a:chExt cx="952800" cy="511577"/>
          </a:xfrm>
        </p:grpSpPr>
        <p:sp>
          <p:nvSpPr>
            <p:cNvPr id="23" name="六角形 5"/>
            <p:cNvSpPr>
              <a:spLocks/>
            </p:cNvSpPr>
            <p:nvPr/>
          </p:nvSpPr>
          <p:spPr>
            <a:xfrm rot="5400000">
              <a:off x="650116" y="6222999"/>
              <a:ext cx="511577" cy="511577"/>
            </a:xfrm>
            <a:prstGeom prst="ellipse">
              <a:avLst/>
            </a:prstGeom>
            <a:noFill/>
            <a:ln w="25400" cap="flat" cmpd="sng" algn="ctr">
              <a:solidFill>
                <a:srgbClr val="FF99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rial"/>
                <a:ea typeface="Meiryo UI"/>
                <a:cs typeface="+mn-cs"/>
              </a:endParaRPr>
            </a:p>
          </p:txBody>
        </p:sp>
        <p:sp>
          <p:nvSpPr>
            <p:cNvPr id="24" name="テキスト ボックス 23"/>
            <p:cNvSpPr txBox="1"/>
            <p:nvPr/>
          </p:nvSpPr>
          <p:spPr>
            <a:xfrm>
              <a:off x="435062" y="6288192"/>
              <a:ext cx="952800" cy="389513"/>
            </a:xfrm>
            <a:prstGeom prst="ellipse">
              <a:avLst/>
            </a:prstGeom>
            <a:noFill/>
          </p:spPr>
          <p:txBody>
            <a:bodyPr wrap="square" rtlCol="0">
              <a:spAutoFit/>
            </a:bodyPr>
            <a:lstStyle/>
            <a:p>
              <a:pPr algn="ctr"/>
              <a:r>
                <a:rPr lang="ja-JP" altLang="en-US" sz="1200" b="1" dirty="0" smtClean="0">
                  <a:solidFill>
                    <a:srgbClr val="FF9900"/>
                  </a:solidFill>
                  <a:latin typeface="Meiryo UI" pitchFamily="50" charset="-128"/>
                  <a:ea typeface="Meiryo UI" pitchFamily="50" charset="-128"/>
                  <a:cs typeface="Meiryo UI" pitchFamily="50" charset="-128"/>
                </a:rPr>
                <a:t>付録</a:t>
              </a:r>
              <a:endParaRPr kumimoji="1" lang="ja-JP" altLang="en-US" sz="1200" b="1" dirty="0">
                <a:solidFill>
                  <a:srgbClr val="FF9900"/>
                </a:solidFill>
                <a:latin typeface="Meiryo UI" pitchFamily="50" charset="-128"/>
                <a:ea typeface="Meiryo UI" pitchFamily="50" charset="-128"/>
                <a:cs typeface="Meiryo UI" pitchFamily="50" charset="-128"/>
              </a:endParaRPr>
            </a:p>
          </p:txBody>
        </p:sp>
      </p:grpSp>
    </p:spTree>
    <p:extLst>
      <p:ext uri="{BB962C8B-B14F-4D97-AF65-F5344CB8AC3E}">
        <p14:creationId xmlns:p14="http://schemas.microsoft.com/office/powerpoint/2010/main" val="11469974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B4CC9FC6-ADA1-4DF5-8D46-A7933BBA8BB9}" vid="{F0B1E447-E586-460F-BED1-AB25B9200A9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12473</TotalTime>
  <Words>496</Words>
  <Application>Microsoft Office PowerPoint</Application>
  <PresentationFormat>ユーザー設定</PresentationFormat>
  <Paragraphs>107</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HGPｺﾞｼｯｸE</vt:lpstr>
      <vt:lpstr>Meiryo UI</vt:lpstr>
      <vt:lpstr>ＭＳ Ｐゴシック</vt:lpstr>
      <vt:lpstr>Arial</vt:lpstr>
      <vt:lpstr>Arial Black</vt:lpstr>
      <vt:lpstr>Calibri</vt:lpstr>
      <vt:lpstr>Calibri Light</vt:lpstr>
      <vt:lpstr>Office テーマ</vt:lpstr>
      <vt:lpstr>PowerPoint プレゼンテーション</vt:lpstr>
      <vt:lpstr>PowerPoint プレゼンテーション</vt:lpstr>
    </vt:vector>
  </TitlesOfParts>
  <Company>農林水産省</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食料産業局企画課</dc:creator>
  <cp:lastModifiedBy>食料産業局企画課</cp:lastModifiedBy>
  <cp:revision>644</cp:revision>
  <cp:lastPrinted>2018-04-25T00:13:35Z</cp:lastPrinted>
  <dcterms:created xsi:type="dcterms:W3CDTF">2018-01-12T11:50:48Z</dcterms:created>
  <dcterms:modified xsi:type="dcterms:W3CDTF">2018-05-29T05:35:20Z</dcterms:modified>
</cp:coreProperties>
</file>