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61" r:id="rId2"/>
    <p:sldId id="256" r:id="rId3"/>
    <p:sldId id="257" r:id="rId4"/>
    <p:sldId id="258" r:id="rId5"/>
    <p:sldId id="259" r:id="rId6"/>
    <p:sldId id="260" r:id="rId7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7" userDrawn="1">
          <p15:clr>
            <a:srgbClr val="A4A3A4"/>
          </p15:clr>
        </p15:guide>
        <p15:guide id="2" pos="212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000FF"/>
    <a:srgbClr val="FFFF99"/>
    <a:srgbClr val="00FF00"/>
    <a:srgbClr val="FF6600"/>
    <a:srgbClr val="FF9966"/>
    <a:srgbClr val="009900"/>
    <a:srgbClr val="FF99FF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24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614" y="11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25" d="100"/>
          <a:sy n="125" d="100"/>
        </p:scale>
        <p:origin x="-1398" y="-72"/>
      </p:cViewPr>
      <p:guideLst>
        <p:guide orient="horz" pos="3107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19413" cy="493714"/>
          </a:xfrm>
          <a:prstGeom prst="rect">
            <a:avLst/>
          </a:prstGeom>
        </p:spPr>
        <p:txBody>
          <a:bodyPr vert="horz" lIns="91418" tIns="45709" rIns="91418" bIns="45709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4"/>
          </a:xfrm>
          <a:prstGeom prst="rect">
            <a:avLst/>
          </a:prstGeom>
        </p:spPr>
        <p:txBody>
          <a:bodyPr vert="horz" lIns="91418" tIns="45709" rIns="91418" bIns="45709" rtlCol="0"/>
          <a:lstStyle>
            <a:lvl1pPr algn="r">
              <a:defRPr sz="1100"/>
            </a:lvl1pPr>
          </a:lstStyle>
          <a:p>
            <a:fld id="{3CBED0B3-8F04-4B38-B480-EAA01FB6494C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41363"/>
            <a:ext cx="5345113" cy="37004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8" tIns="45709" rIns="91418" bIns="4570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3" y="4686301"/>
            <a:ext cx="5389562" cy="4440239"/>
          </a:xfrm>
          <a:prstGeom prst="rect">
            <a:avLst/>
          </a:prstGeom>
        </p:spPr>
        <p:txBody>
          <a:bodyPr vert="horz" lIns="91418" tIns="45709" rIns="91418" bIns="4570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371014"/>
            <a:ext cx="2919413" cy="493713"/>
          </a:xfrm>
          <a:prstGeom prst="rect">
            <a:avLst/>
          </a:prstGeom>
        </p:spPr>
        <p:txBody>
          <a:bodyPr vert="horz" lIns="91418" tIns="45709" rIns="91418" bIns="45709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4"/>
            <a:ext cx="2919412" cy="493713"/>
          </a:xfrm>
          <a:prstGeom prst="rect">
            <a:avLst/>
          </a:prstGeom>
        </p:spPr>
        <p:txBody>
          <a:bodyPr vert="horz" lIns="91418" tIns="45709" rIns="91418" bIns="45709" rtlCol="0" anchor="b"/>
          <a:lstStyle>
            <a:lvl1pPr algn="r">
              <a:defRPr sz="1100"/>
            </a:lvl1pPr>
          </a:lstStyle>
          <a:p>
            <a:fld id="{554C6250-2B43-46F4-A18C-75D0BCF210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8443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95325" y="741363"/>
            <a:ext cx="5345113" cy="3700462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4C6250-2B43-46F4-A18C-75D0BCF210A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18042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95325" y="741363"/>
            <a:ext cx="5345113" cy="3700462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4C6250-2B43-46F4-A18C-75D0BCF210A2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18042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95325" y="741363"/>
            <a:ext cx="5345113" cy="3700462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4C6250-2B43-46F4-A18C-75D0BCF210A2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50729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95325" y="741363"/>
            <a:ext cx="5345113" cy="3700462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4C6250-2B43-46F4-A18C-75D0BCF210A2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72246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95325" y="741363"/>
            <a:ext cx="5345113" cy="3700462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4C6250-2B43-46F4-A18C-75D0BCF210A2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08568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95325" y="741363"/>
            <a:ext cx="5345113" cy="3700462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4C6250-2B43-46F4-A18C-75D0BCF210A2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65955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66750-641E-4EAF-AFDF-FDD5FBBE7B8D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69B2-BF39-464F-88D6-0098E29299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1821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66750-641E-4EAF-AFDF-FDD5FBBE7B8D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69B2-BF39-464F-88D6-0098E29299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5212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66750-641E-4EAF-AFDF-FDD5FBBE7B8D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69B2-BF39-464F-88D6-0098E29299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0475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66750-641E-4EAF-AFDF-FDD5FBBE7B8D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69B2-BF39-464F-88D6-0098E29299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7724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66750-641E-4EAF-AFDF-FDD5FBBE7B8D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69B2-BF39-464F-88D6-0098E29299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7445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66750-641E-4EAF-AFDF-FDD5FBBE7B8D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69B2-BF39-464F-88D6-0098E29299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489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66750-641E-4EAF-AFDF-FDD5FBBE7B8D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69B2-BF39-464F-88D6-0098E29299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2577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66750-641E-4EAF-AFDF-FDD5FBBE7B8D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69B2-BF39-464F-88D6-0098E29299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4780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66750-641E-4EAF-AFDF-FDD5FBBE7B8D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69B2-BF39-464F-88D6-0098E29299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3912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66750-641E-4EAF-AFDF-FDD5FBBE7B8D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69B2-BF39-464F-88D6-0098E29299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283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66750-641E-4EAF-AFDF-FDD5FBBE7B8D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69B2-BF39-464F-88D6-0098E29299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2250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766750-641E-4EAF-AFDF-FDD5FBBE7B8D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8169B2-BF39-464F-88D6-0098E29299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4093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556591" y="1648923"/>
            <a:ext cx="8918713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令和８</a:t>
            </a:r>
            <a:r>
              <a:rPr kumimoji="1" lang="ja-JP" altLang="en-US" sz="3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年度</a:t>
            </a:r>
            <a:endParaRPr kumimoji="1" lang="en-US" altLang="ja-JP" sz="34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ctr"/>
            <a:r>
              <a:rPr kumimoji="1" lang="ja-JP" altLang="en-US" sz="3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「</a:t>
            </a:r>
            <a:r>
              <a:rPr kumimoji="1" lang="en-US" altLang="ja-JP" sz="3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SAVOR JAPAN</a:t>
            </a:r>
            <a:r>
              <a:rPr kumimoji="1" lang="ja-JP" altLang="en-US" sz="3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」</a:t>
            </a:r>
            <a:r>
              <a:rPr lang="ja-JP" altLang="en-US" sz="3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取組計画書</a:t>
            </a:r>
            <a:endParaRPr lang="en-US" altLang="ja-JP" sz="34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ctr"/>
            <a:endParaRPr lang="en-US" altLang="ja-JP" sz="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ctr"/>
            <a:r>
              <a:rPr kumimoji="1" lang="ja-JP" altLang="en-US" sz="3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（概要版）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09862" y="4351605"/>
            <a:ext cx="9503764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300" u="sng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実行組織：○○○○○○○○○　　　　　　　　　　　　　　　　　　　　　　</a:t>
            </a:r>
            <a:endParaRPr kumimoji="1" lang="ja-JP" altLang="en-US" sz="2300" u="sng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752599" y="5275092"/>
            <a:ext cx="6531321" cy="120032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注意事項</a:t>
            </a:r>
            <a:r>
              <a:rPr lang="en-US" altLang="ja-JP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r>
              <a:rPr lang="en-US" altLang="ja-JP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概要版は５ページ以内（表紙を除く）で作成してください。</a:t>
            </a:r>
            <a:endParaRPr lang="en-US" altLang="ja-JP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作成の際、朱書き部分を削除してください。</a:t>
            </a:r>
            <a:endParaRPr lang="en-US" altLang="ja-JP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「取組計画書」との整合をとってください。</a:t>
            </a:r>
            <a:endParaRPr lang="en-US" altLang="ja-JP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09862" y="382579"/>
            <a:ext cx="9503764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（別紙様式５）</a:t>
            </a:r>
            <a:r>
              <a:rPr lang="ja-JP" altLang="en-US" sz="2300" u="sng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　　　　　　　　　　　　　　　</a:t>
            </a:r>
            <a:endParaRPr kumimoji="1" lang="ja-JP" altLang="en-US" sz="2300" u="sng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82052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82550" y="874458"/>
            <a:ext cx="9740900" cy="58919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1"/>
            <a:ext cx="9906000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「</a:t>
            </a:r>
            <a:r>
              <a:rPr lang="en-US" altLang="ja-JP" sz="2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SAVOR JAPAN</a:t>
            </a:r>
            <a:r>
              <a:rPr lang="ja-JP" altLang="en-US" sz="2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」取組計画書（概要版）</a:t>
            </a:r>
            <a:endParaRPr kumimoji="1" lang="ja-JP" altLang="en-US" sz="1400" u="sng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" y="533262"/>
            <a:ext cx="9906000" cy="369332"/>
          </a:xfrm>
          <a:prstGeom prst="rect">
            <a:avLst/>
          </a:prstGeom>
          <a:solidFill>
            <a:srgbClr val="FFFFCC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ビジョン･目標</a:t>
            </a:r>
            <a:endParaRPr kumimoji="1" lang="ja-JP" altLang="en-US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81431" y="987202"/>
            <a:ext cx="9543138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「○○○○○（キャッチフレーズ）」</a:t>
            </a:r>
            <a:endParaRPr kumimoji="1" lang="ja-JP" altLang="en-US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181431" y="1472982"/>
            <a:ext cx="9543139" cy="149197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87692" y="1502759"/>
            <a:ext cx="6872942" cy="307777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wrap="square" rtlCol="0">
            <a:spAutoFit/>
          </a:bodyPr>
          <a:lstStyle/>
          <a:p>
            <a:pPr eaLnBrk="0" fontAlgn="base" hangingPunct="0"/>
            <a:r>
              <a:rPr lang="en-US" altLang="ja-JP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【</a:t>
            </a:r>
            <a:r>
              <a:rPr lang="ja-JP" altLang="en-US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５か年計画概要</a:t>
            </a:r>
            <a:r>
              <a:rPr lang="en-US" altLang="ja-JP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】</a:t>
            </a: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227015" y="3190338"/>
            <a:ext cx="2383629" cy="307777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wrap="square" rtlCol="0">
            <a:spAutoFit/>
          </a:bodyPr>
          <a:lstStyle/>
          <a:p>
            <a:pPr eaLnBrk="0" fontAlgn="base" hangingPunct="0"/>
            <a:r>
              <a:rPr lang="ja-JP" altLang="en-US" sz="1400" dirty="0">
                <a:solidFill>
                  <a:srgbClr val="0070C0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（地域の課題）</a:t>
            </a:r>
            <a:endParaRPr lang="en-US" altLang="ja-JP" sz="1400" dirty="0">
              <a:solidFill>
                <a:srgbClr val="0070C0"/>
              </a:solidFill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181431" y="3120236"/>
            <a:ext cx="2583995" cy="3539430"/>
          </a:xfrm>
          <a:prstGeom prst="rect">
            <a:avLst/>
          </a:prstGeom>
          <a:solidFill>
            <a:schemeClr val="bg1"/>
          </a:solidFill>
          <a:ln w="9525" cmpd="sng"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pPr eaLnBrk="0" fontAlgn="base" hangingPunct="0"/>
            <a:r>
              <a:rPr lang="en-US" altLang="ja-JP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【</a:t>
            </a:r>
            <a:r>
              <a:rPr lang="ja-JP" altLang="en-US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地域の課題</a:t>
            </a:r>
            <a:r>
              <a:rPr lang="en-US" altLang="ja-JP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】</a:t>
            </a: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ja-JP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2860517" y="3120236"/>
            <a:ext cx="2583995" cy="353943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pPr eaLnBrk="0" fontAlgn="base" hangingPunct="0"/>
            <a:r>
              <a:rPr lang="en-US" altLang="ja-JP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【</a:t>
            </a:r>
            <a:r>
              <a:rPr lang="ja-JP" altLang="en-US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課題に対する施策</a:t>
            </a:r>
            <a:r>
              <a:rPr lang="en-US" altLang="ja-JP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】</a:t>
            </a: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ja-JP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5545476" y="3120236"/>
            <a:ext cx="4179094" cy="16004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pPr eaLnBrk="0" fontAlgn="base" hangingPunct="0"/>
            <a:r>
              <a:rPr lang="en-US" altLang="ja-JP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【</a:t>
            </a:r>
            <a:r>
              <a:rPr lang="ja-JP" altLang="en-US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ターゲット国</a:t>
            </a:r>
            <a:r>
              <a:rPr lang="en-US" altLang="ja-JP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】</a:t>
            </a:r>
          </a:p>
          <a:p>
            <a:pPr eaLnBrk="0" fontAlgn="base" hangingPunct="0"/>
            <a:endParaRPr lang="en-US" altLang="ja-JP" sz="1400" dirty="0">
              <a:solidFill>
                <a:srgbClr val="FF0000"/>
              </a:solidFill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r>
              <a:rPr lang="en-US" altLang="ja-JP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【</a:t>
            </a:r>
            <a:r>
              <a:rPr lang="ja-JP" altLang="en-US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ターゲット国選定理由</a:t>
            </a:r>
            <a:r>
              <a:rPr lang="en-US" altLang="ja-JP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】</a:t>
            </a:r>
          </a:p>
          <a:p>
            <a:pPr eaLnBrk="0" fontAlgn="base" hangingPunct="0"/>
            <a:endParaRPr lang="en-US" altLang="ja-JP" sz="1400" dirty="0">
              <a:solidFill>
                <a:srgbClr val="FF0000"/>
              </a:solidFill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ja-JP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5545475" y="4839333"/>
            <a:ext cx="4179094" cy="18158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pPr eaLnBrk="0" fontAlgn="base" hangingPunct="0"/>
            <a:r>
              <a:rPr lang="en-US" altLang="ja-JP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【</a:t>
            </a:r>
            <a:r>
              <a:rPr lang="ja-JP" altLang="en-US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ＫＰＩ</a:t>
            </a:r>
            <a:r>
              <a:rPr lang="en-US" altLang="ja-JP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】</a:t>
            </a:r>
          </a:p>
          <a:p>
            <a:pPr eaLnBrk="0" fontAlgn="base" hangingPunct="0"/>
            <a:endParaRPr lang="en-US" altLang="ja-JP" sz="1400" dirty="0">
              <a:solidFill>
                <a:srgbClr val="FF0000"/>
              </a:solidFill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r>
              <a:rPr lang="en-US" altLang="ja-JP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【</a:t>
            </a:r>
            <a:r>
              <a:rPr lang="ja-JP" altLang="en-US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ＫＰＩ根拠</a:t>
            </a:r>
            <a:r>
              <a:rPr lang="en-US" altLang="ja-JP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】</a:t>
            </a:r>
          </a:p>
          <a:p>
            <a:pPr eaLnBrk="0" fontAlgn="base" hangingPunct="0"/>
            <a:endParaRPr lang="en-US" altLang="ja-JP" sz="1400" dirty="0">
              <a:solidFill>
                <a:srgbClr val="FF0000"/>
              </a:solidFill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ja-JP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7F20465-D04C-5401-B4E9-DCDAD05F73DB}"/>
              </a:ext>
            </a:extLst>
          </p:cNvPr>
          <p:cNvSpPr txBox="1"/>
          <p:nvPr/>
        </p:nvSpPr>
        <p:spPr>
          <a:xfrm>
            <a:off x="5781964" y="5124408"/>
            <a:ext cx="39426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別紙様式４①目標・</a:t>
            </a:r>
            <a:r>
              <a:rPr kumimoji="1" lang="en-US" altLang="ja-JP" sz="1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KPI</a:t>
            </a:r>
            <a:r>
              <a:rPr kumimoji="1" lang="ja-JP" altLang="en-US" sz="1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に記載の</a:t>
            </a:r>
            <a:r>
              <a:rPr kumimoji="1" lang="en-US" altLang="ja-JP" sz="1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KPI</a:t>
            </a:r>
            <a:r>
              <a:rPr kumimoji="1" lang="ja-JP" altLang="en-US" sz="1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（最終年度数値）を記載</a:t>
            </a:r>
          </a:p>
        </p:txBody>
      </p:sp>
    </p:spTree>
    <p:extLst>
      <p:ext uri="{BB962C8B-B14F-4D97-AF65-F5344CB8AC3E}">
        <p14:creationId xmlns:p14="http://schemas.microsoft.com/office/powerpoint/2010/main" val="1064838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82550" y="874458"/>
            <a:ext cx="9740900" cy="58919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1"/>
            <a:ext cx="9906000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「</a:t>
            </a:r>
            <a:r>
              <a:rPr lang="en-US" altLang="ja-JP" sz="2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SAVOR JAPAN</a:t>
            </a:r>
            <a:r>
              <a:rPr lang="ja-JP" altLang="en-US" sz="2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」取組計画書（概要版）</a:t>
            </a:r>
            <a:r>
              <a:rPr lang="ja-JP" altLang="en-US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　　　</a:t>
            </a:r>
            <a:r>
              <a:rPr lang="ja-JP" altLang="en-US" sz="1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　　　　　</a:t>
            </a:r>
            <a:endParaRPr kumimoji="1" lang="ja-JP" altLang="en-US" sz="1400" u="sng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" y="533262"/>
            <a:ext cx="9906000" cy="369332"/>
          </a:xfrm>
          <a:prstGeom prst="rect">
            <a:avLst/>
          </a:prstGeom>
          <a:solidFill>
            <a:srgbClr val="FFFFCC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食、農林水産業、地域資源</a:t>
            </a:r>
            <a:endParaRPr kumimoji="1" lang="ja-JP" altLang="en-US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4241691" y="4239850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173376" y="958866"/>
            <a:ext cx="1944000" cy="342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pPr eaLnBrk="0" fontAlgn="base" hangingPunct="0"/>
            <a:r>
              <a:rPr lang="en-US" altLang="ja-JP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【</a:t>
            </a:r>
            <a:r>
              <a:rPr lang="ja-JP" altLang="en-US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料理名＊＊＊＊</a:t>
            </a:r>
            <a:r>
              <a:rPr lang="en-US" altLang="ja-JP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】</a:t>
            </a: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r>
              <a:rPr lang="ja-JP" altLang="en-US" sz="1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　　　　　</a:t>
            </a:r>
            <a:r>
              <a:rPr lang="en-US" altLang="ja-JP" sz="1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【</a:t>
            </a:r>
            <a:r>
              <a:rPr lang="ja-JP" altLang="en-US" sz="1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画像</a:t>
            </a:r>
            <a:r>
              <a:rPr lang="en-US" altLang="ja-JP" sz="1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】</a:t>
            </a: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r>
              <a:rPr lang="en-US" altLang="ja-JP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【</a:t>
            </a:r>
            <a:r>
              <a:rPr lang="ja-JP" altLang="en-US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主な食材</a:t>
            </a:r>
            <a:r>
              <a:rPr lang="en-US" altLang="ja-JP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】</a:t>
            </a: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r>
              <a:rPr lang="en-US" altLang="ja-JP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【</a:t>
            </a:r>
            <a:r>
              <a:rPr lang="ja-JP" altLang="en-US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食材の地域内自給率</a:t>
            </a:r>
            <a:r>
              <a:rPr lang="en-US" altLang="ja-JP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】</a:t>
            </a:r>
          </a:p>
          <a:p>
            <a:pPr eaLnBrk="0" fontAlgn="base" hangingPunct="0"/>
            <a:r>
              <a:rPr lang="ja-JP" altLang="en-US" sz="1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＊＊＊％</a:t>
            </a:r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ja-JP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7855913" y="967926"/>
            <a:ext cx="1861164" cy="286232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pPr eaLnBrk="0" fontAlgn="base" hangingPunct="0"/>
            <a:endParaRPr lang="en-US" altLang="ja-JP" sz="1200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0" fontAlgn="base" hangingPunct="0"/>
            <a:endParaRPr lang="en-US" altLang="ja-JP" sz="1200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0" fontAlgn="base" hangingPunct="0"/>
            <a:endParaRPr lang="en-US" altLang="ja-JP" sz="1200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0" fontAlgn="base" hangingPunct="0"/>
            <a:endParaRPr lang="en-US" altLang="ja-JP" sz="1200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0" fontAlgn="base" hangingPunct="0"/>
            <a:r>
              <a:rPr lang="en-US" altLang="ja-JP" sz="1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必要に応じて追加又は削除する。</a:t>
            </a:r>
            <a:endParaRPr lang="en-US" altLang="ja-JP" sz="12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0" fontAlgn="base" hangingPunct="0"/>
            <a:endParaRPr lang="en-US" altLang="ja-JP" sz="12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0" fontAlgn="base" hangingPunct="0"/>
            <a:endParaRPr lang="en-US" altLang="ja-JP" sz="12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0" fontAlgn="base" hangingPunct="0"/>
            <a:endParaRPr lang="en-US" altLang="ja-JP" sz="12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0" fontAlgn="base" hangingPunct="0"/>
            <a:endParaRPr lang="en-US" altLang="ja-JP" sz="12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0" fontAlgn="base" hangingPunct="0"/>
            <a:endParaRPr lang="en-US" altLang="ja-JP" sz="12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0" fontAlgn="base" hangingPunct="0"/>
            <a:endParaRPr lang="en-US" altLang="ja-JP" sz="12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0" fontAlgn="base" hangingPunct="0"/>
            <a:endParaRPr lang="en-US" altLang="ja-JP" sz="12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0" fontAlgn="base" hangingPunct="0"/>
            <a:endParaRPr lang="en-US" altLang="ja-JP" sz="12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0" fontAlgn="base" hangingPunct="0"/>
            <a:endParaRPr lang="en-US" altLang="ja-JP" sz="12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412230" y="2278966"/>
            <a:ext cx="133731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300" dirty="0"/>
              <a:t>・・・・・</a:t>
            </a: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73376" y="4462511"/>
            <a:ext cx="9592923" cy="224676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pPr eaLnBrk="0" fontAlgn="base" hangingPunct="0"/>
            <a:r>
              <a:rPr lang="en-US" altLang="ja-JP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【</a:t>
            </a:r>
            <a:r>
              <a:rPr lang="ja-JP" altLang="en-US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地域の食と関連性のある地域資源</a:t>
            </a:r>
            <a:r>
              <a:rPr lang="en-US" altLang="ja-JP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】</a:t>
            </a: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r>
              <a:rPr lang="ja-JP" altLang="en-US" sz="1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1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画像等を活用して分かりやすく。</a:t>
            </a:r>
            <a:endParaRPr lang="en-US" altLang="ja-JP" sz="12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0" fontAlgn="base" hangingPunct="0"/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ja-JP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229506" y="961366"/>
            <a:ext cx="1944000" cy="342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pPr eaLnBrk="0" fontAlgn="base" hangingPunct="0"/>
            <a:r>
              <a:rPr lang="en-US" altLang="ja-JP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【</a:t>
            </a:r>
            <a:r>
              <a:rPr lang="ja-JP" altLang="en-US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料理名＊＊＊＊</a:t>
            </a:r>
            <a:r>
              <a:rPr lang="en-US" altLang="ja-JP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】</a:t>
            </a: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r>
              <a:rPr lang="ja-JP" altLang="en-US" sz="1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　　　　　</a:t>
            </a:r>
            <a:r>
              <a:rPr lang="en-US" altLang="ja-JP" sz="1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【</a:t>
            </a:r>
            <a:r>
              <a:rPr lang="ja-JP" altLang="en-US" sz="1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画像</a:t>
            </a:r>
            <a:r>
              <a:rPr lang="en-US" altLang="ja-JP" sz="1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】</a:t>
            </a: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r>
              <a:rPr lang="en-US" altLang="ja-JP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【</a:t>
            </a:r>
            <a:r>
              <a:rPr lang="ja-JP" altLang="en-US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主な食材</a:t>
            </a:r>
            <a:r>
              <a:rPr lang="en-US" altLang="ja-JP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】</a:t>
            </a: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r>
              <a:rPr lang="en-US" altLang="ja-JP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【</a:t>
            </a:r>
            <a:r>
              <a:rPr lang="ja-JP" altLang="en-US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食材の地域内自給率</a:t>
            </a:r>
            <a:r>
              <a:rPr lang="en-US" altLang="ja-JP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】</a:t>
            </a:r>
          </a:p>
          <a:p>
            <a:pPr eaLnBrk="0" fontAlgn="base" hangingPunct="0"/>
            <a:r>
              <a:rPr lang="ja-JP" altLang="en-US" sz="1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＊＊＊％</a:t>
            </a:r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ja-JP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4314467" y="958865"/>
            <a:ext cx="1944000" cy="342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pPr eaLnBrk="0" fontAlgn="base" hangingPunct="0"/>
            <a:r>
              <a:rPr lang="en-US" altLang="ja-JP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【</a:t>
            </a:r>
            <a:r>
              <a:rPr lang="ja-JP" altLang="en-US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料理名＊＊＊＊</a:t>
            </a:r>
            <a:r>
              <a:rPr lang="en-US" altLang="ja-JP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】</a:t>
            </a: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r>
              <a:rPr lang="ja-JP" altLang="en-US" sz="1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　　　　　</a:t>
            </a:r>
            <a:r>
              <a:rPr lang="en-US" altLang="ja-JP" sz="1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【</a:t>
            </a:r>
            <a:r>
              <a:rPr lang="ja-JP" altLang="en-US" sz="1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画像</a:t>
            </a:r>
            <a:r>
              <a:rPr lang="en-US" altLang="ja-JP" sz="1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】</a:t>
            </a: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r>
              <a:rPr lang="en-US" altLang="ja-JP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【</a:t>
            </a:r>
            <a:r>
              <a:rPr lang="ja-JP" altLang="en-US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主な食材</a:t>
            </a:r>
            <a:r>
              <a:rPr lang="en-US" altLang="ja-JP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】</a:t>
            </a: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r>
              <a:rPr lang="en-US" altLang="ja-JP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【</a:t>
            </a:r>
            <a:r>
              <a:rPr lang="ja-JP" altLang="en-US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食材の地域内自給率</a:t>
            </a:r>
            <a:r>
              <a:rPr lang="en-US" altLang="ja-JP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】</a:t>
            </a:r>
          </a:p>
          <a:p>
            <a:pPr eaLnBrk="0" fontAlgn="base" hangingPunct="0"/>
            <a:r>
              <a:rPr lang="ja-JP" altLang="en-US" sz="1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＊＊＊％</a:t>
            </a:r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ja-JP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40275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82550" y="874458"/>
            <a:ext cx="9740900" cy="58919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1"/>
            <a:ext cx="9906000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「</a:t>
            </a:r>
            <a:r>
              <a:rPr lang="en-US" altLang="ja-JP" sz="2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 SAVOR JAPAN </a:t>
            </a:r>
            <a:r>
              <a:rPr lang="ja-JP" altLang="en-US" sz="2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」取組計画書（概要版）</a:t>
            </a:r>
            <a:r>
              <a:rPr lang="ja-JP" altLang="en-US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　　　</a:t>
            </a:r>
            <a:r>
              <a:rPr lang="ja-JP" altLang="en-US" sz="1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　　　　　</a:t>
            </a:r>
            <a:endParaRPr kumimoji="1" lang="ja-JP" altLang="en-US" sz="1400" u="sng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" y="533262"/>
            <a:ext cx="9906000" cy="369332"/>
          </a:xfrm>
          <a:prstGeom prst="rect">
            <a:avLst/>
          </a:prstGeom>
          <a:solidFill>
            <a:srgbClr val="FFFFCC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周遊ルート</a:t>
            </a:r>
            <a:endParaRPr kumimoji="1" lang="ja-JP" altLang="en-US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73376" y="923922"/>
            <a:ext cx="9592923" cy="172354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pPr eaLnBrk="0" fontAlgn="base" hangingPunct="0"/>
            <a:r>
              <a:rPr lang="en-US" altLang="ja-JP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【</a:t>
            </a:r>
            <a:r>
              <a:rPr lang="ja-JP" altLang="en-US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その他地域資源</a:t>
            </a:r>
            <a:r>
              <a:rPr lang="en-US" altLang="ja-JP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】</a:t>
            </a: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r>
              <a:rPr lang="en-US" altLang="ja-JP" sz="1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画像等を活用して分かりやすく。</a:t>
            </a:r>
            <a:endParaRPr lang="en-US" altLang="ja-JP" sz="12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0" fontAlgn="base" hangingPunct="0"/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0" fontAlgn="base" hangingPunct="0"/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ja-JP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56539" y="2892204"/>
            <a:ext cx="9592923" cy="375487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pPr eaLnBrk="0" fontAlgn="base" hangingPunct="0"/>
            <a:r>
              <a:rPr lang="en-US" altLang="ja-JP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【</a:t>
            </a:r>
            <a:r>
              <a:rPr lang="ja-JP" altLang="en-US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周遊ルート</a:t>
            </a:r>
            <a:r>
              <a:rPr lang="en-US" altLang="ja-JP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】</a:t>
            </a: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r>
              <a:rPr lang="en-US" altLang="ja-JP" sz="1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画像等を活用して分かりやすく。</a:t>
            </a:r>
            <a:endParaRPr lang="en-US" altLang="ja-JP" sz="12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0" fontAlgn="base" hangingPunct="0"/>
            <a:endParaRPr lang="en-US" altLang="ja-JP" sz="12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0" fontAlgn="base" hangingPunct="0"/>
            <a:r>
              <a:rPr lang="en-US" altLang="ja-JP" sz="1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前述の「食」・「地域資源」が周遊ルートのどこで堪能できるのかも記載。</a:t>
            </a:r>
            <a:endParaRPr lang="en-US" altLang="ja-JP" sz="12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ja-JP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030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82550" y="874458"/>
            <a:ext cx="9740900" cy="58919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1"/>
            <a:ext cx="9906000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「</a:t>
            </a:r>
            <a:r>
              <a:rPr lang="en-US" altLang="ja-JP" sz="2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 SAVOR JAPAN </a:t>
            </a:r>
            <a:r>
              <a:rPr lang="ja-JP" altLang="en-US" sz="2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」取組計画書（概要版）</a:t>
            </a:r>
            <a:r>
              <a:rPr lang="ja-JP" altLang="en-US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　　　</a:t>
            </a:r>
            <a:r>
              <a:rPr lang="ja-JP" altLang="en-US" sz="1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　　　　　</a:t>
            </a:r>
            <a:endParaRPr kumimoji="1" lang="ja-JP" altLang="en-US" sz="1400" u="sng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" y="533262"/>
            <a:ext cx="9906000" cy="369332"/>
          </a:xfrm>
          <a:prstGeom prst="rect">
            <a:avLst/>
          </a:prstGeom>
          <a:solidFill>
            <a:srgbClr val="FFFFCC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実行組織</a:t>
            </a:r>
            <a:endParaRPr kumimoji="1" lang="ja-JP" altLang="en-US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56539" y="1014767"/>
            <a:ext cx="9592923" cy="28931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pPr eaLnBrk="0" fontAlgn="base" hangingPunct="0"/>
            <a:r>
              <a:rPr lang="en-US" altLang="ja-JP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【</a:t>
            </a:r>
            <a:r>
              <a:rPr lang="ja-JP" altLang="en-US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実行組織の体制</a:t>
            </a:r>
            <a:r>
              <a:rPr lang="en-US" altLang="ja-JP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】</a:t>
            </a: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r>
              <a:rPr lang="en-US" altLang="ja-JP" sz="1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取組計画に関わる関係者（飲食関係、農業漁業関係、観光関係、行政等）が、どの様に構成されているか。</a:t>
            </a:r>
            <a:endParaRPr lang="en-US" altLang="ja-JP" sz="12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0" fontAlgn="base" hangingPunct="0"/>
            <a:r>
              <a:rPr lang="ja-JP" altLang="en-US" sz="1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（図解等を用いて分かりやすく記載されることが望ましい。）</a:t>
            </a:r>
            <a:endParaRPr lang="en-US" altLang="ja-JP" sz="12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67970" y="3993036"/>
            <a:ext cx="4712641" cy="267765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pPr eaLnBrk="0" fontAlgn="base" hangingPunct="0"/>
            <a:r>
              <a:rPr lang="en-US" altLang="ja-JP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【</a:t>
            </a:r>
            <a:r>
              <a:rPr lang="ja-JP" altLang="en-US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品質の維持・向上を確保するための体制</a:t>
            </a:r>
            <a:r>
              <a:rPr lang="en-US" altLang="ja-JP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】</a:t>
            </a: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994909" y="3985700"/>
            <a:ext cx="4754553" cy="267765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pPr eaLnBrk="0" fontAlgn="base" hangingPunct="0"/>
            <a:r>
              <a:rPr lang="en-US" altLang="ja-JP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【</a:t>
            </a:r>
            <a:r>
              <a:rPr lang="ja-JP" altLang="en-US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人材の育成・確保するための体制</a:t>
            </a:r>
            <a:r>
              <a:rPr lang="en-US" altLang="ja-JP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】</a:t>
            </a: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489816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82550" y="874458"/>
            <a:ext cx="9740900" cy="58919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1"/>
            <a:ext cx="9906000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「</a:t>
            </a:r>
            <a:r>
              <a:rPr lang="en-US" altLang="ja-JP" sz="2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 SAVOR JAPAN </a:t>
            </a:r>
            <a:r>
              <a:rPr lang="ja-JP" altLang="en-US" sz="2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」取組計画書（概要版）</a:t>
            </a:r>
            <a:r>
              <a:rPr lang="ja-JP" altLang="en-US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　　　</a:t>
            </a:r>
            <a:r>
              <a:rPr lang="ja-JP" altLang="en-US" sz="1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　　　　　</a:t>
            </a:r>
            <a:endParaRPr kumimoji="1" lang="ja-JP" altLang="en-US" sz="1400" u="sng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" y="533262"/>
            <a:ext cx="9906000" cy="369332"/>
          </a:xfrm>
          <a:prstGeom prst="rect">
            <a:avLst/>
          </a:prstGeom>
          <a:solidFill>
            <a:srgbClr val="FFFFCC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５ヵ年計画</a:t>
            </a:r>
            <a:endParaRPr kumimoji="1" lang="ja-JP" altLang="en-US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4241691" y="4239850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56539" y="1014767"/>
            <a:ext cx="9592923" cy="267765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pPr eaLnBrk="0" fontAlgn="base" hangingPunct="0"/>
            <a:r>
              <a:rPr lang="en-US" altLang="ja-JP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【</a:t>
            </a:r>
            <a:r>
              <a:rPr lang="ja-JP" altLang="en-US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令和８年度計画</a:t>
            </a:r>
            <a:r>
              <a:rPr lang="en-US" altLang="ja-JP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】</a:t>
            </a: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r>
              <a:rPr lang="en-US" altLang="ja-JP" sz="1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初年度の計画と、その進捗状況を記載。</a:t>
            </a:r>
            <a:endParaRPr lang="en-US" altLang="ja-JP" sz="12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0" fontAlgn="base" hangingPunct="0"/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ja-JP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56539" y="3820411"/>
            <a:ext cx="9592923" cy="24622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pPr eaLnBrk="0" fontAlgn="base" hangingPunct="0"/>
            <a:r>
              <a:rPr lang="en-US" altLang="ja-JP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【</a:t>
            </a:r>
            <a:r>
              <a:rPr lang="ja-JP" altLang="en-US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令和９年度～令和</a:t>
            </a:r>
            <a:r>
              <a:rPr lang="en-US" altLang="ja-JP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12</a:t>
            </a:r>
            <a:r>
              <a:rPr lang="ja-JP" altLang="en-US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年度計画</a:t>
            </a:r>
            <a:r>
              <a:rPr lang="en-US" altLang="ja-JP" sz="1400" dirty="0">
                <a:solidFill>
                  <a:srgbClr val="0000FF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】</a:t>
            </a: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r>
              <a:rPr lang="en-US" altLang="ja-JP" sz="1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２年度目以降の計画を、節目となる中間地点（３年度目）での目標が分かるように記載。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0" fontAlgn="base" hangingPunct="0"/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en-US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eaLnBrk="0" fontAlgn="base" hangingPunct="0"/>
            <a:endParaRPr lang="ja-JP" altLang="ja-JP" sz="1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68276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490</Words>
  <Application>Microsoft Office PowerPoint</Application>
  <PresentationFormat>A4 210 x 297 mm</PresentationFormat>
  <Paragraphs>200</Paragraphs>
  <Slides>6</Slides>
  <Notes>6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3" baseType="lpstr">
      <vt:lpstr>HGP創英ﾌﾟﾚｾﾞﾝｽEB</vt:lpstr>
      <vt:lpstr>ＭＳ 明朝</vt:lpstr>
      <vt:lpstr>メイリオ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2019-05-24T06:58:45Z</dcterms:created>
  <dcterms:modified xsi:type="dcterms:W3CDTF">2026-05-07T07:27:54Z</dcterms:modified>
</cp:coreProperties>
</file>