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FFFF99"/>
    <a:srgbClr val="00FF00"/>
    <a:srgbClr val="FF6600"/>
    <a:srgbClr val="FF9966"/>
    <a:srgbClr val="009900"/>
    <a:srgbClr val="FF99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2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25" d="100"/>
          <a:sy n="125" d="100"/>
        </p:scale>
        <p:origin x="-1398" y="-7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9413" cy="493714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4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r">
              <a:defRPr sz="1100"/>
            </a:lvl1pPr>
          </a:lstStyle>
          <a:p>
            <a:fld id="{3CBED0B3-8F04-4B38-B480-EAA01FB6494C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41363"/>
            <a:ext cx="534511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09" rIns="91418" bIns="4570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3" y="4686301"/>
            <a:ext cx="5389562" cy="4440239"/>
          </a:xfrm>
          <a:prstGeom prst="rect">
            <a:avLst/>
          </a:prstGeom>
        </p:spPr>
        <p:txBody>
          <a:bodyPr vert="horz" lIns="91418" tIns="45709" rIns="91418" bIns="4570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014"/>
            <a:ext cx="2919413" cy="493713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4"/>
            <a:ext cx="2919412" cy="493713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r">
              <a:defRPr sz="1100"/>
            </a:lvl1pPr>
          </a:lstStyle>
          <a:p>
            <a:fld id="{554C6250-2B43-46F4-A18C-75D0BCF210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443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5325" y="741363"/>
            <a:ext cx="5345113" cy="37004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6250-2B43-46F4-A18C-75D0BCF210A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804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5325" y="741363"/>
            <a:ext cx="5345113" cy="37004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6250-2B43-46F4-A18C-75D0BCF210A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804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5325" y="741363"/>
            <a:ext cx="5345113" cy="37004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6250-2B43-46F4-A18C-75D0BCF210A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072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5325" y="741363"/>
            <a:ext cx="5345113" cy="37004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6250-2B43-46F4-A18C-75D0BCF210A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224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5325" y="741363"/>
            <a:ext cx="5345113" cy="37004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6250-2B43-46F4-A18C-75D0BCF210A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856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5325" y="741363"/>
            <a:ext cx="5345113" cy="37004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C6250-2B43-46F4-A18C-75D0BCF210A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595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821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72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44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8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57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78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912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8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250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212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47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66750-641E-4EAF-AFDF-FDD5FBBE7B8D}" type="datetimeFigureOut">
              <a:rPr kumimoji="1" lang="ja-JP" altLang="en-US" smtClean="0"/>
              <a:t>2025/5/13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169B2-BF39-464F-88D6-0098E29299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09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556591" y="1648923"/>
            <a:ext cx="891871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令和７</a:t>
            </a:r>
            <a:r>
              <a:rPr kumimoji="1" lang="ja-JP" altLang="en-US" sz="3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年度</a:t>
            </a:r>
            <a:endParaRPr kumimoji="1" lang="en-US" altLang="ja-JP" sz="3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r>
              <a:rPr kumimoji="1" lang="ja-JP" altLang="en-US" sz="3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「</a:t>
            </a:r>
            <a:r>
              <a:rPr kumimoji="1" lang="en-US" altLang="ja-JP" sz="3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SAVOR JAPAN</a:t>
            </a:r>
            <a:r>
              <a:rPr kumimoji="1" lang="ja-JP" altLang="en-US" sz="3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」</a:t>
            </a:r>
            <a:r>
              <a:rPr lang="ja-JP" altLang="en-US" sz="3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取組計画書</a:t>
            </a:r>
            <a:endParaRPr lang="en-US" altLang="ja-JP" sz="3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endParaRPr lang="en-US" altLang="ja-JP" sz="8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r>
              <a:rPr kumimoji="1" lang="ja-JP" altLang="en-US" sz="3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（概要版）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09862" y="4351605"/>
            <a:ext cx="950376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300" u="sng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実行組織：○○○○○○○○○　　　　　　　　　　　　　　　　　　　　　　</a:t>
            </a:r>
            <a:endParaRPr kumimoji="1" lang="ja-JP" altLang="en-US" sz="2300" u="sng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752600" y="5275092"/>
            <a:ext cx="6400800" cy="12003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【</a:t>
            </a:r>
            <a:r>
              <a:rPr lang="ja-JP" altLang="en-US" dirty="0">
                <a:solidFill>
                  <a:srgbClr val="FF0000"/>
                </a:solidFill>
                <a:latin typeface="+mj-ea"/>
                <a:ea typeface="+mj-ea"/>
              </a:rPr>
              <a:t>注意事項</a:t>
            </a:r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】</a:t>
            </a:r>
          </a:p>
          <a:p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※</a:t>
            </a:r>
            <a:r>
              <a:rPr lang="ja-JP" altLang="en-US" dirty="0">
                <a:solidFill>
                  <a:srgbClr val="FF0000"/>
                </a:solidFill>
                <a:latin typeface="+mj-ea"/>
                <a:ea typeface="+mj-ea"/>
              </a:rPr>
              <a:t>概要版は５ページ以内（表紙除く）で作成してください。</a:t>
            </a:r>
            <a:endParaRPr lang="en-US" altLang="ja-JP" dirty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※</a:t>
            </a:r>
            <a:r>
              <a:rPr lang="ja-JP" altLang="en-US" dirty="0">
                <a:solidFill>
                  <a:srgbClr val="FF0000"/>
                </a:solidFill>
                <a:latin typeface="+mj-ea"/>
                <a:ea typeface="+mj-ea"/>
              </a:rPr>
              <a:t>朱書き部分を削除して使用してください。</a:t>
            </a:r>
            <a:endParaRPr lang="en-US" altLang="ja-JP" dirty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en-US" altLang="ja-JP" dirty="0">
                <a:solidFill>
                  <a:srgbClr val="FF0000"/>
                </a:solidFill>
                <a:latin typeface="+mj-ea"/>
                <a:ea typeface="+mj-ea"/>
              </a:rPr>
              <a:t>※</a:t>
            </a:r>
            <a:r>
              <a:rPr lang="ja-JP" altLang="en-US" dirty="0">
                <a:solidFill>
                  <a:srgbClr val="FF0000"/>
                </a:solidFill>
                <a:latin typeface="+mj-ea"/>
                <a:ea typeface="+mj-ea"/>
              </a:rPr>
              <a:t>「取組計画書」との整合をとってください。</a:t>
            </a:r>
            <a:endParaRPr lang="en-US" altLang="ja-JP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9862" y="382579"/>
            <a:ext cx="950376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（別紙様式５）</a:t>
            </a:r>
            <a:r>
              <a:rPr lang="ja-JP" altLang="en-US" sz="2300" u="sng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　　　　　　　　　　　　　　　　　　</a:t>
            </a:r>
            <a:endParaRPr kumimoji="1" lang="ja-JP" altLang="en-US" sz="2300" u="sng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205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82550" y="874458"/>
            <a:ext cx="9740900" cy="58919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1"/>
            <a:ext cx="9906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「</a:t>
            </a:r>
            <a:r>
              <a:rPr lang="en-US" altLang="ja-JP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SAVOR JAPAN</a:t>
            </a:r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」取組計画書（概要版）</a:t>
            </a:r>
            <a:endParaRPr kumimoji="1" lang="ja-JP" altLang="en-US" sz="1400" u="sng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" y="533262"/>
            <a:ext cx="9906000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ビジョン･目標</a:t>
            </a:r>
            <a:endParaRPr kumimoji="1" lang="ja-JP" altLang="en-US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1431" y="987202"/>
            <a:ext cx="954313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「○○○○○（キャッチフレーズ）」</a:t>
            </a:r>
            <a:endParaRPr kumimoji="1" lang="ja-JP" altLang="en-US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81431" y="1472982"/>
            <a:ext cx="9543139" cy="14919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7692" y="1502759"/>
            <a:ext cx="6872942" cy="307777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５か年計画概要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27015" y="3190338"/>
            <a:ext cx="2383629" cy="307777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ja-JP" altLang="en-US" sz="1400" dirty="0">
                <a:solidFill>
                  <a:srgbClr val="0070C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（地域の課題）</a:t>
            </a:r>
            <a:endParaRPr lang="en-US" altLang="ja-JP" sz="1400" dirty="0">
              <a:solidFill>
                <a:srgbClr val="0070C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81431" y="3120236"/>
            <a:ext cx="2583995" cy="3539430"/>
          </a:xfrm>
          <a:prstGeom prst="rect">
            <a:avLst/>
          </a:prstGeom>
          <a:solidFill>
            <a:schemeClr val="bg1"/>
          </a:solidFill>
          <a:ln w="9525" cmpd="sng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地域の課題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860517" y="3120236"/>
            <a:ext cx="2583995" cy="35394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課題に対する施策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545476" y="3120236"/>
            <a:ext cx="4179094" cy="16004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ターゲット国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ターゲット国選定理由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545475" y="4839333"/>
            <a:ext cx="4179094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ＫＰＩ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ＫＰＩ根拠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F20465-D04C-5401-B4E9-DCDAD05F73DB}"/>
              </a:ext>
            </a:extLst>
          </p:cNvPr>
          <p:cNvSpPr txBox="1"/>
          <p:nvPr/>
        </p:nvSpPr>
        <p:spPr>
          <a:xfrm>
            <a:off x="5823239" y="5032075"/>
            <a:ext cx="3942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</a:rPr>
              <a:t>別紙様式４①目標・</a:t>
            </a:r>
            <a:r>
              <a:rPr kumimoji="1" lang="en-US" altLang="ja-JP" sz="1600" dirty="0">
                <a:solidFill>
                  <a:srgbClr val="FF0000"/>
                </a:solidFill>
              </a:rPr>
              <a:t>KPI</a:t>
            </a:r>
            <a:r>
              <a:rPr kumimoji="1" lang="ja-JP" altLang="en-US" sz="1600" dirty="0">
                <a:solidFill>
                  <a:srgbClr val="FF0000"/>
                </a:solidFill>
              </a:rPr>
              <a:t>に記載の</a:t>
            </a:r>
            <a:r>
              <a:rPr kumimoji="1" lang="en-US" altLang="ja-JP" sz="1600" dirty="0">
                <a:solidFill>
                  <a:srgbClr val="FF0000"/>
                </a:solidFill>
              </a:rPr>
              <a:t>KPI</a:t>
            </a:r>
            <a:r>
              <a:rPr kumimoji="1" lang="ja-JP" altLang="en-US" sz="1600" dirty="0">
                <a:solidFill>
                  <a:srgbClr val="FF0000"/>
                </a:solidFill>
              </a:rPr>
              <a:t>（最終年度数値）を記載</a:t>
            </a:r>
          </a:p>
        </p:txBody>
      </p:sp>
    </p:spTree>
    <p:extLst>
      <p:ext uri="{BB962C8B-B14F-4D97-AF65-F5344CB8AC3E}">
        <p14:creationId xmlns:p14="http://schemas.microsoft.com/office/powerpoint/2010/main" val="106483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82550" y="874458"/>
            <a:ext cx="9740900" cy="58919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1"/>
            <a:ext cx="9906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「</a:t>
            </a:r>
            <a:r>
              <a:rPr lang="en-US" altLang="ja-JP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SAVOR JAPAN</a:t>
            </a:r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」取組計画書（概要版）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</a:t>
            </a: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　　</a:t>
            </a:r>
            <a:endParaRPr kumimoji="1" lang="ja-JP" altLang="en-US" sz="1400" u="sng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" y="533262"/>
            <a:ext cx="9906000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食、農林水産業、地域資源</a:t>
            </a:r>
            <a:endParaRPr kumimoji="1" lang="ja-JP" altLang="en-US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241691" y="423985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73376" y="958866"/>
            <a:ext cx="1944000" cy="342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料理名＊＊＊＊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　　</a:t>
            </a:r>
            <a:r>
              <a:rPr lang="en-US" altLang="ja-JP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画像</a:t>
            </a:r>
            <a:r>
              <a:rPr lang="en-US" altLang="ja-JP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主な食材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食材の地域内自給率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＊＊＊％</a:t>
            </a:r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855913" y="967926"/>
            <a:ext cx="1861164" cy="33239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endParaRPr lang="en-US" altLang="ja-JP" sz="1400" dirty="0">
              <a:solidFill>
                <a:srgbClr val="0070C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0070C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0070C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0070C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必要に応じて追加又は削除する。</a:t>
            </a:r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412230" y="2278966"/>
            <a:ext cx="133731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300" dirty="0"/>
              <a:t>・・・・・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73376" y="4462511"/>
            <a:ext cx="9592923" cy="224676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地域の食と関連性のある地域資源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</a:t>
            </a:r>
            <a:r>
              <a:rPr lang="en-US" altLang="ja-JP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画像等を活用して分かりやすく。</a:t>
            </a:r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29506" y="961366"/>
            <a:ext cx="1944000" cy="342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料理名＊＊＊＊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　　</a:t>
            </a:r>
            <a:r>
              <a:rPr lang="en-US" altLang="ja-JP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画像</a:t>
            </a:r>
            <a:r>
              <a:rPr lang="en-US" altLang="ja-JP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主な食材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食材の地域内自給率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＊＊＊％</a:t>
            </a:r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314467" y="958865"/>
            <a:ext cx="1944000" cy="342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料理名＊＊＊＊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　　</a:t>
            </a:r>
            <a:r>
              <a:rPr lang="en-US" altLang="ja-JP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画像</a:t>
            </a:r>
            <a:r>
              <a:rPr lang="en-US" altLang="ja-JP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主な食材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食材の地域内自給率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＊＊＊％</a:t>
            </a:r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027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82550" y="874458"/>
            <a:ext cx="9740900" cy="58919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1"/>
            <a:ext cx="9906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「</a:t>
            </a:r>
            <a:r>
              <a:rPr lang="en-US" altLang="ja-JP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SAVOR JAPAN </a:t>
            </a:r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」取組計画書（概要版）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</a:t>
            </a: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　　</a:t>
            </a:r>
            <a:endParaRPr kumimoji="1" lang="ja-JP" altLang="en-US" sz="1400" u="sng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" y="533262"/>
            <a:ext cx="9906000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周遊ルート</a:t>
            </a:r>
            <a:endParaRPr kumimoji="1" lang="ja-JP" altLang="en-US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73376" y="923922"/>
            <a:ext cx="9592923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その他地域資源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画像等を活用して分かりやすく。</a:t>
            </a:r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56539" y="2892204"/>
            <a:ext cx="9592923" cy="375487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周遊ルート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画像等を活用して分かりやすく。</a:t>
            </a:r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上記の「食」「地域資源」が周遊ルートのどこで堪能できるのかも記載。</a:t>
            </a:r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30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82550" y="874458"/>
            <a:ext cx="9740900" cy="58919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1"/>
            <a:ext cx="9906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「</a:t>
            </a:r>
            <a:r>
              <a:rPr lang="en-US" altLang="ja-JP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SAVOR JAPAN </a:t>
            </a:r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」取組計画書（概要版）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</a:t>
            </a: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　　</a:t>
            </a:r>
            <a:endParaRPr kumimoji="1" lang="ja-JP" altLang="en-US" sz="1400" u="sng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" y="533262"/>
            <a:ext cx="9906000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実行組織</a:t>
            </a:r>
            <a:endParaRPr kumimoji="1" lang="ja-JP" altLang="en-US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56539" y="1014767"/>
            <a:ext cx="9592923" cy="2893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実行組織の体制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取組計画に関わる関係者（飲食関係、農業漁業関係、観光関係、行政等）が、どの様に構成されているか。</a:t>
            </a:r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（図解等を用いて分かりやすく記載されることが望ましい。）</a:t>
            </a:r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7970" y="3993036"/>
            <a:ext cx="4712641" cy="26776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品質の維持・向上を確保するための体制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994909" y="3985700"/>
            <a:ext cx="4754553" cy="26776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人材の育成・確保するための体制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981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82550" y="874458"/>
            <a:ext cx="9740900" cy="58919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1"/>
            <a:ext cx="9906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「</a:t>
            </a:r>
            <a:r>
              <a:rPr lang="en-US" altLang="ja-JP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SAVOR JAPAN </a:t>
            </a:r>
            <a:r>
              <a:rPr lang="ja-JP" altLang="en-US" sz="2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」取組計画書（概要版）</a:t>
            </a:r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</a:t>
            </a:r>
            <a:r>
              <a:rPr lang="ja-JP" altLang="en-US" sz="1400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　　　　　</a:t>
            </a:r>
            <a:endParaRPr kumimoji="1" lang="ja-JP" altLang="en-US" sz="1400" u="sng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" y="533262"/>
            <a:ext cx="9906000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５ヵ年計画</a:t>
            </a:r>
            <a:endParaRPr kumimoji="1" lang="ja-JP" altLang="en-US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241691" y="423985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56539" y="1014767"/>
            <a:ext cx="9592923" cy="26776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令和７年度計画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今年度の計画と、その進捗状況を記載。</a:t>
            </a:r>
            <a:endParaRPr lang="en-US" altLang="ja-JP" sz="1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6539" y="3820411"/>
            <a:ext cx="9592923" cy="24622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eaLnBrk="0" fontAlgn="base" hangingPunct="0"/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【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令和８年度～令和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11</a:t>
            </a:r>
            <a:r>
              <a:rPr lang="ja-JP" altLang="en-US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年度計画</a:t>
            </a:r>
            <a:r>
              <a:rPr lang="en-US" altLang="ja-JP" sz="1400" dirty="0">
                <a:solidFill>
                  <a:srgbClr val="0000FF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】</a:t>
            </a: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r>
              <a:rPr lang="en-US" altLang="ja-JP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来年度以降の計画</a:t>
            </a:r>
            <a:r>
              <a:rPr lang="ja-JP" altLang="en-US" sz="140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を、節目</a:t>
            </a:r>
            <a:r>
              <a:rPr lang="ja-JP" altLang="en-US" sz="1400" dirty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となる中間地点（３年目）での目標が分かるように記載。</a:t>
            </a:r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en-US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pPr eaLnBrk="0" fontAlgn="base" hangingPunct="0"/>
            <a:endParaRPr lang="ja-JP" altLang="ja-JP" sz="1400" dirty="0"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8276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A4 210 x 297 mm</PresentationFormat>
  <Paragraphs>200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HGP創英ﾌﾟﾚｾﾞﾝｽEB</vt:lpstr>
      <vt:lpstr>ＭＳ 明朝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2019-05-24T06:58:45Z</dcterms:created>
  <dcterms:modified xsi:type="dcterms:W3CDTF">2025-05-13T07:13:27Z</dcterms:modified>
</cp:coreProperties>
</file>