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3"/>
  </p:notesMasterIdLst>
  <p:sldIdLst>
    <p:sldId id="845"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1AE52D-BE0E-4338-9692-A2CD6468239F}" v="3" dt="2025-04-02T07:09:36.20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2025/4/9</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04679C2E-1A88-4760-8FF1-AA9C8DE7BA0E}"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5047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E4801D7-E274-4B5C-8218-148B6D91F34C}"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6" y="6356352"/>
            <a:ext cx="2228850" cy="365125"/>
          </a:xfrm>
        </p:spPr>
        <p:txBody>
          <a:bodyPr/>
          <a:lstStyle>
            <a:lvl1pPr>
              <a:defRPr sz="2000">
                <a:solidFill>
                  <a:schemeClr val="tx1"/>
                </a:solidFill>
              </a:defRPr>
            </a:lvl1pPr>
          </a:lstStyle>
          <a:p>
            <a:fld id="{59976C32-8F02-40FE-954F-E3DC56C57746}" type="slidenum">
              <a:rPr kumimoji="1" lang="ja-JP" altLang="en-US" smtClean="0"/>
              <a:pPr/>
              <a:t>‹#›</a:t>
            </a:fld>
            <a:endParaRPr kumimoji="1" lang="ja-JP" altLang="en-US"/>
          </a:p>
        </p:txBody>
      </p:sp>
    </p:spTree>
    <p:extLst>
      <p:ext uri="{BB962C8B-B14F-4D97-AF65-F5344CB8AC3E}">
        <p14:creationId xmlns:p14="http://schemas.microsoft.com/office/powerpoint/2010/main" val="2412040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DB6EB8-B655-47F2-95F8-9A4D4F7496C9}"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20776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58E0EFA-B4A3-4363-B3B2-12427901EFDE}"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597003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DD825F7-FAFD-4873-B481-D0BD764A5D9F}" type="datetime1">
              <a:rPr kumimoji="1" lang="ja-JP" altLang="en-US" smtClean="0"/>
              <a:t>2025/4/9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2338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134F4948-A4FB-4BBA-8528-0A00A40EB8B3}" type="datetime1">
              <a:rPr kumimoji="1" lang="ja-JP" altLang="en-US" smtClean="0"/>
              <a:t>2025/4/9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6504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9D613-90EF-4C13-AE73-F38923157F8A}" type="datetime1">
              <a:rPr kumimoji="1" lang="ja-JP" altLang="en-US" smtClean="0"/>
              <a:t>2025/4/9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62145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E60A305-3C75-4523-88FE-1212F819FD31}"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69124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1B0A31-95B7-4F85-B552-695743C423A7}" type="datetime1">
              <a:rPr kumimoji="1" lang="ja-JP" altLang="en-US" smtClean="0"/>
              <a:t>2025/4/9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33311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1ECE8-6D0E-4C07-BB67-F3E6C1D90C79}"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857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CAC2119-DB24-46C6-B4D3-923E22CE2C94}" type="datetime1">
              <a:rPr kumimoji="1" lang="ja-JP" altLang="en-US" smtClean="0"/>
              <a:t>2025/4/9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5428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69082-1A5B-4A4B-8245-6A1EB3D57239}" type="datetime1">
              <a:rPr kumimoji="1" lang="ja-JP" altLang="en-US" smtClean="0"/>
              <a:t>2025/4/9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5554314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4211276559"/>
              </p:ext>
            </p:extLst>
          </p:nvPr>
        </p:nvGraphicFramePr>
        <p:xfrm>
          <a:off x="51639" y="5182851"/>
          <a:ext cx="4862107" cy="1097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362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46626">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57608">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飼養頭数が一定規模以上の場合（該当しない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家畜排せつ物の管理基準の遵守</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933346"/>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3666145051"/>
              </p:ext>
            </p:extLst>
          </p:nvPr>
        </p:nvGraphicFramePr>
        <p:xfrm>
          <a:off x="5001167" y="2644617"/>
          <a:ext cx="4862107" cy="310896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34505">
                <a:tc>
                  <a:txBody>
                    <a:bodyPr/>
                    <a:lstStyle/>
                    <a:p>
                      <a:pPr algn="ctr"/>
                      <a:endParaRPr kumimoji="1" lang="ja-JP" altLang="en-US" sz="1200" b="0">
                        <a:ln>
                          <a:noFill/>
                        </a:ln>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900" b="0" dirty="0">
                          <a:ln>
                            <a:noFill/>
                          </a:ln>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ln>
                          <a:noFill/>
                        </a:ln>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ln>
                            <a:noFill/>
                          </a:ln>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1">
                          <a:ln>
                            <a:noFill/>
                          </a:ln>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900" b="0">
                          <a:ln>
                            <a:noFill/>
                          </a:ln>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ln>
                          <a:noFill/>
                        </a:ln>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ln>
                            <a:noFill/>
                          </a:ln>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9118122"/>
                  </a:ext>
                </a:extLst>
              </a:tr>
              <a:tr h="29872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8209154"/>
                  </a:ext>
                </a:extLst>
              </a:tr>
              <a:tr h="29872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endParaRPr kumimoji="1" lang="en-US" altLang="ja-JP" sz="1400" b="0">
                        <a:ln>
                          <a:noFill/>
                        </a:ln>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99600"/>
                  </a:ext>
                </a:extLst>
              </a:tr>
              <a:tr h="29872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200" b="0" dirty="0">
                          <a:ln>
                            <a:noFill/>
                          </a:ln>
                          <a:solidFill>
                            <a:schemeClr val="tx1"/>
                          </a:solidFill>
                          <a:latin typeface="ＭＳ 明朝" panose="02020609040205080304" pitchFamily="17" charset="-128"/>
                          <a:ea typeface="ＭＳ 明朝" panose="02020609040205080304" pitchFamily="17" charset="-128"/>
                        </a:rPr>
                        <a:t>GAP</a:t>
                      </a:r>
                      <a:r>
                        <a:rPr kumimoji="1" lang="ja-JP" altLang="en-US" sz="1200" b="0" dirty="0">
                          <a:ln>
                            <a:noFill/>
                          </a:ln>
                          <a:solidFill>
                            <a:schemeClr val="tx1"/>
                          </a:solidFill>
                          <a:latin typeface="ＭＳ 明朝" panose="02020609040205080304" pitchFamily="17" charset="-128"/>
                          <a:ea typeface="ＭＳ 明朝" panose="02020609040205080304" pitchFamily="17" charset="-128"/>
                        </a:rPr>
                        <a:t>・</a:t>
                      </a:r>
                      <a:r>
                        <a:rPr kumimoji="1" lang="en-US" altLang="ja-JP" sz="1200" b="0" dirty="0">
                          <a:ln>
                            <a:noFill/>
                          </a:ln>
                          <a:solidFill>
                            <a:schemeClr val="tx1"/>
                          </a:solidFill>
                          <a:latin typeface="ＭＳ 明朝" panose="02020609040205080304" pitchFamily="17" charset="-128"/>
                          <a:ea typeface="ＭＳ 明朝" panose="02020609040205080304" pitchFamily="17" charset="-128"/>
                        </a:rPr>
                        <a:t>HACCP</a:t>
                      </a:r>
                      <a:r>
                        <a:rPr kumimoji="1" lang="ja-JP" altLang="en-US" sz="1200" b="0" dirty="0">
                          <a:ln>
                            <a:noFill/>
                          </a:ln>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3739219"/>
                  </a:ext>
                </a:extLst>
              </a:tr>
              <a:tr h="43631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endParaRPr kumimoji="1" lang="en-US" altLang="ja-JP" sz="1400" b="0">
                        <a:ln>
                          <a:noFill/>
                        </a:ln>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アニマルウェルフェアの考えに基づいた飼養管理の考え方を認識している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8222239"/>
                  </a:ext>
                </a:extLst>
              </a:tr>
              <a:tr h="43631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2159383"/>
                  </a:ext>
                </a:extLst>
              </a:tr>
              <a:tr h="298721">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ln>
                          <a:noFill/>
                        </a:ln>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4092227"/>
                  </a:ext>
                </a:extLst>
              </a:tr>
              <a:tr h="596292">
                <a:tc>
                  <a:txBody>
                    <a:bodyPr/>
                    <a:lstStyle/>
                    <a:p>
                      <a:pPr algn="ctr"/>
                      <a:r>
                        <a:rPr kumimoji="1" lang="ja-JP" altLang="en-US" sz="1200" b="0" dirty="0">
                          <a:ln>
                            <a:noFill/>
                          </a:ln>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endParaRPr kumimoji="1" lang="en-US" altLang="ja-JP" sz="1400" b="0" dirty="0">
                        <a:ln>
                          <a:noFill/>
                        </a:ln>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b="1" dirty="0">
                          <a:ln>
                            <a:noFill/>
                          </a:ln>
                          <a:solidFill>
                            <a:schemeClr val="tx1"/>
                          </a:solidFill>
                          <a:latin typeface="ＭＳ 明朝" panose="02020609040205080304" pitchFamily="17" charset="-128"/>
                          <a:ea typeface="ＭＳ 明朝" panose="02020609040205080304" pitchFamily="17" charset="-128"/>
                        </a:rPr>
                        <a:t>※</a:t>
                      </a:r>
                      <a:r>
                        <a:rPr kumimoji="1" lang="ja-JP" altLang="en-US" sz="1100" b="1" dirty="0">
                          <a:ln>
                            <a:noFill/>
                          </a:ln>
                          <a:solidFill>
                            <a:schemeClr val="tx1"/>
                          </a:solidFill>
                          <a:latin typeface="ＭＳ 明朝" panose="02020609040205080304" pitchFamily="17" charset="-128"/>
                          <a:ea typeface="ＭＳ 明朝" panose="02020609040205080304" pitchFamily="17" charset="-128"/>
                        </a:rPr>
                        <a:t>和牛生産を行っている場合（該当しない □）</a:t>
                      </a:r>
                    </a:p>
                    <a:p>
                      <a:pPr algn="l"/>
                      <a:r>
                        <a:rPr kumimoji="1" lang="ja-JP" altLang="en-US" sz="1200" b="0" dirty="0">
                          <a:ln>
                            <a:noFill/>
                          </a:ln>
                          <a:solidFill>
                            <a:schemeClr val="tx1"/>
                          </a:solidFill>
                          <a:latin typeface="ＭＳ 明朝" panose="02020609040205080304" pitchFamily="17" charset="-128"/>
                          <a:ea typeface="ＭＳ 明朝" panose="02020609040205080304" pitchFamily="17" charset="-128"/>
                        </a:rPr>
                        <a:t>家畜改良増殖法及び家畜遺伝資源に係る不正競争防止に関する法律の遵守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dirty="0">
                          <a:ln>
                            <a:noFill/>
                          </a:ln>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50602"/>
                  </a:ext>
                </a:extLst>
              </a:tr>
            </a:tbl>
          </a:graphicData>
        </a:graphic>
      </p:graphicFrame>
      <p:graphicFrame>
        <p:nvGraphicFramePr>
          <p:cNvPr id="25" name="表 7">
            <a:extLst>
              <a:ext uri="{FF2B5EF4-FFF2-40B4-BE49-F238E27FC236}">
                <a16:creationId xmlns:a16="http://schemas.microsoft.com/office/drawing/2014/main" id="{7D21EDC4-3EBE-64A8-B61E-492EC2A5AB56}"/>
              </a:ext>
            </a:extLst>
          </p:cNvPr>
          <p:cNvGraphicFramePr>
            <a:graphicFrameLocks noGrp="1"/>
          </p:cNvGraphicFramePr>
          <p:nvPr>
            <p:extLst>
              <p:ext uri="{D42A27DB-BD31-4B8C-83A1-F6EECF244321}">
                <p14:modId xmlns:p14="http://schemas.microsoft.com/office/powerpoint/2010/main" val="643880782"/>
              </p:ext>
            </p:extLst>
          </p:nvPr>
        </p:nvGraphicFramePr>
        <p:xfrm>
          <a:off x="5001167" y="1821704"/>
          <a:ext cx="4862107" cy="7924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90286">
                  <a:extLst>
                    <a:ext uri="{9D8B030D-6E8A-4147-A177-3AD203B41FA5}">
                      <a16:colId xmlns:a16="http://schemas.microsoft.com/office/drawing/2014/main" val="2357388432"/>
                    </a:ext>
                  </a:extLst>
                </a:gridCol>
                <a:gridCol w="636146">
                  <a:extLst>
                    <a:ext uri="{9D8B030D-6E8A-4147-A177-3AD203B41FA5}">
                      <a16:colId xmlns:a16="http://schemas.microsoft.com/office/drawing/2014/main" val="505857850"/>
                    </a:ext>
                  </a:extLst>
                </a:gridCol>
              </a:tblGrid>
              <a:tr h="296066">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3301">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特定事業場である場合（該当しない □）</a:t>
                      </a: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排水処理に係る水質汚濁防止法の遵守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2994592539"/>
              </p:ext>
            </p:extLst>
          </p:nvPr>
        </p:nvGraphicFramePr>
        <p:xfrm>
          <a:off x="5002347" y="991747"/>
          <a:ext cx="4862107" cy="777404"/>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394772">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20204">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1057969307"/>
              </p:ext>
            </p:extLst>
          </p:nvPr>
        </p:nvGraphicFramePr>
        <p:xfrm>
          <a:off x="51639" y="4157063"/>
          <a:ext cx="4862107" cy="9906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99909">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47659">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30" name="表 29">
            <a:extLst>
              <a:ext uri="{FF2B5EF4-FFF2-40B4-BE49-F238E27FC236}">
                <a16:creationId xmlns:a16="http://schemas.microsoft.com/office/drawing/2014/main" id="{A5E6A04A-5EAB-522D-76E3-AD59DE778C51}"/>
              </a:ext>
            </a:extLst>
          </p:cNvPr>
          <p:cNvGraphicFramePr>
            <a:graphicFrameLocks noGrp="1"/>
          </p:cNvGraphicFramePr>
          <p:nvPr>
            <p:extLst>
              <p:ext uri="{D42A27DB-BD31-4B8C-83A1-F6EECF244321}">
                <p14:modId xmlns:p14="http://schemas.microsoft.com/office/powerpoint/2010/main" val="4290757047"/>
              </p:ext>
            </p:extLst>
          </p:nvPr>
        </p:nvGraphicFramePr>
        <p:xfrm>
          <a:off x="51639" y="2264457"/>
          <a:ext cx="4862107" cy="185928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319061">
                <a:tc>
                  <a:txBody>
                    <a:bodyPr/>
                    <a:lstStyle/>
                    <a:p>
                      <a:pPr algn="ct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dirty="0">
                          <a:solidFill>
                            <a:schemeClr val="tx1"/>
                          </a:solidFill>
                          <a:latin typeface="ＭＳ ゴシック" panose="020B0609070205080204" pitchFamily="49" charset="-128"/>
                          <a:ea typeface="ＭＳ ゴシック" panose="020B0609070205080204" pitchFamily="49" charset="-128"/>
                        </a:rPr>
                        <a:t>（します）　　</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dirty="0">
                          <a:solidFill>
                            <a:schemeClr val="tx1"/>
                          </a:solidFill>
                          <a:latin typeface="ＭＳ ゴシック" panose="020B0609070205080204" pitchFamily="49" charset="-128"/>
                          <a:ea typeface="ＭＳ ゴシック" panose="020B0609070205080204" pitchFamily="49" charset="-128"/>
                        </a:rPr>
                        <a:t>（２）適正な防除</a:t>
                      </a:r>
                      <a:r>
                        <a:rPr kumimoji="1" lang="ja-JP" altLang="en-US" sz="1200" b="0" dirty="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568761">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02294">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02294">
                <a:tc>
                  <a:txBody>
                    <a:bodyPr/>
                    <a:lstStyle/>
                    <a:p>
                      <a:pPr algn="ctr"/>
                      <a:r>
                        <a:rPr kumimoji="1" lang="ja-JP" altLang="en-US" sz="1200" b="0"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0" dirty="0">
                        <a:solidFill>
                          <a:schemeClr val="tx1"/>
                        </a:solidFill>
                        <a:latin typeface="ＭＳ 明朝" panose="02020609040205080304" pitchFamily="17" charset="-128"/>
                        <a:ea typeface="ＭＳ 明朝" panose="02020609040205080304" pitchFamily="17" charset="-128"/>
                      </a:endParaRPr>
                    </a:p>
                    <a:p>
                      <a:pPr algn="l"/>
                      <a:r>
                        <a:rPr kumimoji="1" lang="ja-JP" altLang="en-US" sz="1200" b="0"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graphicFrame>
        <p:nvGraphicFramePr>
          <p:cNvPr id="31" name="表 7">
            <a:extLst>
              <a:ext uri="{FF2B5EF4-FFF2-40B4-BE49-F238E27FC236}">
                <a16:creationId xmlns:a16="http://schemas.microsoft.com/office/drawing/2014/main" id="{050CFC20-908E-14E9-8EFE-2482F56C49F6}"/>
              </a:ext>
            </a:extLst>
          </p:cNvPr>
          <p:cNvGraphicFramePr>
            <a:graphicFrameLocks noGrp="1"/>
          </p:cNvGraphicFramePr>
          <p:nvPr>
            <p:extLst>
              <p:ext uri="{D42A27DB-BD31-4B8C-83A1-F6EECF244321}">
                <p14:modId xmlns:p14="http://schemas.microsoft.com/office/powerpoint/2010/main" val="3779757346"/>
              </p:ext>
            </p:extLst>
          </p:nvPr>
        </p:nvGraphicFramePr>
        <p:xfrm>
          <a:off x="51639" y="991404"/>
          <a:ext cx="4862107" cy="12344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62997">
                <a:tc>
                  <a:txBody>
                    <a:bodyPr/>
                    <a:lstStyle/>
                    <a:p>
                      <a:pPr algn="ctr"/>
                      <a:endParaRPr kumimoji="1" lang="ja-JP" altLang="en-US" sz="1200" b="0" baseline="0">
                        <a:solidFill>
                          <a:srgbClr val="FF0000"/>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baseline="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baseline="0"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baseline="0" dirty="0">
                          <a:solidFill>
                            <a:schemeClr val="tx1"/>
                          </a:solidFill>
                          <a:latin typeface="ＭＳ ゴシック" panose="020B0609070205080204" pitchFamily="49" charset="-128"/>
                          <a:ea typeface="ＭＳ ゴシック" panose="020B0609070205080204" pitchFamily="49" charset="-128"/>
                        </a:rPr>
                        <a:t>（１）適正な施肥</a:t>
                      </a:r>
                      <a:r>
                        <a:rPr kumimoji="1" lang="ja-JP" altLang="en-US" sz="1200" b="0" baseline="0" dirty="0">
                          <a:solidFill>
                            <a:schemeClr val="tx1"/>
                          </a:solidFill>
                          <a:latin typeface="ＭＳ ゴシック" panose="020B0609070205080204" pitchFamily="49" charset="-128"/>
                          <a:ea typeface="ＭＳ ゴシック" panose="020B0609070205080204" pitchFamily="49"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baseline="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baseline="0"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31605">
                <a:tc>
                  <a:txBody>
                    <a:bodyPr/>
                    <a:lstStyle/>
                    <a:p>
                      <a:pPr algn="ctr"/>
                      <a:r>
                        <a:rPr kumimoji="1" lang="ja-JP" altLang="en-US" sz="1200" b="0" baseline="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baseline="0"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baseline="0"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baseline="0"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0" baseline="0"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331605">
                <a:tc>
                  <a:txBody>
                    <a:bodyPr/>
                    <a:lstStyle/>
                    <a:p>
                      <a:pPr algn="ctr"/>
                      <a:r>
                        <a:rPr kumimoji="1" lang="ja-JP" altLang="en-US" sz="1200" b="0" baseline="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baseline="0"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baseline="0" dirty="0">
                          <a:solidFill>
                            <a:schemeClr val="tx1"/>
                          </a:solidFill>
                          <a:latin typeface="ＭＳ ゴシック" panose="020B0609070205080204" pitchFamily="49" charset="-128"/>
                          <a:ea typeface="ＭＳ ゴシック" panose="020B0609070205080204" pitchFamily="49" charset="-128"/>
                        </a:rPr>
                        <a:t>※</a:t>
                      </a:r>
                      <a:r>
                        <a:rPr kumimoji="1" lang="ja-JP" altLang="en-US" sz="1100" b="1" baseline="0" dirty="0">
                          <a:solidFill>
                            <a:schemeClr val="tx1"/>
                          </a:solidFill>
                          <a:latin typeface="ＭＳ ゴシック" panose="020B0609070205080204" pitchFamily="49" charset="-128"/>
                          <a:ea typeface="ＭＳ ゴシック" panose="020B0609070205080204" pitchFamily="49" charset="-128"/>
                        </a:rPr>
                        <a:t>飼料生産を行う場合（該当しない □）</a:t>
                      </a:r>
                      <a:endParaRPr kumimoji="1" lang="en-US" altLang="ja-JP" sz="1100" b="1" baseline="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baseline="0"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0" y="281350"/>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u="none" strike="noStrike" kern="1200" cap="none" spc="0" normalizeH="0" baseline="0" noProof="0" dirty="0">
                <a:ln>
                  <a:noFill/>
                </a:ln>
                <a:effectLst/>
                <a:uLnTx/>
                <a:uFillTx/>
                <a:latin typeface="メイリオ"/>
                <a:ea typeface="メイリオ"/>
              </a:rPr>
              <a:t>畜産経営体向け）</a:t>
            </a:r>
            <a:endParaRPr kumimoji="1" lang="en-US" altLang="ja-JP" b="1" dirty="0">
              <a:latin typeface="Meiryo UI"/>
              <a:ea typeface="Meiryo UI"/>
            </a:endParaRPr>
          </a:p>
        </p:txBody>
      </p:sp>
      <p:sp>
        <p:nvSpPr>
          <p:cNvPr id="3" name="テキスト ボックス 2">
            <a:extLst>
              <a:ext uri="{FF2B5EF4-FFF2-40B4-BE49-F238E27FC236}">
                <a16:creationId xmlns:a16="http://schemas.microsoft.com/office/drawing/2014/main" id="{895D7E3C-DE3B-6F7A-2E3C-F01640A054DF}"/>
              </a:ext>
            </a:extLst>
          </p:cNvPr>
          <p:cNvSpPr txBox="1"/>
          <p:nvPr/>
        </p:nvSpPr>
        <p:spPr>
          <a:xfrm>
            <a:off x="5222368" y="46928"/>
            <a:ext cx="3877985" cy="83099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dirty="0">
                <a:solidFill>
                  <a:schemeClr val="tx1"/>
                </a:solidFill>
                <a:latin typeface="ＭＳ ゴシック" panose="020B0609070205080204" pitchFamily="49" charset="-128"/>
                <a:ea typeface="ＭＳ ゴシック" panose="020B0609070205080204" pitchFamily="49" charset="-128"/>
              </a:rPr>
              <a:t>事業名：</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組織名・代表者氏名：</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住所：</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dirty="0">
                <a:solidFill>
                  <a:schemeClr val="tx1"/>
                </a:solidFill>
                <a:latin typeface="ＭＳ ゴシック" panose="020B0609070205080204" pitchFamily="49" charset="-128"/>
                <a:ea typeface="ＭＳ ゴシック" panose="020B0609070205080204" pitchFamily="49" charset="-128"/>
              </a:rPr>
              <a:t>連絡先：</a:t>
            </a:r>
            <a:r>
              <a:rPr kumimoji="1" lang="ja-JP" altLang="en-US" sz="1200" u="sng" dirty="0">
                <a:solidFill>
                  <a:schemeClr val="tx1"/>
                </a:solidFill>
                <a:latin typeface="ＭＳ ゴシック" panose="020B0609070205080204" pitchFamily="49" charset="-128"/>
                <a:ea typeface="ＭＳ ゴシック" panose="020B0609070205080204" pitchFamily="49" charset="-128"/>
              </a:rPr>
              <a:t>　　　　　　　　　　　　　　　　　　　　</a:t>
            </a:r>
          </a:p>
        </p:txBody>
      </p:sp>
      <p:sp>
        <p:nvSpPr>
          <p:cNvPr id="6" name="テキスト ボックス 5">
            <a:extLst>
              <a:ext uri="{FF2B5EF4-FFF2-40B4-BE49-F238E27FC236}">
                <a16:creationId xmlns:a16="http://schemas.microsoft.com/office/drawing/2014/main" id="{1D4FBF77-C267-4C29-B4C6-8631C7A5D318}"/>
              </a:ext>
            </a:extLst>
          </p:cNvPr>
          <p:cNvSpPr txBox="1"/>
          <p:nvPr/>
        </p:nvSpPr>
        <p:spPr>
          <a:xfrm>
            <a:off x="4933790" y="574260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9" name="テキスト ボックス 8">
            <a:extLst>
              <a:ext uri="{FF2B5EF4-FFF2-40B4-BE49-F238E27FC236}">
                <a16:creationId xmlns:a16="http://schemas.microsoft.com/office/drawing/2014/main" id="{3929716B-4538-7090-9E1F-7E65AAA2FB59}"/>
              </a:ext>
            </a:extLst>
          </p:cNvPr>
          <p:cNvSpPr txBox="1"/>
          <p:nvPr/>
        </p:nvSpPr>
        <p:spPr>
          <a:xfrm>
            <a:off x="7413010" y="6607110"/>
            <a:ext cx="2492990" cy="276999"/>
          </a:xfrm>
          <a:prstGeom prst="rect">
            <a:avLst/>
          </a:prstGeom>
          <a:noFill/>
          <a:ln>
            <a:noFill/>
          </a:ln>
        </p:spPr>
        <p:txBody>
          <a:bodyPr wrap="none" rtlCol="0">
            <a:spAutoFit/>
          </a:bodyPr>
          <a:lstStyle/>
          <a:p>
            <a:r>
              <a:rPr kumimoji="1" lang="ja-JP" altLang="en-US" sz="1200" dirty="0">
                <a:latin typeface="ＭＳ ゴシック" panose="020B0609070205080204" pitchFamily="49" charset="-128"/>
                <a:ea typeface="ＭＳ ゴシック" panose="020B0609070205080204" pitchFamily="49" charset="-128"/>
              </a:rPr>
              <a:t>上記について、確認しました→</a:t>
            </a:r>
            <a:r>
              <a:rPr kumimoji="1" lang="ja-JP" altLang="en-US" sz="1200" b="0" dirty="0">
                <a:latin typeface="ＭＳ ゴシック" panose="020B0609070205080204" pitchFamily="49" charset="-128"/>
                <a:ea typeface="ＭＳ ゴシック" panose="020B0609070205080204" pitchFamily="49" charset="-128"/>
              </a:rPr>
              <a:t>□</a:t>
            </a:r>
          </a:p>
        </p:txBody>
      </p:sp>
      <p:sp>
        <p:nvSpPr>
          <p:cNvPr id="11" name="正方形/長方形 10">
            <a:extLst>
              <a:ext uri="{FF2B5EF4-FFF2-40B4-BE49-F238E27FC236}">
                <a16:creationId xmlns:a16="http://schemas.microsoft.com/office/drawing/2014/main" id="{824162C1-AD7E-AB98-6ACC-6006E3D14719}"/>
              </a:ext>
            </a:extLst>
          </p:cNvPr>
          <p:cNvSpPr/>
          <p:nvPr/>
        </p:nvSpPr>
        <p:spPr>
          <a:xfrm>
            <a:off x="5014779" y="5790467"/>
            <a:ext cx="4800258" cy="105447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2">
            <a:extLst>
              <a:ext uri="{FF2B5EF4-FFF2-40B4-BE49-F238E27FC236}">
                <a16:creationId xmlns:a16="http://schemas.microsoft.com/office/drawing/2014/main" id="{1C39052A-9ACD-45A4-394D-E0497A016D68}"/>
              </a:ext>
            </a:extLst>
          </p:cNvPr>
          <p:cNvSpPr txBox="1">
            <a:spLocks noChangeArrowheads="1"/>
          </p:cNvSpPr>
          <p:nvPr/>
        </p:nvSpPr>
        <p:spPr bwMode="auto">
          <a:xfrm>
            <a:off x="0" y="41818"/>
            <a:ext cx="567690" cy="26289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just" hangingPunct="0"/>
            <a:r>
              <a:rPr lang="ja-JP" sz="1200">
                <a:solidFill>
                  <a:srgbClr val="000000"/>
                </a:solidFill>
                <a:effectLst/>
                <a:latin typeface="Times New Roman" panose="02020603050405020304" pitchFamily="18" charset="0"/>
                <a:ea typeface="ＭＳ 明朝" panose="02020609040205080304" pitchFamily="17" charset="-128"/>
                <a:cs typeface="ＭＳ 明朝" panose="02020609040205080304" pitchFamily="17" charset="-128"/>
              </a:rPr>
              <a:t>第４</a:t>
            </a:r>
          </a:p>
        </p:txBody>
      </p:sp>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568</Words>
  <Application>Microsoft Office PowerPoint</Application>
  <PresentationFormat>A4 210 x 297 mm</PresentationFormat>
  <Paragraphs>123</Paragraphs>
  <Slides>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Meiryo UI</vt:lpstr>
      <vt:lpstr>ＭＳ ゴシック</vt:lpstr>
      <vt:lpstr>ＭＳ 明朝</vt:lpstr>
      <vt:lpstr>メイリオ</vt:lpstr>
      <vt:lpstr>游ゴシック</vt:lpstr>
      <vt:lpstr>Arial</vt:lpstr>
      <vt:lpstr>Calibri</vt:lpstr>
      <vt:lpstr>Calibri Light</vt:lpstr>
      <vt:lpstr>Times New Roman</vt:lpstr>
      <vt:lpstr>2_Office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2025-04-09T05:16:12Z</dcterms:created>
  <dcterms:modified xsi:type="dcterms:W3CDTF">2025-04-09T05:16:28Z</dcterms:modified>
</cp:coreProperties>
</file>