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147378884" r:id="rId2"/>
    <p:sldId id="2147378883" r:id="rId3"/>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418DA4-B432-481E-9BC5-78E6423A304D}" v="3" dt="2025-03-31T02:29:25.8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7" autoAdjust="0"/>
    <p:restoredTop sz="95794" autoAdjust="0"/>
  </p:normalViewPr>
  <p:slideViewPr>
    <p:cSldViewPr snapToGrid="0">
      <p:cViewPr varScale="1">
        <p:scale>
          <a:sx n="111" d="100"/>
          <a:sy n="111" d="100"/>
        </p:scale>
        <p:origin x="420" y="11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1" y="38101"/>
            <a:ext cx="6814457" cy="369332"/>
          </a:xfrm>
          <a:prstGeom prst="rect">
            <a:avLst/>
          </a:prstGeom>
          <a:noFill/>
        </p:spPr>
        <p:txBody>
          <a:bodyPr wrap="square" rtlCol="0">
            <a:spAutoFit/>
          </a:bodyPr>
          <a:lstStyle/>
          <a:p>
            <a:r>
              <a:rPr kumimoji="1" lang="ja-JP" altLang="en-US" dirty="0">
                <a:latin typeface="+mn-ea"/>
                <a:ea typeface="+mn-ea"/>
              </a:rPr>
              <a:t>機密性○情報　（保存期間</a:t>
            </a:r>
            <a:r>
              <a:rPr kumimoji="1" lang="ja-JP" altLang="en-US" baseline="0" dirty="0">
                <a:latin typeface="+mn-ea"/>
                <a:ea typeface="+mn-ea"/>
              </a:rPr>
              <a:t> </a:t>
            </a:r>
            <a:r>
              <a:rPr kumimoji="1" lang="ja-JP" altLang="en-US" dirty="0">
                <a:latin typeface="+mn-ea"/>
                <a:ea typeface="+mn-ea"/>
              </a:rPr>
              <a:t>： １年未満　１　３　５　</a:t>
            </a:r>
            <a:r>
              <a:rPr kumimoji="1" lang="en-US" altLang="ja-JP" dirty="0">
                <a:latin typeface="+mn-ea"/>
                <a:ea typeface="+mn-ea"/>
              </a:rPr>
              <a:t>10</a:t>
            </a:r>
            <a:r>
              <a:rPr kumimoji="1" lang="ja-JP" altLang="en-US" dirty="0">
                <a:latin typeface="+mn-ea"/>
                <a:ea typeface="+mn-ea"/>
              </a:rPr>
              <a:t>　</a:t>
            </a:r>
            <a:r>
              <a:rPr kumimoji="1" lang="en-US" altLang="ja-JP" dirty="0">
                <a:latin typeface="+mn-ea"/>
                <a:ea typeface="+mn-ea"/>
              </a:rPr>
              <a:t>20</a:t>
            </a:r>
            <a:r>
              <a:rPr kumimoji="1" lang="ja-JP" altLang="en-US" dirty="0">
                <a:latin typeface="+mn-ea"/>
                <a:ea typeface="+mn-ea"/>
              </a:rPr>
              <a:t>　</a:t>
            </a:r>
            <a:r>
              <a:rPr kumimoji="1" lang="en-US" altLang="ja-JP" dirty="0">
                <a:latin typeface="+mn-ea"/>
                <a:ea typeface="+mn-ea"/>
              </a:rPr>
              <a:t>30</a:t>
            </a:r>
            <a:r>
              <a:rPr kumimoji="1" lang="ja-JP" altLang="en-US" dirty="0">
                <a:latin typeface="+mn-ea"/>
                <a:ea typeface="+mn-ea"/>
              </a:rPr>
              <a:t>年）</a:t>
            </a:r>
            <a:r>
              <a:rPr kumimoji="1" lang="ja-JP" altLang="en-US" dirty="0"/>
              <a:t>　</a:t>
            </a:r>
          </a:p>
        </p:txBody>
      </p:sp>
      <p:sp>
        <p:nvSpPr>
          <p:cNvPr id="8" name="テキスト ボックス 7"/>
          <p:cNvSpPr txBox="1"/>
          <p:nvPr userDrawn="1"/>
        </p:nvSpPr>
        <p:spPr>
          <a:xfrm>
            <a:off x="10287000" y="0"/>
            <a:ext cx="1905000" cy="369332"/>
          </a:xfrm>
          <a:prstGeom prst="rect">
            <a:avLst/>
          </a:prstGeom>
          <a:noFill/>
        </p:spPr>
        <p:txBody>
          <a:bodyPr wrap="square" rtlCol="0">
            <a:spAutoFit/>
          </a:bodyPr>
          <a:lstStyle/>
          <a:p>
            <a:pPr algn="r"/>
            <a:r>
              <a:rPr kumimoji="1" lang="ja-JP" altLang="en-US" dirty="0"/>
              <a:t>○○限り</a:t>
            </a:r>
            <a:endParaRPr kumimoji="1" lang="en-US" altLang="ja-JP" dirty="0"/>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図を追加</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2025/4/9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2DDDA-D0E9-49A8-AE64-4780946CB66F}" type="datetimeFigureOut">
              <a:rPr kumimoji="1" lang="ja-JP" altLang="en-US" smtClean="0"/>
              <a:t>2025/4/9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143002" y="921279"/>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extLst>
              <p:ext uri="{D42A27DB-BD31-4B8C-83A1-F6EECF244321}">
                <p14:modId xmlns:p14="http://schemas.microsoft.com/office/powerpoint/2010/main" val="495639374"/>
              </p:ext>
            </p:extLst>
          </p:nvPr>
        </p:nvGraphicFramePr>
        <p:xfrm>
          <a:off x="6117555" y="3495065"/>
          <a:ext cx="4894500" cy="217932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32485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u="none" dirty="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u="none" dirty="0">
                          <a:solidFill>
                            <a:schemeClr val="tx1"/>
                          </a:solidFill>
                          <a:latin typeface="ＭＳ ゴシック" panose="020B0609070205080204" pitchFamily="49" charset="-128"/>
                          <a:ea typeface="ＭＳ ゴシック" panose="020B0609070205080204" pitchFamily="49" charset="-128"/>
                        </a:rPr>
                      </a:b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9249">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9249">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6065">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92529">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u="none"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u="none" dirty="0">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u="none"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9249">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extLst>
              <p:ext uri="{D42A27DB-BD31-4B8C-83A1-F6EECF244321}">
                <p14:modId xmlns:p14="http://schemas.microsoft.com/office/powerpoint/2010/main" val="562491321"/>
              </p:ext>
            </p:extLst>
          </p:nvPr>
        </p:nvGraphicFramePr>
        <p:xfrm>
          <a:off x="6117556" y="974425"/>
          <a:ext cx="4894499" cy="106680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35253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53437">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53437">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extLst>
              <p:ext uri="{D42A27DB-BD31-4B8C-83A1-F6EECF244321}">
                <p14:modId xmlns:p14="http://schemas.microsoft.com/office/powerpoint/2010/main" val="1749943265"/>
              </p:ext>
            </p:extLst>
          </p:nvPr>
        </p:nvGraphicFramePr>
        <p:xfrm>
          <a:off x="1194636" y="2863850"/>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02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67863">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662154">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67863">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extLst>
              <p:ext uri="{D42A27DB-BD31-4B8C-83A1-F6EECF244321}">
                <p14:modId xmlns:p14="http://schemas.microsoft.com/office/powerpoint/2010/main" val="444919573"/>
              </p:ext>
            </p:extLst>
          </p:nvPr>
        </p:nvGraphicFramePr>
        <p:xfrm>
          <a:off x="1194638" y="974425"/>
          <a:ext cx="4808999" cy="81805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32145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6753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u="none" dirty="0">
                          <a:solidFill>
                            <a:schemeClr val="tx1"/>
                          </a:solidFill>
                          <a:latin typeface="ＭＳ ゴシック"/>
                          <a:ea typeface="ＭＳ ゴシック"/>
                        </a:rPr>
                        <a:t> </a:t>
                      </a:r>
                      <a:r>
                        <a:rPr kumimoji="1" lang="en-US" altLang="ja-JP" sz="1100" b="1" u="none" dirty="0">
                          <a:solidFill>
                            <a:schemeClr val="tx1"/>
                          </a:solidFill>
                          <a:latin typeface="ＭＳ ゴシック"/>
                          <a:ea typeface="ＭＳ ゴシック"/>
                        </a:rPr>
                        <a:t>※</a:t>
                      </a:r>
                      <a:r>
                        <a:rPr kumimoji="1" lang="ja-JP" altLang="en-US" sz="1100" b="1" u="none" dirty="0">
                          <a:solidFill>
                            <a:schemeClr val="tx1"/>
                          </a:solidFill>
                          <a:latin typeface="ＭＳ ゴシック"/>
                          <a:ea typeface="ＭＳ ゴシック"/>
                        </a:rPr>
                        <a:t>農産物</a:t>
                      </a:r>
                      <a:r>
                        <a:rPr lang="ja-JP" altLang="en-US" sz="1100" b="1" u="none" dirty="0">
                          <a:solidFill>
                            <a:schemeClr val="tx1"/>
                          </a:solidFill>
                          <a:latin typeface="ＭＳ ゴシック"/>
                          <a:ea typeface="ＭＳ ゴシック"/>
                        </a:rPr>
                        <a:t>等</a:t>
                      </a:r>
                      <a:r>
                        <a:rPr kumimoji="1" lang="ja-JP" altLang="en-US" sz="1100" b="1" u="none" dirty="0">
                          <a:solidFill>
                            <a:schemeClr val="tx1"/>
                          </a:solidFill>
                          <a:latin typeface="ＭＳ ゴシック"/>
                          <a:ea typeface="ＭＳ ゴシック"/>
                        </a:rPr>
                        <a:t>の調達を行う場合（該当しない □）</a:t>
                      </a:r>
                      <a:endParaRPr kumimoji="1" lang="en-US" altLang="ja-JP" sz="1100" b="1" u="none"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extLst>
              <p:ext uri="{D42A27DB-BD31-4B8C-83A1-F6EECF244321}">
                <p14:modId xmlns:p14="http://schemas.microsoft.com/office/powerpoint/2010/main" val="4153978510"/>
              </p:ext>
            </p:extLst>
          </p:nvPr>
        </p:nvGraphicFramePr>
        <p:xfrm>
          <a:off x="1194636" y="1840550"/>
          <a:ext cx="4809000" cy="975360"/>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308777">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40345">
                <a:tc>
                  <a:txBody>
                    <a:bodyPr/>
                    <a:lstStyle/>
                    <a:p>
                      <a:pPr algn="ctr"/>
                      <a:r>
                        <a:rPr kumimoji="1" lang="ja-JP" altLang="en-US" sz="1200" b="0" i="0" u="none" dirty="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u="none" dirty="0">
                          <a:solidFill>
                            <a:schemeClr val="tx1"/>
                          </a:solidFill>
                          <a:latin typeface="ＭＳ ゴシック"/>
                          <a:ea typeface="ＭＳ ゴシック"/>
                        </a:rPr>
                        <a:t> </a:t>
                      </a:r>
                      <a:r>
                        <a:rPr kumimoji="1" lang="en-US" altLang="ja-JP" sz="1100" b="1" u="none" dirty="0">
                          <a:solidFill>
                            <a:schemeClr val="tx1"/>
                          </a:solidFill>
                          <a:latin typeface="ＭＳ ゴシック"/>
                          <a:ea typeface="ＭＳ ゴシック"/>
                        </a:rPr>
                        <a:t>※</a:t>
                      </a:r>
                      <a:r>
                        <a:rPr kumimoji="1" lang="ja-JP" altLang="en-US" sz="1100" b="1" u="none" dirty="0">
                          <a:solidFill>
                            <a:schemeClr val="tx1"/>
                          </a:solidFill>
                          <a:latin typeface="ＭＳ ゴシック"/>
                          <a:ea typeface="ＭＳ ゴシック"/>
                        </a:rPr>
                        <a:t>農産物</a:t>
                      </a:r>
                      <a:r>
                        <a:rPr lang="ja-JP" altLang="en-US" sz="1100" b="1" u="none" dirty="0">
                          <a:solidFill>
                            <a:schemeClr val="tx1"/>
                          </a:solidFill>
                          <a:latin typeface="ＭＳ ゴシック"/>
                          <a:ea typeface="ＭＳ ゴシック"/>
                        </a:rPr>
                        <a:t>等</a:t>
                      </a:r>
                      <a:r>
                        <a:rPr kumimoji="1" lang="ja-JP" altLang="en-US" sz="1100" b="1" u="none" dirty="0">
                          <a:solidFill>
                            <a:schemeClr val="tx1"/>
                          </a:solidFill>
                          <a:latin typeface="ＭＳ ゴシック"/>
                          <a:ea typeface="ＭＳ ゴシック"/>
                        </a:rPr>
                        <a:t>の調達を行う場合（該当しない □）</a:t>
                      </a:r>
                      <a:endParaRPr kumimoji="1" lang="en-US" altLang="ja-JP" sz="1100" b="1" u="none"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extLst>
              <p:ext uri="{D42A27DB-BD31-4B8C-83A1-F6EECF244321}">
                <p14:modId xmlns:p14="http://schemas.microsoft.com/office/powerpoint/2010/main" val="2302248140"/>
              </p:ext>
            </p:extLst>
          </p:nvPr>
        </p:nvGraphicFramePr>
        <p:xfrm>
          <a:off x="1194640" y="4999670"/>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6978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40161">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u="none" dirty="0">
                          <a:solidFill>
                            <a:schemeClr val="tx1"/>
                          </a:solidFill>
                          <a:latin typeface="ＭＳ ゴシック" panose="020B0609070205080204" pitchFamily="49" charset="-128"/>
                          <a:ea typeface="ＭＳ ゴシック" panose="020B0609070205080204" pitchFamily="49" charset="-128"/>
                        </a:rPr>
                        <a:t> </a:t>
                      </a:r>
                      <a:r>
                        <a:rPr kumimoji="1" lang="en-US" altLang="ja-JP" sz="1100" b="1" u="none"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u="none" dirty="0">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u="none"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extLst>
              <p:ext uri="{D42A27DB-BD31-4B8C-83A1-F6EECF244321}">
                <p14:modId xmlns:p14="http://schemas.microsoft.com/office/powerpoint/2010/main" val="443622212"/>
              </p:ext>
            </p:extLst>
          </p:nvPr>
        </p:nvGraphicFramePr>
        <p:xfrm>
          <a:off x="6117555" y="2067105"/>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3976">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u="none" dirty="0">
                          <a:solidFill>
                            <a:schemeClr val="tx1"/>
                          </a:solidFill>
                          <a:latin typeface="ＭＳ ゴシック" panose="020B0609070205080204" pitchFamily="49" charset="-128"/>
                          <a:ea typeface="ＭＳ ゴシック" panose="020B0609070205080204" pitchFamily="49" charset="-128"/>
                        </a:rPr>
                      </a:b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9387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u="none"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u="none" dirty="0">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u="none"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58057">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u="none"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u="none"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1143001" y="60761"/>
            <a:ext cx="5144357" cy="646331"/>
          </a:xfrm>
          <a:prstGeom prst="rect">
            <a:avLst/>
          </a:prstGeom>
          <a:noFill/>
        </p:spPr>
        <p:txBody>
          <a:bodyPr wrap="none" lIns="91440" tIns="45720" rIns="91440" bIns="45720" rtlCol="0" anchor="t">
            <a:spAutoFit/>
          </a:bodyPr>
          <a:lstStyle/>
          <a:p>
            <a:r>
              <a:rPr lang="ja-JP" altLang="en-US" b="1" dirty="0">
                <a:latin typeface="Meiryo UI"/>
                <a:ea typeface="Meiryo UI"/>
              </a:rPr>
              <a:t>環境負荷低減のクロスコンプライアンス チェックシート</a:t>
            </a:r>
            <a:endParaRPr lang="en-US" altLang="ja-JP" b="1" dirty="0">
              <a:latin typeface="Meiryo UI"/>
              <a:ea typeface="Meiryo UI"/>
            </a:endParaRPr>
          </a:p>
          <a:p>
            <a:r>
              <a:rPr lang="ja-JP" altLang="en-US" b="1" dirty="0">
                <a:latin typeface="メイリオ"/>
                <a:ea typeface="メイリオ"/>
              </a:rPr>
              <a:t>（民間事業者・自治体等</a:t>
            </a:r>
            <a:r>
              <a:rPr kumimoji="0" lang="ja-JP" altLang="en-US" b="1" dirty="0">
                <a:latin typeface="メイリオ" panose="020B0604030504040204" pitchFamily="50" charset="-128"/>
                <a:ea typeface="メイリオ" panose="020B0604030504040204" pitchFamily="50" charset="-128"/>
              </a:rPr>
              <a:t>向け</a:t>
            </a:r>
            <a:r>
              <a:rPr kumimoji="0" lang="ja-JP" altLang="en-US" b="1" dirty="0">
                <a:latin typeface="メイリオ"/>
                <a:ea typeface="メイリオ"/>
              </a:rPr>
              <a:t>）</a:t>
            </a:r>
            <a:endParaRPr lang="en-US" altLang="ja-JP" b="1" dirty="0">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1159452" y="5862507"/>
            <a:ext cx="4745018" cy="430887"/>
          </a:xfrm>
          <a:prstGeom prst="rect">
            <a:avLst/>
          </a:prstGeom>
          <a:noFill/>
        </p:spPr>
        <p:txBody>
          <a:bodyPr wrap="square" rtlCol="0">
            <a:spAutoFit/>
          </a:bodyPr>
          <a:lstStyle/>
          <a:p>
            <a:pPr marL="90488" indent="-90488"/>
            <a:r>
              <a:rPr lang="ja-JP" altLang="en-US" sz="1100" dirty="0">
                <a:latin typeface="ＭＳ 明朝" panose="02020609040205080304" pitchFamily="17" charset="-128"/>
                <a:ea typeface="ＭＳ 明朝" panose="02020609040205080304" pitchFamily="17" charset="-128"/>
              </a:rPr>
              <a:t>注　</a:t>
            </a:r>
            <a:r>
              <a:rPr lang="en-US" altLang="ja-JP" sz="1100" dirty="0">
                <a:latin typeface="ＭＳ 明朝" panose="02020609040205080304" pitchFamily="17" charset="-128"/>
                <a:ea typeface="ＭＳ 明朝" panose="02020609040205080304" pitchFamily="17" charset="-128"/>
              </a:rPr>
              <a:t>※</a:t>
            </a:r>
            <a:r>
              <a:rPr lang="ja-JP" altLang="en-US" sz="11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lang="en-US" altLang="ja-JP" sz="11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ECE685EC-B96C-9668-BC76-A9A1D6A1F636}"/>
              </a:ext>
            </a:extLst>
          </p:cNvPr>
          <p:cNvSpPr txBox="1"/>
          <p:nvPr/>
        </p:nvSpPr>
        <p:spPr>
          <a:xfrm>
            <a:off x="6365369" y="46929"/>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ja-JP" altLang="en-US" sz="1200" dirty="0">
                <a:solidFill>
                  <a:schemeClr val="tx1"/>
                </a:solidFill>
                <a:latin typeface="ＭＳ ゴシック" panose="020B0609070205080204" pitchFamily="49" charset="-128"/>
                <a:ea typeface="ＭＳ ゴシック" panose="020B0609070205080204" pitchFamily="49" charset="-128"/>
              </a:rPr>
              <a:t>事業名：</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endParaRPr lang="en-US" altLang="ja-JP" sz="1200" u="sng" dirty="0">
              <a:solidFill>
                <a:schemeClr val="tx1"/>
              </a:solidFill>
              <a:latin typeface="ＭＳ ゴシック" panose="020B0609070205080204" pitchFamily="49" charset="-128"/>
              <a:ea typeface="ＭＳ ゴシック" panose="020B0609070205080204" pitchFamily="49" charset="-128"/>
            </a:endParaRPr>
          </a:p>
          <a:p>
            <a:r>
              <a:rPr lang="ja-JP" altLang="en-US" sz="1200" dirty="0">
                <a:solidFill>
                  <a:schemeClr val="tx1"/>
                </a:solidFill>
                <a:latin typeface="ＭＳ ゴシック" panose="020B0609070205080204" pitchFamily="49" charset="-128"/>
                <a:ea typeface="ＭＳ ゴシック" panose="020B0609070205080204" pitchFamily="49" charset="-128"/>
              </a:rPr>
              <a:t>組織名・代表者氏名：</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endParaRPr lang="en-US" altLang="ja-JP" sz="1200" u="sng" dirty="0">
              <a:solidFill>
                <a:schemeClr val="tx1"/>
              </a:solidFill>
              <a:latin typeface="ＭＳ ゴシック" panose="020B0609070205080204" pitchFamily="49" charset="-128"/>
              <a:ea typeface="ＭＳ ゴシック" panose="020B0609070205080204" pitchFamily="49" charset="-128"/>
            </a:endParaRPr>
          </a:p>
          <a:p>
            <a:r>
              <a:rPr lang="ja-JP" altLang="en-US" sz="1200" dirty="0">
                <a:solidFill>
                  <a:schemeClr val="tx1"/>
                </a:solidFill>
                <a:latin typeface="ＭＳ ゴシック" panose="020B0609070205080204" pitchFamily="49" charset="-128"/>
                <a:ea typeface="ＭＳ ゴシック" panose="020B0609070205080204" pitchFamily="49" charset="-128"/>
              </a:rPr>
              <a:t>住所：</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endParaRPr lang="en-US" altLang="ja-JP" sz="1200" u="sng" dirty="0">
              <a:solidFill>
                <a:schemeClr val="tx1"/>
              </a:solidFill>
              <a:latin typeface="ＭＳ ゴシック" panose="020B0609070205080204" pitchFamily="49" charset="-128"/>
              <a:ea typeface="ＭＳ ゴシック" panose="020B0609070205080204" pitchFamily="49" charset="-128"/>
            </a:endParaRPr>
          </a:p>
          <a:p>
            <a:r>
              <a:rPr lang="ja-JP" altLang="en-US" sz="1200" dirty="0">
                <a:solidFill>
                  <a:schemeClr val="tx1"/>
                </a:solidFill>
                <a:latin typeface="ＭＳ ゴシック" panose="020B0609070205080204" pitchFamily="49" charset="-128"/>
                <a:ea typeface="ＭＳ ゴシック" panose="020B0609070205080204" pitchFamily="49" charset="-128"/>
              </a:rPr>
              <a:t>連絡先：</a:t>
            </a:r>
            <a:r>
              <a:rPr lang="ja-JP" altLang="en-US" sz="1200" u="sng" dirty="0">
                <a:solidFill>
                  <a:schemeClr val="tx1"/>
                </a:solidFill>
                <a:latin typeface="ＭＳ ゴシック" panose="020B0609070205080204" pitchFamily="49" charset="-128"/>
                <a:ea typeface="ＭＳ ゴシック" panose="020B0609070205080204" pitchFamily="49" charset="-128"/>
              </a:rPr>
              <a:t>　　　　　　　　　　　　　　　　　　　　</a:t>
            </a:r>
          </a:p>
        </p:txBody>
      </p:sp>
      <p:sp>
        <p:nvSpPr>
          <p:cNvPr id="7" name="テキスト ボックス 6">
            <a:extLst>
              <a:ext uri="{FF2B5EF4-FFF2-40B4-BE49-F238E27FC236}">
                <a16:creationId xmlns:a16="http://schemas.microsoft.com/office/drawing/2014/main" id="{4C67973A-88D1-E124-1933-C2E9DA7EB811}"/>
              </a:ext>
            </a:extLst>
          </p:cNvPr>
          <p:cNvSpPr txBox="1"/>
          <p:nvPr/>
        </p:nvSpPr>
        <p:spPr>
          <a:xfrm>
            <a:off x="6118444" y="567117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70151054-AAA8-9D53-CA22-CC6A664F7DBF}"/>
              </a:ext>
            </a:extLst>
          </p:cNvPr>
          <p:cNvSpPr txBox="1"/>
          <p:nvPr/>
        </p:nvSpPr>
        <p:spPr>
          <a:xfrm>
            <a:off x="8596432" y="6583732"/>
            <a:ext cx="2492990" cy="276999"/>
          </a:xfrm>
          <a:prstGeom prst="rect">
            <a:avLst/>
          </a:prstGeom>
          <a:noFill/>
        </p:spPr>
        <p:txBody>
          <a:bodyPr wrap="none" rtlCol="0">
            <a:spAutoFit/>
          </a:bodyPr>
          <a:lstStyle/>
          <a:p>
            <a:r>
              <a:rPr lang="ja-JP" altLang="en-US" sz="1200" u="sng" dirty="0">
                <a:latin typeface="ＭＳ ゴシック" panose="020B0609070205080204" pitchFamily="49" charset="-128"/>
                <a:ea typeface="ＭＳ ゴシック" panose="020B0609070205080204" pitchFamily="49" charset="-128"/>
              </a:rPr>
              <a:t>上記について、確認しました→□</a:t>
            </a:r>
          </a:p>
        </p:txBody>
      </p:sp>
      <p:sp>
        <p:nvSpPr>
          <p:cNvPr id="13" name="正方形/長方形 12">
            <a:extLst>
              <a:ext uri="{FF2B5EF4-FFF2-40B4-BE49-F238E27FC236}">
                <a16:creationId xmlns:a16="http://schemas.microsoft.com/office/drawing/2014/main" id="{77FDAA6F-3730-7192-FD7A-85D72997C85F}"/>
              </a:ext>
            </a:extLst>
          </p:cNvPr>
          <p:cNvSpPr/>
          <p:nvPr/>
        </p:nvSpPr>
        <p:spPr>
          <a:xfrm>
            <a:off x="6199432" y="5719037"/>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a:extLst>
              <a:ext uri="{FF2B5EF4-FFF2-40B4-BE49-F238E27FC236}">
                <a16:creationId xmlns:a16="http://schemas.microsoft.com/office/drawing/2014/main" id="{2327BC27-DE0C-547D-1925-5CFD04CE654F}"/>
              </a:ext>
            </a:extLst>
          </p:cNvPr>
          <p:cNvSpPr txBox="1"/>
          <p:nvPr/>
        </p:nvSpPr>
        <p:spPr>
          <a:xfrm>
            <a:off x="22520" y="10862"/>
            <a:ext cx="748923" cy="261610"/>
          </a:xfrm>
          <a:prstGeom prst="rect">
            <a:avLst/>
          </a:prstGeom>
          <a:noFill/>
        </p:spPr>
        <p:txBody>
          <a:bodyPr wrap="none" rtlCol="0">
            <a:spAutoFit/>
          </a:bodyPr>
          <a:lstStyle/>
          <a:p>
            <a:r>
              <a:rPr lang="ja-JP" altLang="en-US" sz="1100" dirty="0">
                <a:latin typeface="Meiryo UI" panose="020B0604030504040204" pitchFamily="50" charset="-128"/>
                <a:ea typeface="Meiryo UI" panose="020B0604030504040204" pitchFamily="50" charset="-128"/>
              </a:rPr>
              <a:t>別添４補</a:t>
            </a:r>
          </a:p>
        </p:txBody>
      </p:sp>
    </p:spTree>
    <p:extLst>
      <p:ext uri="{BB962C8B-B14F-4D97-AF65-F5344CB8AC3E}">
        <p14:creationId xmlns:p14="http://schemas.microsoft.com/office/powerpoint/2010/main" val="4097818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46F44B6-C9B0-5603-1DD4-A0E37BF40D03}"/>
              </a:ext>
            </a:extLst>
          </p:cNvPr>
          <p:cNvSpPr txBox="1"/>
          <p:nvPr/>
        </p:nvSpPr>
        <p:spPr>
          <a:xfrm>
            <a:off x="712115" y="151179"/>
            <a:ext cx="10743764" cy="7386638"/>
          </a:xfrm>
          <a:prstGeom prst="rect">
            <a:avLst/>
          </a:prstGeom>
          <a:noFill/>
        </p:spPr>
        <p:txBody>
          <a:bodyPr wrap="square" rtlCol="0">
            <a:spAutoFit/>
          </a:bodyPr>
          <a:lstStyle/>
          <a:p>
            <a:r>
              <a:rPr kumimoji="1" lang="en-US" altLang="ja-JP" sz="1100" dirty="0">
                <a:latin typeface="ＭＳ 明朝" panose="02020609040205080304" pitchFamily="17" charset="-128"/>
                <a:ea typeface="ＭＳ 明朝" panose="02020609040205080304" pitchFamily="17" charset="-128"/>
              </a:rPr>
              <a:t>※</a:t>
            </a:r>
            <a:r>
              <a:rPr kumimoji="1" lang="ja-JP" altLang="en-US" sz="1100" dirty="0">
                <a:latin typeface="ＭＳ 明朝" panose="02020609040205080304" pitchFamily="17" charset="-128"/>
                <a:ea typeface="ＭＳ 明朝" panose="02020609040205080304" pitchFamily="17" charset="-128"/>
              </a:rPr>
              <a:t>関係法規は以下の通り、</a:t>
            </a:r>
            <a:endParaRPr kumimoji="1" lang="en-US" altLang="ja-JP" sz="1100" dirty="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○適正な施肥</a:t>
            </a:r>
          </a:p>
          <a:p>
            <a:r>
              <a:rPr kumimoji="1" lang="ja-JP" altLang="en-US" sz="1100" dirty="0">
                <a:latin typeface="ＭＳ 明朝" panose="02020609040205080304" pitchFamily="17" charset="-128"/>
                <a:ea typeface="ＭＳ 明朝" panose="02020609040205080304" pitchFamily="17" charset="-128"/>
              </a:rPr>
              <a:t>・肥料の品質の確保等に関する法律　　　　（昭和</a:t>
            </a:r>
            <a:r>
              <a:rPr kumimoji="1" lang="en-US" altLang="ja-JP" sz="1100" dirty="0">
                <a:latin typeface="ＭＳ 明朝" panose="02020609040205080304" pitchFamily="17" charset="-128"/>
                <a:ea typeface="ＭＳ 明朝" panose="02020609040205080304" pitchFamily="17" charset="-128"/>
              </a:rPr>
              <a:t>25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127</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・農用地の土壌の汚染防止等に関する法律　（昭和</a:t>
            </a:r>
            <a:r>
              <a:rPr kumimoji="1" lang="en-US" altLang="ja-JP" sz="1100" dirty="0">
                <a:latin typeface="ＭＳ 明朝" panose="02020609040205080304" pitchFamily="17" charset="-128"/>
                <a:ea typeface="ＭＳ 明朝" panose="02020609040205080304" pitchFamily="17" charset="-128"/>
              </a:rPr>
              <a:t>45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139</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・土壌汚染対策法　　　　　　　　　　　　（平成</a:t>
            </a:r>
            <a:r>
              <a:rPr kumimoji="1" lang="en-US" altLang="ja-JP" sz="1100" dirty="0">
                <a:latin typeface="ＭＳ 明朝" panose="02020609040205080304" pitchFamily="17" charset="-128"/>
                <a:ea typeface="ＭＳ 明朝" panose="02020609040205080304" pitchFamily="17" charset="-128"/>
              </a:rPr>
              <a:t>14</a:t>
            </a:r>
            <a:r>
              <a:rPr kumimoji="1" lang="ja-JP" altLang="en-US" sz="1100" dirty="0">
                <a:latin typeface="ＭＳ 明朝" panose="02020609040205080304" pitchFamily="17" charset="-128"/>
                <a:ea typeface="ＭＳ 明朝" panose="02020609040205080304" pitchFamily="17" charset="-128"/>
              </a:rPr>
              <a:t>年法律第  </a:t>
            </a:r>
            <a:r>
              <a:rPr kumimoji="1" lang="en-US" altLang="ja-JP" sz="1100" dirty="0">
                <a:latin typeface="ＭＳ 明朝" panose="02020609040205080304" pitchFamily="17" charset="-128"/>
                <a:ea typeface="ＭＳ 明朝" panose="02020609040205080304" pitchFamily="17" charset="-128"/>
              </a:rPr>
              <a:t>53</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○適正な防除</a:t>
            </a:r>
          </a:p>
          <a:p>
            <a:r>
              <a:rPr kumimoji="1" lang="ja-JP" altLang="en-US" sz="1100" dirty="0">
                <a:latin typeface="ＭＳ 明朝" panose="02020609040205080304" pitchFamily="17" charset="-128"/>
                <a:ea typeface="ＭＳ 明朝" panose="02020609040205080304" pitchFamily="17" charset="-128"/>
              </a:rPr>
              <a:t>・農薬取締法　　　　　　　　　　　　　　（昭和</a:t>
            </a:r>
            <a:r>
              <a:rPr kumimoji="1" lang="en-US" altLang="ja-JP" sz="1100" dirty="0">
                <a:latin typeface="ＭＳ 明朝" panose="02020609040205080304" pitchFamily="17" charset="-128"/>
                <a:ea typeface="ＭＳ 明朝" panose="02020609040205080304" pitchFamily="17" charset="-128"/>
              </a:rPr>
              <a:t>23</a:t>
            </a:r>
            <a:r>
              <a:rPr kumimoji="1" lang="ja-JP" altLang="en-US" sz="1100" dirty="0">
                <a:latin typeface="ＭＳ 明朝" panose="02020609040205080304" pitchFamily="17" charset="-128"/>
                <a:ea typeface="ＭＳ 明朝" panose="02020609040205080304" pitchFamily="17" charset="-128"/>
              </a:rPr>
              <a:t>年法律第  </a:t>
            </a:r>
            <a:r>
              <a:rPr kumimoji="1" lang="en-US" altLang="ja-JP" sz="1100" dirty="0">
                <a:latin typeface="ＭＳ 明朝" panose="02020609040205080304" pitchFamily="17" charset="-128"/>
                <a:ea typeface="ＭＳ 明朝" panose="02020609040205080304" pitchFamily="17" charset="-128"/>
              </a:rPr>
              <a:t>82</a:t>
            </a:r>
            <a:r>
              <a:rPr kumimoji="1" lang="ja-JP" altLang="en-US" sz="1100" dirty="0">
                <a:latin typeface="ＭＳ 明朝" panose="02020609040205080304" pitchFamily="17" charset="-128"/>
                <a:ea typeface="ＭＳ 明朝" panose="02020609040205080304" pitchFamily="17" charset="-128"/>
              </a:rPr>
              <a:t>号）</a:t>
            </a:r>
          </a:p>
          <a:p>
            <a:r>
              <a:rPr kumimoji="1" lang="ja-JP" altLang="en-US" sz="1100" dirty="0">
                <a:latin typeface="ＭＳ 明朝" panose="02020609040205080304" pitchFamily="17" charset="-128"/>
                <a:ea typeface="ＭＳ 明朝" panose="02020609040205080304" pitchFamily="17" charset="-128"/>
              </a:rPr>
              <a:t>・植物防疫法　　　　　　　　　　　　　　（昭和</a:t>
            </a:r>
            <a:r>
              <a:rPr kumimoji="1" lang="en-US" altLang="ja-JP" sz="1100" dirty="0">
                <a:latin typeface="ＭＳ 明朝" panose="02020609040205080304" pitchFamily="17" charset="-128"/>
                <a:ea typeface="ＭＳ 明朝" panose="02020609040205080304" pitchFamily="17" charset="-128"/>
              </a:rPr>
              <a:t>25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151</a:t>
            </a:r>
            <a:r>
              <a:rPr kumimoji="1" lang="ja-JP" altLang="en-US" sz="1100" dirty="0">
                <a:latin typeface="ＭＳ 明朝" panose="02020609040205080304" pitchFamily="17" charset="-128"/>
                <a:ea typeface="ＭＳ 明朝" panose="02020609040205080304" pitchFamily="17" charset="-128"/>
              </a:rPr>
              <a:t>号）　</a:t>
            </a:r>
          </a:p>
          <a:p>
            <a:r>
              <a:rPr kumimoji="1" lang="ja-JP" altLang="en-US" sz="1100" dirty="0">
                <a:latin typeface="ＭＳ 明朝" panose="02020609040205080304" pitchFamily="17" charset="-128"/>
                <a:ea typeface="ＭＳ 明朝" panose="02020609040205080304" pitchFamily="17" charset="-128"/>
              </a:rPr>
              <a:t>・医薬品、医療機器等の品質、有効性及び安全性の確保等に関する法律に関する法律　　（昭和</a:t>
            </a:r>
            <a:r>
              <a:rPr kumimoji="1" lang="en-US" altLang="ja-JP" sz="1100" dirty="0">
                <a:latin typeface="ＭＳ 明朝" panose="02020609040205080304" pitchFamily="17" charset="-128"/>
                <a:ea typeface="ＭＳ 明朝" panose="02020609040205080304" pitchFamily="17" charset="-128"/>
              </a:rPr>
              <a:t>35</a:t>
            </a:r>
            <a:r>
              <a:rPr kumimoji="1" lang="ja-JP" altLang="en-US" sz="1100" dirty="0">
                <a:latin typeface="ＭＳ 明朝" panose="02020609040205080304" pitchFamily="17" charset="-128"/>
                <a:ea typeface="ＭＳ 明朝" panose="02020609040205080304" pitchFamily="17" charset="-128"/>
              </a:rPr>
              <a:t>年法律第</a:t>
            </a:r>
            <a:r>
              <a:rPr kumimoji="1" lang="en-US" altLang="ja-JP" sz="1100" dirty="0">
                <a:latin typeface="ＭＳ 明朝" panose="02020609040205080304" pitchFamily="17" charset="-128"/>
                <a:ea typeface="ＭＳ 明朝" panose="02020609040205080304" pitchFamily="17" charset="-128"/>
              </a:rPr>
              <a:t>145</a:t>
            </a:r>
            <a:r>
              <a:rPr kumimoji="1" lang="ja-JP" altLang="en-US" sz="1100" dirty="0">
                <a:latin typeface="ＭＳ 明朝" panose="02020609040205080304" pitchFamily="17" charset="-128"/>
                <a:ea typeface="ＭＳ 明朝" panose="02020609040205080304" pitchFamily="17" charset="-128"/>
              </a:rPr>
              <a:t>号）</a:t>
            </a:r>
            <a:endParaRPr kumimoji="1"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○エネルギーの節減</a:t>
            </a:r>
          </a:p>
          <a:p>
            <a:r>
              <a:rPr lang="ja-JP" altLang="en-US" sz="1100" dirty="0">
                <a:latin typeface="ＭＳ 明朝" panose="02020609040205080304" pitchFamily="17" charset="-128"/>
                <a:ea typeface="ＭＳ 明朝" panose="02020609040205080304" pitchFamily="17" charset="-128"/>
              </a:rPr>
              <a:t>・エネルギーの使用の合理化及び非化石エネルギーへの転換等に関する法律　　　　（昭和</a:t>
            </a:r>
            <a:r>
              <a:rPr lang="en-US" altLang="ja-JP" sz="1100" dirty="0">
                <a:latin typeface="ＭＳ 明朝" panose="02020609040205080304" pitchFamily="17" charset="-128"/>
                <a:ea typeface="ＭＳ 明朝" panose="02020609040205080304" pitchFamily="17" charset="-128"/>
              </a:rPr>
              <a:t>54</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49</a:t>
            </a:r>
            <a:r>
              <a:rPr lang="ja-JP" altLang="en-US" sz="1100" dirty="0">
                <a:latin typeface="ＭＳ 明朝" panose="02020609040205080304" pitchFamily="17" charset="-128"/>
                <a:ea typeface="ＭＳ 明朝" panose="02020609040205080304" pitchFamily="17" charset="-128"/>
              </a:rPr>
              <a:t>号）</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○悪臭及び害虫の発生防止</a:t>
            </a:r>
          </a:p>
          <a:p>
            <a:r>
              <a:rPr lang="ja-JP" altLang="en-US" sz="1100" dirty="0">
                <a:latin typeface="ＭＳ 明朝" panose="02020609040205080304" pitchFamily="17" charset="-128"/>
                <a:ea typeface="ＭＳ 明朝" panose="02020609040205080304" pitchFamily="17" charset="-128"/>
              </a:rPr>
              <a:t>・家畜排せつ物の管理の適正化及び利用の促進に関する法律　（平成</a:t>
            </a:r>
            <a:r>
              <a:rPr lang="en-US" altLang="ja-JP" sz="1100" dirty="0">
                <a:latin typeface="ＭＳ 明朝" panose="02020609040205080304" pitchFamily="17" charset="-128"/>
                <a:ea typeface="ＭＳ 明朝" panose="02020609040205080304" pitchFamily="17" charset="-128"/>
              </a:rPr>
              <a:t>11</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112</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・悪臭防止法　　　　　　　　　　　　　　　　　　　　　　（昭和</a:t>
            </a:r>
            <a:r>
              <a:rPr lang="en-US" altLang="ja-JP" sz="1100" dirty="0">
                <a:latin typeface="ＭＳ 明朝" panose="02020609040205080304" pitchFamily="17" charset="-128"/>
                <a:ea typeface="ＭＳ 明朝" panose="02020609040205080304" pitchFamily="17" charset="-128"/>
              </a:rPr>
              <a:t>46</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91</a:t>
            </a:r>
            <a:r>
              <a:rPr lang="ja-JP" altLang="en-US" sz="1100" dirty="0">
                <a:latin typeface="ＭＳ 明朝" panose="02020609040205080304" pitchFamily="17" charset="-128"/>
                <a:ea typeface="ＭＳ 明朝" panose="02020609040205080304" pitchFamily="17" charset="-128"/>
              </a:rPr>
              <a:t>号）</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○廃棄物の発生抑制、適正な循環的な利用及び適正な処分</a:t>
            </a:r>
          </a:p>
          <a:p>
            <a:r>
              <a:rPr lang="ja-JP" altLang="en-US" sz="1100" dirty="0">
                <a:latin typeface="ＭＳ 明朝" panose="02020609040205080304" pitchFamily="17" charset="-128"/>
                <a:ea typeface="ＭＳ 明朝" panose="02020609040205080304" pitchFamily="17" charset="-128"/>
              </a:rPr>
              <a:t>・廃棄物の処理及び清掃に関する法律　　　　　　　　　　　（昭和</a:t>
            </a:r>
            <a:r>
              <a:rPr lang="en-US" altLang="ja-JP" sz="1100" dirty="0">
                <a:latin typeface="ＭＳ 明朝" panose="02020609040205080304" pitchFamily="17" charset="-128"/>
                <a:ea typeface="ＭＳ 明朝" panose="02020609040205080304" pitchFamily="17" charset="-128"/>
              </a:rPr>
              <a:t>45</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137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・食品循環資源の再生利用等の促進に関する法律　　　　　　（平成</a:t>
            </a:r>
            <a:r>
              <a:rPr lang="en-US" altLang="ja-JP" sz="1100" dirty="0">
                <a:latin typeface="ＭＳ 明朝" panose="02020609040205080304" pitchFamily="17" charset="-128"/>
                <a:ea typeface="ＭＳ 明朝" panose="02020609040205080304" pitchFamily="17" charset="-128"/>
              </a:rPr>
              <a:t>12</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116</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・国等による環境物品等の調達の推進等に関する法律　　　　（平成</a:t>
            </a:r>
            <a:r>
              <a:rPr lang="en-US" altLang="ja-JP" sz="1100" dirty="0">
                <a:latin typeface="ＭＳ 明朝" panose="02020609040205080304" pitchFamily="17" charset="-128"/>
                <a:ea typeface="ＭＳ 明朝" panose="02020609040205080304" pitchFamily="17" charset="-128"/>
              </a:rPr>
              <a:t>12</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100</a:t>
            </a:r>
            <a:r>
              <a:rPr lang="ja-JP" altLang="en-US" sz="1100" dirty="0">
                <a:latin typeface="ＭＳ 明朝" panose="02020609040205080304" pitchFamily="17" charset="-128"/>
                <a:ea typeface="ＭＳ 明朝" panose="02020609040205080304" pitchFamily="17" charset="-128"/>
              </a:rPr>
              <a:t>号）　　　　　　　　　　　　　　　　　　　　　　　　　 </a:t>
            </a:r>
          </a:p>
          <a:p>
            <a:r>
              <a:rPr lang="ja-JP" altLang="en-US" sz="1100" dirty="0">
                <a:latin typeface="ＭＳ 明朝" panose="02020609040205080304" pitchFamily="17" charset="-128"/>
                <a:ea typeface="ＭＳ 明朝" panose="02020609040205080304" pitchFamily="17" charset="-128"/>
              </a:rPr>
              <a:t>・容器包装に係る分別収集及び再商品化の促進等に関する法律 　（平成７年法律第</a:t>
            </a:r>
            <a:r>
              <a:rPr lang="en-US" altLang="ja-JP" sz="1100" dirty="0">
                <a:latin typeface="ＭＳ 明朝" panose="02020609040205080304" pitchFamily="17" charset="-128"/>
                <a:ea typeface="ＭＳ 明朝" panose="02020609040205080304" pitchFamily="17" charset="-128"/>
              </a:rPr>
              <a:t>112</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・プラスチックに係る資源循環の促進等に関する法律　　　　（令和３年法律第</a:t>
            </a:r>
            <a:r>
              <a:rPr lang="en-US" altLang="ja-JP" sz="1100" dirty="0">
                <a:latin typeface="ＭＳ 明朝" panose="02020609040205080304" pitchFamily="17" charset="-128"/>
                <a:ea typeface="ＭＳ 明朝" panose="02020609040205080304" pitchFamily="17" charset="-128"/>
              </a:rPr>
              <a:t>60</a:t>
            </a:r>
            <a:r>
              <a:rPr lang="ja-JP" altLang="en-US" sz="1100" dirty="0">
                <a:latin typeface="ＭＳ 明朝" panose="02020609040205080304" pitchFamily="17" charset="-128"/>
                <a:ea typeface="ＭＳ 明朝" panose="02020609040205080304" pitchFamily="17" charset="-128"/>
              </a:rPr>
              <a:t>号）</a:t>
            </a:r>
            <a:endParaRPr lang="en-US" altLang="ja-JP" sz="1100" dirty="0">
              <a:latin typeface="ＭＳ 明朝" panose="02020609040205080304" pitchFamily="17" charset="-128"/>
              <a:ea typeface="ＭＳ 明朝" panose="02020609040205080304" pitchFamily="17" charset="-128"/>
            </a:endParaRPr>
          </a:p>
          <a:p>
            <a:r>
              <a:rPr lang="ja-JP" altLang="en-US" sz="1100" dirty="0">
                <a:latin typeface="ＭＳ 明朝" panose="02020609040205080304" pitchFamily="17" charset="-128"/>
                <a:ea typeface="ＭＳ 明朝" panose="02020609040205080304" pitchFamily="17" charset="-128"/>
              </a:rPr>
              <a:t>○生物多様性への悪影響の防止</a:t>
            </a:r>
          </a:p>
          <a:p>
            <a:r>
              <a:rPr lang="ja-JP" altLang="en-US" sz="1100" dirty="0">
                <a:latin typeface="ＭＳ 明朝" panose="02020609040205080304" pitchFamily="17" charset="-128"/>
                <a:ea typeface="ＭＳ 明朝" panose="02020609040205080304" pitchFamily="17" charset="-128"/>
              </a:rPr>
              <a:t>・遺伝子組換え生物等の使用等の規制による生物の多様性の確保に関する法律　（平成</a:t>
            </a:r>
            <a:r>
              <a:rPr lang="en-US" altLang="ja-JP" sz="1100" dirty="0">
                <a:latin typeface="ＭＳ 明朝" panose="02020609040205080304" pitchFamily="17" charset="-128"/>
                <a:ea typeface="ＭＳ 明朝" panose="02020609040205080304" pitchFamily="17" charset="-128"/>
              </a:rPr>
              <a:t>15</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97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・水質汚濁防止法　　　　　　　　　　　　（昭和</a:t>
            </a:r>
            <a:r>
              <a:rPr lang="en-US" altLang="ja-JP" sz="1100" dirty="0">
                <a:latin typeface="ＭＳ 明朝" panose="02020609040205080304" pitchFamily="17" charset="-128"/>
                <a:ea typeface="ＭＳ 明朝" panose="02020609040205080304" pitchFamily="17" charset="-128"/>
              </a:rPr>
              <a:t>45</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138</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・湖沼水質保全特別措置法　　　　　　　　（昭和</a:t>
            </a:r>
            <a:r>
              <a:rPr lang="en-US" altLang="ja-JP" sz="1100" dirty="0">
                <a:latin typeface="ＭＳ 明朝" panose="02020609040205080304" pitchFamily="17" charset="-128"/>
                <a:ea typeface="ＭＳ 明朝" panose="02020609040205080304" pitchFamily="17" charset="-128"/>
              </a:rPr>
              <a:t>59</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61</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・鳥獣の保護及び管理並びに狩猟の適正化に関する法律　（平成</a:t>
            </a:r>
            <a:r>
              <a:rPr lang="en-US" altLang="ja-JP" sz="1100" dirty="0">
                <a:latin typeface="ＭＳ 明朝" panose="02020609040205080304" pitchFamily="17" charset="-128"/>
                <a:ea typeface="ＭＳ 明朝" panose="02020609040205080304" pitchFamily="17" charset="-128"/>
              </a:rPr>
              <a:t>14</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88</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・鳥獣による農林水産業等に係る被害の防止のための特別措置に関する法律　（平成</a:t>
            </a:r>
            <a:r>
              <a:rPr lang="en-US" altLang="ja-JP" sz="1100" dirty="0">
                <a:latin typeface="ＭＳ 明朝" panose="02020609040205080304" pitchFamily="17" charset="-128"/>
                <a:ea typeface="ＭＳ 明朝" panose="02020609040205080304" pitchFamily="17" charset="-128"/>
              </a:rPr>
              <a:t>19</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134</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・合法伐採木材等の流通及び利用の促進に関する法律　 （平成</a:t>
            </a:r>
            <a:r>
              <a:rPr lang="en-US" altLang="ja-JP" sz="1100" dirty="0">
                <a:latin typeface="ＭＳ 明朝" panose="02020609040205080304" pitchFamily="17" charset="-128"/>
                <a:ea typeface="ＭＳ 明朝" panose="02020609040205080304" pitchFamily="17" charset="-128"/>
              </a:rPr>
              <a:t>28</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48</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・水産資源保護法　　　　　　　　　　　　（昭和</a:t>
            </a:r>
            <a:r>
              <a:rPr lang="en-US" altLang="ja-JP" sz="1100" dirty="0">
                <a:latin typeface="ＭＳ 明朝" panose="02020609040205080304" pitchFamily="17" charset="-128"/>
                <a:ea typeface="ＭＳ 明朝" panose="02020609040205080304" pitchFamily="17" charset="-128"/>
              </a:rPr>
              <a:t>26</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313</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・持続的養殖生産確保法　　　　　　　　　（平成</a:t>
            </a:r>
            <a:r>
              <a:rPr lang="en-US" altLang="ja-JP" sz="1100" dirty="0">
                <a:latin typeface="ＭＳ 明朝" panose="02020609040205080304" pitchFamily="17" charset="-128"/>
                <a:ea typeface="ＭＳ 明朝" panose="02020609040205080304" pitchFamily="17" charset="-128"/>
              </a:rPr>
              <a:t>11</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51</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○環境関係法令の遵守等</a:t>
            </a:r>
          </a:p>
          <a:p>
            <a:r>
              <a:rPr lang="ja-JP" altLang="en-US" sz="1100" dirty="0">
                <a:latin typeface="ＭＳ 明朝" panose="02020609040205080304" pitchFamily="17" charset="-128"/>
                <a:ea typeface="ＭＳ 明朝" panose="02020609040205080304" pitchFamily="17" charset="-128"/>
              </a:rPr>
              <a:t>・環境と調和のとれた食料システムの確立のための環境負荷低減事業活動の促進等に関する法律　（令和４年法律第</a:t>
            </a:r>
            <a:r>
              <a:rPr lang="en-US" altLang="ja-JP" sz="1100" dirty="0">
                <a:latin typeface="ＭＳ 明朝" panose="02020609040205080304" pitchFamily="17" charset="-128"/>
                <a:ea typeface="ＭＳ 明朝" panose="02020609040205080304" pitchFamily="17" charset="-128"/>
              </a:rPr>
              <a:t>37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・労働安全衛生法　　　　　　　　　　　　 （昭和</a:t>
            </a:r>
            <a:r>
              <a:rPr lang="en-US" altLang="ja-JP" sz="1100" dirty="0">
                <a:latin typeface="ＭＳ 明朝" panose="02020609040205080304" pitchFamily="17" charset="-128"/>
                <a:ea typeface="ＭＳ 明朝" panose="02020609040205080304" pitchFamily="17" charset="-128"/>
              </a:rPr>
              <a:t>47</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57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・環境影響評価法　　　　　　　　　　　　 （平成  </a:t>
            </a:r>
            <a:r>
              <a:rPr lang="en-US" altLang="ja-JP" sz="1100" dirty="0">
                <a:latin typeface="ＭＳ 明朝" panose="02020609040205080304" pitchFamily="17" charset="-128"/>
                <a:ea typeface="ＭＳ 明朝" panose="02020609040205080304" pitchFamily="17" charset="-128"/>
              </a:rPr>
              <a:t>9</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81</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・地球温暖化対策の推進に関する法律　　　 （平成</a:t>
            </a:r>
            <a:r>
              <a:rPr lang="en-US" altLang="ja-JP" sz="1100" dirty="0">
                <a:latin typeface="ＭＳ 明朝" panose="02020609040205080304" pitchFamily="17" charset="-128"/>
                <a:ea typeface="ＭＳ 明朝" panose="02020609040205080304" pitchFamily="17" charset="-128"/>
              </a:rPr>
              <a:t>10</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117</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・国等における温室効果ガス等の排出の削減に配慮した契約の推進に関する法律　（平成</a:t>
            </a:r>
            <a:r>
              <a:rPr lang="en-US" altLang="ja-JP" sz="1100" dirty="0">
                <a:latin typeface="ＭＳ 明朝" panose="02020609040205080304" pitchFamily="17" charset="-128"/>
                <a:ea typeface="ＭＳ 明朝" panose="02020609040205080304" pitchFamily="17" charset="-128"/>
              </a:rPr>
              <a:t>19</a:t>
            </a:r>
            <a:r>
              <a:rPr lang="ja-JP" altLang="en-US" sz="1100" dirty="0">
                <a:latin typeface="ＭＳ 明朝" panose="02020609040205080304" pitchFamily="17" charset="-128"/>
                <a:ea typeface="ＭＳ 明朝" panose="02020609040205080304" pitchFamily="17" charset="-128"/>
              </a:rPr>
              <a:t>年法律第  </a:t>
            </a:r>
            <a:r>
              <a:rPr lang="en-US" altLang="ja-JP" sz="1100" dirty="0">
                <a:latin typeface="ＭＳ 明朝" panose="02020609040205080304" pitchFamily="17" charset="-128"/>
                <a:ea typeface="ＭＳ 明朝" panose="02020609040205080304" pitchFamily="17" charset="-128"/>
              </a:rPr>
              <a:t>56</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・土地改良法　　　　　　　　　　　　　　 （昭和</a:t>
            </a:r>
            <a:r>
              <a:rPr lang="en-US" altLang="ja-JP" sz="1100" dirty="0">
                <a:latin typeface="ＭＳ 明朝" panose="02020609040205080304" pitchFamily="17" charset="-128"/>
                <a:ea typeface="ＭＳ 明朝" panose="02020609040205080304" pitchFamily="17" charset="-128"/>
              </a:rPr>
              <a:t>24</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195</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・森林法　　　　　　　　　　　　　　　　 （昭和</a:t>
            </a:r>
            <a:r>
              <a:rPr lang="en-US" altLang="ja-JP" sz="1100" dirty="0">
                <a:latin typeface="ＭＳ 明朝" panose="02020609040205080304" pitchFamily="17" charset="-128"/>
                <a:ea typeface="ＭＳ 明朝" panose="02020609040205080304" pitchFamily="17" charset="-128"/>
              </a:rPr>
              <a:t>26</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249</a:t>
            </a:r>
            <a:r>
              <a:rPr lang="ja-JP" altLang="en-US" sz="1100" dirty="0">
                <a:latin typeface="ＭＳ 明朝" panose="02020609040205080304" pitchFamily="17" charset="-128"/>
                <a:ea typeface="ＭＳ 明朝" panose="02020609040205080304" pitchFamily="17" charset="-128"/>
              </a:rPr>
              <a:t>号）</a:t>
            </a:r>
          </a:p>
          <a:p>
            <a:r>
              <a:rPr lang="ja-JP" altLang="en-US" sz="1100" dirty="0">
                <a:latin typeface="ＭＳ 明朝" panose="02020609040205080304" pitchFamily="17" charset="-128"/>
                <a:ea typeface="ＭＳ 明朝" panose="02020609040205080304" pitchFamily="17" charset="-128"/>
              </a:rPr>
              <a:t>・漁業法　　　　　　　　　　 　　　　　　（昭和</a:t>
            </a:r>
            <a:r>
              <a:rPr lang="en-US" altLang="ja-JP" sz="1100" dirty="0">
                <a:latin typeface="ＭＳ 明朝" panose="02020609040205080304" pitchFamily="17" charset="-128"/>
                <a:ea typeface="ＭＳ 明朝" panose="02020609040205080304" pitchFamily="17" charset="-128"/>
              </a:rPr>
              <a:t>24</a:t>
            </a:r>
            <a:r>
              <a:rPr lang="ja-JP" altLang="en-US" sz="1100" dirty="0">
                <a:latin typeface="ＭＳ 明朝" panose="02020609040205080304" pitchFamily="17" charset="-128"/>
                <a:ea typeface="ＭＳ 明朝" panose="02020609040205080304" pitchFamily="17" charset="-128"/>
              </a:rPr>
              <a:t>年法律第</a:t>
            </a:r>
            <a:r>
              <a:rPr lang="en-US" altLang="ja-JP" sz="1100" dirty="0">
                <a:latin typeface="ＭＳ 明朝" panose="02020609040205080304" pitchFamily="17" charset="-128"/>
                <a:ea typeface="ＭＳ 明朝" panose="02020609040205080304" pitchFamily="17" charset="-128"/>
              </a:rPr>
              <a:t>267</a:t>
            </a:r>
            <a:r>
              <a:rPr lang="ja-JP" altLang="en-US" sz="1100" dirty="0">
                <a:latin typeface="ＭＳ 明朝" panose="02020609040205080304" pitchFamily="17" charset="-128"/>
                <a:ea typeface="ＭＳ 明朝" panose="02020609040205080304" pitchFamily="17" charset="-128"/>
              </a:rPr>
              <a:t>号）</a:t>
            </a:r>
          </a:p>
          <a:p>
            <a:endParaRPr lang="ja-JP" altLang="en-US" sz="1100" dirty="0">
              <a:latin typeface="ＭＳ 明朝" panose="02020609040205080304" pitchFamily="17" charset="-128"/>
              <a:ea typeface="ＭＳ 明朝" panose="02020609040205080304" pitchFamily="17" charset="-128"/>
            </a:endParaRPr>
          </a:p>
          <a:p>
            <a:endParaRPr lang="ja-JP" altLang="en-US" sz="1100" dirty="0">
              <a:latin typeface="ＭＳ 明朝" panose="02020609040205080304" pitchFamily="17" charset="-128"/>
              <a:ea typeface="ＭＳ 明朝" panose="02020609040205080304" pitchFamily="17" charset="-128"/>
            </a:endParaRPr>
          </a:p>
          <a:p>
            <a:endParaRPr lang="ja-JP" altLang="en-US" sz="1100" dirty="0">
              <a:latin typeface="ＭＳ 明朝" panose="02020609040205080304" pitchFamily="17" charset="-128"/>
              <a:ea typeface="ＭＳ 明朝" panose="02020609040205080304" pitchFamily="17" charset="-128"/>
            </a:endParaRPr>
          </a:p>
          <a:p>
            <a:endParaRPr kumimoji="1" lang="ja-JP" altLang="en-US" sz="1100" dirty="0">
              <a:latin typeface="ＭＳ 明朝" panose="02020609040205080304" pitchFamily="17" charset="-128"/>
              <a:ea typeface="ＭＳ 明朝" panose="02020609040205080304" pitchFamily="17" charset="-128"/>
            </a:endParaRPr>
          </a:p>
          <a:p>
            <a:endParaRPr kumimoji="1" lang="ja-JP" altLang="en-US"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22626199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docProps/app.xml><?xml version="1.0" encoding="utf-8"?>
<Properties xmlns="http://schemas.openxmlformats.org/officeDocument/2006/extended-properties" xmlns:vt="http://schemas.openxmlformats.org/officeDocument/2006/docPropsVTypes">
  <Template/>
  <TotalTime>0</TotalTime>
  <Words>1201</Words>
  <Application>Microsoft Office PowerPoint</Application>
  <PresentationFormat>ワイド画面</PresentationFormat>
  <Paragraphs>153</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Meiryo UI</vt:lpstr>
      <vt:lpstr>ＭＳ ゴシック</vt:lpstr>
      <vt:lpstr>ＭＳ 明朝</vt:lpstr>
      <vt:lpstr>メイリオ</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2025-04-09T05:58:15Z</dcterms:created>
  <dcterms:modified xsi:type="dcterms:W3CDTF">2025-04-09T05:58:24Z</dcterms:modified>
</cp:coreProperties>
</file>