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4"/>
  </p:notesMasterIdLst>
  <p:sldIdLst>
    <p:sldId id="2147378892" r:id="rId2"/>
    <p:sldId id="2147378893" r:id="rId3"/>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FFCCFF"/>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CFA6DE-F55B-47A9-9A33-B86155CBF8C9}" v="5" dt="2025-03-31T02:27:47.05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51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5"/>
            <a:ext cx="2918621" cy="494813"/>
          </a:xfrm>
          <a:prstGeom prst="rect">
            <a:avLst/>
          </a:prstGeom>
        </p:spPr>
        <p:txBody>
          <a:bodyPr vert="horz" lIns="90609" tIns="45301" rIns="90609" bIns="453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7" y="5"/>
            <a:ext cx="2918621" cy="494813"/>
          </a:xfrm>
          <a:prstGeom prst="rect">
            <a:avLst/>
          </a:prstGeom>
        </p:spPr>
        <p:txBody>
          <a:bodyPr vert="horz" lIns="90609" tIns="45301" rIns="90609" bIns="45301" rtlCol="0"/>
          <a:lstStyle>
            <a:lvl1pPr algn="r">
              <a:defRPr sz="1200"/>
            </a:lvl1pPr>
          </a:lstStyle>
          <a:p>
            <a:fld id="{7EE5BBA3-23BA-421E-A6B2-40CBB36E4ACA}" type="datetimeFigureOut">
              <a:rPr kumimoji="1" lang="ja-JP" altLang="en-US" smtClean="0"/>
              <a:t>2025/4/9</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09" tIns="45301" rIns="90609" bIns="45301" rtlCol="0" anchor="ctr"/>
          <a:lstStyle/>
          <a:p>
            <a:endParaRPr lang="ja-JP" altLang="en-US"/>
          </a:p>
        </p:txBody>
      </p:sp>
      <p:sp>
        <p:nvSpPr>
          <p:cNvPr id="5" name="ノート プレースホルダー 4"/>
          <p:cNvSpPr>
            <a:spLocks noGrp="1"/>
          </p:cNvSpPr>
          <p:nvPr>
            <p:ph type="body" sz="quarter" idx="3"/>
          </p:nvPr>
        </p:nvSpPr>
        <p:spPr>
          <a:xfrm>
            <a:off x="673891" y="4748001"/>
            <a:ext cx="5387982" cy="3884437"/>
          </a:xfrm>
          <a:prstGeom prst="rect">
            <a:avLst/>
          </a:prstGeom>
        </p:spPr>
        <p:txBody>
          <a:bodyPr vert="horz" lIns="90609" tIns="45301" rIns="90609" bIns="453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371505"/>
            <a:ext cx="2918621" cy="494813"/>
          </a:xfrm>
          <a:prstGeom prst="rect">
            <a:avLst/>
          </a:prstGeom>
        </p:spPr>
        <p:txBody>
          <a:bodyPr vert="horz" lIns="90609" tIns="45301" rIns="90609" bIns="453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7" y="9371505"/>
            <a:ext cx="2918621" cy="494813"/>
          </a:xfrm>
          <a:prstGeom prst="rect">
            <a:avLst/>
          </a:prstGeom>
        </p:spPr>
        <p:txBody>
          <a:bodyPr vert="horz" lIns="90609" tIns="45301" rIns="90609" bIns="45301"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C9E4919-8921-4E53-817D-973F5F6DF7C1}" type="slidenum">
              <a:rPr kumimoji="1" lang="ja-JP" altLang="en-US" smtClean="0"/>
              <a:t>1</a:t>
            </a:fld>
            <a:endParaRPr kumimoji="1" lang="ja-JP" altLang="en-US"/>
          </a:p>
        </p:txBody>
      </p:sp>
    </p:spTree>
    <p:extLst>
      <p:ext uri="{BB962C8B-B14F-4D97-AF65-F5344CB8AC3E}">
        <p14:creationId xmlns:p14="http://schemas.microsoft.com/office/powerpoint/2010/main" val="1897878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C9E4919-8921-4E53-817D-973F5F6DF7C1}" type="slidenum">
              <a:rPr kumimoji="1" lang="ja-JP" altLang="en-US" smtClean="0"/>
              <a:t>2</a:t>
            </a:fld>
            <a:endParaRPr kumimoji="1" lang="ja-JP" altLang="en-US"/>
          </a:p>
        </p:txBody>
      </p:sp>
    </p:spTree>
    <p:extLst>
      <p:ext uri="{BB962C8B-B14F-4D97-AF65-F5344CB8AC3E}">
        <p14:creationId xmlns:p14="http://schemas.microsoft.com/office/powerpoint/2010/main" val="3920547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B078DEA9-2112-4563-A7F5-931734AC6426}"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477972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5CA0473B-CB24-45BD-859B-BC66505A86EB}"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598759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7C5D7A-0113-4798-BD02-4976B09DD63C}"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4119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3F2C3EB-F463-49D5-A78F-0049D0B7421E}" type="datetime1">
              <a:rPr kumimoji="1" lang="ja-JP" altLang="en-US" smtClean="0"/>
              <a:t>2025/4/9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25837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BB29D4CA-0452-4538-B8F9-D36D77891E90}" type="datetime1">
              <a:rPr kumimoji="1" lang="ja-JP" altLang="en-US" smtClean="0"/>
              <a:t>2025/4/9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85806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F85AF43-9E49-481F-87A3-5CCDED8CC990}" type="datetime1">
              <a:rPr kumimoji="1" lang="ja-JP" altLang="en-US" smtClean="0"/>
              <a:t>2025/4/9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39570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9F15FB-B7D1-4A62-889A-76E20E68CF89}" type="datetime1">
              <a:rPr kumimoji="1" lang="ja-JP" altLang="en-US" smtClean="0"/>
              <a:t>2025/4/9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2306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C0FE21B-93E7-4691-ABA4-F5ED958FEAA6}" type="datetime1">
              <a:rPr kumimoji="1" lang="ja-JP" altLang="en-US" smtClean="0"/>
              <a:t>2025/4/9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47987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E5BA7CD-FD9C-41B0-AADE-C05DA468DB68}" type="datetime1">
              <a:rPr kumimoji="1" lang="ja-JP" altLang="en-US" smtClean="0"/>
              <a:t>2025/4/9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379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27245D3-122F-4954-8250-F1B018B09E80}"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82905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8AF18F4-61C2-48AC-9382-7659CC0D382E}"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11658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24086D-A45F-45F3-86C4-60334BD04A9F}" type="datetime1">
              <a:rPr kumimoji="1" lang="ja-JP" altLang="en-US" smtClean="0"/>
              <a:t>2025/4/9</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254982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extLst>
              <p:ext uri="{D42A27DB-BD31-4B8C-83A1-F6EECF244321}">
                <p14:modId xmlns:p14="http://schemas.microsoft.com/office/powerpoint/2010/main" val="2058342309"/>
              </p:ext>
            </p:extLst>
          </p:nvPr>
        </p:nvGraphicFramePr>
        <p:xfrm>
          <a:off x="5033989" y="3996666"/>
          <a:ext cx="4794000" cy="1715453"/>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8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32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288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extLst>
              <p:ext uri="{D42A27DB-BD31-4B8C-83A1-F6EECF244321}">
                <p14:modId xmlns:p14="http://schemas.microsoft.com/office/powerpoint/2010/main" val="4074674132"/>
              </p:ext>
            </p:extLst>
          </p:nvPr>
        </p:nvGraphicFramePr>
        <p:xfrm>
          <a:off x="5033989" y="2450731"/>
          <a:ext cx="4794000" cy="1515178"/>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612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extLst>
              <p:ext uri="{D42A27DB-BD31-4B8C-83A1-F6EECF244321}">
                <p14:modId xmlns:p14="http://schemas.microsoft.com/office/powerpoint/2010/main" val="167834307"/>
              </p:ext>
            </p:extLst>
          </p:nvPr>
        </p:nvGraphicFramePr>
        <p:xfrm>
          <a:off x="5033989" y="1657974"/>
          <a:ext cx="4794000" cy="7620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u="none" dirty="0">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extLst>
              <p:ext uri="{D42A27DB-BD31-4B8C-83A1-F6EECF244321}">
                <p14:modId xmlns:p14="http://schemas.microsoft.com/office/powerpoint/2010/main" val="63039648"/>
              </p:ext>
            </p:extLst>
          </p:nvPr>
        </p:nvGraphicFramePr>
        <p:xfrm>
          <a:off x="78011" y="4925917"/>
          <a:ext cx="4794000" cy="1251586"/>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32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extLst>
              <p:ext uri="{D42A27DB-BD31-4B8C-83A1-F6EECF244321}">
                <p14:modId xmlns:p14="http://schemas.microsoft.com/office/powerpoint/2010/main" val="2490822205"/>
              </p:ext>
            </p:extLst>
          </p:nvPr>
        </p:nvGraphicFramePr>
        <p:xfrm>
          <a:off x="78011" y="2579357"/>
          <a:ext cx="4794000" cy="2311719"/>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u="none"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u="none"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u="none"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extLst>
              <p:ext uri="{D42A27DB-BD31-4B8C-83A1-F6EECF244321}">
                <p14:modId xmlns:p14="http://schemas.microsoft.com/office/powerpoint/2010/main" val="2016495131"/>
              </p:ext>
            </p:extLst>
          </p:nvPr>
        </p:nvGraphicFramePr>
        <p:xfrm>
          <a:off x="78011" y="974796"/>
          <a:ext cx="4794000" cy="15697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u="none" dirty="0">
                          <a:solidFill>
                            <a:schemeClr val="tx1"/>
                          </a:solidFill>
                          <a:latin typeface="ＭＳ 明朝" panose="02020609040205080304" pitchFamily="17" charset="-128"/>
                          <a:ea typeface="ＭＳ 明朝" panose="02020609040205080304" pitchFamily="17" charset="-128"/>
                        </a:rPr>
                        <a:t>有機物の適正な施用による土づくりを検討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8902" y="157849"/>
            <a:ext cx="5144357" cy="646331"/>
          </a:xfrm>
          <a:prstGeom prst="rect">
            <a:avLst/>
          </a:prstGeom>
          <a:noFill/>
        </p:spPr>
        <p:txBody>
          <a:bodyPr wrap="none" lIns="91440" tIns="45720" rIns="91440" bIns="45720" rtlCol="0" anchor="t">
            <a:spAutoFit/>
          </a:bodyPr>
          <a:lstStyle/>
          <a:p>
            <a:r>
              <a:rPr kumimoji="1" lang="ja-JP" altLang="en-US" b="1" dirty="0">
                <a:latin typeface="Meiryo UI"/>
                <a:ea typeface="Meiryo UI"/>
              </a:rPr>
              <a:t>環境負荷低減のクロスコンプライアンス チェックシート</a:t>
            </a:r>
            <a:endParaRPr kumimoji="1" lang="en-US" altLang="ja-JP" b="1" dirty="0">
              <a:latin typeface="Meiryo UI"/>
              <a:ea typeface="Meiryo UI"/>
            </a:endParaRPr>
          </a:p>
          <a:p>
            <a:r>
              <a:rPr lang="ja-JP" altLang="en-US" b="1" dirty="0">
                <a:latin typeface="メイリオ"/>
                <a:ea typeface="メイリオ"/>
              </a:rPr>
              <a:t>（</a:t>
            </a:r>
            <a:r>
              <a:rPr kumimoji="0" lang="ja-JP" altLang="en-US" b="1" i="0" strike="noStrike" kern="1200" cap="none" spc="0" normalizeH="0" baseline="0" noProof="0" dirty="0">
                <a:ln>
                  <a:noFill/>
                </a:ln>
                <a:effectLst/>
                <a:uLnTx/>
                <a:uFillTx/>
                <a:latin typeface="メイリオ"/>
                <a:ea typeface="メイリオ"/>
              </a:rPr>
              <a:t>農業経営体向け）</a:t>
            </a:r>
            <a:endParaRPr kumimoji="1" lang="en-US" altLang="ja-JP" b="1" dirty="0">
              <a:latin typeface="Meiryo UI"/>
              <a:ea typeface="Meiryo UI"/>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extLst>
              <p:ext uri="{D42A27DB-BD31-4B8C-83A1-F6EECF244321}">
                <p14:modId xmlns:p14="http://schemas.microsoft.com/office/powerpoint/2010/main" val="3790307179"/>
              </p:ext>
            </p:extLst>
          </p:nvPr>
        </p:nvGraphicFramePr>
        <p:xfrm>
          <a:off x="5033989" y="968715"/>
          <a:ext cx="4794000" cy="6553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cxnSp>
        <p:nvCxnSpPr>
          <p:cNvPr id="10" name="直線コネクタ 9">
            <a:extLst>
              <a:ext uri="{FF2B5EF4-FFF2-40B4-BE49-F238E27FC236}">
                <a16:creationId xmlns:a16="http://schemas.microsoft.com/office/drawing/2014/main" id="{ABD0584A-16F7-498D-95FF-601C4A8CE0CB}"/>
              </a:ext>
            </a:extLst>
          </p:cNvPr>
          <p:cNvCxnSpPr>
            <a:cxnSpLocks/>
          </p:cNvCxnSpPr>
          <p:nvPr/>
        </p:nvCxnSpPr>
        <p:spPr>
          <a:xfrm>
            <a:off x="-71659" y="922705"/>
            <a:ext cx="1004931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17A9E1CB-77F8-6B19-34A3-5810C7DEF60D}"/>
              </a:ext>
            </a:extLst>
          </p:cNvPr>
          <p:cNvSpPr txBox="1"/>
          <p:nvPr/>
        </p:nvSpPr>
        <p:spPr>
          <a:xfrm>
            <a:off x="9906000" y="494111"/>
            <a:ext cx="923843" cy="369332"/>
          </a:xfrm>
          <a:prstGeom prst="rect">
            <a:avLst/>
          </a:prstGeom>
          <a:noFill/>
        </p:spPr>
        <p:txBody>
          <a:bodyPr wrap="none" rtlCol="0">
            <a:spAutoFit/>
          </a:bodyPr>
          <a:lstStyle/>
          <a:p>
            <a:r>
              <a:rPr kumimoji="1" lang="en-US" altLang="ja-JP" u="sng" dirty="0">
                <a:latin typeface="Meiryo UI" panose="020B0604030504040204" pitchFamily="50" charset="-128"/>
                <a:ea typeface="Meiryo UI" panose="020B0604030504040204" pitchFamily="50" charset="-128"/>
              </a:rPr>
              <a:t>Ver2.1</a:t>
            </a:r>
            <a:endParaRPr kumimoji="1" lang="ja-JP" altLang="en-US" u="sng"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34C4DFA5-D155-792A-2115-2BF37F11D7D1}"/>
              </a:ext>
            </a:extLst>
          </p:cNvPr>
          <p:cNvSpPr txBox="1"/>
          <p:nvPr/>
        </p:nvSpPr>
        <p:spPr>
          <a:xfrm>
            <a:off x="5222368" y="46928"/>
            <a:ext cx="3877985"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事業名：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組織名・代表者氏名：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住所：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連絡先：　　　　　　　　　　　　　　　　　　　　</a:t>
            </a:r>
          </a:p>
        </p:txBody>
      </p:sp>
      <p:sp>
        <p:nvSpPr>
          <p:cNvPr id="15" name="テキスト ボックス 14">
            <a:extLst>
              <a:ext uri="{FF2B5EF4-FFF2-40B4-BE49-F238E27FC236}">
                <a16:creationId xmlns:a16="http://schemas.microsoft.com/office/drawing/2014/main" id="{669051E2-FFA6-AE06-24D2-3E8ECF25DA5A}"/>
              </a:ext>
            </a:extLst>
          </p:cNvPr>
          <p:cNvSpPr txBox="1"/>
          <p:nvPr/>
        </p:nvSpPr>
        <p:spPr>
          <a:xfrm>
            <a:off x="4837668" y="5691969"/>
            <a:ext cx="4872011" cy="110799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100" dirty="0">
                <a:solidFill>
                  <a:schemeClr val="tx1"/>
                </a:solidFill>
                <a:latin typeface="ＭＳ ゴシック" panose="020B0609070205080204" pitchFamily="49" charset="-128"/>
                <a:ea typeface="ＭＳ ゴシック" panose="020B0609070205080204" pitchFamily="49" charset="-128"/>
              </a:rPr>
              <a:t>＜報告内容の確認と個人情報の取り扱いについて＞</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dirty="0">
                <a:solidFill>
                  <a:schemeClr val="tx1"/>
                </a:solidFill>
                <a:latin typeface="ＭＳ ゴシック" panose="020B0609070205080204" pitchFamily="49" charset="-128"/>
                <a:ea typeface="ＭＳ ゴシック" panose="020B0609070205080204" pitchFamily="49" charset="-128"/>
              </a:rPr>
              <a:t>・　本チェックシートにて報告された内容については、農林水産省が対象者を抽出し、実施状況の確認を行います。</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dirty="0">
                <a:solidFill>
                  <a:schemeClr val="tx1"/>
                </a:solidFill>
                <a:latin typeface="ＭＳ ゴシック" panose="020B0609070205080204" pitchFamily="49" charset="-128"/>
                <a:ea typeface="ＭＳ ゴシック" panose="020B0609070205080204" pitchFamily="49" charset="-128"/>
              </a:rPr>
              <a:t>・　記入いただいた個人情報については、本チェックシートの実施状況確認のために農林水産省で使用し、ご本人の同意がなければ第三者に提供することはありません。</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p:txBody>
      </p:sp>
      <p:sp>
        <p:nvSpPr>
          <p:cNvPr id="16" name="テキスト ボックス 15">
            <a:extLst>
              <a:ext uri="{FF2B5EF4-FFF2-40B4-BE49-F238E27FC236}">
                <a16:creationId xmlns:a16="http://schemas.microsoft.com/office/drawing/2014/main" id="{B09F9575-3F39-1C53-A8AA-3574036A6213}"/>
              </a:ext>
            </a:extLst>
          </p:cNvPr>
          <p:cNvSpPr txBox="1"/>
          <p:nvPr/>
        </p:nvSpPr>
        <p:spPr>
          <a:xfrm>
            <a:off x="7315657" y="6604521"/>
            <a:ext cx="2492990" cy="276999"/>
          </a:xfrm>
          <a:prstGeom prst="rect">
            <a:avLst/>
          </a:prstGeom>
          <a:noFill/>
        </p:spPr>
        <p:txBody>
          <a:bodyPr wrap="none" rtlCol="0">
            <a:spAutoFit/>
          </a:bodyPr>
          <a:lstStyle/>
          <a:p>
            <a:r>
              <a:rPr kumimoji="1" lang="ja-JP" altLang="en-US" sz="1200" u="sng" dirty="0">
                <a:latin typeface="ＭＳ ゴシック" panose="020B0609070205080204" pitchFamily="49" charset="-128"/>
                <a:ea typeface="ＭＳ ゴシック" panose="020B0609070205080204" pitchFamily="49" charset="-128"/>
              </a:rPr>
              <a:t>上記について、確認しました→</a:t>
            </a:r>
            <a:r>
              <a:rPr kumimoji="1" lang="ja-JP" altLang="en-US" sz="1200" b="0" u="sng" dirty="0">
                <a:latin typeface="ＭＳ ゴシック" panose="020B0609070205080204" pitchFamily="49" charset="-128"/>
                <a:ea typeface="ＭＳ ゴシック" panose="020B0609070205080204" pitchFamily="49" charset="-128"/>
              </a:rPr>
              <a:t>□</a:t>
            </a:r>
          </a:p>
        </p:txBody>
      </p:sp>
      <p:sp>
        <p:nvSpPr>
          <p:cNvPr id="17" name="正方形/長方形 16">
            <a:extLst>
              <a:ext uri="{FF2B5EF4-FFF2-40B4-BE49-F238E27FC236}">
                <a16:creationId xmlns:a16="http://schemas.microsoft.com/office/drawing/2014/main" id="{28016EBC-4AC8-3860-B54B-4E354F7F72ED}"/>
              </a:ext>
            </a:extLst>
          </p:cNvPr>
          <p:cNvSpPr/>
          <p:nvPr/>
        </p:nvSpPr>
        <p:spPr>
          <a:xfrm>
            <a:off x="4918657" y="5739827"/>
            <a:ext cx="4800258" cy="1107996"/>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1" name="テキスト ボックス 10">
            <a:extLst>
              <a:ext uri="{FF2B5EF4-FFF2-40B4-BE49-F238E27FC236}">
                <a16:creationId xmlns:a16="http://schemas.microsoft.com/office/drawing/2014/main" id="{E7121497-3086-D85E-1750-813095F4238D}"/>
              </a:ext>
            </a:extLst>
          </p:cNvPr>
          <p:cNvSpPr txBox="1"/>
          <p:nvPr/>
        </p:nvSpPr>
        <p:spPr>
          <a:xfrm>
            <a:off x="8902" y="-6981"/>
            <a:ext cx="825867" cy="246221"/>
          </a:xfrm>
          <a:prstGeom prst="rect">
            <a:avLst/>
          </a:prstGeom>
          <a:noFill/>
        </p:spPr>
        <p:txBody>
          <a:bodyPr wrap="none" lIns="91440" tIns="45720" rIns="91440" bIns="45720" rtlCol="0" anchor="t">
            <a:spAutoFit/>
          </a:bodyPr>
          <a:lstStyle/>
          <a:p>
            <a:r>
              <a:rPr kumimoji="1" lang="ja-JP" altLang="en-US" sz="1000" dirty="0">
                <a:latin typeface="Meiryo UI"/>
                <a:ea typeface="Meiryo UI"/>
              </a:rPr>
              <a:t>別添１－４</a:t>
            </a:r>
            <a:endParaRPr kumimoji="1" lang="en-US" altLang="ja-JP" sz="1000" dirty="0">
              <a:latin typeface="Meiryo UI"/>
              <a:ea typeface="Meiryo UI"/>
            </a:endParaRPr>
          </a:p>
        </p:txBody>
      </p:sp>
      <p:sp>
        <p:nvSpPr>
          <p:cNvPr id="5" name="テキスト ボックス 4">
            <a:extLst>
              <a:ext uri="{FF2B5EF4-FFF2-40B4-BE49-F238E27FC236}">
                <a16:creationId xmlns:a16="http://schemas.microsoft.com/office/drawing/2014/main" id="{26D5FDCE-DDDC-FB35-3C0F-BB6A9013CEC7}"/>
              </a:ext>
            </a:extLst>
          </p:cNvPr>
          <p:cNvSpPr txBox="1"/>
          <p:nvPr/>
        </p:nvSpPr>
        <p:spPr>
          <a:xfrm>
            <a:off x="9660911" y="6530091"/>
            <a:ext cx="233680" cy="369332"/>
          </a:xfrm>
          <a:prstGeom prst="rect">
            <a:avLst/>
          </a:prstGeom>
          <a:noFill/>
        </p:spPr>
        <p:txBody>
          <a:bodyPr wrap="square" rtlCol="0">
            <a:spAutoFit/>
          </a:bodyPr>
          <a:lstStyle/>
          <a:p>
            <a:r>
              <a:rPr kumimoji="1" lang="en-US" altLang="ja-JP" dirty="0"/>
              <a:t>1</a:t>
            </a:r>
          </a:p>
        </p:txBody>
      </p:sp>
    </p:spTree>
    <p:extLst>
      <p:ext uri="{BB962C8B-B14F-4D97-AF65-F5344CB8AC3E}">
        <p14:creationId xmlns:p14="http://schemas.microsoft.com/office/powerpoint/2010/main" val="580855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0ECBA042-7483-A3D2-761A-1F6EAA22EB13}"/>
              </a:ext>
            </a:extLst>
          </p:cNvPr>
          <p:cNvSpPr txBox="1"/>
          <p:nvPr/>
        </p:nvSpPr>
        <p:spPr>
          <a:xfrm>
            <a:off x="8902" y="157849"/>
            <a:ext cx="5144357" cy="646331"/>
          </a:xfrm>
          <a:prstGeom prst="rect">
            <a:avLst/>
          </a:prstGeom>
          <a:noFill/>
        </p:spPr>
        <p:txBody>
          <a:bodyPr wrap="none" lIns="91440" tIns="45720" rIns="91440" bIns="45720" rtlCol="0" anchor="t">
            <a:spAutoFit/>
          </a:bodyPr>
          <a:lstStyle/>
          <a:p>
            <a:r>
              <a:rPr kumimoji="1" lang="ja-JP" altLang="en-US" b="1" dirty="0">
                <a:latin typeface="Meiryo UI"/>
                <a:ea typeface="Meiryo UI"/>
              </a:rPr>
              <a:t>環境負荷低減のクロスコンプライアンス チェックシート</a:t>
            </a:r>
            <a:endParaRPr kumimoji="1" lang="en-US" altLang="ja-JP" b="1" dirty="0">
              <a:latin typeface="Meiryo UI"/>
              <a:ea typeface="Meiryo UI"/>
            </a:endParaRPr>
          </a:p>
          <a:p>
            <a:r>
              <a:rPr lang="ja-JP" altLang="en-US" b="1" dirty="0">
                <a:latin typeface="メイリオ"/>
                <a:ea typeface="メイリオ"/>
              </a:rPr>
              <a:t>（</a:t>
            </a:r>
            <a:r>
              <a:rPr kumimoji="0" lang="ja-JP" altLang="en-US" b="1" i="0" strike="noStrike" kern="1200" cap="none" spc="0" normalizeH="0" baseline="0" noProof="0" dirty="0">
                <a:ln>
                  <a:noFill/>
                </a:ln>
                <a:effectLst/>
                <a:uLnTx/>
                <a:uFillTx/>
                <a:latin typeface="メイリオ"/>
                <a:ea typeface="メイリオ"/>
              </a:rPr>
              <a:t>農業経営体向け）</a:t>
            </a:r>
            <a:endParaRPr kumimoji="1" lang="en-US" altLang="ja-JP" b="1" dirty="0">
              <a:latin typeface="Meiryo UI"/>
              <a:ea typeface="Meiryo UI"/>
            </a:endParaRPr>
          </a:p>
        </p:txBody>
      </p:sp>
      <p:cxnSp>
        <p:nvCxnSpPr>
          <p:cNvPr id="10" name="直線コネクタ 9">
            <a:extLst>
              <a:ext uri="{FF2B5EF4-FFF2-40B4-BE49-F238E27FC236}">
                <a16:creationId xmlns:a16="http://schemas.microsoft.com/office/drawing/2014/main" id="{ABD0584A-16F7-498D-95FF-601C4A8CE0CB}"/>
              </a:ext>
            </a:extLst>
          </p:cNvPr>
          <p:cNvCxnSpPr>
            <a:cxnSpLocks/>
          </p:cNvCxnSpPr>
          <p:nvPr/>
        </p:nvCxnSpPr>
        <p:spPr>
          <a:xfrm>
            <a:off x="-71659" y="922705"/>
            <a:ext cx="1004931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17A9E1CB-77F8-6B19-34A3-5810C7DEF60D}"/>
              </a:ext>
            </a:extLst>
          </p:cNvPr>
          <p:cNvSpPr txBox="1"/>
          <p:nvPr/>
        </p:nvSpPr>
        <p:spPr>
          <a:xfrm>
            <a:off x="9906000" y="494111"/>
            <a:ext cx="923843" cy="369332"/>
          </a:xfrm>
          <a:prstGeom prst="rect">
            <a:avLst/>
          </a:prstGeom>
          <a:noFill/>
        </p:spPr>
        <p:txBody>
          <a:bodyPr wrap="none" rtlCol="0">
            <a:spAutoFit/>
          </a:bodyPr>
          <a:lstStyle/>
          <a:p>
            <a:r>
              <a:rPr kumimoji="1" lang="en-US" altLang="ja-JP" dirty="0">
                <a:latin typeface="Meiryo UI" panose="020B0604030504040204" pitchFamily="50" charset="-128"/>
                <a:ea typeface="Meiryo UI" panose="020B0604030504040204" pitchFamily="50" charset="-128"/>
              </a:rPr>
              <a:t>Ver2.1</a:t>
            </a:r>
            <a:endParaRPr kumimoji="1" lang="ja-JP" altLang="en-US"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E7121497-3086-D85E-1750-813095F4238D}"/>
              </a:ext>
            </a:extLst>
          </p:cNvPr>
          <p:cNvSpPr txBox="1"/>
          <p:nvPr/>
        </p:nvSpPr>
        <p:spPr>
          <a:xfrm>
            <a:off x="8902" y="-6981"/>
            <a:ext cx="825867" cy="246221"/>
          </a:xfrm>
          <a:prstGeom prst="rect">
            <a:avLst/>
          </a:prstGeom>
          <a:noFill/>
        </p:spPr>
        <p:txBody>
          <a:bodyPr wrap="none" lIns="91440" tIns="45720" rIns="91440" bIns="45720" rtlCol="0" anchor="t">
            <a:spAutoFit/>
          </a:bodyPr>
          <a:lstStyle/>
          <a:p>
            <a:r>
              <a:rPr kumimoji="1" lang="ja-JP" altLang="en-US" sz="1000" dirty="0">
                <a:latin typeface="Meiryo UI"/>
                <a:ea typeface="Meiryo UI"/>
              </a:rPr>
              <a:t>別添１－４</a:t>
            </a:r>
            <a:endParaRPr kumimoji="1" lang="en-US" altLang="ja-JP" sz="1000" dirty="0">
              <a:latin typeface="Meiryo UI"/>
              <a:ea typeface="Meiryo UI"/>
            </a:endParaRPr>
          </a:p>
        </p:txBody>
      </p:sp>
      <p:sp>
        <p:nvSpPr>
          <p:cNvPr id="20" name="テキスト ボックス 19">
            <a:extLst>
              <a:ext uri="{FF2B5EF4-FFF2-40B4-BE49-F238E27FC236}">
                <a16:creationId xmlns:a16="http://schemas.microsoft.com/office/drawing/2014/main" id="{96ACA76D-E901-10DE-8C6E-4E501C5374D3}"/>
              </a:ext>
            </a:extLst>
          </p:cNvPr>
          <p:cNvSpPr txBox="1"/>
          <p:nvPr/>
        </p:nvSpPr>
        <p:spPr>
          <a:xfrm>
            <a:off x="114300" y="981210"/>
            <a:ext cx="4838700" cy="5170646"/>
          </a:xfrm>
          <a:prstGeom prst="rect">
            <a:avLst/>
          </a:prstGeom>
          <a:noFill/>
        </p:spPr>
        <p:txBody>
          <a:bodyPr wrap="square">
            <a:spAutoFit/>
          </a:bodyPr>
          <a:lstStyle/>
          <a:p>
            <a:r>
              <a:rPr lang="en-US" altLang="ja-JP" dirty="0"/>
              <a:t>※</a:t>
            </a:r>
            <a:r>
              <a:rPr lang="ja-JP" altLang="en-US" dirty="0"/>
              <a:t>関係法令は以下のとおり。</a:t>
            </a:r>
            <a:endParaRPr lang="en-US" altLang="ja-JP" dirty="0"/>
          </a:p>
          <a:p>
            <a:endParaRPr lang="ja-JP" altLang="en-US" dirty="0"/>
          </a:p>
          <a:p>
            <a:r>
              <a:rPr lang="ja-JP" altLang="en-US" sz="1400" dirty="0"/>
              <a:t>〇適正な防除</a:t>
            </a:r>
          </a:p>
          <a:p>
            <a:r>
              <a:rPr lang="ja-JP" altLang="en-US" sz="1400" dirty="0"/>
              <a:t>・農薬取締法（昭和</a:t>
            </a:r>
            <a:r>
              <a:rPr lang="en-US" altLang="ja-JP" sz="1400" dirty="0"/>
              <a:t>23</a:t>
            </a:r>
            <a:r>
              <a:rPr lang="ja-JP" altLang="en-US" sz="1400" dirty="0"/>
              <a:t>年法律第</a:t>
            </a:r>
            <a:r>
              <a:rPr lang="en-US" altLang="ja-JP" sz="1400" dirty="0"/>
              <a:t>82</a:t>
            </a:r>
            <a:r>
              <a:rPr lang="ja-JP" altLang="en-US" sz="1400" dirty="0"/>
              <a:t>号）</a:t>
            </a:r>
          </a:p>
          <a:p>
            <a:r>
              <a:rPr lang="ja-JP" altLang="en-US" sz="1400" dirty="0"/>
              <a:t>・植物防疫法（昭和</a:t>
            </a:r>
            <a:r>
              <a:rPr lang="en-US" altLang="ja-JP" sz="1400" dirty="0"/>
              <a:t>25</a:t>
            </a:r>
            <a:r>
              <a:rPr lang="ja-JP" altLang="en-US" sz="1400" dirty="0"/>
              <a:t>年法律第</a:t>
            </a:r>
            <a:r>
              <a:rPr lang="en-US" altLang="ja-JP" sz="1400" dirty="0"/>
              <a:t>151</a:t>
            </a:r>
            <a:r>
              <a:rPr lang="ja-JP" altLang="en-US" sz="1400" dirty="0"/>
              <a:t>号）</a:t>
            </a:r>
          </a:p>
          <a:p>
            <a:r>
              <a:rPr lang="ja-JP" altLang="en-US" sz="1400" dirty="0"/>
              <a:t>〇エネルギーの節減</a:t>
            </a:r>
          </a:p>
          <a:p>
            <a:r>
              <a:rPr lang="ja-JP" altLang="en-US" sz="1400" dirty="0"/>
              <a:t>・エネルギーの使用の合理化及び非化石エネルギーへの転換等に関する法律（昭和</a:t>
            </a:r>
            <a:r>
              <a:rPr lang="en-US" altLang="ja-JP" sz="1400" dirty="0"/>
              <a:t>54</a:t>
            </a:r>
            <a:r>
              <a:rPr lang="ja-JP" altLang="en-US" sz="1400" dirty="0"/>
              <a:t>年法律第</a:t>
            </a:r>
            <a:r>
              <a:rPr lang="en-US" altLang="ja-JP" sz="1400" dirty="0"/>
              <a:t>49</a:t>
            </a:r>
            <a:r>
              <a:rPr lang="ja-JP" altLang="en-US" sz="1400" dirty="0"/>
              <a:t>号）</a:t>
            </a:r>
          </a:p>
          <a:p>
            <a:r>
              <a:rPr lang="ja-JP" altLang="en-US" sz="1400" dirty="0"/>
              <a:t>〇生物多様性への悪影響の防止</a:t>
            </a:r>
          </a:p>
          <a:p>
            <a:r>
              <a:rPr lang="ja-JP" altLang="en-US" sz="1400" dirty="0"/>
              <a:t>・遺伝子組換え生物等の使用等の規制による生物の多様性の確保に関する法律（平成</a:t>
            </a:r>
            <a:r>
              <a:rPr lang="en-US" altLang="ja-JP" sz="1400" dirty="0"/>
              <a:t>15</a:t>
            </a:r>
            <a:r>
              <a:rPr lang="ja-JP" altLang="en-US" sz="1400" dirty="0"/>
              <a:t>年法律第</a:t>
            </a:r>
            <a:r>
              <a:rPr lang="en-US" altLang="ja-JP" sz="1400" dirty="0"/>
              <a:t>97</a:t>
            </a:r>
            <a:r>
              <a:rPr lang="ja-JP" altLang="en-US" sz="1400" dirty="0"/>
              <a:t>号）</a:t>
            </a:r>
          </a:p>
          <a:p>
            <a:r>
              <a:rPr lang="ja-JP" altLang="en-US" sz="1400" dirty="0"/>
              <a:t>・水質汚濁防止法（昭和</a:t>
            </a:r>
            <a:r>
              <a:rPr lang="en-US" altLang="ja-JP" sz="1400" dirty="0"/>
              <a:t>45</a:t>
            </a:r>
            <a:r>
              <a:rPr lang="ja-JP" altLang="en-US" sz="1400" dirty="0"/>
              <a:t>年法律第</a:t>
            </a:r>
            <a:r>
              <a:rPr lang="en-US" altLang="ja-JP" sz="1400" dirty="0"/>
              <a:t>138</a:t>
            </a:r>
            <a:r>
              <a:rPr lang="ja-JP" altLang="en-US" sz="1400" dirty="0"/>
              <a:t>号）</a:t>
            </a:r>
          </a:p>
          <a:p>
            <a:r>
              <a:rPr lang="ja-JP" altLang="en-US" sz="1400" dirty="0"/>
              <a:t>・湖沼水質保全特別措置法（昭和</a:t>
            </a:r>
            <a:r>
              <a:rPr lang="en-US" altLang="ja-JP" sz="1400" dirty="0"/>
              <a:t>59</a:t>
            </a:r>
            <a:r>
              <a:rPr lang="ja-JP" altLang="en-US" sz="1400" dirty="0"/>
              <a:t>年法律第</a:t>
            </a:r>
            <a:r>
              <a:rPr lang="en-US" altLang="ja-JP" sz="1400" dirty="0"/>
              <a:t>61</a:t>
            </a:r>
            <a:r>
              <a:rPr lang="ja-JP" altLang="en-US" sz="1400" dirty="0"/>
              <a:t>号）</a:t>
            </a:r>
          </a:p>
          <a:p>
            <a:r>
              <a:rPr lang="ja-JP" altLang="en-US" sz="1400" dirty="0"/>
              <a:t>〇適正な液肥</a:t>
            </a:r>
          </a:p>
          <a:p>
            <a:r>
              <a:rPr lang="ja-JP" altLang="en-US" sz="1400" dirty="0"/>
              <a:t>・肥料の品質の確保等に関する法律（昭和</a:t>
            </a:r>
            <a:r>
              <a:rPr lang="en-US" altLang="ja-JP" sz="1400" dirty="0"/>
              <a:t>25</a:t>
            </a:r>
            <a:r>
              <a:rPr lang="ja-JP" altLang="en-US" sz="1400" dirty="0"/>
              <a:t>年法律第</a:t>
            </a:r>
            <a:r>
              <a:rPr lang="en-US" altLang="ja-JP" sz="1400" dirty="0"/>
              <a:t>127</a:t>
            </a:r>
            <a:r>
              <a:rPr lang="ja-JP" altLang="en-US" sz="1400" dirty="0"/>
              <a:t>号）</a:t>
            </a:r>
          </a:p>
          <a:p>
            <a:r>
              <a:rPr lang="ja-JP" altLang="en-US" sz="1400" dirty="0"/>
              <a:t>・農用地の土壌の汚染防止等に関する法律（昭和</a:t>
            </a:r>
            <a:r>
              <a:rPr lang="en-US" altLang="ja-JP" sz="1400" dirty="0"/>
              <a:t>45</a:t>
            </a:r>
            <a:r>
              <a:rPr lang="ja-JP" altLang="en-US" sz="1400" dirty="0"/>
              <a:t>年法律第</a:t>
            </a:r>
            <a:r>
              <a:rPr lang="en-US" altLang="ja-JP" sz="1400" dirty="0"/>
              <a:t>139</a:t>
            </a:r>
            <a:r>
              <a:rPr lang="ja-JP" altLang="en-US" sz="1400" dirty="0"/>
              <a:t>号）</a:t>
            </a:r>
          </a:p>
          <a:p>
            <a:r>
              <a:rPr lang="ja-JP" altLang="en-US" sz="1400" dirty="0"/>
              <a:t>・土壌汚染対策法（平成</a:t>
            </a:r>
            <a:r>
              <a:rPr lang="en-US" altLang="ja-JP" sz="1400" dirty="0"/>
              <a:t>14</a:t>
            </a:r>
            <a:r>
              <a:rPr lang="ja-JP" altLang="en-US" sz="1400" dirty="0"/>
              <a:t>年法律第</a:t>
            </a:r>
            <a:r>
              <a:rPr lang="en-US" altLang="ja-JP" sz="1400" dirty="0"/>
              <a:t>53</a:t>
            </a:r>
            <a:r>
              <a:rPr lang="ja-JP" altLang="en-US" sz="1400" dirty="0"/>
              <a:t>号）</a:t>
            </a:r>
          </a:p>
          <a:p>
            <a:r>
              <a:rPr lang="ja-JP" altLang="en-US" sz="1400" dirty="0"/>
              <a:t>〇悪臭及び害虫の発生防止</a:t>
            </a:r>
          </a:p>
          <a:p>
            <a:r>
              <a:rPr lang="ja-JP" altLang="en-US" sz="1400" dirty="0"/>
              <a:t>・家畜排せつ物の管理の適正化及び利用の促進に関する法律（平成</a:t>
            </a:r>
            <a:r>
              <a:rPr lang="en-US" altLang="ja-JP" sz="1400" dirty="0"/>
              <a:t>11</a:t>
            </a:r>
            <a:r>
              <a:rPr lang="ja-JP" altLang="en-US" sz="1400" dirty="0"/>
              <a:t>年法律第</a:t>
            </a:r>
            <a:r>
              <a:rPr lang="en-US" altLang="ja-JP" sz="1400" dirty="0"/>
              <a:t>112</a:t>
            </a:r>
            <a:r>
              <a:rPr lang="ja-JP" altLang="en-US" sz="1400" dirty="0"/>
              <a:t>号）</a:t>
            </a:r>
          </a:p>
          <a:p>
            <a:r>
              <a:rPr lang="ja-JP" altLang="en-US" sz="1400" dirty="0"/>
              <a:t>・悪臭防止法（昭和</a:t>
            </a:r>
            <a:r>
              <a:rPr lang="en-US" altLang="ja-JP" sz="1400" dirty="0"/>
              <a:t>46</a:t>
            </a:r>
            <a:r>
              <a:rPr lang="ja-JP" altLang="en-US" sz="1400" dirty="0"/>
              <a:t>年法律第</a:t>
            </a:r>
            <a:r>
              <a:rPr lang="en-US" altLang="ja-JP" sz="1400" dirty="0"/>
              <a:t>91</a:t>
            </a:r>
            <a:r>
              <a:rPr lang="ja-JP" altLang="en-US" sz="1400" dirty="0"/>
              <a:t>号）</a:t>
            </a:r>
          </a:p>
        </p:txBody>
      </p:sp>
      <p:sp>
        <p:nvSpPr>
          <p:cNvPr id="22" name="テキスト ボックス 21">
            <a:extLst>
              <a:ext uri="{FF2B5EF4-FFF2-40B4-BE49-F238E27FC236}">
                <a16:creationId xmlns:a16="http://schemas.microsoft.com/office/drawing/2014/main" id="{1D18F8FA-28EC-67BB-A208-2D9F64B5DD85}"/>
              </a:ext>
            </a:extLst>
          </p:cNvPr>
          <p:cNvSpPr txBox="1"/>
          <p:nvPr/>
        </p:nvSpPr>
        <p:spPr>
          <a:xfrm>
            <a:off x="4953000" y="1487645"/>
            <a:ext cx="4838700" cy="4185761"/>
          </a:xfrm>
          <a:prstGeom prst="rect">
            <a:avLst/>
          </a:prstGeom>
          <a:noFill/>
        </p:spPr>
        <p:txBody>
          <a:bodyPr wrap="square">
            <a:spAutoFit/>
          </a:bodyPr>
          <a:lstStyle/>
          <a:p>
            <a:r>
              <a:rPr lang="ja-JP" altLang="en-US" sz="1400" dirty="0"/>
              <a:t>〇廃棄物の発生抑制、適正な循環的な利用及び適正な処分</a:t>
            </a:r>
          </a:p>
          <a:p>
            <a:r>
              <a:rPr lang="ja-JP" altLang="en-US" sz="1400" dirty="0"/>
              <a:t>・廃棄物の処理及び清掃に関する法律（昭和</a:t>
            </a:r>
            <a:r>
              <a:rPr lang="en-US" altLang="ja-JP" sz="1400" dirty="0"/>
              <a:t>45</a:t>
            </a:r>
            <a:r>
              <a:rPr lang="ja-JP" altLang="en-US" sz="1400" dirty="0"/>
              <a:t>年法律第</a:t>
            </a:r>
            <a:r>
              <a:rPr lang="en-US" altLang="ja-JP" sz="1400" dirty="0"/>
              <a:t>137</a:t>
            </a:r>
            <a:r>
              <a:rPr lang="ja-JP" altLang="en-US" sz="1400" dirty="0"/>
              <a:t>号）</a:t>
            </a:r>
          </a:p>
          <a:p>
            <a:r>
              <a:rPr lang="ja-JP" altLang="en-US" sz="1400" dirty="0"/>
              <a:t>・食品循環資源の再生利用等の促進に関する法律（平成</a:t>
            </a:r>
            <a:r>
              <a:rPr lang="en-US" altLang="ja-JP" sz="1400" dirty="0"/>
              <a:t>12</a:t>
            </a:r>
            <a:r>
              <a:rPr lang="ja-JP" altLang="en-US" sz="1400" dirty="0"/>
              <a:t>年法律第</a:t>
            </a:r>
            <a:r>
              <a:rPr lang="en-US" altLang="ja-JP" sz="1400" dirty="0"/>
              <a:t>116</a:t>
            </a:r>
            <a:r>
              <a:rPr lang="ja-JP" altLang="en-US" sz="1400" dirty="0"/>
              <a:t>号）</a:t>
            </a:r>
          </a:p>
          <a:p>
            <a:r>
              <a:rPr lang="ja-JP" altLang="en-US" sz="1400" dirty="0"/>
              <a:t>・国等による環境物品等の調達の推進等に関する法律（平成</a:t>
            </a:r>
            <a:r>
              <a:rPr lang="en-US" altLang="ja-JP" sz="1400" dirty="0"/>
              <a:t>12</a:t>
            </a:r>
            <a:r>
              <a:rPr lang="ja-JP" altLang="en-US" sz="1400" dirty="0"/>
              <a:t>年法律第</a:t>
            </a:r>
            <a:r>
              <a:rPr lang="en-US" altLang="ja-JP" sz="1400" dirty="0"/>
              <a:t>100</a:t>
            </a:r>
            <a:r>
              <a:rPr lang="ja-JP" altLang="en-US" sz="1400" dirty="0"/>
              <a:t>号）</a:t>
            </a:r>
          </a:p>
          <a:p>
            <a:r>
              <a:rPr lang="ja-JP" altLang="en-US" sz="1400" dirty="0"/>
              <a:t>・容器包装に係る分別収集及び再商品化の促進等に関する法律（平成７年法律第</a:t>
            </a:r>
            <a:r>
              <a:rPr lang="en-US" altLang="ja-JP" sz="1400" dirty="0"/>
              <a:t>112</a:t>
            </a:r>
            <a:r>
              <a:rPr lang="ja-JP" altLang="en-US" sz="1400" dirty="0"/>
              <a:t>号）</a:t>
            </a:r>
          </a:p>
          <a:p>
            <a:r>
              <a:rPr lang="ja-JP" altLang="en-US" sz="1400" dirty="0"/>
              <a:t>・プラスチックに係る資源循環の促進等に関する法律（令和３年法律第</a:t>
            </a:r>
            <a:r>
              <a:rPr lang="en-US" altLang="ja-JP" sz="1400" dirty="0"/>
              <a:t>60</a:t>
            </a:r>
            <a:r>
              <a:rPr lang="ja-JP" altLang="en-US" sz="1400" dirty="0"/>
              <a:t>号）</a:t>
            </a:r>
          </a:p>
          <a:p>
            <a:r>
              <a:rPr lang="ja-JP" altLang="en-US" sz="1400" dirty="0"/>
              <a:t>〇環境関係法令の遵守等</a:t>
            </a:r>
          </a:p>
          <a:p>
            <a:r>
              <a:rPr lang="ja-JP" altLang="en-US" sz="1400" dirty="0"/>
              <a:t>・労働安全衛生法（昭和</a:t>
            </a:r>
            <a:r>
              <a:rPr lang="en-US" altLang="ja-JP" sz="1400" dirty="0"/>
              <a:t>47</a:t>
            </a:r>
            <a:r>
              <a:rPr lang="ja-JP" altLang="en-US" sz="1400" dirty="0"/>
              <a:t>年法律第</a:t>
            </a:r>
            <a:r>
              <a:rPr lang="en-US" altLang="ja-JP" sz="1400" dirty="0"/>
              <a:t>57</a:t>
            </a:r>
            <a:r>
              <a:rPr lang="ja-JP" altLang="en-US" sz="1400" dirty="0"/>
              <a:t>号）</a:t>
            </a:r>
          </a:p>
          <a:p>
            <a:r>
              <a:rPr lang="ja-JP" altLang="en-US" sz="1400" dirty="0"/>
              <a:t>・環境影響評価法（平成</a:t>
            </a:r>
            <a:r>
              <a:rPr lang="en-US" altLang="ja-JP" sz="1400" dirty="0"/>
              <a:t>9</a:t>
            </a:r>
            <a:r>
              <a:rPr lang="ja-JP" altLang="en-US" sz="1400" dirty="0"/>
              <a:t>年法律第</a:t>
            </a:r>
            <a:r>
              <a:rPr lang="en-US" altLang="ja-JP" sz="1400" dirty="0"/>
              <a:t>81</a:t>
            </a:r>
            <a:r>
              <a:rPr lang="ja-JP" altLang="en-US" sz="1400" dirty="0"/>
              <a:t>号）</a:t>
            </a:r>
          </a:p>
          <a:p>
            <a:r>
              <a:rPr lang="ja-JP" altLang="en-US" sz="1400" dirty="0"/>
              <a:t>・地球温暖化対策の推進に関する法律（平成</a:t>
            </a:r>
            <a:r>
              <a:rPr lang="en-US" altLang="ja-JP" sz="1400" dirty="0"/>
              <a:t>10</a:t>
            </a:r>
            <a:r>
              <a:rPr lang="ja-JP" altLang="en-US" sz="1400" dirty="0"/>
              <a:t>年法律第</a:t>
            </a:r>
            <a:r>
              <a:rPr lang="en-US" altLang="ja-JP" sz="1400" dirty="0"/>
              <a:t>117</a:t>
            </a:r>
            <a:r>
              <a:rPr lang="ja-JP" altLang="en-US" sz="1400" dirty="0"/>
              <a:t>号）</a:t>
            </a:r>
          </a:p>
          <a:p>
            <a:r>
              <a:rPr lang="ja-JP" altLang="en-US" sz="1400" dirty="0"/>
              <a:t>・国等における温室効果ガス等の排出の削減に配慮した契約の推進に関する法律（平成</a:t>
            </a:r>
            <a:r>
              <a:rPr lang="en-US" altLang="ja-JP" sz="1400" dirty="0"/>
              <a:t>19</a:t>
            </a:r>
            <a:r>
              <a:rPr lang="ja-JP" altLang="en-US" sz="1400" dirty="0"/>
              <a:t>年法律第</a:t>
            </a:r>
            <a:r>
              <a:rPr lang="en-US" altLang="ja-JP" sz="1400" dirty="0"/>
              <a:t>56</a:t>
            </a:r>
            <a:r>
              <a:rPr lang="ja-JP" altLang="en-US" sz="1400" dirty="0"/>
              <a:t>号）</a:t>
            </a:r>
          </a:p>
          <a:p>
            <a:r>
              <a:rPr lang="ja-JP" altLang="en-US" sz="1400" dirty="0"/>
              <a:t>・土地改良法（昭和</a:t>
            </a:r>
            <a:r>
              <a:rPr lang="en-US" altLang="ja-JP" sz="1400" dirty="0"/>
              <a:t>24</a:t>
            </a:r>
            <a:r>
              <a:rPr lang="ja-JP" altLang="en-US" sz="1400" dirty="0"/>
              <a:t>年法律第</a:t>
            </a:r>
            <a:r>
              <a:rPr lang="en-US" altLang="ja-JP" sz="1400" dirty="0"/>
              <a:t>195</a:t>
            </a:r>
            <a:r>
              <a:rPr lang="ja-JP" altLang="en-US" sz="1400" dirty="0"/>
              <a:t>号）</a:t>
            </a:r>
          </a:p>
        </p:txBody>
      </p:sp>
      <p:sp>
        <p:nvSpPr>
          <p:cNvPr id="25" name="テキスト ボックス 24">
            <a:extLst>
              <a:ext uri="{FF2B5EF4-FFF2-40B4-BE49-F238E27FC236}">
                <a16:creationId xmlns:a16="http://schemas.microsoft.com/office/drawing/2014/main" id="{AF63E1A2-E63B-4F2A-5902-C0AAA033175D}"/>
              </a:ext>
            </a:extLst>
          </p:cNvPr>
          <p:cNvSpPr txBox="1"/>
          <p:nvPr/>
        </p:nvSpPr>
        <p:spPr>
          <a:xfrm>
            <a:off x="9660911" y="6530091"/>
            <a:ext cx="233680" cy="369332"/>
          </a:xfrm>
          <a:prstGeom prst="rect">
            <a:avLst/>
          </a:prstGeom>
          <a:noFill/>
        </p:spPr>
        <p:txBody>
          <a:bodyPr wrap="square" rtlCol="0">
            <a:spAutoFit/>
          </a:bodyPr>
          <a:lstStyle/>
          <a:p>
            <a:r>
              <a:rPr kumimoji="1" lang="en-US" altLang="ja-JP" dirty="0"/>
              <a:t>2</a:t>
            </a:r>
          </a:p>
        </p:txBody>
      </p:sp>
    </p:spTree>
    <p:extLst>
      <p:ext uri="{BB962C8B-B14F-4D97-AF65-F5344CB8AC3E}">
        <p14:creationId xmlns:p14="http://schemas.microsoft.com/office/powerpoint/2010/main" val="233951617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976</Words>
  <Application>Microsoft Office PowerPoint</Application>
  <PresentationFormat>A4 210 x 297 mm</PresentationFormat>
  <Paragraphs>162</Paragraphs>
  <Slides>2</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Meiryo UI</vt:lpstr>
      <vt:lpstr>ＭＳ ゴシック</vt:lpstr>
      <vt:lpstr>ＭＳ 明朝</vt:lpstr>
      <vt:lpstr>メイリオ</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2025-04-09T05:57:34Z</dcterms:created>
  <dcterms:modified xsi:type="dcterms:W3CDTF">2025-04-09T05:57:43Z</dcterms:modified>
</cp:coreProperties>
</file>