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 id="2147483720" r:id="rId2"/>
  </p:sldMasterIdLst>
  <p:notesMasterIdLst>
    <p:notesMasterId r:id="rId7"/>
  </p:notesMasterIdLst>
  <p:sldIdLst>
    <p:sldId id="2147378881" r:id="rId3"/>
    <p:sldId id="2147378894" r:id="rId4"/>
    <p:sldId id="2147378892" r:id="rId5"/>
    <p:sldId id="2147378895" r:id="rId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4472C4"/>
    <a:srgbClr val="0070C0"/>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353DDF-09E5-4B26-8192-D1203B7AEECE}" v="3" dt="2025-03-31T11:10:41.622"/>
    <p1510:client id="{8DBE2645-4289-483E-8F9D-5F800D15218A}" v="9" dt="2025-03-31T11:17:45.06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4" autoAdjust="0"/>
    <p:restoredTop sz="94660"/>
  </p:normalViewPr>
  <p:slideViewPr>
    <p:cSldViewPr snapToGrid="0">
      <p:cViewPr varScale="1">
        <p:scale>
          <a:sx n="106" d="100"/>
          <a:sy n="106" d="100"/>
        </p:scale>
        <p:origin x="153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slide" Target="slides/slide1.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6"/>
            <a:ext cx="2945448" cy="497838"/>
          </a:xfrm>
          <a:prstGeom prst="rect">
            <a:avLst/>
          </a:prstGeom>
        </p:spPr>
        <p:txBody>
          <a:bodyPr vert="horz" lIns="91276" tIns="45635" rIns="91276" bIns="4563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8" y="6"/>
            <a:ext cx="2945448" cy="497838"/>
          </a:xfrm>
          <a:prstGeom prst="rect">
            <a:avLst/>
          </a:prstGeom>
        </p:spPr>
        <p:txBody>
          <a:bodyPr vert="horz" lIns="91276" tIns="45635" rIns="91276" bIns="45635" rtlCol="0"/>
          <a:lstStyle>
            <a:lvl1pPr algn="r">
              <a:defRPr sz="1200"/>
            </a:lvl1pPr>
          </a:lstStyle>
          <a:p>
            <a:fld id="{7EE5BBA3-23BA-421E-A6B2-40CBB36E4ACA}" type="datetimeFigureOut">
              <a:rPr kumimoji="1" lang="ja-JP" altLang="en-US" smtClean="0"/>
              <a:t>2025/4/9</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276" tIns="45635" rIns="91276" bIns="45635" rtlCol="0" anchor="ctr"/>
          <a:lstStyle/>
          <a:p>
            <a:endParaRPr lang="ja-JP" altLang="en-US"/>
          </a:p>
        </p:txBody>
      </p:sp>
      <p:sp>
        <p:nvSpPr>
          <p:cNvPr id="5" name="ノート プレースホルダー 4"/>
          <p:cNvSpPr>
            <a:spLocks noGrp="1"/>
          </p:cNvSpPr>
          <p:nvPr>
            <p:ph type="body" sz="quarter" idx="3"/>
          </p:nvPr>
        </p:nvSpPr>
        <p:spPr>
          <a:xfrm>
            <a:off x="680085" y="4777032"/>
            <a:ext cx="5437506" cy="3908187"/>
          </a:xfrm>
          <a:prstGeom prst="rect">
            <a:avLst/>
          </a:prstGeom>
        </p:spPr>
        <p:txBody>
          <a:bodyPr vert="horz" lIns="91276" tIns="45635" rIns="91276" bIns="4563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428804"/>
            <a:ext cx="2945448" cy="497838"/>
          </a:xfrm>
          <a:prstGeom prst="rect">
            <a:avLst/>
          </a:prstGeom>
        </p:spPr>
        <p:txBody>
          <a:bodyPr vert="horz" lIns="91276" tIns="45635" rIns="91276" bIns="4563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8" y="9428804"/>
            <a:ext cx="2945448" cy="497838"/>
          </a:xfrm>
          <a:prstGeom prst="rect">
            <a:avLst/>
          </a:prstGeom>
        </p:spPr>
        <p:txBody>
          <a:bodyPr vert="horz" lIns="91276" tIns="45635" rIns="91276" bIns="45635"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2025/4/9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2025/4/9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2025/4/9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2025/4/9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2025/4/9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2025/4/9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2025/4/9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2025/4/9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extLst>
              <p:ext uri="{D42A27DB-BD31-4B8C-83A1-F6EECF244321}">
                <p14:modId xmlns:p14="http://schemas.microsoft.com/office/powerpoint/2010/main" val="3402543880"/>
              </p:ext>
            </p:extLst>
          </p:nvPr>
        </p:nvGraphicFramePr>
        <p:xfrm>
          <a:off x="4974555" y="3586505"/>
          <a:ext cx="4894500" cy="2051052"/>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32485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9249">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9249">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06065">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92529">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dirty="0">
                          <a:solidFill>
                            <a:schemeClr val="tx1"/>
                          </a:solidFill>
                          <a:latin typeface="ＭＳ ゴシック" panose="020B0609070205080204" pitchFamily="49" charset="-128"/>
                          <a:ea typeface="ＭＳ ゴシック" panose="020B0609070205080204" pitchFamily="49" charset="-128"/>
                        </a:rPr>
                        <a:t>※</a:t>
                      </a:r>
                      <a:r>
                        <a:rPr kumimoji="1" lang="ja-JP" altLang="en-US" sz="1050" b="1" dirty="0">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05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050" b="0" dirty="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289249">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extLst>
              <p:ext uri="{D42A27DB-BD31-4B8C-83A1-F6EECF244321}">
                <p14:modId xmlns:p14="http://schemas.microsoft.com/office/powerpoint/2010/main" val="3531142589"/>
              </p:ext>
            </p:extLst>
          </p:nvPr>
        </p:nvGraphicFramePr>
        <p:xfrm>
          <a:off x="4974555" y="1218265"/>
          <a:ext cx="4894499" cy="933594"/>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35253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53437">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53437">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extLst>
              <p:ext uri="{D42A27DB-BD31-4B8C-83A1-F6EECF244321}">
                <p14:modId xmlns:p14="http://schemas.microsoft.com/office/powerpoint/2010/main" val="71063789"/>
              </p:ext>
            </p:extLst>
          </p:nvPr>
        </p:nvGraphicFramePr>
        <p:xfrm>
          <a:off x="51636" y="3046730"/>
          <a:ext cx="4809000" cy="1792017"/>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02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67863">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662154">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67863">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extLst>
              <p:ext uri="{D42A27DB-BD31-4B8C-83A1-F6EECF244321}">
                <p14:modId xmlns:p14="http://schemas.microsoft.com/office/powerpoint/2010/main" val="3959743788"/>
              </p:ext>
            </p:extLst>
          </p:nvPr>
        </p:nvGraphicFramePr>
        <p:xfrm>
          <a:off x="51637" y="1218265"/>
          <a:ext cx="4808999" cy="81805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32145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6753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050" b="1" dirty="0">
                          <a:solidFill>
                            <a:schemeClr val="tx1"/>
                          </a:solidFill>
                          <a:latin typeface="ＭＳ ゴシック"/>
                          <a:ea typeface="ＭＳ ゴシック"/>
                        </a:rPr>
                        <a:t> </a:t>
                      </a:r>
                      <a:r>
                        <a:rPr kumimoji="1" lang="en-US" altLang="ja-JP" sz="1050" b="1" dirty="0">
                          <a:solidFill>
                            <a:schemeClr val="tx1"/>
                          </a:solidFill>
                          <a:latin typeface="ＭＳ ゴシック"/>
                          <a:ea typeface="ＭＳ ゴシック"/>
                        </a:rPr>
                        <a:t>※</a:t>
                      </a:r>
                      <a:r>
                        <a:rPr kumimoji="1" lang="ja-JP" altLang="en-US" sz="1050" b="1" dirty="0">
                          <a:solidFill>
                            <a:schemeClr val="tx1"/>
                          </a:solidFill>
                          <a:latin typeface="ＭＳ ゴシック"/>
                          <a:ea typeface="ＭＳ ゴシック"/>
                        </a:rPr>
                        <a:t>農産物</a:t>
                      </a:r>
                      <a:r>
                        <a:rPr lang="ja-JP" altLang="en-US" sz="1050" b="1" dirty="0">
                          <a:solidFill>
                            <a:schemeClr val="tx1"/>
                          </a:solidFill>
                          <a:latin typeface="ＭＳ ゴシック"/>
                          <a:ea typeface="ＭＳ ゴシック"/>
                        </a:rPr>
                        <a:t>等</a:t>
                      </a:r>
                      <a:r>
                        <a:rPr kumimoji="1" lang="ja-JP" altLang="en-US" sz="1050" b="1" dirty="0">
                          <a:solidFill>
                            <a:schemeClr val="tx1"/>
                          </a:solidFill>
                          <a:latin typeface="ＭＳ ゴシック"/>
                          <a:ea typeface="ＭＳ ゴシック"/>
                        </a:rPr>
                        <a:t>の調達を行う場合（該当しない □）</a:t>
                      </a:r>
                      <a:endParaRPr kumimoji="1" lang="en-US" altLang="ja-JP" sz="1050" b="1" dirty="0">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extLst>
              <p:ext uri="{D42A27DB-BD31-4B8C-83A1-F6EECF244321}">
                <p14:modId xmlns:p14="http://schemas.microsoft.com/office/powerpoint/2010/main" val="769540486"/>
              </p:ext>
            </p:extLst>
          </p:nvPr>
        </p:nvGraphicFramePr>
        <p:xfrm>
          <a:off x="51636" y="2084390"/>
          <a:ext cx="4809000" cy="922020"/>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308777">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40345">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050" b="1">
                          <a:solidFill>
                            <a:schemeClr val="tx1"/>
                          </a:solidFill>
                          <a:latin typeface="ＭＳ ゴシック"/>
                          <a:ea typeface="ＭＳ ゴシック"/>
                        </a:rPr>
                        <a:t> </a:t>
                      </a:r>
                      <a:r>
                        <a:rPr kumimoji="1" lang="en-US" altLang="ja-JP" sz="1050" b="1">
                          <a:solidFill>
                            <a:schemeClr val="tx1"/>
                          </a:solidFill>
                          <a:latin typeface="ＭＳ ゴシック"/>
                          <a:ea typeface="ＭＳ ゴシック"/>
                        </a:rPr>
                        <a:t>※</a:t>
                      </a:r>
                      <a:r>
                        <a:rPr kumimoji="1" lang="ja-JP" altLang="en-US" sz="1050" b="1">
                          <a:solidFill>
                            <a:schemeClr val="tx1"/>
                          </a:solidFill>
                          <a:latin typeface="ＭＳ ゴシック"/>
                          <a:ea typeface="ＭＳ ゴシック"/>
                        </a:rPr>
                        <a:t>農産物</a:t>
                      </a:r>
                      <a:r>
                        <a:rPr lang="ja-JP" altLang="en-US" sz="1050" b="1">
                          <a:solidFill>
                            <a:schemeClr val="tx1"/>
                          </a:solidFill>
                          <a:latin typeface="ＭＳ ゴシック"/>
                          <a:ea typeface="ＭＳ ゴシック"/>
                        </a:rPr>
                        <a:t>等</a:t>
                      </a:r>
                      <a:r>
                        <a:rPr kumimoji="1" lang="ja-JP" altLang="en-US" sz="1050" b="1">
                          <a:solidFill>
                            <a:schemeClr val="tx1"/>
                          </a:solidFill>
                          <a:latin typeface="ＭＳ ゴシック"/>
                          <a:ea typeface="ＭＳ ゴシック"/>
                        </a:rPr>
                        <a:t>の調達を行う場合（該当しない □）</a:t>
                      </a:r>
                      <a:endParaRPr kumimoji="1" lang="en-US" altLang="ja-JP" sz="105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extLst>
              <p:ext uri="{D42A27DB-BD31-4B8C-83A1-F6EECF244321}">
                <p14:modId xmlns:p14="http://schemas.microsoft.com/office/powerpoint/2010/main" val="801930363"/>
              </p:ext>
            </p:extLst>
          </p:nvPr>
        </p:nvGraphicFramePr>
        <p:xfrm>
          <a:off x="51639" y="4877750"/>
          <a:ext cx="4808997" cy="76200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6978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40161">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dirty="0">
                          <a:solidFill>
                            <a:schemeClr val="tx1"/>
                          </a:solidFill>
                          <a:latin typeface="ＭＳ ゴシック" panose="020B0609070205080204" pitchFamily="49" charset="-128"/>
                          <a:ea typeface="ＭＳ ゴシック" panose="020B0609070205080204" pitchFamily="49" charset="-128"/>
                        </a:rPr>
                        <a:t> ※</a:t>
                      </a:r>
                      <a:r>
                        <a:rPr kumimoji="1" lang="ja-JP" altLang="en-US" sz="1050" b="1" dirty="0">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05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050" b="0" dirty="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extLst>
              <p:ext uri="{D42A27DB-BD31-4B8C-83A1-F6EECF244321}">
                <p14:modId xmlns:p14="http://schemas.microsoft.com/office/powerpoint/2010/main" val="1255489299"/>
              </p:ext>
            </p:extLst>
          </p:nvPr>
        </p:nvGraphicFramePr>
        <p:xfrm>
          <a:off x="4974555" y="2199185"/>
          <a:ext cx="4894500" cy="133350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3976">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93872">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a:solidFill>
                            <a:schemeClr val="tx1"/>
                          </a:solidFill>
                          <a:latin typeface="ＭＳ ゴシック" panose="020B0609070205080204" pitchFamily="49" charset="-128"/>
                          <a:ea typeface="ＭＳ ゴシック" panose="020B0609070205080204" pitchFamily="49" charset="-128"/>
                        </a:rPr>
                        <a:t>※</a:t>
                      </a:r>
                      <a:r>
                        <a:rPr kumimoji="1" lang="ja-JP" altLang="en-US" sz="105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05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05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58057">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dirty="0">
                          <a:solidFill>
                            <a:schemeClr val="tx1"/>
                          </a:solidFill>
                          <a:latin typeface="ＭＳ ゴシック" panose="020B0609070205080204" pitchFamily="49" charset="-128"/>
                          <a:ea typeface="ＭＳ ゴシック" panose="020B0609070205080204" pitchFamily="49" charset="-128"/>
                        </a:rPr>
                        <a:t>※</a:t>
                      </a:r>
                      <a:r>
                        <a:rPr kumimoji="1" lang="ja-JP" altLang="en-US" sz="105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05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0" y="401120"/>
            <a:ext cx="5144357" cy="646331"/>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a:ea typeface="Meiryo UI"/>
                <a:cs typeface="+mn-cs"/>
              </a:rPr>
              <a:t>環境負荷低減のクロスコンプライアンス チェックシート</a:t>
            </a:r>
            <a:endParaRPr kumimoji="1" lang="en-US" altLang="ja-JP" sz="1800" b="1"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メイリオ"/>
                <a:ea typeface="メイリオ"/>
                <a:cs typeface="+mn-cs"/>
              </a:rPr>
              <a:t>（民間事業者・自治体等</a:t>
            </a:r>
            <a:r>
              <a:rPr kumimoji="0"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向け</a:t>
            </a:r>
            <a:r>
              <a:rPr kumimoji="0" lang="ja-JP" altLang="en-US" sz="1800" b="1" i="0" u="none" strike="noStrike" kern="1200" cap="none" spc="0" normalizeH="0" baseline="0" noProof="0" dirty="0">
                <a:ln>
                  <a:noFill/>
                </a:ln>
                <a:solidFill>
                  <a:prstClr val="black"/>
                </a:solidFill>
                <a:effectLst/>
                <a:uLnTx/>
                <a:uFillTx/>
                <a:latin typeface="メイリオ"/>
                <a:ea typeface="メイリオ"/>
                <a:cs typeface="+mn-cs"/>
              </a:rPr>
              <a:t>）</a:t>
            </a:r>
            <a:endParaRPr kumimoji="1" lang="en-US" altLang="ja-JP" sz="1800" b="1"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67252" y="5699946"/>
            <a:ext cx="4745018" cy="430887"/>
          </a:xfrm>
          <a:prstGeom prst="rect">
            <a:avLst/>
          </a:prstGeom>
          <a:noFill/>
        </p:spPr>
        <p:txBody>
          <a:bodyPr wrap="square" rtlCol="0">
            <a:spAutoFit/>
          </a:bodyPr>
          <a:lstStyle/>
          <a:p>
            <a:pPr marL="90488" marR="0" lvl="0" indent="-90488" algn="l"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注　</a:t>
            </a:r>
            <a:r>
              <a:rPr kumimoji="1" lang="en-US" altLang="ja-JP"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a:t>
            </a:r>
            <a:r>
              <a:rPr kumimoji="1" lang="ja-JP" altLang="en-US"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の記載内容に「該当しない」場合には□にチェックしてください。</a:t>
            </a:r>
            <a:endParaRPr kumimoji="1" lang="en-US" altLang="ja-JP"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a:p>
            <a:pPr marL="90488" marR="0" lvl="0" indent="-90488" algn="l" defTabSz="457200" rtl="0" eaLnBrk="1" fontAlgn="auto" latinLnBrk="0" hangingPunct="1">
              <a:lnSpc>
                <a:spcPct val="100000"/>
              </a:lnSpc>
              <a:spcBef>
                <a:spcPts val="0"/>
              </a:spcBef>
              <a:spcAft>
                <a:spcPts val="0"/>
              </a:spcAft>
              <a:buClrTx/>
              <a:buSzTx/>
              <a:buFontTx/>
              <a:buNone/>
              <a:tabLst/>
              <a:defRPr/>
            </a:pPr>
            <a:r>
              <a:rPr kumimoji="1" lang="ja-JP" altLang="en-US" sz="1100" dirty="0">
                <a:solidFill>
                  <a:prstClr val="black"/>
                </a:solidFill>
                <a:latin typeface="ＭＳ 明朝" panose="02020609040205080304" pitchFamily="17" charset="-128"/>
                <a:ea typeface="ＭＳ 明朝" panose="02020609040205080304" pitchFamily="17" charset="-128"/>
              </a:rPr>
              <a:t>　　</a:t>
            </a:r>
            <a:r>
              <a:rPr kumimoji="1" lang="ja-JP" altLang="en-US"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この場合、当該項目の申請時・報告時のチェックは不要です。</a:t>
            </a:r>
            <a:endParaRPr kumimoji="1" lang="en-US" altLang="ja-JP"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7" name="テキスト ボックス 6">
            <a:extLst>
              <a:ext uri="{FF2B5EF4-FFF2-40B4-BE49-F238E27FC236}">
                <a16:creationId xmlns:a16="http://schemas.microsoft.com/office/drawing/2014/main" id="{4C67973A-88D1-E124-1933-C2E9DA7EB811}"/>
              </a:ext>
            </a:extLst>
          </p:cNvPr>
          <p:cNvSpPr txBox="1"/>
          <p:nvPr/>
        </p:nvSpPr>
        <p:spPr>
          <a:xfrm>
            <a:off x="4985603" y="5681339"/>
            <a:ext cx="4872011" cy="10618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＜報告内容の確認と個人情報の取り扱いについて＞</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本チェックシートにて報告された内容については、農林水産省が対象者を抽出し、実施状況の確認を行います。</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記入いただいた個人情報については、本チェックシートの実施状況確認のために農林水産省で使用し、ご本人の同意がなければ第三者に提供することはありません。</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8" name="テキスト ボックス 7">
            <a:extLst>
              <a:ext uri="{FF2B5EF4-FFF2-40B4-BE49-F238E27FC236}">
                <a16:creationId xmlns:a16="http://schemas.microsoft.com/office/drawing/2014/main" id="{70151054-AAA8-9D53-CA22-CC6A664F7DBF}"/>
              </a:ext>
            </a:extLst>
          </p:cNvPr>
          <p:cNvSpPr txBox="1"/>
          <p:nvPr/>
        </p:nvSpPr>
        <p:spPr>
          <a:xfrm>
            <a:off x="7595672" y="6593891"/>
            <a:ext cx="2300630"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上記について、確認しました→□</a:t>
            </a:r>
          </a:p>
        </p:txBody>
      </p:sp>
      <p:sp>
        <p:nvSpPr>
          <p:cNvPr id="13" name="正方形/長方形 12">
            <a:extLst>
              <a:ext uri="{FF2B5EF4-FFF2-40B4-BE49-F238E27FC236}">
                <a16:creationId xmlns:a16="http://schemas.microsoft.com/office/drawing/2014/main" id="{77FDAA6F-3730-7192-FD7A-85D72997C85F}"/>
              </a:ext>
            </a:extLst>
          </p:cNvPr>
          <p:cNvSpPr/>
          <p:nvPr/>
        </p:nvSpPr>
        <p:spPr>
          <a:xfrm>
            <a:off x="5056432" y="5719037"/>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 name="テキスト ボックス 14">
            <a:extLst>
              <a:ext uri="{FF2B5EF4-FFF2-40B4-BE49-F238E27FC236}">
                <a16:creationId xmlns:a16="http://schemas.microsoft.com/office/drawing/2014/main" id="{B4B6DA20-778F-E913-CF6A-E7546E3148B3}"/>
              </a:ext>
            </a:extLst>
          </p:cNvPr>
          <p:cNvSpPr txBox="1"/>
          <p:nvPr/>
        </p:nvSpPr>
        <p:spPr>
          <a:xfrm>
            <a:off x="5456" y="16485"/>
            <a:ext cx="1082348" cy="307777"/>
          </a:xfrm>
          <a:prstGeom prst="rect">
            <a:avLst/>
          </a:prstGeom>
          <a:noFill/>
          <a:ln>
            <a:solidFill>
              <a:schemeClr val="tx1"/>
            </a:solidFill>
          </a:ln>
        </p:spPr>
        <p:txBody>
          <a:bodyPr wrap="none" rtlCol="0">
            <a:spAutoFit/>
          </a:bodyPr>
          <a:lstStyle/>
          <a:p>
            <a:r>
              <a:rPr kumimoji="1" lang="ja-JP" altLang="en-US" sz="1400" dirty="0">
                <a:latin typeface="ＭＳ ゴシック" panose="020B0609070205080204" pitchFamily="49" charset="-128"/>
                <a:ea typeface="ＭＳ ゴシック" panose="020B0609070205080204" pitchFamily="49" charset="-128"/>
              </a:rPr>
              <a:t>別紙２</a:t>
            </a:r>
            <a:r>
              <a:rPr kumimoji="1" lang="en-US" altLang="ja-JP" sz="1400" dirty="0">
                <a:latin typeface="ＭＳ ゴシック" panose="020B0609070205080204" pitchFamily="49" charset="-128"/>
                <a:ea typeface="ＭＳ ゴシック" panose="020B0609070205080204" pitchFamily="49" charset="-128"/>
              </a:rPr>
              <a:t>―</a:t>
            </a:r>
            <a:r>
              <a:rPr kumimoji="1" lang="ja-JP" altLang="en-US" sz="1400" dirty="0">
                <a:latin typeface="ＭＳ ゴシック" panose="020B0609070205080204" pitchFamily="49" charset="-128"/>
                <a:ea typeface="ＭＳ ゴシック" panose="020B0609070205080204" pitchFamily="49" charset="-128"/>
              </a:rPr>
              <a:t>①</a:t>
            </a:r>
          </a:p>
        </p:txBody>
      </p:sp>
      <p:sp>
        <p:nvSpPr>
          <p:cNvPr id="16" name="テキスト ボックス 15">
            <a:extLst>
              <a:ext uri="{FF2B5EF4-FFF2-40B4-BE49-F238E27FC236}">
                <a16:creationId xmlns:a16="http://schemas.microsoft.com/office/drawing/2014/main" id="{71DC3274-38B3-259F-ED42-8F1F88B412A8}"/>
              </a:ext>
            </a:extLst>
          </p:cNvPr>
          <p:cNvSpPr txBox="1"/>
          <p:nvPr/>
        </p:nvSpPr>
        <p:spPr>
          <a:xfrm>
            <a:off x="6600629" y="-114"/>
            <a:ext cx="3281668" cy="106182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事業名：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令和７年度持続的生産強化対策事業のうち</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R="0" lvl="0" algn="l" defTabSz="457200" rtl="0" eaLnBrk="1" fontAlgn="auto" latinLnBrk="0" hangingPunct="1">
              <a:lnSpc>
                <a:spcPct val="100000"/>
              </a:lnSpc>
              <a:spcBef>
                <a:spcPts val="0"/>
              </a:spcBef>
              <a:spcAft>
                <a:spcPts val="0"/>
              </a:spcAft>
              <a:buClrTx/>
              <a:buSzTx/>
              <a:buFontTx/>
              <a:buNone/>
              <a:tabLst/>
              <a:defRPr/>
            </a:pPr>
            <a:r>
              <a:rPr kumimoji="1" lang="ja-JP" altLang="en-US" sz="1050" b="0" i="0"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ジャパンフラワー強化プロジェクト推進</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prstClr val="black"/>
                </a:solidFill>
                <a:latin typeface="ＭＳ ゴシック" panose="020B0609070205080204" pitchFamily="49" charset="-128"/>
                <a:ea typeface="ＭＳ ゴシック" panose="020B0609070205080204" pitchFamily="49" charset="-128"/>
              </a:rPr>
              <a:t>協議会</a:t>
            </a: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代表者氏名：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住所：</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連絡先：</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p>
        </p:txBody>
      </p:sp>
      <p:cxnSp>
        <p:nvCxnSpPr>
          <p:cNvPr id="17" name="直線コネクタ 16">
            <a:extLst>
              <a:ext uri="{FF2B5EF4-FFF2-40B4-BE49-F238E27FC236}">
                <a16:creationId xmlns:a16="http://schemas.microsoft.com/office/drawing/2014/main" id="{1283F1B9-ED8D-0D6A-6D88-6E506023D21F}"/>
              </a:ext>
            </a:extLst>
          </p:cNvPr>
          <p:cNvCxnSpPr>
            <a:cxnSpLocks/>
          </p:cNvCxnSpPr>
          <p:nvPr/>
        </p:nvCxnSpPr>
        <p:spPr>
          <a:xfrm>
            <a:off x="0" y="1137403"/>
            <a:ext cx="9906000" cy="0"/>
          </a:xfrm>
          <a:prstGeom prst="line">
            <a:avLst/>
          </a:prstGeom>
          <a:ln w="38100">
            <a:solidFill>
              <a:srgbClr val="E6BEF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55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9DAF8577-A7B2-9A7B-0E92-6CA66664FCF3}"/>
              </a:ext>
            </a:extLst>
          </p:cNvPr>
          <p:cNvSpPr txBox="1"/>
          <p:nvPr/>
        </p:nvSpPr>
        <p:spPr>
          <a:xfrm>
            <a:off x="193613" y="353546"/>
            <a:ext cx="8376011"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r>
              <a:rPr lang="ja-JP" altLang="en-US" b="1" dirty="0">
                <a:solidFill>
                  <a:prstClr val="black"/>
                </a:solidFill>
                <a:latin typeface="メイリオ"/>
                <a:ea typeface="メイリオ"/>
              </a:rPr>
              <a:t>（民間事業者・自治体等</a:t>
            </a:r>
            <a:r>
              <a:rPr kumimoji="0" lang="ja-JP" altLang="en-US" b="1" i="0"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向け</a:t>
            </a:r>
            <a:r>
              <a:rPr kumimoji="0" lang="ja-JP" altLang="en-US" b="1" i="0" strike="noStrike" kern="1200" cap="none" spc="0" normalizeH="0" baseline="0" noProof="0" dirty="0">
                <a:ln>
                  <a:noFill/>
                </a:ln>
                <a:solidFill>
                  <a:prstClr val="black"/>
                </a:solidFill>
                <a:effectLst/>
                <a:uLnTx/>
                <a:uFillTx/>
                <a:latin typeface="メイリオ"/>
                <a:ea typeface="メイリオ"/>
              </a:rPr>
              <a:t>）</a:t>
            </a:r>
            <a:endParaRPr kumimoji="0" lang="en-US" altLang="ja-JP" b="1" i="0" strike="noStrike" kern="1200" cap="none" spc="0" normalizeH="0" baseline="0" noProof="0" dirty="0">
              <a:ln>
                <a:noFill/>
              </a:ln>
              <a:solidFill>
                <a:prstClr val="black"/>
              </a:solidFill>
              <a:effectLst/>
              <a:uLnTx/>
              <a:uFillTx/>
              <a:latin typeface="メイリオ"/>
              <a:ea typeface="メイリオ"/>
            </a:endParaRPr>
          </a:p>
          <a:p>
            <a:r>
              <a:rPr lang="ja-JP" altLang="en-US" b="1" dirty="0">
                <a:solidFill>
                  <a:prstClr val="black"/>
                </a:solidFill>
                <a:latin typeface="メイリオ"/>
                <a:ea typeface="メイリオ"/>
              </a:rPr>
              <a:t>（７）環境関係法令の遵守等⑫の関係法令</a:t>
            </a:r>
            <a:endParaRPr kumimoji="1" lang="en-US" altLang="ja-JP" b="1" dirty="0">
              <a:latin typeface="Meiryo UI"/>
              <a:ea typeface="Meiryo UI"/>
            </a:endParaRPr>
          </a:p>
        </p:txBody>
      </p:sp>
      <p:cxnSp>
        <p:nvCxnSpPr>
          <p:cNvPr id="8" name="直線コネクタ 7">
            <a:extLst>
              <a:ext uri="{FF2B5EF4-FFF2-40B4-BE49-F238E27FC236}">
                <a16:creationId xmlns:a16="http://schemas.microsoft.com/office/drawing/2014/main" id="{1D6B22F2-4AC4-50D9-374D-496D827E6679}"/>
              </a:ext>
            </a:extLst>
          </p:cNvPr>
          <p:cNvCxnSpPr>
            <a:cxnSpLocks/>
          </p:cNvCxnSpPr>
          <p:nvPr/>
        </p:nvCxnSpPr>
        <p:spPr>
          <a:xfrm>
            <a:off x="-48983" y="1023256"/>
            <a:ext cx="10049318" cy="0"/>
          </a:xfrm>
          <a:prstGeom prst="line">
            <a:avLst/>
          </a:prstGeom>
          <a:ln w="38100">
            <a:solidFill>
              <a:srgbClr val="E6BEFE"/>
            </a:solidFill>
          </a:ln>
        </p:spPr>
        <p:style>
          <a:lnRef idx="1">
            <a:schemeClr val="accent1"/>
          </a:lnRef>
          <a:fillRef idx="0">
            <a:schemeClr val="accent1"/>
          </a:fillRef>
          <a:effectRef idx="0">
            <a:schemeClr val="accent1"/>
          </a:effectRef>
          <a:fontRef idx="minor">
            <a:schemeClr val="tx1"/>
          </a:fontRef>
        </p:style>
      </p:cxnSp>
      <p:graphicFrame>
        <p:nvGraphicFramePr>
          <p:cNvPr id="15" name="表 15">
            <a:extLst>
              <a:ext uri="{FF2B5EF4-FFF2-40B4-BE49-F238E27FC236}">
                <a16:creationId xmlns:a16="http://schemas.microsoft.com/office/drawing/2014/main" id="{3568E452-B4C9-61BA-C966-725E9A27DA16}"/>
              </a:ext>
            </a:extLst>
          </p:cNvPr>
          <p:cNvGraphicFramePr>
            <a:graphicFrameLocks noGrp="1"/>
          </p:cNvGraphicFramePr>
          <p:nvPr/>
        </p:nvGraphicFramePr>
        <p:xfrm>
          <a:off x="176979" y="1208615"/>
          <a:ext cx="4680000" cy="5040000"/>
        </p:xfrm>
        <a:graphic>
          <a:graphicData uri="http://schemas.openxmlformats.org/drawingml/2006/table">
            <a:tbl>
              <a:tblPr firstRow="1" bandRow="1">
                <a:tableStyleId>{5940675A-B579-460E-94D1-54222C63F5DA}</a:tableStyleId>
              </a:tblPr>
              <a:tblGrid>
                <a:gridCol w="4680000">
                  <a:extLst>
                    <a:ext uri="{9D8B030D-6E8A-4147-A177-3AD203B41FA5}">
                      <a16:colId xmlns:a16="http://schemas.microsoft.com/office/drawing/2014/main" val="3330904152"/>
                    </a:ext>
                  </a:extLst>
                </a:gridCol>
              </a:tblGrid>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（１）適正な施肥</a:t>
                      </a:r>
                    </a:p>
                  </a:txBody>
                  <a:tcPr anchor="ctr"/>
                </a:tc>
                <a:extLst>
                  <a:ext uri="{0D108BD9-81ED-4DB2-BD59-A6C34878D82A}">
                    <a16:rowId xmlns:a16="http://schemas.microsoft.com/office/drawing/2014/main" val="2033429892"/>
                  </a:ext>
                </a:extLst>
              </a:tr>
              <a:tr h="540000">
                <a:tc>
                  <a:txBody>
                    <a:bodyPr/>
                    <a:lstStyle/>
                    <a:p>
                      <a:r>
                        <a:rPr kumimoji="1" lang="ja-JP" altLang="en-US" sz="1100" u="none" dirty="0">
                          <a:latin typeface="ＭＳ ゴシック" panose="020B0609070205080204" pitchFamily="49" charset="-128"/>
                          <a:ea typeface="ＭＳ ゴシック" panose="020B0609070205080204" pitchFamily="49" charset="-128"/>
                        </a:rPr>
                        <a:t>・国等による環境物品等の調達の推進等に関する法律</a:t>
                      </a:r>
                      <a:r>
                        <a:rPr kumimoji="1" lang="zh-CN" altLang="en-US" sz="1100" u="none" dirty="0">
                          <a:latin typeface="ＭＳ ゴシック" panose="020B0609070205080204" pitchFamily="49" charset="-128"/>
                          <a:ea typeface="ＭＳ ゴシック" panose="020B0609070205080204" pitchFamily="49" charset="-128"/>
                        </a:rPr>
                        <a:t>（平成</a:t>
                      </a:r>
                      <a:r>
                        <a:rPr kumimoji="1" lang="en-US" altLang="zh-CN" sz="1100" u="none" dirty="0">
                          <a:latin typeface="ＭＳ ゴシック" panose="020B0609070205080204" pitchFamily="49" charset="-128"/>
                          <a:ea typeface="ＭＳ ゴシック" panose="020B0609070205080204" pitchFamily="49" charset="-128"/>
                        </a:rPr>
                        <a:t>12</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100</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2989569653"/>
                  </a:ext>
                </a:extLst>
              </a:tr>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（２）適正な防除</a:t>
                      </a:r>
                    </a:p>
                  </a:txBody>
                  <a:tcPr anchor="ctr"/>
                </a:tc>
                <a:extLst>
                  <a:ext uri="{0D108BD9-81ED-4DB2-BD59-A6C34878D82A}">
                    <a16:rowId xmlns:a16="http://schemas.microsoft.com/office/drawing/2014/main" val="1498094796"/>
                  </a:ext>
                </a:extLst>
              </a:tr>
              <a:tr h="540000">
                <a:tc>
                  <a:txBody>
                    <a:bodyPr/>
                    <a:lstStyle/>
                    <a:p>
                      <a:r>
                        <a:rPr kumimoji="1" lang="ja-JP" altLang="en-US" sz="1100" u="none" dirty="0">
                          <a:latin typeface="ＭＳ ゴシック" panose="020B0609070205080204" pitchFamily="49" charset="-128"/>
                          <a:ea typeface="ＭＳ ゴシック" panose="020B0609070205080204" pitchFamily="49" charset="-128"/>
                        </a:rPr>
                        <a:t>・国等による環境物品等の調達の推進等に関する法律</a:t>
                      </a:r>
                      <a:r>
                        <a:rPr kumimoji="1" lang="zh-CN" altLang="en-US" sz="1100" u="none" dirty="0">
                          <a:latin typeface="ＭＳ ゴシック" panose="020B0609070205080204" pitchFamily="49" charset="-128"/>
                          <a:ea typeface="ＭＳ ゴシック" panose="020B0609070205080204" pitchFamily="49" charset="-128"/>
                        </a:rPr>
                        <a:t>（平成</a:t>
                      </a:r>
                      <a:r>
                        <a:rPr kumimoji="1" lang="en-US" altLang="zh-CN" sz="1100" u="none" dirty="0">
                          <a:latin typeface="ＭＳ ゴシック" panose="020B0609070205080204" pitchFamily="49" charset="-128"/>
                          <a:ea typeface="ＭＳ ゴシック" panose="020B0609070205080204" pitchFamily="49" charset="-128"/>
                        </a:rPr>
                        <a:t>12</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100</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2787220725"/>
                  </a:ext>
                </a:extLst>
              </a:tr>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（３）エネルギーの節減</a:t>
                      </a:r>
                    </a:p>
                  </a:txBody>
                  <a:tcPr anchor="ctr"/>
                </a:tc>
                <a:extLst>
                  <a:ext uri="{0D108BD9-81ED-4DB2-BD59-A6C34878D82A}">
                    <a16:rowId xmlns:a16="http://schemas.microsoft.com/office/drawing/2014/main" val="2946428960"/>
                  </a:ext>
                </a:extLst>
              </a:tr>
              <a:tr h="540000">
                <a:tc>
                  <a:txBody>
                    <a:bodyPr/>
                    <a:lstStyle/>
                    <a:p>
                      <a:r>
                        <a:rPr kumimoji="1" lang="ja-JP" altLang="en-US" sz="1100" u="none" dirty="0">
                          <a:latin typeface="ＭＳ ゴシック" panose="020B0609070205080204" pitchFamily="49" charset="-128"/>
                          <a:ea typeface="ＭＳ ゴシック" panose="020B0609070205080204" pitchFamily="49" charset="-128"/>
                        </a:rPr>
                        <a:t>・エネルギーの使⽤の合理化及び⾮化⽯エネルギーへの転換等に関する法律</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54</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49</a:t>
                      </a:r>
                      <a:r>
                        <a:rPr kumimoji="1" lang="zh-CN" altLang="en-US" sz="1100" u="none" dirty="0">
                          <a:latin typeface="ＭＳ ゴシック" panose="020B0609070205080204" pitchFamily="49" charset="-128"/>
                          <a:ea typeface="ＭＳ ゴシック" panose="020B0609070205080204" pitchFamily="49" charset="-128"/>
                        </a:rPr>
                        <a:t>号</a:t>
                      </a:r>
                      <a:r>
                        <a:rPr kumimoji="1" lang="ja-JP" altLang="en-US" sz="1100" u="none" dirty="0">
                          <a:latin typeface="ＭＳ ゴシック" panose="020B0609070205080204" pitchFamily="49" charset="-128"/>
                          <a:ea typeface="ＭＳ ゴシック" panose="020B0609070205080204" pitchFamily="49" charset="-128"/>
                        </a:rPr>
                        <a:t>）</a:t>
                      </a:r>
                    </a:p>
                  </a:txBody>
                  <a:tcPr anchor="ctr"/>
                </a:tc>
                <a:extLst>
                  <a:ext uri="{0D108BD9-81ED-4DB2-BD59-A6C34878D82A}">
                    <a16:rowId xmlns:a16="http://schemas.microsoft.com/office/drawing/2014/main" val="3547378053"/>
                  </a:ext>
                </a:extLst>
              </a:tr>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（４）悪臭及び害虫の発生防止</a:t>
                      </a:r>
                    </a:p>
                  </a:txBody>
                  <a:tcPr anchor="ctr"/>
                </a:tc>
                <a:extLst>
                  <a:ext uri="{0D108BD9-81ED-4DB2-BD59-A6C34878D82A}">
                    <a16:rowId xmlns:a16="http://schemas.microsoft.com/office/drawing/2014/main" val="2065259092"/>
                  </a:ext>
                </a:extLst>
              </a:tr>
              <a:tr h="540000">
                <a:tc>
                  <a:txBody>
                    <a:bodyPr/>
                    <a:lstStyle/>
                    <a:p>
                      <a:r>
                        <a:rPr kumimoji="1" lang="ja-JP" altLang="en-US" sz="1100" u="none" dirty="0">
                          <a:latin typeface="ＭＳ ゴシック" panose="020B0609070205080204" pitchFamily="49" charset="-128"/>
                          <a:ea typeface="ＭＳ ゴシック" panose="020B0609070205080204" pitchFamily="49" charset="-128"/>
                        </a:rPr>
                        <a:t>・悪臭防⽌法</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46</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91</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653742417"/>
                  </a:ext>
                </a:extLst>
              </a:tr>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（５）廃棄物の発生抑制、適正な循環的な利用及び適正な処分</a:t>
                      </a:r>
                    </a:p>
                  </a:txBody>
                  <a:tcPr anchor="ctr"/>
                </a:tc>
                <a:extLst>
                  <a:ext uri="{0D108BD9-81ED-4DB2-BD59-A6C34878D82A}">
                    <a16:rowId xmlns:a16="http://schemas.microsoft.com/office/drawing/2014/main" val="465984704"/>
                  </a:ext>
                </a:extLst>
              </a:tr>
              <a:tr h="1080000">
                <a:tc>
                  <a:txBody>
                    <a:bodyPr/>
                    <a:lstStyle/>
                    <a:p>
                      <a:r>
                        <a:rPr kumimoji="1" lang="ja-JP" altLang="en-US" sz="1100" u="none" dirty="0">
                          <a:latin typeface="ＭＳ ゴシック" panose="020B0609070205080204" pitchFamily="49" charset="-128"/>
                          <a:ea typeface="ＭＳ ゴシック" panose="020B0609070205080204" pitchFamily="49" charset="-128"/>
                        </a:rPr>
                        <a:t>・廃棄物の処理及び清掃に関する法律 </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45</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137</a:t>
                      </a:r>
                      <a:r>
                        <a:rPr kumimoji="1" lang="zh-CN" altLang="en-US" sz="1100" u="none" dirty="0">
                          <a:latin typeface="ＭＳ ゴシック" panose="020B0609070205080204" pitchFamily="49" charset="-128"/>
                          <a:ea typeface="ＭＳ ゴシック" panose="020B0609070205080204" pitchFamily="49" charset="-128"/>
                        </a:rPr>
                        <a:t>号）</a:t>
                      </a:r>
                      <a:endParaRPr kumimoji="1" lang="en-US" altLang="ja-JP" sz="1100" u="none" dirty="0">
                        <a:latin typeface="ＭＳ ゴシック" panose="020B0609070205080204" pitchFamily="49" charset="-128"/>
                        <a:ea typeface="ＭＳ ゴシック" panose="020B0609070205080204" pitchFamily="49" charset="-128"/>
                      </a:endParaRPr>
                    </a:p>
                    <a:p>
                      <a:r>
                        <a:rPr kumimoji="1" lang="ja-JP" altLang="en-US" sz="1100" u="none" dirty="0">
                          <a:latin typeface="ＭＳ ゴシック" panose="020B0609070205080204" pitchFamily="49" charset="-128"/>
                          <a:ea typeface="ＭＳ ゴシック" panose="020B0609070205080204" pitchFamily="49" charset="-128"/>
                        </a:rPr>
                        <a:t>・国等による環境物品等の調達の推進等に関する法律</a:t>
                      </a:r>
                      <a:r>
                        <a:rPr kumimoji="1" lang="zh-CN" altLang="en-US" sz="1100" u="none" dirty="0">
                          <a:latin typeface="ＭＳ ゴシック" panose="020B0609070205080204" pitchFamily="49" charset="-128"/>
                          <a:ea typeface="ＭＳ ゴシック" panose="020B0609070205080204" pitchFamily="49" charset="-128"/>
                        </a:rPr>
                        <a:t>（平成</a:t>
                      </a:r>
                      <a:r>
                        <a:rPr kumimoji="1" lang="en-US" altLang="zh-CN" sz="1100" u="none" dirty="0">
                          <a:latin typeface="ＭＳ ゴシック" panose="020B0609070205080204" pitchFamily="49" charset="-128"/>
                          <a:ea typeface="ＭＳ ゴシック" panose="020B0609070205080204" pitchFamily="49" charset="-128"/>
                        </a:rPr>
                        <a:t>12</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100</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p>
                      <a:r>
                        <a:rPr kumimoji="1" lang="ja-JP" altLang="en-US" sz="1100" u="none" dirty="0">
                          <a:latin typeface="ＭＳ ゴシック" panose="020B0609070205080204" pitchFamily="49" charset="-128"/>
                          <a:ea typeface="ＭＳ ゴシック" panose="020B0609070205080204" pitchFamily="49" charset="-128"/>
                        </a:rPr>
                        <a:t>・容器包装に係る分別収集及び再商品化の促進等に関する法律</a:t>
                      </a:r>
                      <a:r>
                        <a:rPr kumimoji="1" lang="zh-CN" altLang="en-US" sz="1100" u="none" dirty="0">
                          <a:latin typeface="ＭＳ ゴシック" panose="020B0609070205080204" pitchFamily="49" charset="-128"/>
                          <a:ea typeface="ＭＳ ゴシック" panose="020B0609070205080204" pitchFamily="49" charset="-128"/>
                        </a:rPr>
                        <a:t>（平成 ７年法律第</a:t>
                      </a:r>
                      <a:r>
                        <a:rPr kumimoji="1" lang="en-US" altLang="zh-CN" sz="1100" u="none" dirty="0">
                          <a:latin typeface="ＭＳ ゴシック" panose="020B0609070205080204" pitchFamily="49" charset="-128"/>
                          <a:ea typeface="ＭＳ ゴシック" panose="020B0609070205080204" pitchFamily="49" charset="-128"/>
                        </a:rPr>
                        <a:t>112</a:t>
                      </a:r>
                      <a:r>
                        <a:rPr kumimoji="1" lang="zh-CN" altLang="en-US" sz="1100" u="none" dirty="0">
                          <a:latin typeface="ＭＳ ゴシック" panose="020B0609070205080204" pitchFamily="49" charset="-128"/>
                          <a:ea typeface="ＭＳ ゴシック" panose="020B0609070205080204" pitchFamily="49" charset="-128"/>
                        </a:rPr>
                        <a:t>号</a:t>
                      </a:r>
                      <a:r>
                        <a:rPr kumimoji="1" lang="ja-JP" altLang="en-US" sz="1100" u="none" dirty="0">
                          <a:latin typeface="ＭＳ ゴシック" panose="020B0609070205080204" pitchFamily="49" charset="-128"/>
                          <a:ea typeface="ＭＳ ゴシック" panose="020B0609070205080204" pitchFamily="49" charset="-128"/>
                        </a:rPr>
                        <a:t>）</a:t>
                      </a:r>
                    </a:p>
                  </a:txBody>
                  <a:tcPr anchor="ctr"/>
                </a:tc>
                <a:extLst>
                  <a:ext uri="{0D108BD9-81ED-4DB2-BD59-A6C34878D82A}">
                    <a16:rowId xmlns:a16="http://schemas.microsoft.com/office/drawing/2014/main" val="3432313196"/>
                  </a:ext>
                </a:extLst>
              </a:tr>
            </a:tbl>
          </a:graphicData>
        </a:graphic>
      </p:graphicFrame>
      <p:graphicFrame>
        <p:nvGraphicFramePr>
          <p:cNvPr id="16" name="表 15">
            <a:extLst>
              <a:ext uri="{FF2B5EF4-FFF2-40B4-BE49-F238E27FC236}">
                <a16:creationId xmlns:a16="http://schemas.microsoft.com/office/drawing/2014/main" id="{DAE423FA-4F52-954B-0D54-9458C6A490A8}"/>
              </a:ext>
            </a:extLst>
          </p:cNvPr>
          <p:cNvGraphicFramePr>
            <a:graphicFrameLocks noGrp="1"/>
          </p:cNvGraphicFramePr>
          <p:nvPr/>
        </p:nvGraphicFramePr>
        <p:xfrm>
          <a:off x="5114003" y="1208615"/>
          <a:ext cx="4677697" cy="2304000"/>
        </p:xfrm>
        <a:graphic>
          <a:graphicData uri="http://schemas.openxmlformats.org/drawingml/2006/table">
            <a:tbl>
              <a:tblPr firstRow="1" bandRow="1">
                <a:tableStyleId>{5940675A-B579-460E-94D1-54222C63F5DA}</a:tableStyleId>
              </a:tblPr>
              <a:tblGrid>
                <a:gridCol w="4677697">
                  <a:extLst>
                    <a:ext uri="{9D8B030D-6E8A-4147-A177-3AD203B41FA5}">
                      <a16:colId xmlns:a16="http://schemas.microsoft.com/office/drawing/2014/main" val="3330904152"/>
                    </a:ext>
                  </a:extLst>
                </a:gridCol>
              </a:tblGrid>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（６）生物多様性への悪影響の防止</a:t>
                      </a:r>
                    </a:p>
                  </a:txBody>
                  <a:tcPr anchor="ctr"/>
                </a:tc>
                <a:extLst>
                  <a:ext uri="{0D108BD9-81ED-4DB2-BD59-A6C34878D82A}">
                    <a16:rowId xmlns:a16="http://schemas.microsoft.com/office/drawing/2014/main" val="2033429892"/>
                  </a:ext>
                </a:extLst>
              </a:tr>
              <a:tr h="648000">
                <a:tc>
                  <a:txBody>
                    <a:bodyPr/>
                    <a:lstStyle/>
                    <a:p>
                      <a:r>
                        <a:rPr kumimoji="1" lang="ja-JP" altLang="en-US" sz="1100" u="none" dirty="0">
                          <a:latin typeface="ＭＳ ゴシック" panose="020B0609070205080204" pitchFamily="49" charset="-128"/>
                          <a:ea typeface="ＭＳ ゴシック" panose="020B0609070205080204" pitchFamily="49" charset="-128"/>
                        </a:rPr>
                        <a:t>・遺伝⼦組換え⽣物等の使⽤等の規制による⽣物の多様性の確保に関する法律</a:t>
                      </a:r>
                      <a:r>
                        <a:rPr kumimoji="1" lang="zh-CN" altLang="en-US" sz="1100" u="none" dirty="0">
                          <a:latin typeface="ＭＳ ゴシック" panose="020B0609070205080204" pitchFamily="49" charset="-128"/>
                          <a:ea typeface="ＭＳ ゴシック" panose="020B0609070205080204" pitchFamily="49" charset="-128"/>
                        </a:rPr>
                        <a:t>（平成</a:t>
                      </a:r>
                      <a:r>
                        <a:rPr kumimoji="1" lang="en-US" altLang="zh-CN" sz="1100" u="none" dirty="0">
                          <a:latin typeface="ＭＳ ゴシック" panose="020B0609070205080204" pitchFamily="49" charset="-128"/>
                          <a:ea typeface="ＭＳ ゴシック" panose="020B0609070205080204" pitchFamily="49" charset="-128"/>
                        </a:rPr>
                        <a:t>15</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97</a:t>
                      </a:r>
                      <a:r>
                        <a:rPr kumimoji="1" lang="zh-CN" altLang="en-US" sz="1100" u="none" dirty="0">
                          <a:latin typeface="ＭＳ ゴシック" panose="020B0609070205080204" pitchFamily="49" charset="-128"/>
                          <a:ea typeface="ＭＳ ゴシック" panose="020B0609070205080204" pitchFamily="49" charset="-128"/>
                        </a:rPr>
                        <a:t>号）</a:t>
                      </a:r>
                      <a:endParaRPr kumimoji="1" lang="en-US" altLang="ja-JP" sz="1100" u="none" dirty="0">
                        <a:latin typeface="ＭＳ ゴシック" panose="020B0609070205080204" pitchFamily="49" charset="-128"/>
                        <a:ea typeface="ＭＳ ゴシック" panose="020B0609070205080204" pitchFamily="49" charset="-128"/>
                      </a:endParaRPr>
                    </a:p>
                    <a:p>
                      <a:r>
                        <a:rPr kumimoji="1" lang="ja-JP" altLang="en-US" sz="1100" u="none" dirty="0">
                          <a:latin typeface="ＭＳ ゴシック" panose="020B0609070205080204" pitchFamily="49" charset="-128"/>
                          <a:ea typeface="ＭＳ ゴシック" panose="020B0609070205080204" pitchFamily="49" charset="-128"/>
                        </a:rPr>
                        <a:t>・⽔質汚濁防⽌法</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45</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138</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2989569653"/>
                  </a:ext>
                </a:extLst>
              </a:tr>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（７）環境関係法令の遵守等</a:t>
                      </a:r>
                    </a:p>
                  </a:txBody>
                  <a:tcPr anchor="ctr"/>
                </a:tc>
                <a:extLst>
                  <a:ext uri="{0D108BD9-81ED-4DB2-BD59-A6C34878D82A}">
                    <a16:rowId xmlns:a16="http://schemas.microsoft.com/office/drawing/2014/main" val="1498094796"/>
                  </a:ext>
                </a:extLst>
              </a:tr>
              <a:tr h="936000">
                <a:tc>
                  <a:txBody>
                    <a:bodyPr/>
                    <a:lstStyle/>
                    <a:p>
                      <a:r>
                        <a:rPr kumimoji="1" lang="ja-JP" altLang="en-US" sz="1100" u="none" dirty="0">
                          <a:latin typeface="ＭＳ ゴシック" panose="020B0609070205080204" pitchFamily="49" charset="-128"/>
                          <a:ea typeface="ＭＳ ゴシック" panose="020B0609070205080204" pitchFamily="49" charset="-128"/>
                        </a:rPr>
                        <a:t>・労働安全衛生法</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47</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57</a:t>
                      </a:r>
                      <a:r>
                        <a:rPr kumimoji="1" lang="zh-CN" altLang="en-US" sz="1100" u="none" dirty="0">
                          <a:latin typeface="ＭＳ ゴシック" panose="020B0609070205080204" pitchFamily="49" charset="-128"/>
                          <a:ea typeface="ＭＳ ゴシック" panose="020B0609070205080204" pitchFamily="49" charset="-128"/>
                        </a:rPr>
                        <a:t>号）</a:t>
                      </a:r>
                      <a:endParaRPr kumimoji="1" lang="en-US" altLang="ja-JP" sz="1100" u="none" dirty="0">
                        <a:latin typeface="ＭＳ ゴシック" panose="020B0609070205080204" pitchFamily="49" charset="-128"/>
                        <a:ea typeface="ＭＳ ゴシック" panose="020B0609070205080204" pitchFamily="49" charset="-128"/>
                      </a:endParaRPr>
                    </a:p>
                    <a:p>
                      <a:r>
                        <a:rPr kumimoji="1" lang="ja-JP" altLang="en-US" sz="1100" u="none" dirty="0">
                          <a:latin typeface="ＭＳ ゴシック" panose="020B0609070205080204" pitchFamily="49" charset="-128"/>
                          <a:ea typeface="ＭＳ ゴシック" panose="020B0609070205080204" pitchFamily="49" charset="-128"/>
                        </a:rPr>
                        <a:t>・地球温暖化対策の推進に関する法律</a:t>
                      </a:r>
                      <a:r>
                        <a:rPr kumimoji="1" lang="zh-CN" altLang="en-US" sz="1100" u="none" dirty="0">
                          <a:latin typeface="ＭＳ ゴシック" panose="020B0609070205080204" pitchFamily="49" charset="-128"/>
                          <a:ea typeface="ＭＳ ゴシック" panose="020B0609070205080204" pitchFamily="49" charset="-128"/>
                        </a:rPr>
                        <a:t>（平成</a:t>
                      </a:r>
                      <a:r>
                        <a:rPr kumimoji="1" lang="en-US" altLang="zh-CN" sz="1100" u="none" dirty="0">
                          <a:latin typeface="ＭＳ ゴシック" panose="020B0609070205080204" pitchFamily="49" charset="-128"/>
                          <a:ea typeface="ＭＳ ゴシック" panose="020B0609070205080204" pitchFamily="49" charset="-128"/>
                        </a:rPr>
                        <a:t>10</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117</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p>
                      <a:r>
                        <a:rPr kumimoji="1" lang="ja-JP" altLang="en-US" sz="1100" u="none" dirty="0">
                          <a:latin typeface="ＭＳ ゴシック" panose="020B0609070205080204" pitchFamily="49" charset="-128"/>
                          <a:ea typeface="ＭＳ ゴシック" panose="020B0609070205080204" pitchFamily="49" charset="-128"/>
                        </a:rPr>
                        <a:t>・国等における温室効果ガス等の排出の削減に配慮した契約の推進に関する法律</a:t>
                      </a:r>
                      <a:r>
                        <a:rPr kumimoji="1" lang="zh-CN" altLang="en-US" sz="1100" u="none" dirty="0">
                          <a:latin typeface="ＭＳ ゴシック" panose="020B0609070205080204" pitchFamily="49" charset="-128"/>
                          <a:ea typeface="ＭＳ ゴシック" panose="020B0609070205080204" pitchFamily="49" charset="-128"/>
                        </a:rPr>
                        <a:t>（平成</a:t>
                      </a:r>
                      <a:r>
                        <a:rPr kumimoji="1" lang="en-US" altLang="zh-CN" sz="1100" u="none" dirty="0">
                          <a:latin typeface="ＭＳ ゴシック" panose="020B0609070205080204" pitchFamily="49" charset="-128"/>
                          <a:ea typeface="ＭＳ ゴシック" panose="020B0609070205080204" pitchFamily="49" charset="-128"/>
                        </a:rPr>
                        <a:t>19</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56</a:t>
                      </a:r>
                      <a:r>
                        <a:rPr kumimoji="1" lang="zh-CN" altLang="en-US" sz="1100" u="none" dirty="0">
                          <a:latin typeface="ＭＳ ゴシック" panose="020B0609070205080204" pitchFamily="49" charset="-128"/>
                          <a:ea typeface="ＭＳ ゴシック" panose="020B0609070205080204" pitchFamily="49" charset="-128"/>
                        </a:rPr>
                        <a:t>号）</a:t>
                      </a:r>
                    </a:p>
                  </a:txBody>
                  <a:tcPr anchor="ctr"/>
                </a:tc>
                <a:extLst>
                  <a:ext uri="{0D108BD9-81ED-4DB2-BD59-A6C34878D82A}">
                    <a16:rowId xmlns:a16="http://schemas.microsoft.com/office/drawing/2014/main" val="2787220725"/>
                  </a:ext>
                </a:extLst>
              </a:tr>
            </a:tbl>
          </a:graphicData>
        </a:graphic>
      </p:graphicFrame>
      <p:sp>
        <p:nvSpPr>
          <p:cNvPr id="2" name="テキスト ボックス 1">
            <a:extLst>
              <a:ext uri="{FF2B5EF4-FFF2-40B4-BE49-F238E27FC236}">
                <a16:creationId xmlns:a16="http://schemas.microsoft.com/office/drawing/2014/main" id="{D0FF1E74-2426-551E-AA74-5A505D012B22}"/>
              </a:ext>
            </a:extLst>
          </p:cNvPr>
          <p:cNvSpPr txBox="1"/>
          <p:nvPr/>
        </p:nvSpPr>
        <p:spPr>
          <a:xfrm>
            <a:off x="5456" y="16485"/>
            <a:ext cx="1620957" cy="307777"/>
          </a:xfrm>
          <a:prstGeom prst="rect">
            <a:avLst/>
          </a:prstGeom>
          <a:noFill/>
          <a:ln>
            <a:solidFill>
              <a:schemeClr val="tx1"/>
            </a:solidFill>
          </a:ln>
        </p:spPr>
        <p:txBody>
          <a:bodyPr wrap="none" rtlCol="0">
            <a:spAutoFit/>
          </a:bodyPr>
          <a:lstStyle/>
          <a:p>
            <a:r>
              <a:rPr kumimoji="1" lang="ja-JP" altLang="en-US" sz="1400" dirty="0">
                <a:latin typeface="ＭＳ ゴシック" panose="020B0609070205080204" pitchFamily="49" charset="-128"/>
                <a:ea typeface="ＭＳ ゴシック" panose="020B0609070205080204" pitchFamily="49" charset="-128"/>
              </a:rPr>
              <a:t>別紙２</a:t>
            </a:r>
            <a:r>
              <a:rPr kumimoji="1" lang="en-US" altLang="ja-JP" sz="1400" dirty="0">
                <a:latin typeface="ＭＳ ゴシック" panose="020B0609070205080204" pitchFamily="49" charset="-128"/>
                <a:ea typeface="ＭＳ ゴシック" panose="020B0609070205080204" pitchFamily="49" charset="-128"/>
              </a:rPr>
              <a:t>―</a:t>
            </a:r>
            <a:r>
              <a:rPr kumimoji="1" lang="ja-JP" altLang="en-US" sz="1400" dirty="0">
                <a:latin typeface="ＭＳ ゴシック" panose="020B0609070205080204" pitchFamily="49" charset="-128"/>
                <a:ea typeface="ＭＳ ゴシック" panose="020B0609070205080204" pitchFamily="49" charset="-128"/>
              </a:rPr>
              <a:t>①（裏）</a:t>
            </a:r>
          </a:p>
        </p:txBody>
      </p:sp>
    </p:spTree>
    <p:extLst>
      <p:ext uri="{BB962C8B-B14F-4D97-AF65-F5344CB8AC3E}">
        <p14:creationId xmlns:p14="http://schemas.microsoft.com/office/powerpoint/2010/main" val="3148061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2711505249"/>
              </p:ext>
            </p:extLst>
          </p:nvPr>
        </p:nvGraphicFramePr>
        <p:xfrm>
          <a:off x="5033989" y="4088106"/>
          <a:ext cx="4794000" cy="1661814"/>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3200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8800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466728890"/>
              </p:ext>
            </p:extLst>
          </p:nvPr>
        </p:nvGraphicFramePr>
        <p:xfrm>
          <a:off x="5033989" y="2572651"/>
          <a:ext cx="4794000" cy="148290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1200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3536773551"/>
              </p:ext>
            </p:extLst>
          </p:nvPr>
        </p:nvGraphicFramePr>
        <p:xfrm>
          <a:off x="5033989" y="1820534"/>
          <a:ext cx="4794000" cy="7147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050" b="0" dirty="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1570126342"/>
              </p:ext>
            </p:extLst>
          </p:nvPr>
        </p:nvGraphicFramePr>
        <p:xfrm>
          <a:off x="78011" y="4590637"/>
          <a:ext cx="4794000" cy="1245108"/>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32000">
                <a:tc>
                  <a:txBody>
                    <a:bodyPr/>
                    <a:lstStyle/>
                    <a:p>
                      <a:pPr algn="ctr"/>
                      <a:r>
                        <a:rPr kumimoji="1" lang="ja-JP" altLang="en-US" sz="1050" b="0" dirty="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05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1066190583"/>
              </p:ext>
            </p:extLst>
          </p:nvPr>
        </p:nvGraphicFramePr>
        <p:xfrm>
          <a:off x="78011" y="2548877"/>
          <a:ext cx="4794000" cy="201549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1504725015"/>
              </p:ext>
            </p:extLst>
          </p:nvPr>
        </p:nvGraphicFramePr>
        <p:xfrm>
          <a:off x="78011" y="1141435"/>
          <a:ext cx="4794000" cy="137769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endParaRPr kumimoji="1" lang="en-US" altLang="ja-JP" sz="105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b="0" dirty="0">
                          <a:latin typeface="ＭＳ 明朝" panose="02020609040205080304" pitchFamily="17" charset="-128"/>
                          <a:ea typeface="ＭＳ 明朝" panose="02020609040205080304" pitchFamily="17" charset="-128"/>
                        </a:rPr>
                        <a:t>有機物の適正な</a:t>
                      </a:r>
                      <a:r>
                        <a:rPr kumimoji="1" lang="ja-JP" altLang="en-US" sz="1050" b="0" dirty="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382639"/>
            <a:ext cx="5144357" cy="646331"/>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a:ea typeface="Meiryo UI"/>
                <a:cs typeface="+mn-cs"/>
              </a:rPr>
              <a:t>環境負荷低減のクロスコンプライアンス チェックシート</a:t>
            </a:r>
            <a:endParaRPr kumimoji="1" lang="en-US" altLang="ja-JP" sz="1800" b="1"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メイリオ"/>
                <a:ea typeface="メイリオ"/>
                <a:cs typeface="+mn-cs"/>
              </a:rPr>
              <a:t>（農業経営体向け）</a:t>
            </a:r>
            <a:endParaRPr kumimoji="1" lang="en-US" altLang="ja-JP" sz="1800" b="1" i="0" u="none" strike="noStrike" kern="1200" cap="none" spc="0" normalizeH="0" baseline="0" noProof="0" dirty="0">
              <a:ln>
                <a:noFill/>
              </a:ln>
              <a:solidFill>
                <a:prstClr val="black"/>
              </a:solidFill>
              <a:effectLst/>
              <a:uLnTx/>
              <a:uFillTx/>
              <a:latin typeface="Meiryo UI"/>
              <a:ea typeface="Meiryo UI"/>
              <a:cs typeface="+mn-cs"/>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1887239753"/>
              </p:ext>
            </p:extLst>
          </p:nvPr>
        </p:nvGraphicFramePr>
        <p:xfrm>
          <a:off x="5033989" y="1141435"/>
          <a:ext cx="4794000" cy="6385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109901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669051E2-FFA6-AE06-24D2-3E8ECF25DA5A}"/>
              </a:ext>
            </a:extLst>
          </p:cNvPr>
          <p:cNvSpPr txBox="1"/>
          <p:nvPr/>
        </p:nvSpPr>
        <p:spPr>
          <a:xfrm>
            <a:off x="4962763" y="5732609"/>
            <a:ext cx="4872011" cy="10618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＜報告内容の確認と個人情報の取り扱いについて＞</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本チェックシートにて報告された内容については、農林水産省が対象者を抽出し、実施状況の確認を行います。</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記入いただいた個人情報については、本チェックシートの実施状況確認のために農林水産省で使用し、ご本人の同意がなければ第三者に提供することはありません。</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16" name="テキスト ボックス 15">
            <a:extLst>
              <a:ext uri="{FF2B5EF4-FFF2-40B4-BE49-F238E27FC236}">
                <a16:creationId xmlns:a16="http://schemas.microsoft.com/office/drawing/2014/main" id="{B09F9575-3F39-1C53-A8AA-3574036A6213}"/>
              </a:ext>
            </a:extLst>
          </p:cNvPr>
          <p:cNvSpPr txBox="1"/>
          <p:nvPr/>
        </p:nvSpPr>
        <p:spPr>
          <a:xfrm>
            <a:off x="7643952" y="6604521"/>
            <a:ext cx="2204450"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上記について、確認しました→□</a:t>
            </a:r>
          </a:p>
        </p:txBody>
      </p:sp>
      <p:sp>
        <p:nvSpPr>
          <p:cNvPr id="17" name="正方形/長方形 16">
            <a:extLst>
              <a:ext uri="{FF2B5EF4-FFF2-40B4-BE49-F238E27FC236}">
                <a16:creationId xmlns:a16="http://schemas.microsoft.com/office/drawing/2014/main" id="{28016EBC-4AC8-3860-B54B-4E354F7F72ED}"/>
              </a:ext>
            </a:extLst>
          </p:cNvPr>
          <p:cNvSpPr/>
          <p:nvPr/>
        </p:nvSpPr>
        <p:spPr>
          <a:xfrm>
            <a:off x="5029688" y="5785993"/>
            <a:ext cx="4794001" cy="106182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E5BB2E9A-B64F-6C32-21D6-B23D9434AF7D}"/>
              </a:ext>
            </a:extLst>
          </p:cNvPr>
          <p:cNvSpPr txBox="1"/>
          <p:nvPr/>
        </p:nvSpPr>
        <p:spPr>
          <a:xfrm>
            <a:off x="11574" y="16537"/>
            <a:ext cx="1082348" cy="307777"/>
          </a:xfrm>
          <a:prstGeom prst="rect">
            <a:avLst/>
          </a:prstGeom>
          <a:noFill/>
          <a:ln>
            <a:solidFill>
              <a:schemeClr val="tx1"/>
            </a:solidFill>
          </a:ln>
        </p:spPr>
        <p:txBody>
          <a:bodyPr wrap="none" rtlCol="0">
            <a:spAutoFit/>
          </a:bodyPr>
          <a:lstStyle/>
          <a:p>
            <a:r>
              <a:rPr kumimoji="1" lang="ja-JP" altLang="en-US" sz="1400">
                <a:latin typeface="ＭＳ ゴシック" panose="020B0609070205080204" pitchFamily="49" charset="-128"/>
                <a:ea typeface="ＭＳ ゴシック" panose="020B0609070205080204" pitchFamily="49" charset="-128"/>
              </a:rPr>
              <a:t>別紙２</a:t>
            </a:r>
            <a:r>
              <a:rPr kumimoji="1" lang="en-US" altLang="ja-JP" sz="1400">
                <a:latin typeface="ＭＳ ゴシック" panose="020B0609070205080204" pitchFamily="49" charset="-128"/>
                <a:ea typeface="ＭＳ ゴシック" panose="020B0609070205080204" pitchFamily="49" charset="-128"/>
              </a:rPr>
              <a:t>―</a:t>
            </a:r>
            <a:r>
              <a:rPr kumimoji="1" lang="ja-JP" altLang="en-US" sz="1400" dirty="0">
                <a:latin typeface="ＭＳ ゴシック" panose="020B0609070205080204" pitchFamily="49" charset="-128"/>
                <a:ea typeface="ＭＳ ゴシック" panose="020B0609070205080204" pitchFamily="49" charset="-128"/>
              </a:rPr>
              <a:t>②</a:t>
            </a:r>
          </a:p>
        </p:txBody>
      </p:sp>
      <p:sp>
        <p:nvSpPr>
          <p:cNvPr id="20" name="テキスト ボックス 19">
            <a:extLst>
              <a:ext uri="{FF2B5EF4-FFF2-40B4-BE49-F238E27FC236}">
                <a16:creationId xmlns:a16="http://schemas.microsoft.com/office/drawing/2014/main" id="{09145446-5098-CF97-54D3-6F4EF29A9851}"/>
              </a:ext>
            </a:extLst>
          </p:cNvPr>
          <p:cNvSpPr txBox="1"/>
          <p:nvPr/>
        </p:nvSpPr>
        <p:spPr>
          <a:xfrm>
            <a:off x="77412" y="5900027"/>
            <a:ext cx="4745018" cy="253916"/>
          </a:xfrm>
          <a:prstGeom prst="rect">
            <a:avLst/>
          </a:prstGeom>
          <a:noFill/>
        </p:spPr>
        <p:txBody>
          <a:bodyPr wrap="square" rtlCol="0">
            <a:spAutoFit/>
          </a:bodyPr>
          <a:lstStyle/>
          <a:p>
            <a:pPr marL="90488" marR="0" lvl="0" indent="-90488"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注</a:t>
            </a:r>
            <a:r>
              <a:rPr kumimoji="1" lang="ja-JP" altLang="en-US" sz="1050" dirty="0">
                <a:solidFill>
                  <a:prstClr val="black"/>
                </a:solidFill>
                <a:latin typeface="ＭＳ 明朝" panose="02020609040205080304" pitchFamily="17" charset="-128"/>
                <a:ea typeface="ＭＳ 明朝" panose="02020609040205080304" pitchFamily="17" charset="-128"/>
              </a:rPr>
              <a:t>　</a:t>
            </a:r>
            <a:r>
              <a:rPr kumimoji="1" lang="en-US" altLang="ja-JP" sz="1050" dirty="0">
                <a:solidFill>
                  <a:prstClr val="black"/>
                </a:solidFill>
                <a:latin typeface="ＭＳ 明朝" panose="02020609040205080304" pitchFamily="17" charset="-128"/>
                <a:ea typeface="ＭＳ 明朝" panose="02020609040205080304" pitchFamily="17" charset="-128"/>
              </a:rPr>
              <a:t>※</a:t>
            </a:r>
            <a:r>
              <a:rPr kumimoji="1" lang="ja-JP" altLang="en-US" sz="1050" dirty="0">
                <a:solidFill>
                  <a:prstClr val="black"/>
                </a:solidFill>
                <a:latin typeface="ＭＳ 明朝" panose="02020609040205080304" pitchFamily="17" charset="-128"/>
                <a:ea typeface="ＭＳ 明朝" panose="02020609040205080304" pitchFamily="17" charset="-128"/>
              </a:rPr>
              <a:t>の住所と連絡先は実績報告時に記載してください。</a:t>
            </a:r>
            <a:endParaRPr kumimoji="1" lang="en-US" altLang="ja-JP"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endParaRPr>
          </a:p>
        </p:txBody>
      </p:sp>
      <p:sp>
        <p:nvSpPr>
          <p:cNvPr id="22" name="テキスト ボックス 21">
            <a:extLst>
              <a:ext uri="{FF2B5EF4-FFF2-40B4-BE49-F238E27FC236}">
                <a16:creationId xmlns:a16="http://schemas.microsoft.com/office/drawing/2014/main" id="{4D850195-57D1-FA19-3C1A-69FE7869DF6E}"/>
              </a:ext>
            </a:extLst>
          </p:cNvPr>
          <p:cNvSpPr txBox="1"/>
          <p:nvPr/>
        </p:nvSpPr>
        <p:spPr>
          <a:xfrm>
            <a:off x="6600629" y="-114"/>
            <a:ext cx="3281668" cy="106182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事業名：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令和７年度持続的生産強化対策事業のうち</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R="0" lvl="0" algn="l" defTabSz="457200" rtl="0" eaLnBrk="1" fontAlgn="auto" latinLnBrk="0" hangingPunct="1">
              <a:lnSpc>
                <a:spcPct val="100000"/>
              </a:lnSpc>
              <a:spcBef>
                <a:spcPts val="0"/>
              </a:spcBef>
              <a:spcAft>
                <a:spcPts val="0"/>
              </a:spcAft>
              <a:buClrTx/>
              <a:buSzTx/>
              <a:buFontTx/>
              <a:buNone/>
              <a:tabLst/>
              <a:defRPr/>
            </a:pPr>
            <a:r>
              <a:rPr kumimoji="1" lang="ja-JP" altLang="en-US" sz="1050" b="0" i="0"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ジャパンフラワー強化プロジェクト推進</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prstClr val="black"/>
                </a:solidFill>
                <a:latin typeface="ＭＳ ゴシック" panose="020B0609070205080204" pitchFamily="49" charset="-128"/>
                <a:ea typeface="ＭＳ ゴシック" panose="020B0609070205080204" pitchFamily="49" charset="-128"/>
              </a:rPr>
              <a:t>協議会</a:t>
            </a: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氏名：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住所（</a:t>
            </a:r>
            <a:r>
              <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連絡先（</a:t>
            </a:r>
            <a:r>
              <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p>
        </p:txBody>
      </p:sp>
    </p:spTree>
    <p:extLst>
      <p:ext uri="{BB962C8B-B14F-4D97-AF65-F5344CB8AC3E}">
        <p14:creationId xmlns:p14="http://schemas.microsoft.com/office/powerpoint/2010/main" val="580855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ECBA042-7483-A3D2-761A-1F6EAA22EB13}"/>
              </a:ext>
            </a:extLst>
          </p:cNvPr>
          <p:cNvSpPr txBox="1"/>
          <p:nvPr/>
        </p:nvSpPr>
        <p:spPr>
          <a:xfrm>
            <a:off x="0" y="376519"/>
            <a:ext cx="8004114" cy="707886"/>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a:t>
            </a:r>
            <a:r>
              <a:rPr lang="ja-JP" altLang="en-US" sz="2000" b="1" dirty="0">
                <a:solidFill>
                  <a:prstClr val="black"/>
                </a:solidFill>
                <a:latin typeface="メイリオ"/>
                <a:ea typeface="メイリオ"/>
              </a:rPr>
              <a:t>（</a:t>
            </a:r>
            <a:r>
              <a:rPr kumimoji="0" lang="ja-JP" altLang="en-US" sz="2000" b="1" i="0" strike="noStrike" kern="1200" cap="none" spc="0" normalizeH="0" baseline="0" noProof="0" dirty="0">
                <a:ln>
                  <a:noFill/>
                </a:ln>
                <a:solidFill>
                  <a:prstClr val="black"/>
                </a:solidFill>
                <a:effectLst/>
                <a:uLnTx/>
                <a:uFillTx/>
                <a:latin typeface="メイリオ"/>
                <a:ea typeface="メイリオ"/>
              </a:rPr>
              <a:t>農業経営体向け）</a:t>
            </a:r>
            <a:endParaRPr kumimoji="0" lang="en-US" altLang="ja-JP" sz="2000" b="1" i="0" strike="noStrike" kern="1200" cap="none" spc="0" normalizeH="0" baseline="0" noProof="0" dirty="0">
              <a:ln>
                <a:noFill/>
              </a:ln>
              <a:solidFill>
                <a:prstClr val="black"/>
              </a:solidFill>
              <a:effectLst/>
              <a:uLnTx/>
              <a:uFillTx/>
              <a:latin typeface="メイリオ"/>
              <a:ea typeface="メイリオ"/>
            </a:endParaRPr>
          </a:p>
          <a:p>
            <a:r>
              <a:rPr lang="ja-JP" altLang="en-US" sz="2000" b="1" dirty="0">
                <a:solidFill>
                  <a:prstClr val="black"/>
                </a:solidFill>
                <a:latin typeface="メイリオ"/>
                <a:ea typeface="メイリオ"/>
              </a:rPr>
              <a:t>（７）環境関係法令の遵守等⑫の関係法令</a:t>
            </a:r>
            <a:endParaRPr kumimoji="1" lang="en-US" altLang="ja-JP" sz="2000" b="1" dirty="0">
              <a:latin typeface="Meiryo UI"/>
              <a:ea typeface="Meiryo UI"/>
            </a:endParaRPr>
          </a:p>
        </p:txBody>
      </p:sp>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5157" y="1119009"/>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11" name="表 15">
            <a:extLst>
              <a:ext uri="{FF2B5EF4-FFF2-40B4-BE49-F238E27FC236}">
                <a16:creationId xmlns:a16="http://schemas.microsoft.com/office/drawing/2014/main" id="{58D0653E-F746-1456-F6A6-A9A426B2BA00}"/>
              </a:ext>
            </a:extLst>
          </p:cNvPr>
          <p:cNvGraphicFramePr>
            <a:graphicFrameLocks noGrp="1"/>
          </p:cNvGraphicFramePr>
          <p:nvPr/>
        </p:nvGraphicFramePr>
        <p:xfrm>
          <a:off x="176979" y="1246715"/>
          <a:ext cx="4677697" cy="4572308"/>
        </p:xfrm>
        <a:graphic>
          <a:graphicData uri="http://schemas.openxmlformats.org/drawingml/2006/table">
            <a:tbl>
              <a:tblPr firstRow="1" bandRow="1">
                <a:tableStyleId>{5940675A-B579-460E-94D1-54222C63F5DA}</a:tableStyleId>
              </a:tblPr>
              <a:tblGrid>
                <a:gridCol w="4677697">
                  <a:extLst>
                    <a:ext uri="{9D8B030D-6E8A-4147-A177-3AD203B41FA5}">
                      <a16:colId xmlns:a16="http://schemas.microsoft.com/office/drawing/2014/main" val="3330904152"/>
                    </a:ext>
                  </a:extLst>
                </a:gridCol>
              </a:tblGrid>
              <a:tr h="357736">
                <a:tc>
                  <a:txBody>
                    <a:bodyPr/>
                    <a:lstStyle/>
                    <a:p>
                      <a:r>
                        <a:rPr kumimoji="1" lang="ja-JP" altLang="en-US" sz="1100" u="none" dirty="0">
                          <a:latin typeface="ＭＳ ゴシック" panose="020B0609070205080204" pitchFamily="49" charset="-128"/>
                          <a:ea typeface="ＭＳ ゴシック" panose="020B0609070205080204" pitchFamily="49" charset="-128"/>
                        </a:rPr>
                        <a:t>（１）適正な施肥</a:t>
                      </a:r>
                    </a:p>
                  </a:txBody>
                  <a:tcPr anchor="ctr"/>
                </a:tc>
                <a:extLst>
                  <a:ext uri="{0D108BD9-81ED-4DB2-BD59-A6C34878D82A}">
                    <a16:rowId xmlns:a16="http://schemas.microsoft.com/office/drawing/2014/main" val="2033429892"/>
                  </a:ext>
                </a:extLst>
              </a:tr>
              <a:tr h="504000">
                <a:tc>
                  <a:txBody>
                    <a:bodyPr/>
                    <a:lstStyle/>
                    <a:p>
                      <a:r>
                        <a:rPr kumimoji="1" lang="ja-JP" altLang="en-US" sz="1100" u="none" dirty="0">
                          <a:latin typeface="ＭＳ ゴシック" panose="020B0609070205080204" pitchFamily="49" charset="-128"/>
                          <a:ea typeface="ＭＳ ゴシック" panose="020B0609070205080204" pitchFamily="49" charset="-128"/>
                        </a:rPr>
                        <a:t>・農⽤地の⼟壌の汚染防⽌等に関する法律</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45</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139</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2989569653"/>
                  </a:ext>
                </a:extLst>
              </a:tr>
              <a:tr h="357736">
                <a:tc>
                  <a:txBody>
                    <a:bodyPr/>
                    <a:lstStyle/>
                    <a:p>
                      <a:r>
                        <a:rPr kumimoji="1" lang="ja-JP" altLang="en-US" sz="1100" u="none" dirty="0">
                          <a:latin typeface="ＭＳ ゴシック" panose="020B0609070205080204" pitchFamily="49" charset="-128"/>
                          <a:ea typeface="ＭＳ ゴシック" panose="020B0609070205080204" pitchFamily="49" charset="-128"/>
                        </a:rPr>
                        <a:t>（２）適正な防除</a:t>
                      </a:r>
                    </a:p>
                  </a:txBody>
                  <a:tcPr anchor="ctr"/>
                </a:tc>
                <a:extLst>
                  <a:ext uri="{0D108BD9-81ED-4DB2-BD59-A6C34878D82A}">
                    <a16:rowId xmlns:a16="http://schemas.microsoft.com/office/drawing/2014/main" val="1498094796"/>
                  </a:ext>
                </a:extLst>
              </a:tr>
              <a:tr h="617814">
                <a:tc>
                  <a:txBody>
                    <a:bodyPr/>
                    <a:lstStyle/>
                    <a:p>
                      <a:r>
                        <a:rPr kumimoji="1" lang="ja-JP" altLang="en-US" sz="1100" u="none" dirty="0">
                          <a:latin typeface="ＭＳ ゴシック" panose="020B0609070205080204" pitchFamily="49" charset="-128"/>
                          <a:ea typeface="ＭＳ ゴシック" panose="020B0609070205080204" pitchFamily="49" charset="-128"/>
                        </a:rPr>
                        <a:t>・農薬取締法</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23</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82</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p>
                      <a:r>
                        <a:rPr kumimoji="1" lang="ja-JP" altLang="en-US" sz="1100" u="none" dirty="0">
                          <a:latin typeface="ＭＳ ゴシック" panose="020B0609070205080204" pitchFamily="49" charset="-128"/>
                          <a:ea typeface="ＭＳ ゴシック" panose="020B0609070205080204" pitchFamily="49" charset="-128"/>
                        </a:rPr>
                        <a:t>・植物防疫法</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25</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151</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2787220725"/>
                  </a:ext>
                </a:extLst>
              </a:tr>
              <a:tr h="357736">
                <a:tc>
                  <a:txBody>
                    <a:bodyPr/>
                    <a:lstStyle/>
                    <a:p>
                      <a:r>
                        <a:rPr kumimoji="1" lang="ja-JP" altLang="en-US" sz="1100" u="none" dirty="0">
                          <a:latin typeface="ＭＳ ゴシック" panose="020B0609070205080204" pitchFamily="49" charset="-128"/>
                          <a:ea typeface="ＭＳ ゴシック" panose="020B0609070205080204" pitchFamily="49" charset="-128"/>
                        </a:rPr>
                        <a:t>（３）エネルギーの節減</a:t>
                      </a:r>
                    </a:p>
                  </a:txBody>
                  <a:tcPr anchor="ctr"/>
                </a:tc>
                <a:extLst>
                  <a:ext uri="{0D108BD9-81ED-4DB2-BD59-A6C34878D82A}">
                    <a16:rowId xmlns:a16="http://schemas.microsoft.com/office/drawing/2014/main" val="2946428960"/>
                  </a:ext>
                </a:extLst>
              </a:tr>
              <a:tr h="617814">
                <a:tc>
                  <a:txBody>
                    <a:bodyPr/>
                    <a:lstStyle/>
                    <a:p>
                      <a:r>
                        <a:rPr kumimoji="1" lang="ja-JP" altLang="en-US" sz="1100" u="none" dirty="0">
                          <a:latin typeface="ＭＳ ゴシック" panose="020B0609070205080204" pitchFamily="49" charset="-128"/>
                          <a:ea typeface="ＭＳ ゴシック" panose="020B0609070205080204" pitchFamily="49" charset="-128"/>
                        </a:rPr>
                        <a:t>・エネルギーの使⽤の合理化及び⾮化⽯エネルギーへの転換等に関する法律</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54</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49</a:t>
                      </a:r>
                      <a:r>
                        <a:rPr kumimoji="1" lang="zh-CN" altLang="en-US" sz="1100" u="none" dirty="0">
                          <a:latin typeface="ＭＳ ゴシック" panose="020B0609070205080204" pitchFamily="49" charset="-128"/>
                          <a:ea typeface="ＭＳ ゴシック" panose="020B0609070205080204" pitchFamily="49" charset="-128"/>
                        </a:rPr>
                        <a:t>号</a:t>
                      </a:r>
                      <a:r>
                        <a:rPr kumimoji="1" lang="ja-JP" altLang="en-US" sz="1100" u="none" dirty="0">
                          <a:latin typeface="ＭＳ ゴシック" panose="020B0609070205080204" pitchFamily="49" charset="-128"/>
                          <a:ea typeface="ＭＳ ゴシック" panose="020B0609070205080204" pitchFamily="49" charset="-128"/>
                        </a:rPr>
                        <a:t>）</a:t>
                      </a:r>
                    </a:p>
                  </a:txBody>
                  <a:tcPr anchor="ctr"/>
                </a:tc>
                <a:extLst>
                  <a:ext uri="{0D108BD9-81ED-4DB2-BD59-A6C34878D82A}">
                    <a16:rowId xmlns:a16="http://schemas.microsoft.com/office/drawing/2014/main" val="3547378053"/>
                  </a:ext>
                </a:extLst>
              </a:tr>
              <a:tr h="357736">
                <a:tc>
                  <a:txBody>
                    <a:bodyPr/>
                    <a:lstStyle/>
                    <a:p>
                      <a:r>
                        <a:rPr kumimoji="1" lang="ja-JP" altLang="en-US" sz="1100" u="none" dirty="0">
                          <a:latin typeface="ＭＳ ゴシック" panose="020B0609070205080204" pitchFamily="49" charset="-128"/>
                          <a:ea typeface="ＭＳ ゴシック" panose="020B0609070205080204" pitchFamily="49" charset="-128"/>
                        </a:rPr>
                        <a:t>（４）悪臭及び害虫の発生防止</a:t>
                      </a:r>
                    </a:p>
                  </a:txBody>
                  <a:tcPr anchor="ctr"/>
                </a:tc>
                <a:extLst>
                  <a:ext uri="{0D108BD9-81ED-4DB2-BD59-A6C34878D82A}">
                    <a16:rowId xmlns:a16="http://schemas.microsoft.com/office/drawing/2014/main" val="2065259092"/>
                  </a:ext>
                </a:extLst>
              </a:tr>
              <a:tr h="504000">
                <a:tc>
                  <a:txBody>
                    <a:bodyPr/>
                    <a:lstStyle/>
                    <a:p>
                      <a:r>
                        <a:rPr kumimoji="1" lang="ja-JP" altLang="en-US" sz="1100" u="none" dirty="0">
                          <a:latin typeface="ＭＳ ゴシック" panose="020B0609070205080204" pitchFamily="49" charset="-128"/>
                          <a:ea typeface="ＭＳ ゴシック" panose="020B0609070205080204" pitchFamily="49" charset="-128"/>
                        </a:rPr>
                        <a:t>・悪臭防⽌法</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46</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91</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653742417"/>
                  </a:ext>
                </a:extLst>
              </a:tr>
              <a:tr h="357736">
                <a:tc>
                  <a:txBody>
                    <a:bodyPr/>
                    <a:lstStyle/>
                    <a:p>
                      <a:r>
                        <a:rPr kumimoji="1" lang="ja-JP" altLang="en-US" sz="1100" u="none" dirty="0">
                          <a:latin typeface="ＭＳ ゴシック" panose="020B0609070205080204" pitchFamily="49" charset="-128"/>
                          <a:ea typeface="ＭＳ ゴシック" panose="020B0609070205080204" pitchFamily="49" charset="-128"/>
                        </a:rPr>
                        <a:t>（５）廃棄物の発生抑制、適正な循環的な利用及び適正な処分</a:t>
                      </a:r>
                    </a:p>
                  </a:txBody>
                  <a:tcPr anchor="ctr"/>
                </a:tc>
                <a:extLst>
                  <a:ext uri="{0D108BD9-81ED-4DB2-BD59-A6C34878D82A}">
                    <a16:rowId xmlns:a16="http://schemas.microsoft.com/office/drawing/2014/main" val="465984704"/>
                  </a:ext>
                </a:extLst>
              </a:tr>
              <a:tr h="540000">
                <a:tc>
                  <a:txBody>
                    <a:bodyPr/>
                    <a:lstStyle/>
                    <a:p>
                      <a:r>
                        <a:rPr kumimoji="1" lang="ja-JP" altLang="en-US" sz="1100" u="none" dirty="0">
                          <a:latin typeface="ＭＳ ゴシック" panose="020B0609070205080204" pitchFamily="49" charset="-128"/>
                          <a:ea typeface="ＭＳ ゴシック" panose="020B0609070205080204" pitchFamily="49" charset="-128"/>
                        </a:rPr>
                        <a:t>・廃棄物の処理及び清掃に関する法律 </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45</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137</a:t>
                      </a:r>
                      <a:r>
                        <a:rPr kumimoji="1" lang="zh-CN" altLang="en-US" sz="1100" u="none" dirty="0">
                          <a:latin typeface="ＭＳ ゴシック" panose="020B0609070205080204" pitchFamily="49" charset="-128"/>
                          <a:ea typeface="ＭＳ ゴシック" panose="020B0609070205080204" pitchFamily="49" charset="-128"/>
                        </a:rPr>
                        <a:t>号）</a:t>
                      </a:r>
                      <a:endParaRPr kumimoji="1" lang="en-US" altLang="ja-JP"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3432313196"/>
                  </a:ext>
                </a:extLst>
              </a:tr>
            </a:tbl>
          </a:graphicData>
        </a:graphic>
      </p:graphicFrame>
      <p:graphicFrame>
        <p:nvGraphicFramePr>
          <p:cNvPr id="17" name="表 16">
            <a:extLst>
              <a:ext uri="{FF2B5EF4-FFF2-40B4-BE49-F238E27FC236}">
                <a16:creationId xmlns:a16="http://schemas.microsoft.com/office/drawing/2014/main" id="{772F44B2-31A9-928A-77A2-508CA1ACA3D5}"/>
              </a:ext>
            </a:extLst>
          </p:cNvPr>
          <p:cNvGraphicFramePr>
            <a:graphicFrameLocks noGrp="1"/>
          </p:cNvGraphicFramePr>
          <p:nvPr>
            <p:extLst>
              <p:ext uri="{D42A27DB-BD31-4B8C-83A1-F6EECF244321}">
                <p14:modId xmlns:p14="http://schemas.microsoft.com/office/powerpoint/2010/main" val="822493256"/>
              </p:ext>
            </p:extLst>
          </p:nvPr>
        </p:nvGraphicFramePr>
        <p:xfrm>
          <a:off x="5044254" y="1246715"/>
          <a:ext cx="4677697" cy="2052000"/>
        </p:xfrm>
        <a:graphic>
          <a:graphicData uri="http://schemas.openxmlformats.org/drawingml/2006/table">
            <a:tbl>
              <a:tblPr firstRow="1" bandRow="1">
                <a:tableStyleId>{5940675A-B579-460E-94D1-54222C63F5DA}</a:tableStyleId>
              </a:tblPr>
              <a:tblGrid>
                <a:gridCol w="4677697">
                  <a:extLst>
                    <a:ext uri="{9D8B030D-6E8A-4147-A177-3AD203B41FA5}">
                      <a16:colId xmlns:a16="http://schemas.microsoft.com/office/drawing/2014/main" val="3330904152"/>
                    </a:ext>
                  </a:extLst>
                </a:gridCol>
              </a:tblGrid>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（６）生物多様性への悪影響の防止</a:t>
                      </a:r>
                    </a:p>
                  </a:txBody>
                  <a:tcPr anchor="ctr"/>
                </a:tc>
                <a:extLst>
                  <a:ext uri="{0D108BD9-81ED-4DB2-BD59-A6C34878D82A}">
                    <a16:rowId xmlns:a16="http://schemas.microsoft.com/office/drawing/2014/main" val="2033429892"/>
                  </a:ext>
                </a:extLst>
              </a:tr>
              <a:tr h="648000">
                <a:tc>
                  <a:txBody>
                    <a:bodyPr/>
                    <a:lstStyle/>
                    <a:p>
                      <a:r>
                        <a:rPr kumimoji="1" lang="ja-JP" altLang="en-US" sz="1100" u="none" dirty="0">
                          <a:latin typeface="ＭＳ ゴシック" panose="020B0609070205080204" pitchFamily="49" charset="-128"/>
                          <a:ea typeface="ＭＳ ゴシック" panose="020B0609070205080204" pitchFamily="49" charset="-128"/>
                        </a:rPr>
                        <a:t>・遺伝⼦組換え⽣物等の使⽤等の規制による⽣物の多様性の確保に関する法律</a:t>
                      </a:r>
                      <a:r>
                        <a:rPr kumimoji="1" lang="zh-CN" altLang="en-US" sz="1100" u="none" dirty="0">
                          <a:latin typeface="ＭＳ ゴシック" panose="020B0609070205080204" pitchFamily="49" charset="-128"/>
                          <a:ea typeface="ＭＳ ゴシック" panose="020B0609070205080204" pitchFamily="49" charset="-128"/>
                        </a:rPr>
                        <a:t>（平成</a:t>
                      </a:r>
                      <a:r>
                        <a:rPr kumimoji="1" lang="en-US" altLang="zh-CN" sz="1100" u="none" dirty="0">
                          <a:latin typeface="ＭＳ ゴシック" panose="020B0609070205080204" pitchFamily="49" charset="-128"/>
                          <a:ea typeface="ＭＳ ゴシック" panose="020B0609070205080204" pitchFamily="49" charset="-128"/>
                        </a:rPr>
                        <a:t>15</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97</a:t>
                      </a:r>
                      <a:r>
                        <a:rPr kumimoji="1" lang="zh-CN" altLang="en-US" sz="1100" u="none" dirty="0">
                          <a:latin typeface="ＭＳ ゴシック" panose="020B0609070205080204" pitchFamily="49" charset="-128"/>
                          <a:ea typeface="ＭＳ ゴシック" panose="020B0609070205080204" pitchFamily="49" charset="-128"/>
                        </a:rPr>
                        <a:t>号）</a:t>
                      </a:r>
                      <a:endParaRPr kumimoji="1" lang="en-US" altLang="ja-JP" sz="1100" u="none" dirty="0">
                        <a:latin typeface="ＭＳ ゴシック" panose="020B0609070205080204" pitchFamily="49" charset="-128"/>
                        <a:ea typeface="ＭＳ ゴシック" panose="020B0609070205080204" pitchFamily="49" charset="-128"/>
                      </a:endParaRPr>
                    </a:p>
                    <a:p>
                      <a:r>
                        <a:rPr kumimoji="1" lang="ja-JP" altLang="en-US" sz="1100" u="none" dirty="0">
                          <a:latin typeface="ＭＳ ゴシック" panose="020B0609070205080204" pitchFamily="49" charset="-128"/>
                          <a:ea typeface="ＭＳ ゴシック" panose="020B0609070205080204" pitchFamily="49" charset="-128"/>
                        </a:rPr>
                        <a:t>・⽔質汚濁防⽌法</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45</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138</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2989569653"/>
                  </a:ext>
                </a:extLst>
              </a:tr>
              <a:tr h="360000">
                <a:tc>
                  <a:txBody>
                    <a:bodyPr/>
                    <a:lstStyle/>
                    <a:p>
                      <a:r>
                        <a:rPr kumimoji="1" lang="ja-JP" altLang="en-US" sz="1100" u="none" dirty="0">
                          <a:latin typeface="ＭＳ ゴシック" panose="020B0609070205080204" pitchFamily="49" charset="-128"/>
                          <a:ea typeface="ＭＳ ゴシック" panose="020B0609070205080204" pitchFamily="49" charset="-128"/>
                        </a:rPr>
                        <a:t>（７）環境関係法令の遵守等</a:t>
                      </a:r>
                    </a:p>
                  </a:txBody>
                  <a:tcPr anchor="ctr"/>
                </a:tc>
                <a:extLst>
                  <a:ext uri="{0D108BD9-81ED-4DB2-BD59-A6C34878D82A}">
                    <a16:rowId xmlns:a16="http://schemas.microsoft.com/office/drawing/2014/main" val="1498094796"/>
                  </a:ext>
                </a:extLst>
              </a:tr>
              <a:tr h="684000">
                <a:tc>
                  <a:txBody>
                    <a:bodyPr/>
                    <a:lstStyle/>
                    <a:p>
                      <a:r>
                        <a:rPr kumimoji="1" lang="ja-JP" altLang="en-US" sz="1100" u="none" dirty="0">
                          <a:latin typeface="ＭＳ ゴシック" panose="020B0609070205080204" pitchFamily="49" charset="-128"/>
                          <a:ea typeface="ＭＳ ゴシック" panose="020B0609070205080204" pitchFamily="49" charset="-128"/>
                        </a:rPr>
                        <a:t>・労働安全衛生法</a:t>
                      </a:r>
                      <a:r>
                        <a:rPr kumimoji="1" lang="zh-CN" altLang="en-US" sz="1100" u="none" dirty="0">
                          <a:latin typeface="ＭＳ ゴシック" panose="020B0609070205080204" pitchFamily="49" charset="-128"/>
                          <a:ea typeface="ＭＳ ゴシック" panose="020B0609070205080204" pitchFamily="49" charset="-128"/>
                        </a:rPr>
                        <a:t>（昭和</a:t>
                      </a:r>
                      <a:r>
                        <a:rPr kumimoji="1" lang="en-US" altLang="zh-CN" sz="1100" u="none" dirty="0">
                          <a:latin typeface="ＭＳ ゴシック" panose="020B0609070205080204" pitchFamily="49" charset="-128"/>
                          <a:ea typeface="ＭＳ ゴシック" panose="020B0609070205080204" pitchFamily="49" charset="-128"/>
                        </a:rPr>
                        <a:t>47</a:t>
                      </a:r>
                      <a:r>
                        <a:rPr kumimoji="1" lang="zh-CN" altLang="en-US" sz="1100" u="none" dirty="0">
                          <a:latin typeface="ＭＳ ゴシック" panose="020B0609070205080204" pitchFamily="49" charset="-128"/>
                          <a:ea typeface="ＭＳ ゴシック" panose="020B0609070205080204" pitchFamily="49" charset="-128"/>
                        </a:rPr>
                        <a:t>年法律第 </a:t>
                      </a:r>
                      <a:r>
                        <a:rPr kumimoji="1" lang="en-US" altLang="zh-CN" sz="1100" u="none" dirty="0">
                          <a:latin typeface="ＭＳ ゴシック" panose="020B0609070205080204" pitchFamily="49" charset="-128"/>
                          <a:ea typeface="ＭＳ ゴシック" panose="020B0609070205080204" pitchFamily="49" charset="-128"/>
                        </a:rPr>
                        <a:t>57</a:t>
                      </a:r>
                      <a:r>
                        <a:rPr kumimoji="1" lang="zh-CN" altLang="en-US" sz="1100" u="none" dirty="0">
                          <a:latin typeface="ＭＳ ゴシック" panose="020B0609070205080204" pitchFamily="49" charset="-128"/>
                          <a:ea typeface="ＭＳ ゴシック" panose="020B0609070205080204" pitchFamily="49" charset="-128"/>
                        </a:rPr>
                        <a:t>号）</a:t>
                      </a:r>
                      <a:endParaRPr kumimoji="1" lang="en-US" altLang="ja-JP" sz="1100" u="none" dirty="0">
                        <a:latin typeface="ＭＳ ゴシック" panose="020B0609070205080204" pitchFamily="49" charset="-128"/>
                        <a:ea typeface="ＭＳ ゴシック" panose="020B0609070205080204" pitchFamily="49" charset="-128"/>
                      </a:endParaRPr>
                    </a:p>
                    <a:p>
                      <a:r>
                        <a:rPr kumimoji="1" lang="ja-JP" altLang="en-US" sz="1100" u="none" dirty="0">
                          <a:latin typeface="ＭＳ ゴシック" panose="020B0609070205080204" pitchFamily="49" charset="-128"/>
                          <a:ea typeface="ＭＳ ゴシック" panose="020B0609070205080204" pitchFamily="49" charset="-128"/>
                        </a:rPr>
                        <a:t>・地球温暖化対策の推進に関する法律</a:t>
                      </a:r>
                      <a:r>
                        <a:rPr kumimoji="1" lang="zh-CN" altLang="en-US" sz="1100" u="none" dirty="0">
                          <a:latin typeface="ＭＳ ゴシック" panose="020B0609070205080204" pitchFamily="49" charset="-128"/>
                          <a:ea typeface="ＭＳ ゴシック" panose="020B0609070205080204" pitchFamily="49" charset="-128"/>
                        </a:rPr>
                        <a:t>（平成</a:t>
                      </a:r>
                      <a:r>
                        <a:rPr kumimoji="1" lang="en-US" altLang="zh-CN" sz="1100" u="none" dirty="0">
                          <a:latin typeface="ＭＳ ゴシック" panose="020B0609070205080204" pitchFamily="49" charset="-128"/>
                          <a:ea typeface="ＭＳ ゴシック" panose="020B0609070205080204" pitchFamily="49" charset="-128"/>
                        </a:rPr>
                        <a:t>10</a:t>
                      </a:r>
                      <a:r>
                        <a:rPr kumimoji="1" lang="zh-CN" altLang="en-US" sz="1100" u="none" dirty="0">
                          <a:latin typeface="ＭＳ ゴシック" panose="020B0609070205080204" pitchFamily="49" charset="-128"/>
                          <a:ea typeface="ＭＳ ゴシック" panose="020B0609070205080204" pitchFamily="49" charset="-128"/>
                        </a:rPr>
                        <a:t>年法律第</a:t>
                      </a:r>
                      <a:r>
                        <a:rPr kumimoji="1" lang="en-US" altLang="zh-CN" sz="1100" u="none" dirty="0">
                          <a:latin typeface="ＭＳ ゴシック" panose="020B0609070205080204" pitchFamily="49" charset="-128"/>
                          <a:ea typeface="ＭＳ ゴシック" panose="020B0609070205080204" pitchFamily="49" charset="-128"/>
                        </a:rPr>
                        <a:t>117</a:t>
                      </a:r>
                      <a:r>
                        <a:rPr kumimoji="1" lang="zh-CN" altLang="en-US" sz="1100" u="none" dirty="0">
                          <a:latin typeface="ＭＳ ゴシック" panose="020B0609070205080204" pitchFamily="49" charset="-128"/>
                          <a:ea typeface="ＭＳ ゴシック" panose="020B0609070205080204" pitchFamily="49" charset="-128"/>
                        </a:rPr>
                        <a:t>号）</a:t>
                      </a:r>
                      <a:endParaRPr kumimoji="1" lang="ja-JP" altLang="en-US" sz="1100" u="none" dirty="0">
                        <a:latin typeface="ＭＳ ゴシック" panose="020B0609070205080204" pitchFamily="49" charset="-128"/>
                        <a:ea typeface="ＭＳ ゴシック" panose="020B0609070205080204" pitchFamily="49" charset="-128"/>
                      </a:endParaRPr>
                    </a:p>
                  </a:txBody>
                  <a:tcPr anchor="ctr"/>
                </a:tc>
                <a:extLst>
                  <a:ext uri="{0D108BD9-81ED-4DB2-BD59-A6C34878D82A}">
                    <a16:rowId xmlns:a16="http://schemas.microsoft.com/office/drawing/2014/main" val="2787220725"/>
                  </a:ext>
                </a:extLst>
              </a:tr>
            </a:tbl>
          </a:graphicData>
        </a:graphic>
      </p:graphicFrame>
      <p:sp>
        <p:nvSpPr>
          <p:cNvPr id="2" name="テキスト ボックス 1">
            <a:extLst>
              <a:ext uri="{FF2B5EF4-FFF2-40B4-BE49-F238E27FC236}">
                <a16:creationId xmlns:a16="http://schemas.microsoft.com/office/drawing/2014/main" id="{FF170DC9-C796-6F0F-5EEF-505E2C35ECCE}"/>
              </a:ext>
            </a:extLst>
          </p:cNvPr>
          <p:cNvSpPr txBox="1"/>
          <p:nvPr/>
        </p:nvSpPr>
        <p:spPr>
          <a:xfrm>
            <a:off x="11574" y="16537"/>
            <a:ext cx="1620957" cy="307777"/>
          </a:xfrm>
          <a:prstGeom prst="rect">
            <a:avLst/>
          </a:prstGeom>
          <a:noFill/>
          <a:ln>
            <a:solidFill>
              <a:schemeClr val="tx1"/>
            </a:solidFill>
          </a:ln>
        </p:spPr>
        <p:txBody>
          <a:bodyPr wrap="none" rtlCol="0">
            <a:spAutoFit/>
          </a:bodyPr>
          <a:lstStyle/>
          <a:p>
            <a:r>
              <a:rPr kumimoji="1" lang="ja-JP" altLang="en-US" sz="1400" dirty="0">
                <a:latin typeface="ＭＳ ゴシック" panose="020B0609070205080204" pitchFamily="49" charset="-128"/>
                <a:ea typeface="ＭＳ ゴシック" panose="020B0609070205080204" pitchFamily="49" charset="-128"/>
              </a:rPr>
              <a:t>別紙２</a:t>
            </a:r>
            <a:r>
              <a:rPr kumimoji="1" lang="en-US" altLang="ja-JP" sz="1400" dirty="0">
                <a:latin typeface="ＭＳ ゴシック" panose="020B0609070205080204" pitchFamily="49" charset="-128"/>
                <a:ea typeface="ＭＳ ゴシック" panose="020B0609070205080204" pitchFamily="49" charset="-128"/>
              </a:rPr>
              <a:t>―</a:t>
            </a:r>
            <a:r>
              <a:rPr kumimoji="1" lang="ja-JP" altLang="en-US" sz="1400" dirty="0">
                <a:latin typeface="ＭＳ ゴシック" panose="020B0609070205080204" pitchFamily="49" charset="-128"/>
                <a:ea typeface="ＭＳ ゴシック" panose="020B0609070205080204" pitchFamily="49" charset="-128"/>
              </a:rPr>
              <a:t>②（裏）</a:t>
            </a:r>
          </a:p>
        </p:txBody>
      </p:sp>
    </p:spTree>
    <p:extLst>
      <p:ext uri="{BB962C8B-B14F-4D97-AF65-F5344CB8AC3E}">
        <p14:creationId xmlns:p14="http://schemas.microsoft.com/office/powerpoint/2010/main" val="17608009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1779</Words>
  <Application>Microsoft Office PowerPoint</Application>
  <PresentationFormat>A4 210 x 297 mm</PresentationFormat>
  <Paragraphs>283</Paragraphs>
  <Slides>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4</vt:i4>
      </vt:variant>
    </vt:vector>
  </HeadingPairs>
  <TitlesOfParts>
    <vt:vector size="14" baseType="lpstr">
      <vt:lpstr>Meiryo UI</vt:lpstr>
      <vt:lpstr>ＭＳ ゴシック</vt:lpstr>
      <vt:lpstr>ＭＳ 明朝</vt:lpstr>
      <vt:lpstr>メイリオ</vt:lpstr>
      <vt:lpstr>游ゴシック</vt:lpstr>
      <vt:lpstr>Arial</vt:lpstr>
      <vt:lpstr>Calibri</vt:lpstr>
      <vt:lpstr>Calibri Light</vt:lpstr>
      <vt:lpstr>Office テーマ</vt:lpstr>
      <vt:lpstr>2_Office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2025-04-09T06:03:11Z</dcterms:created>
  <dcterms:modified xsi:type="dcterms:W3CDTF">2025-04-09T06:03:21Z</dcterms:modified>
</cp:coreProperties>
</file>