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20" r:id="rId1"/>
  </p:sldMasterIdLst>
  <p:notesMasterIdLst>
    <p:notesMasterId r:id="rId4"/>
  </p:notesMasterIdLst>
  <p:sldIdLst>
    <p:sldId id="2147378882" r:id="rId2"/>
    <p:sldId id="2147378892" r:id="rId3"/>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0070C0"/>
    <a:srgbClr val="FFCCFF"/>
    <a:srgbClr val="FF00FF"/>
    <a:srgbClr val="2585C9"/>
    <a:srgbClr val="00B050"/>
    <a:srgbClr val="70AD47"/>
    <a:srgbClr val="DAE3F3"/>
    <a:srgbClr val="FFF2CC"/>
    <a:srgbClr val="A8B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642A35-428D-431E-B38F-9089E8C0AF99}" v="5" dt="2024-03-29T13:41:06.739"/>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334"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2.xml"/><Relationship Id="rId5" Type="http://schemas.openxmlformats.org/officeDocument/2006/relationships/presProps" Target="presProps.xml"/><Relationship Id="rId10" Type="http://schemas.openxmlformats.org/officeDocument/2006/relationships/customXml" Target="../customXml/item1.xml"/><Relationship Id="rId4" Type="http://schemas.openxmlformats.org/officeDocument/2006/relationships/notesMaster" Target="notesMasters/notesMaster1.xml"/><Relationship Id="rId9"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5"/>
            <a:ext cx="2918621" cy="494813"/>
          </a:xfrm>
          <a:prstGeom prst="rect">
            <a:avLst/>
          </a:prstGeom>
        </p:spPr>
        <p:txBody>
          <a:bodyPr vert="horz" lIns="90609" tIns="45301" rIns="90609" bIns="4530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577" y="5"/>
            <a:ext cx="2918621" cy="494813"/>
          </a:xfrm>
          <a:prstGeom prst="rect">
            <a:avLst/>
          </a:prstGeom>
        </p:spPr>
        <p:txBody>
          <a:bodyPr vert="horz" lIns="90609" tIns="45301" rIns="90609" bIns="45301" rtlCol="0"/>
          <a:lstStyle>
            <a:lvl1pPr algn="r">
              <a:defRPr sz="1200"/>
            </a:lvl1pPr>
          </a:lstStyle>
          <a:p>
            <a:fld id="{7EE5BBA3-23BA-421E-A6B2-40CBB36E4ACA}" type="datetimeFigureOut">
              <a:rPr kumimoji="1" lang="ja-JP" altLang="en-US" smtClean="0"/>
              <a:t>2024/3/29</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30575"/>
          </a:xfrm>
          <a:prstGeom prst="rect">
            <a:avLst/>
          </a:prstGeom>
          <a:noFill/>
          <a:ln w="12700">
            <a:solidFill>
              <a:prstClr val="black"/>
            </a:solidFill>
          </a:ln>
        </p:spPr>
        <p:txBody>
          <a:bodyPr vert="horz" lIns="90609" tIns="45301" rIns="90609" bIns="45301" rtlCol="0" anchor="ctr"/>
          <a:lstStyle/>
          <a:p>
            <a:endParaRPr lang="ja-JP" altLang="en-US"/>
          </a:p>
        </p:txBody>
      </p:sp>
      <p:sp>
        <p:nvSpPr>
          <p:cNvPr id="5" name="ノート プレースホルダー 4"/>
          <p:cNvSpPr>
            <a:spLocks noGrp="1"/>
          </p:cNvSpPr>
          <p:nvPr>
            <p:ph type="body" sz="quarter" idx="3"/>
          </p:nvPr>
        </p:nvSpPr>
        <p:spPr>
          <a:xfrm>
            <a:off x="673891" y="4748001"/>
            <a:ext cx="5387982" cy="3884437"/>
          </a:xfrm>
          <a:prstGeom prst="rect">
            <a:avLst/>
          </a:prstGeom>
        </p:spPr>
        <p:txBody>
          <a:bodyPr vert="horz" lIns="90609" tIns="45301" rIns="90609" bIns="4530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9371505"/>
            <a:ext cx="2918621" cy="494813"/>
          </a:xfrm>
          <a:prstGeom prst="rect">
            <a:avLst/>
          </a:prstGeom>
        </p:spPr>
        <p:txBody>
          <a:bodyPr vert="horz" lIns="90609" tIns="45301" rIns="90609" bIns="4530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577" y="9371505"/>
            <a:ext cx="2918621" cy="494813"/>
          </a:xfrm>
          <a:prstGeom prst="rect">
            <a:avLst/>
          </a:prstGeom>
        </p:spPr>
        <p:txBody>
          <a:bodyPr vert="horz" lIns="90609" tIns="45301" rIns="90609" bIns="45301" rtlCol="0" anchor="b"/>
          <a:lstStyle>
            <a:lvl1pPr algn="r">
              <a:defRPr sz="1200"/>
            </a:lvl1pPr>
          </a:lstStyle>
          <a:p>
            <a:fld id="{CC9E4919-8921-4E53-817D-973F5F6DF7C1}" type="slidenum">
              <a:rPr kumimoji="1" lang="ja-JP" altLang="en-US" smtClean="0"/>
              <a:t>‹#›</a:t>
            </a:fld>
            <a:endParaRPr kumimoji="1" lang="ja-JP" altLang="en-US"/>
          </a:p>
        </p:txBody>
      </p:sp>
    </p:spTree>
    <p:extLst>
      <p:ext uri="{BB962C8B-B14F-4D97-AF65-F5344CB8AC3E}">
        <p14:creationId xmlns:p14="http://schemas.microsoft.com/office/powerpoint/2010/main" val="26962658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04679C2E-1A88-4760-8FF1-AA9C8DE7BA0E}" type="datetime1">
              <a:rPr kumimoji="1" lang="ja-JP" altLang="en-US" smtClean="0"/>
              <a:t>2024/3/29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50478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6E4801D7-E274-4B5C-8218-148B6D91F34C}" type="datetime1">
              <a:rPr kumimoji="1" lang="ja-JP" altLang="en-US" smtClean="0"/>
              <a:t>2024/3/29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6" y="6356352"/>
            <a:ext cx="2228850" cy="365125"/>
          </a:xfrm>
        </p:spPr>
        <p:txBody>
          <a:bodyPr/>
          <a:lstStyle>
            <a:lvl1pPr>
              <a:defRPr sz="2000">
                <a:solidFill>
                  <a:schemeClr val="tx1"/>
                </a:solidFill>
              </a:defRPr>
            </a:lvl1pPr>
          </a:lstStyle>
          <a:p>
            <a:fld id="{59976C32-8F02-40FE-954F-E3DC56C57746}" type="slidenum">
              <a:rPr kumimoji="1" lang="ja-JP" altLang="en-US" smtClean="0"/>
              <a:pPr/>
              <a:t>‹#›</a:t>
            </a:fld>
            <a:endParaRPr kumimoji="1" lang="ja-JP" altLang="en-US"/>
          </a:p>
        </p:txBody>
      </p:sp>
    </p:spTree>
    <p:extLst>
      <p:ext uri="{BB962C8B-B14F-4D97-AF65-F5344CB8AC3E}">
        <p14:creationId xmlns:p14="http://schemas.microsoft.com/office/powerpoint/2010/main" val="24120404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0DB6EB8-B655-47F2-95F8-9A4D4F7496C9}" type="datetime1">
              <a:rPr kumimoji="1" lang="ja-JP" altLang="en-US" smtClean="0"/>
              <a:t>2024/3/29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207768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558E0EFA-B4A3-4363-B3B2-12427901EFDE}" type="datetime1">
              <a:rPr kumimoji="1" lang="ja-JP" altLang="en-US" smtClean="0"/>
              <a:t>2024/3/29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597003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DDD825F7-FAFD-4873-B481-D0BD764A5D9F}" type="datetime1">
              <a:rPr kumimoji="1" lang="ja-JP" altLang="en-US" smtClean="0"/>
              <a:t>2024/3/29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823382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134F4948-A4FB-4BBA-8528-0A00A40EB8B3}" type="datetime1">
              <a:rPr kumimoji="1" lang="ja-JP" altLang="en-US" smtClean="0"/>
              <a:t>2024/3/29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965046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C9D613-90EF-4C13-AE73-F38923157F8A}" type="datetime1">
              <a:rPr kumimoji="1" lang="ja-JP" altLang="en-US" smtClean="0"/>
              <a:t>2024/3/29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621456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E60A305-3C75-4523-88FE-1212F819FD31}" type="datetime1">
              <a:rPr kumimoji="1" lang="ja-JP" altLang="en-US" smtClean="0"/>
              <a:t>2024/3/29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691248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B1B0A31-95B7-4F85-B552-695743C423A7}" type="datetime1">
              <a:rPr kumimoji="1" lang="ja-JP" altLang="en-US" smtClean="0"/>
              <a:t>2024/3/29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333117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581ECE8-6D0E-4C07-BB67-F3E6C1D90C79}" type="datetime1">
              <a:rPr kumimoji="1" lang="ja-JP" altLang="en-US" smtClean="0"/>
              <a:t>2024/3/29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78576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CAC2119-DB24-46C6-B4D3-923E22CE2C94}" type="datetime1">
              <a:rPr kumimoji="1" lang="ja-JP" altLang="en-US" smtClean="0"/>
              <a:t>2024/3/29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42899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969082-1A5B-4A4B-8245-6A1EB3D57239}" type="datetime1">
              <a:rPr kumimoji="1" lang="ja-JP" altLang="en-US" smtClean="0"/>
              <a:t>2024/3/29</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55543141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表 26">
            <a:extLst>
              <a:ext uri="{FF2B5EF4-FFF2-40B4-BE49-F238E27FC236}">
                <a16:creationId xmlns:a16="http://schemas.microsoft.com/office/drawing/2014/main" id="{3C7941E5-A0C8-A4C0-4E43-94FD6529D2AD}"/>
              </a:ext>
            </a:extLst>
          </p:cNvPr>
          <p:cNvGraphicFramePr>
            <a:graphicFrameLocks noGrp="1"/>
          </p:cNvGraphicFramePr>
          <p:nvPr>
            <p:extLst>
              <p:ext uri="{D42A27DB-BD31-4B8C-83A1-F6EECF244321}">
                <p14:modId xmlns:p14="http://schemas.microsoft.com/office/powerpoint/2010/main" val="1874692511"/>
              </p:ext>
            </p:extLst>
          </p:nvPr>
        </p:nvGraphicFramePr>
        <p:xfrm>
          <a:off x="4974556" y="3982871"/>
          <a:ext cx="4894500" cy="2545080"/>
        </p:xfrm>
        <a:graphic>
          <a:graphicData uri="http://schemas.openxmlformats.org/drawingml/2006/table">
            <a:tbl>
              <a:tblPr firstRow="1" bandRow="1">
                <a:tableStyleId>{912C8C85-51F0-491E-9774-3900AFEF0FD7}</a:tableStyleId>
              </a:tblPr>
              <a:tblGrid>
                <a:gridCol w="287054">
                  <a:extLst>
                    <a:ext uri="{9D8B030D-6E8A-4147-A177-3AD203B41FA5}">
                      <a16:colId xmlns:a16="http://schemas.microsoft.com/office/drawing/2014/main" val="3966827443"/>
                    </a:ext>
                  </a:extLst>
                </a:gridCol>
                <a:gridCol w="651510">
                  <a:extLst>
                    <a:ext uri="{9D8B030D-6E8A-4147-A177-3AD203B41FA5}">
                      <a16:colId xmlns:a16="http://schemas.microsoft.com/office/drawing/2014/main" val="3756062049"/>
                    </a:ext>
                  </a:extLst>
                </a:gridCol>
                <a:gridCol w="3333750">
                  <a:extLst>
                    <a:ext uri="{9D8B030D-6E8A-4147-A177-3AD203B41FA5}">
                      <a16:colId xmlns:a16="http://schemas.microsoft.com/office/drawing/2014/main" val="2357388432"/>
                    </a:ext>
                  </a:extLst>
                </a:gridCol>
                <a:gridCol w="622186">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10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00" b="0">
                          <a:solidFill>
                            <a:schemeClr val="tx1"/>
                          </a:solidFill>
                          <a:latin typeface="ＭＳ ゴシック" panose="020B0609070205080204" pitchFamily="49" charset="-128"/>
                          <a:ea typeface="ＭＳ ゴシック" panose="020B0609070205080204" pitchFamily="49" charset="-128"/>
                        </a:rPr>
                        <a:t>報告時</a:t>
                      </a:r>
                      <a:br>
                        <a:rPr kumimoji="1" lang="en-US" altLang="ja-JP" sz="1000" b="0">
                          <a:solidFill>
                            <a:schemeClr val="tx1"/>
                          </a:solidFill>
                          <a:latin typeface="ＭＳ ゴシック" panose="020B0609070205080204" pitchFamily="49" charset="-128"/>
                          <a:ea typeface="ＭＳ ゴシック" panose="020B0609070205080204" pitchFamily="49" charset="-128"/>
                        </a:rPr>
                      </a:b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環境配慮の取組方針の策定や研修の実施に努める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3739219"/>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機械等を扱う事業者である場合（該当しない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機械等の適切な整備と管理に努める</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868597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30" name="表 7">
            <a:extLst>
              <a:ext uri="{FF2B5EF4-FFF2-40B4-BE49-F238E27FC236}">
                <a16:creationId xmlns:a16="http://schemas.microsoft.com/office/drawing/2014/main" id="{E39C0356-3C95-C47C-144C-13E36EFE284C}"/>
              </a:ext>
            </a:extLst>
          </p:cNvPr>
          <p:cNvGraphicFramePr>
            <a:graphicFrameLocks noGrp="1"/>
          </p:cNvGraphicFramePr>
          <p:nvPr>
            <p:extLst>
              <p:ext uri="{D42A27DB-BD31-4B8C-83A1-F6EECF244321}">
                <p14:modId xmlns:p14="http://schemas.microsoft.com/office/powerpoint/2010/main" val="804502669"/>
              </p:ext>
            </p:extLst>
          </p:nvPr>
        </p:nvGraphicFramePr>
        <p:xfrm>
          <a:off x="4974555" y="1023853"/>
          <a:ext cx="4894499" cy="1198880"/>
        </p:xfrm>
        <a:graphic>
          <a:graphicData uri="http://schemas.openxmlformats.org/drawingml/2006/table">
            <a:tbl>
              <a:tblPr firstRow="1" bandRow="1">
                <a:tableStyleId>{912C8C85-51F0-491E-9774-3900AFEF0FD7}</a:tableStyleId>
              </a:tblPr>
              <a:tblGrid>
                <a:gridCol w="283245">
                  <a:extLst>
                    <a:ext uri="{9D8B030D-6E8A-4147-A177-3AD203B41FA5}">
                      <a16:colId xmlns:a16="http://schemas.microsoft.com/office/drawing/2014/main" val="3966827443"/>
                    </a:ext>
                  </a:extLst>
                </a:gridCol>
                <a:gridCol w="641862">
                  <a:extLst>
                    <a:ext uri="{9D8B030D-6E8A-4147-A177-3AD203B41FA5}">
                      <a16:colId xmlns:a16="http://schemas.microsoft.com/office/drawing/2014/main" val="3756062049"/>
                    </a:ext>
                  </a:extLst>
                </a:gridCol>
                <a:gridCol w="3337205">
                  <a:extLst>
                    <a:ext uri="{9D8B030D-6E8A-4147-A177-3AD203B41FA5}">
                      <a16:colId xmlns:a16="http://schemas.microsoft.com/office/drawing/2014/main" val="2357388432"/>
                    </a:ext>
                  </a:extLst>
                </a:gridCol>
                <a:gridCol w="632187">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　　　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11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資源の再利用を検討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058773"/>
                  </a:ext>
                </a:extLst>
              </a:tr>
            </a:tbl>
          </a:graphicData>
        </a:graphic>
      </p:graphicFrame>
      <p:graphicFrame>
        <p:nvGraphicFramePr>
          <p:cNvPr id="31" name="表 7">
            <a:extLst>
              <a:ext uri="{FF2B5EF4-FFF2-40B4-BE49-F238E27FC236}">
                <a16:creationId xmlns:a16="http://schemas.microsoft.com/office/drawing/2014/main" id="{CBE8F60D-84E1-0635-0380-418964769421}"/>
              </a:ext>
            </a:extLst>
          </p:cNvPr>
          <p:cNvGraphicFramePr>
            <a:graphicFrameLocks noGrp="1"/>
          </p:cNvGraphicFramePr>
          <p:nvPr>
            <p:extLst>
              <p:ext uri="{D42A27DB-BD31-4B8C-83A1-F6EECF244321}">
                <p14:modId xmlns:p14="http://schemas.microsoft.com/office/powerpoint/2010/main" val="2796732577"/>
              </p:ext>
            </p:extLst>
          </p:nvPr>
        </p:nvGraphicFramePr>
        <p:xfrm>
          <a:off x="71301" y="3336188"/>
          <a:ext cx="4809000" cy="208788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72062">
                  <a:extLst>
                    <a:ext uri="{9D8B030D-6E8A-4147-A177-3AD203B41FA5}">
                      <a16:colId xmlns:a16="http://schemas.microsoft.com/office/drawing/2014/main" val="3756062049"/>
                    </a:ext>
                  </a:extLst>
                </a:gridCol>
                <a:gridCol w="3352801">
                  <a:extLst>
                    <a:ext uri="{9D8B030D-6E8A-4147-A177-3AD203B41FA5}">
                      <a16:colId xmlns:a16="http://schemas.microsoft.com/office/drawing/2014/main" val="2357388432"/>
                    </a:ext>
                  </a:extLst>
                </a:gridCol>
                <a:gridCol w="621145">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オフィスや車両・機械等の電気・燃料の使用状況の記録・保存に努める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省エネを意識し、不必要・非効率なエネルギー消費をしない（照明、空調、ウォームビズ・クールビズ、燃費効率のよい機械の利用等）ように努める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411700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ＭＳ 明朝" panose="02020609040205080304" pitchFamily="17" charset="-128"/>
                          <a:ea typeface="ＭＳ 明朝" panose="02020609040205080304" pitchFamily="17" charset="-128"/>
                        </a:rPr>
                        <a:t>環境負荷低減に配慮した商品、原料等の調達を検討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9492618"/>
                  </a:ext>
                </a:extLst>
              </a:tr>
            </a:tbl>
          </a:graphicData>
        </a:graphic>
      </p:graphicFrame>
      <p:graphicFrame>
        <p:nvGraphicFramePr>
          <p:cNvPr id="2" name="表 7">
            <a:extLst>
              <a:ext uri="{FF2B5EF4-FFF2-40B4-BE49-F238E27FC236}">
                <a16:creationId xmlns:a16="http://schemas.microsoft.com/office/drawing/2014/main" id="{23403E29-A423-730A-74D3-D877B34251E3}"/>
              </a:ext>
            </a:extLst>
          </p:cNvPr>
          <p:cNvGraphicFramePr>
            <a:graphicFrameLocks noGrp="1"/>
          </p:cNvGraphicFramePr>
          <p:nvPr>
            <p:extLst>
              <p:ext uri="{D42A27DB-BD31-4B8C-83A1-F6EECF244321}">
                <p14:modId xmlns:p14="http://schemas.microsoft.com/office/powerpoint/2010/main" val="2279317931"/>
              </p:ext>
            </p:extLst>
          </p:nvPr>
        </p:nvGraphicFramePr>
        <p:xfrm>
          <a:off x="61469" y="1023853"/>
          <a:ext cx="4808999" cy="990600"/>
        </p:xfrm>
        <a:graphic>
          <a:graphicData uri="http://schemas.openxmlformats.org/drawingml/2006/table">
            <a:tbl>
              <a:tblPr firstRow="1" bandRow="1">
                <a:tableStyleId>{912C8C85-51F0-491E-9774-3900AFEF0FD7}</a:tableStyleId>
              </a:tblPr>
              <a:tblGrid>
                <a:gridCol w="273811">
                  <a:extLst>
                    <a:ext uri="{9D8B030D-6E8A-4147-A177-3AD203B41FA5}">
                      <a16:colId xmlns:a16="http://schemas.microsoft.com/office/drawing/2014/main" val="3966827443"/>
                    </a:ext>
                  </a:extLst>
                </a:gridCol>
                <a:gridCol w="568960">
                  <a:extLst>
                    <a:ext uri="{9D8B030D-6E8A-4147-A177-3AD203B41FA5}">
                      <a16:colId xmlns:a16="http://schemas.microsoft.com/office/drawing/2014/main" val="1478065040"/>
                    </a:ext>
                  </a:extLst>
                </a:gridCol>
                <a:gridCol w="3353128">
                  <a:extLst>
                    <a:ext uri="{9D8B030D-6E8A-4147-A177-3AD203B41FA5}">
                      <a16:colId xmlns:a16="http://schemas.microsoft.com/office/drawing/2014/main" val="2357388432"/>
                    </a:ext>
                  </a:extLst>
                </a:gridCol>
                <a:gridCol w="613100">
                  <a:extLst>
                    <a:ext uri="{9D8B030D-6E8A-4147-A177-3AD203B41FA5}">
                      <a16:colId xmlns:a16="http://schemas.microsoft.com/office/drawing/2014/main" val="505857850"/>
                    </a:ext>
                  </a:extLst>
                </a:gridCol>
              </a:tblGrid>
              <a:tr h="123058">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64008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1100" b="1" dirty="0">
                          <a:solidFill>
                            <a:schemeClr val="tx1"/>
                          </a:solidFill>
                          <a:latin typeface="ＭＳ ゴシック"/>
                          <a:ea typeface="ＭＳ ゴシック"/>
                        </a:rPr>
                        <a:t> </a:t>
                      </a:r>
                      <a:r>
                        <a:rPr kumimoji="1" lang="en-US" altLang="ja-JP" sz="1100" b="1" dirty="0">
                          <a:solidFill>
                            <a:schemeClr val="tx1"/>
                          </a:solidFill>
                          <a:latin typeface="ＭＳ ゴシック"/>
                          <a:ea typeface="ＭＳ ゴシック"/>
                        </a:rPr>
                        <a:t>※</a:t>
                      </a:r>
                      <a:r>
                        <a:rPr kumimoji="1" lang="ja-JP" altLang="en-US" sz="1100" b="1" dirty="0">
                          <a:solidFill>
                            <a:schemeClr val="tx1"/>
                          </a:solidFill>
                          <a:latin typeface="ＭＳ ゴシック"/>
                          <a:ea typeface="ＭＳ ゴシック"/>
                        </a:rPr>
                        <a:t>農産物</a:t>
                      </a:r>
                      <a:r>
                        <a:rPr lang="ja-JP" altLang="en-US" sz="1100" b="1" dirty="0">
                          <a:solidFill>
                            <a:schemeClr val="tx1"/>
                          </a:solidFill>
                          <a:latin typeface="ＭＳ ゴシック"/>
                          <a:ea typeface="ＭＳ ゴシック"/>
                        </a:rPr>
                        <a:t>等</a:t>
                      </a:r>
                      <a:r>
                        <a:rPr kumimoji="1" lang="ja-JP" altLang="en-US" sz="1100" b="1" dirty="0">
                          <a:solidFill>
                            <a:schemeClr val="tx1"/>
                          </a:solidFill>
                          <a:latin typeface="ＭＳ ゴシック"/>
                          <a:ea typeface="ＭＳ ゴシック"/>
                        </a:rPr>
                        <a:t>の調達を行う場合（該当しない □）</a:t>
                      </a:r>
                      <a:endParaRPr kumimoji="1" lang="en-US" altLang="ja-JP" sz="1100" b="1" dirty="0">
                        <a:solidFill>
                          <a:schemeClr val="tx1"/>
                        </a:solidFill>
                        <a:latin typeface="ＭＳ ゴシック"/>
                        <a:ea typeface="ＭＳ 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 環境負荷低減に配慮した農産物等の調達を検討</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5" name="表 7">
            <a:extLst>
              <a:ext uri="{FF2B5EF4-FFF2-40B4-BE49-F238E27FC236}">
                <a16:creationId xmlns:a16="http://schemas.microsoft.com/office/drawing/2014/main" id="{02FA10FD-C5B6-4E82-EEDB-6787192C77D5}"/>
              </a:ext>
            </a:extLst>
          </p:cNvPr>
          <p:cNvGraphicFramePr>
            <a:graphicFrameLocks noGrp="1"/>
          </p:cNvGraphicFramePr>
          <p:nvPr>
            <p:extLst>
              <p:ext uri="{D42A27DB-BD31-4B8C-83A1-F6EECF244321}">
                <p14:modId xmlns:p14="http://schemas.microsoft.com/office/powerpoint/2010/main" val="2485902109"/>
              </p:ext>
            </p:extLst>
          </p:nvPr>
        </p:nvGraphicFramePr>
        <p:xfrm>
          <a:off x="67031" y="2139862"/>
          <a:ext cx="4809000" cy="1062989"/>
        </p:xfrm>
        <a:graphic>
          <a:graphicData uri="http://schemas.openxmlformats.org/drawingml/2006/table">
            <a:tbl>
              <a:tblPr firstRow="1" bandRow="1">
                <a:tableStyleId>{912C8C85-51F0-491E-9774-3900AFEF0FD7}</a:tableStyleId>
              </a:tblPr>
              <a:tblGrid>
                <a:gridCol w="268249">
                  <a:extLst>
                    <a:ext uri="{9D8B030D-6E8A-4147-A177-3AD203B41FA5}">
                      <a16:colId xmlns:a16="http://schemas.microsoft.com/office/drawing/2014/main" val="3966827443"/>
                    </a:ext>
                  </a:extLst>
                </a:gridCol>
                <a:gridCol w="568960">
                  <a:extLst>
                    <a:ext uri="{9D8B030D-6E8A-4147-A177-3AD203B41FA5}">
                      <a16:colId xmlns:a16="http://schemas.microsoft.com/office/drawing/2014/main" val="711524135"/>
                    </a:ext>
                  </a:extLst>
                </a:gridCol>
                <a:gridCol w="3353128">
                  <a:extLst>
                    <a:ext uri="{9D8B030D-6E8A-4147-A177-3AD203B41FA5}">
                      <a16:colId xmlns:a16="http://schemas.microsoft.com/office/drawing/2014/main" val="2357388432"/>
                    </a:ext>
                  </a:extLst>
                </a:gridCol>
                <a:gridCol w="618663">
                  <a:extLst>
                    <a:ext uri="{9D8B030D-6E8A-4147-A177-3AD203B41FA5}">
                      <a16:colId xmlns:a16="http://schemas.microsoft.com/office/drawing/2014/main" val="505857850"/>
                    </a:ext>
                  </a:extLst>
                </a:gridCol>
              </a:tblGrid>
              <a:tr h="438149">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（２）適正な防除</a:t>
                      </a:r>
                      <a:endParaRPr kumimoji="1" lang="en-US" altLang="ja-JP" sz="1200" b="1"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552448">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1100" b="1">
                          <a:solidFill>
                            <a:schemeClr val="tx1"/>
                          </a:solidFill>
                          <a:latin typeface="ＭＳ ゴシック"/>
                          <a:ea typeface="ＭＳ ゴシック"/>
                        </a:rPr>
                        <a:t> </a:t>
                      </a:r>
                      <a:r>
                        <a:rPr kumimoji="1" lang="en-US" altLang="ja-JP" sz="1100" b="1">
                          <a:solidFill>
                            <a:schemeClr val="tx1"/>
                          </a:solidFill>
                          <a:latin typeface="ＭＳ ゴシック"/>
                          <a:ea typeface="ＭＳ ゴシック"/>
                        </a:rPr>
                        <a:t>※</a:t>
                      </a:r>
                      <a:r>
                        <a:rPr kumimoji="1" lang="ja-JP" altLang="en-US" sz="1100" b="1">
                          <a:solidFill>
                            <a:schemeClr val="tx1"/>
                          </a:solidFill>
                          <a:latin typeface="ＭＳ ゴシック"/>
                          <a:ea typeface="ＭＳ ゴシック"/>
                        </a:rPr>
                        <a:t>農産物</a:t>
                      </a:r>
                      <a:r>
                        <a:rPr lang="ja-JP" altLang="en-US" sz="1100" b="1">
                          <a:solidFill>
                            <a:schemeClr val="tx1"/>
                          </a:solidFill>
                          <a:latin typeface="ＭＳ ゴシック"/>
                          <a:ea typeface="ＭＳ ゴシック"/>
                        </a:rPr>
                        <a:t>等</a:t>
                      </a:r>
                      <a:r>
                        <a:rPr kumimoji="1" lang="ja-JP" altLang="en-US" sz="1100" b="1">
                          <a:solidFill>
                            <a:schemeClr val="tx1"/>
                          </a:solidFill>
                          <a:latin typeface="ＭＳ ゴシック"/>
                          <a:ea typeface="ＭＳ ゴシック"/>
                        </a:rPr>
                        <a:t>の調達を行う場合（該当しない □）</a:t>
                      </a:r>
                      <a:endParaRPr kumimoji="1" lang="en-US" altLang="ja-JP" sz="1100" b="1">
                        <a:solidFill>
                          <a:schemeClr val="tx1"/>
                        </a:solidFill>
                        <a:latin typeface="ＭＳ ゴシック"/>
                        <a:ea typeface="ＭＳ 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ＭＳ 明朝" panose="02020609040205080304" pitchFamily="17" charset="-128"/>
                          <a:ea typeface="ＭＳ 明朝" panose="02020609040205080304" pitchFamily="17" charset="-128"/>
                        </a:rPr>
                        <a:t> 環境負荷低減に配慮した農産物等の調達を検討（再掲）</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9" name="表 7">
            <a:extLst>
              <a:ext uri="{FF2B5EF4-FFF2-40B4-BE49-F238E27FC236}">
                <a16:creationId xmlns:a16="http://schemas.microsoft.com/office/drawing/2014/main" id="{44E7B47C-36CA-9A9B-5A48-F0C07EB9876C}"/>
              </a:ext>
            </a:extLst>
          </p:cNvPr>
          <p:cNvGraphicFramePr>
            <a:graphicFrameLocks noGrp="1"/>
          </p:cNvGraphicFramePr>
          <p:nvPr>
            <p:extLst>
              <p:ext uri="{D42A27DB-BD31-4B8C-83A1-F6EECF244321}">
                <p14:modId xmlns:p14="http://schemas.microsoft.com/office/powerpoint/2010/main" val="3611008888"/>
              </p:ext>
            </p:extLst>
          </p:nvPr>
        </p:nvGraphicFramePr>
        <p:xfrm>
          <a:off x="76863" y="5574432"/>
          <a:ext cx="4808997" cy="792480"/>
        </p:xfrm>
        <a:graphic>
          <a:graphicData uri="http://schemas.openxmlformats.org/drawingml/2006/table">
            <a:tbl>
              <a:tblPr firstRow="1" bandRow="1">
                <a:tableStyleId>{912C8C85-51F0-491E-9774-3900AFEF0FD7}</a:tableStyleId>
              </a:tblPr>
              <a:tblGrid>
                <a:gridCol w="258417">
                  <a:extLst>
                    <a:ext uri="{9D8B030D-6E8A-4147-A177-3AD203B41FA5}">
                      <a16:colId xmlns:a16="http://schemas.microsoft.com/office/drawing/2014/main" val="3966827443"/>
                    </a:ext>
                  </a:extLst>
                </a:gridCol>
                <a:gridCol w="571500">
                  <a:extLst>
                    <a:ext uri="{9D8B030D-6E8A-4147-A177-3AD203B41FA5}">
                      <a16:colId xmlns:a16="http://schemas.microsoft.com/office/drawing/2014/main" val="3398224354"/>
                    </a:ext>
                  </a:extLst>
                </a:gridCol>
                <a:gridCol w="3357937">
                  <a:extLst>
                    <a:ext uri="{9D8B030D-6E8A-4147-A177-3AD203B41FA5}">
                      <a16:colId xmlns:a16="http://schemas.microsoft.com/office/drawing/2014/main" val="2357388432"/>
                    </a:ext>
                  </a:extLst>
                </a:gridCol>
                <a:gridCol w="621143">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1">
                          <a:solidFill>
                            <a:schemeClr val="tx1"/>
                          </a:solidFill>
                          <a:latin typeface="ＭＳ ゴシック" panose="020B0609070205080204" pitchFamily="49" charset="-128"/>
                          <a:ea typeface="ＭＳ ゴシック" panose="020B0609070205080204" pitchFamily="49" charset="-128"/>
                        </a:rPr>
                        <a:t> </a:t>
                      </a: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肥料・飼料等の製造を行う場合（該当しない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 悪臭・害虫の発生防止・低減に努める</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1" name="表 7">
            <a:extLst>
              <a:ext uri="{FF2B5EF4-FFF2-40B4-BE49-F238E27FC236}">
                <a16:creationId xmlns:a16="http://schemas.microsoft.com/office/drawing/2014/main" id="{9391A420-8BAA-82AA-CE6F-3CC43B9F79FA}"/>
              </a:ext>
            </a:extLst>
          </p:cNvPr>
          <p:cNvGraphicFramePr>
            <a:graphicFrameLocks noGrp="1"/>
          </p:cNvGraphicFramePr>
          <p:nvPr>
            <p:extLst>
              <p:ext uri="{D42A27DB-BD31-4B8C-83A1-F6EECF244321}">
                <p14:modId xmlns:p14="http://schemas.microsoft.com/office/powerpoint/2010/main" val="1738159953"/>
              </p:ext>
            </p:extLst>
          </p:nvPr>
        </p:nvGraphicFramePr>
        <p:xfrm>
          <a:off x="4974556" y="2385425"/>
          <a:ext cx="4894500" cy="1402080"/>
        </p:xfrm>
        <a:graphic>
          <a:graphicData uri="http://schemas.openxmlformats.org/drawingml/2006/table">
            <a:tbl>
              <a:tblPr firstRow="1" bandRow="1">
                <a:tableStyleId>{912C8C85-51F0-491E-9774-3900AFEF0FD7}</a:tableStyleId>
              </a:tblPr>
              <a:tblGrid>
                <a:gridCol w="286941">
                  <a:extLst>
                    <a:ext uri="{9D8B030D-6E8A-4147-A177-3AD203B41FA5}">
                      <a16:colId xmlns:a16="http://schemas.microsoft.com/office/drawing/2014/main" val="3966827443"/>
                    </a:ext>
                  </a:extLst>
                </a:gridCol>
                <a:gridCol w="644003">
                  <a:extLst>
                    <a:ext uri="{9D8B030D-6E8A-4147-A177-3AD203B41FA5}">
                      <a16:colId xmlns:a16="http://schemas.microsoft.com/office/drawing/2014/main" val="3756062049"/>
                    </a:ext>
                  </a:extLst>
                </a:gridCol>
                <a:gridCol w="3333750">
                  <a:extLst>
                    <a:ext uri="{9D8B030D-6E8A-4147-A177-3AD203B41FA5}">
                      <a16:colId xmlns:a16="http://schemas.microsoft.com/office/drawing/2014/main" val="2357388432"/>
                    </a:ext>
                  </a:extLst>
                </a:gridCol>
                <a:gridCol w="629806">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br>
                        <a:rPr kumimoji="1" lang="en-US" altLang="ja-JP" sz="900" b="0">
                          <a:solidFill>
                            <a:schemeClr val="tx1"/>
                          </a:solidFill>
                          <a:latin typeface="ＭＳ ゴシック" panose="020B0609070205080204" pitchFamily="49" charset="-128"/>
                          <a:ea typeface="ＭＳ ゴシック" panose="020B0609070205080204" pitchFamily="49" charset="-128"/>
                        </a:rPr>
                      </a:b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生物多様性への影響が想定される工事等を実施する場合（該当しない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生物多様性に配慮した事業実施に努める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特定事業場である場合（該当しない □）</a:t>
                      </a:r>
                    </a:p>
                    <a:p>
                      <a:pPr algn="l"/>
                      <a:r>
                        <a:rPr kumimoji="1" lang="ja-JP" altLang="en-US" sz="1200" b="0">
                          <a:solidFill>
                            <a:schemeClr val="tx1"/>
                          </a:solidFill>
                          <a:latin typeface="ＭＳ 明朝" panose="02020609040205080304" pitchFamily="17" charset="-128"/>
                          <a:ea typeface="ＭＳ 明朝" panose="02020609040205080304" pitchFamily="17" charset="-128"/>
                        </a:rPr>
                        <a:t>排水処理に係る水質汚濁防止法の遵守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26925"/>
                  </a:ext>
                </a:extLst>
              </a:tr>
            </a:tbl>
          </a:graphicData>
        </a:graphic>
      </p:graphicFrame>
      <p:sp>
        <p:nvSpPr>
          <p:cNvPr id="10" name="テキスト ボックス 9">
            <a:extLst>
              <a:ext uri="{FF2B5EF4-FFF2-40B4-BE49-F238E27FC236}">
                <a16:creationId xmlns:a16="http://schemas.microsoft.com/office/drawing/2014/main" id="{9DAF8577-A7B2-9A7B-0E92-6CA66664FCF3}"/>
              </a:ext>
            </a:extLst>
          </p:cNvPr>
          <p:cNvSpPr txBox="1"/>
          <p:nvPr/>
        </p:nvSpPr>
        <p:spPr>
          <a:xfrm>
            <a:off x="69369" y="216663"/>
            <a:ext cx="4940776" cy="338554"/>
          </a:xfrm>
          <a:prstGeom prst="rect">
            <a:avLst/>
          </a:prstGeom>
          <a:noFill/>
        </p:spPr>
        <p:txBody>
          <a:bodyPr wrap="none" lIns="91440" tIns="45720" rIns="91440" bIns="45720" rtlCol="0" anchor="t">
            <a:spAutoFit/>
          </a:bodyPr>
          <a:lstStyle/>
          <a:p>
            <a:r>
              <a:rPr kumimoji="1" lang="ja-JP" altLang="en-US" sz="1600" b="1" dirty="0">
                <a:latin typeface="ＭＳ ゴシック" panose="020B0609070205080204" pitchFamily="49" charset="-128"/>
                <a:ea typeface="ＭＳ ゴシック" panose="020B0609070205080204" pitchFamily="49" charset="-128"/>
              </a:rPr>
              <a:t>環境負荷低減チェックシート（民間事業者等向け）</a:t>
            </a:r>
            <a:endParaRPr kumimoji="1" lang="en-US" altLang="ja-JP" sz="1600" b="1" dirty="0">
              <a:latin typeface="ＭＳ ゴシック" panose="020B0609070205080204" pitchFamily="49" charset="-128"/>
              <a:ea typeface="ＭＳ ゴシック" panose="020B0609070205080204" pitchFamily="49" charset="-128"/>
            </a:endParaRPr>
          </a:p>
        </p:txBody>
      </p:sp>
      <p:sp>
        <p:nvSpPr>
          <p:cNvPr id="12" name="テキスト ボックス 11">
            <a:extLst>
              <a:ext uri="{FF2B5EF4-FFF2-40B4-BE49-F238E27FC236}">
                <a16:creationId xmlns:a16="http://schemas.microsoft.com/office/drawing/2014/main" id="{34DDC1D4-497E-896C-9FBC-6950230988D6}"/>
              </a:ext>
            </a:extLst>
          </p:cNvPr>
          <p:cNvSpPr txBox="1"/>
          <p:nvPr/>
        </p:nvSpPr>
        <p:spPr>
          <a:xfrm>
            <a:off x="85503" y="6539569"/>
            <a:ext cx="9071714" cy="261610"/>
          </a:xfrm>
          <a:prstGeom prst="rect">
            <a:avLst/>
          </a:prstGeom>
          <a:noFill/>
        </p:spPr>
        <p:txBody>
          <a:bodyPr wrap="none" rtlCol="0">
            <a:spAutoFit/>
          </a:bodyPr>
          <a:lstStyle/>
          <a:p>
            <a:r>
              <a:rPr kumimoji="1" lang="ja-JP" altLang="en-US" sz="1100" dirty="0">
                <a:latin typeface="ＭＳ 明朝" panose="02020609040205080304" pitchFamily="17" charset="-128"/>
                <a:ea typeface="ＭＳ 明朝" panose="02020609040205080304" pitchFamily="17" charset="-128"/>
              </a:rPr>
              <a:t>注　</a:t>
            </a:r>
            <a:r>
              <a:rPr kumimoji="1" lang="en-US" altLang="ja-JP" sz="1100" dirty="0">
                <a:latin typeface="ＭＳ 明朝" panose="02020609040205080304" pitchFamily="17" charset="-128"/>
                <a:ea typeface="ＭＳ 明朝" panose="02020609040205080304" pitchFamily="17" charset="-128"/>
              </a:rPr>
              <a:t>※</a:t>
            </a:r>
            <a:r>
              <a:rPr kumimoji="1" lang="ja-JP" altLang="en-US" sz="1100" dirty="0">
                <a:latin typeface="ＭＳ 明朝" panose="02020609040205080304" pitchFamily="17" charset="-128"/>
                <a:ea typeface="ＭＳ 明朝" panose="02020609040205080304" pitchFamily="17" charset="-128"/>
              </a:rPr>
              <a:t>の記載内容に「該当しない」場合には□欄にチェックしてください。この場合、当該項目の申請時・報告時のチェックは不要です。</a:t>
            </a:r>
            <a:endParaRPr kumimoji="1" lang="en-US" altLang="ja-JP" sz="1100" dirty="0">
              <a:latin typeface="ＭＳ 明朝" panose="02020609040205080304" pitchFamily="17" charset="-128"/>
              <a:ea typeface="ＭＳ 明朝" panose="02020609040205080304" pitchFamily="17" charset="-128"/>
            </a:endParaRPr>
          </a:p>
        </p:txBody>
      </p:sp>
      <p:sp>
        <p:nvSpPr>
          <p:cNvPr id="7" name="テキスト ボックス 6">
            <a:extLst>
              <a:ext uri="{FF2B5EF4-FFF2-40B4-BE49-F238E27FC236}">
                <a16:creationId xmlns:a16="http://schemas.microsoft.com/office/drawing/2014/main" id="{61F9533E-DB55-BB9B-14FF-40E1EF3FC7C5}"/>
              </a:ext>
            </a:extLst>
          </p:cNvPr>
          <p:cNvSpPr txBox="1"/>
          <p:nvPr/>
        </p:nvSpPr>
        <p:spPr>
          <a:xfrm>
            <a:off x="102336" y="747384"/>
            <a:ext cx="9633079" cy="261610"/>
          </a:xfrm>
          <a:prstGeom prst="rect">
            <a:avLst/>
          </a:prstGeom>
          <a:noFill/>
        </p:spPr>
        <p:txBody>
          <a:bodyPr wrap="square">
            <a:spAutoFit/>
          </a:bodyPr>
          <a:lstStyle/>
          <a:p>
            <a:r>
              <a:rPr lang="ja-JP" altLang="en-US" sz="1100" dirty="0">
                <a:latin typeface="ＭＳ 明朝" panose="02020609040205080304" pitchFamily="17" charset="-128"/>
                <a:ea typeface="ＭＳ 明朝" panose="02020609040205080304" pitchFamily="17" charset="-128"/>
                <a:cs typeface="ＭＳ 明朝" panose="02020609040205080304" pitchFamily="17" charset="-128"/>
              </a:rPr>
              <a:t>下記の各項目の取組について、事業実施期間中に実施する旨を□欄に</a:t>
            </a:r>
            <a:r>
              <a:rPr lang="ja-JP" altLang="en-US" sz="1100" dirty="0">
                <a:effectLst/>
                <a:latin typeface="ＭＳ 明朝" panose="02020609040205080304" pitchFamily="17" charset="-128"/>
                <a:ea typeface="ＭＳ 明朝" panose="02020609040205080304" pitchFamily="17" charset="-128"/>
                <a:cs typeface="ＭＳ 明朝" panose="02020609040205080304" pitchFamily="17" charset="-128"/>
              </a:rPr>
              <a:t>チェックしてください</a:t>
            </a:r>
            <a:r>
              <a:rPr lang="ja-JP" altLang="ja-JP" sz="1100" dirty="0">
                <a:effectLst/>
                <a:latin typeface="ＭＳ 明朝" panose="02020609040205080304" pitchFamily="17" charset="-128"/>
                <a:ea typeface="ＭＳ 明朝" panose="02020609040205080304" pitchFamily="17" charset="-128"/>
                <a:cs typeface="ＭＳ 明朝" panose="02020609040205080304" pitchFamily="17" charset="-128"/>
              </a:rPr>
              <a:t>。</a:t>
            </a:r>
            <a:endParaRPr lang="ja-JP" altLang="en-US" sz="1100" dirty="0">
              <a:latin typeface="ＭＳ 明朝" panose="02020609040205080304" pitchFamily="17" charset="-128"/>
              <a:ea typeface="ＭＳ 明朝" panose="02020609040205080304" pitchFamily="17" charset="-128"/>
            </a:endParaRPr>
          </a:p>
        </p:txBody>
      </p:sp>
      <p:sp>
        <p:nvSpPr>
          <p:cNvPr id="8" name="テキスト ボックス 7">
            <a:extLst>
              <a:ext uri="{FF2B5EF4-FFF2-40B4-BE49-F238E27FC236}">
                <a16:creationId xmlns:a16="http://schemas.microsoft.com/office/drawing/2014/main" id="{8D5BD5C9-F501-EAFB-6B30-6E7DD3BE4BBB}"/>
              </a:ext>
            </a:extLst>
          </p:cNvPr>
          <p:cNvSpPr txBox="1"/>
          <p:nvPr/>
        </p:nvSpPr>
        <p:spPr>
          <a:xfrm>
            <a:off x="6529599" y="263297"/>
            <a:ext cx="3243661" cy="577081"/>
          </a:xfrm>
          <a:prstGeom prst="rect">
            <a:avLst/>
          </a:prstGeom>
          <a:noFill/>
          <a:ln>
            <a:solidFill>
              <a:schemeClr val="bg1">
                <a:lumMod val="50000"/>
              </a:schemeClr>
            </a:solidFill>
          </a:ln>
        </p:spPr>
        <p:txBody>
          <a:bodyPr wrap="square">
            <a:spAutoFit/>
          </a:bodyPr>
          <a:lstStyle/>
          <a:p>
            <a:r>
              <a:rPr lang="ja-JP" altLang="en-US" sz="1050" dirty="0">
                <a:latin typeface="ＭＳ 明朝" panose="02020609040205080304" pitchFamily="17" charset="-128"/>
                <a:ea typeface="ＭＳ 明朝" panose="02020609040205080304" pitchFamily="17" charset="-128"/>
                <a:cs typeface="ＭＳ 明朝" panose="02020609040205080304" pitchFamily="17" charset="-128"/>
              </a:rPr>
              <a:t>記入年月日：</a:t>
            </a:r>
            <a:endParaRPr lang="en-US" altLang="ja-JP" sz="1050" dirty="0">
              <a:latin typeface="ＭＳ 明朝" panose="02020609040205080304" pitchFamily="17" charset="-128"/>
              <a:ea typeface="ＭＳ 明朝" panose="02020609040205080304" pitchFamily="17" charset="-128"/>
              <a:cs typeface="ＭＳ 明朝" panose="02020609040205080304" pitchFamily="17" charset="-128"/>
            </a:endParaRPr>
          </a:p>
          <a:p>
            <a:r>
              <a:rPr lang="ja-JP" altLang="en-US" sz="1050" dirty="0">
                <a:latin typeface="ＭＳ 明朝" panose="02020609040205080304" pitchFamily="17" charset="-128"/>
                <a:ea typeface="ＭＳ 明朝" panose="02020609040205080304" pitchFamily="17" charset="-128"/>
              </a:rPr>
              <a:t>組織名又は法人名：</a:t>
            </a:r>
            <a:endParaRPr lang="en-US" altLang="ja-JP" sz="1050" dirty="0">
              <a:latin typeface="ＭＳ 明朝" panose="02020609040205080304" pitchFamily="17" charset="-128"/>
              <a:ea typeface="ＭＳ 明朝" panose="02020609040205080304" pitchFamily="17" charset="-128"/>
            </a:endParaRPr>
          </a:p>
          <a:p>
            <a:r>
              <a:rPr lang="ja-JP" altLang="en-US" sz="1050" dirty="0">
                <a:latin typeface="ＭＳ 明朝" panose="02020609040205080304" pitchFamily="17" charset="-128"/>
                <a:ea typeface="ＭＳ 明朝" panose="02020609040205080304" pitchFamily="17" charset="-128"/>
              </a:rPr>
              <a:t>氏名（法人の場合は代表者名）：</a:t>
            </a:r>
          </a:p>
        </p:txBody>
      </p:sp>
      <p:sp>
        <p:nvSpPr>
          <p:cNvPr id="6" name="テキスト ボックス 5">
            <a:extLst>
              <a:ext uri="{FF2B5EF4-FFF2-40B4-BE49-F238E27FC236}">
                <a16:creationId xmlns:a16="http://schemas.microsoft.com/office/drawing/2014/main" id="{528CF082-81B6-801C-01CD-8E71BDC907CE}"/>
              </a:ext>
            </a:extLst>
          </p:cNvPr>
          <p:cNvSpPr txBox="1"/>
          <p:nvPr/>
        </p:nvSpPr>
        <p:spPr>
          <a:xfrm>
            <a:off x="-1504455" y="243632"/>
            <a:ext cx="1347138" cy="584775"/>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FF0000"/>
                </a:solidFill>
                <a:effectLst/>
                <a:uLnTx/>
                <a:uFillTx/>
                <a:latin typeface="Meiryo UI"/>
                <a:ea typeface="Meiryo UI"/>
                <a:cs typeface="+mn-cs"/>
              </a:rPr>
              <a:t>実施要領</a:t>
            </a:r>
            <a:endParaRPr kumimoji="1" lang="en-US" altLang="ja-JP" sz="1600" b="1" i="0" u="none" strike="noStrike" kern="1200" cap="none" spc="0" normalizeH="0" baseline="0" noProof="0" dirty="0">
              <a:ln>
                <a:noFill/>
              </a:ln>
              <a:solidFill>
                <a:srgbClr val="FF0000"/>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FF0000"/>
                </a:solidFill>
                <a:effectLst/>
                <a:uLnTx/>
                <a:uFillTx/>
                <a:latin typeface="Meiryo UI"/>
                <a:ea typeface="Meiryo UI"/>
                <a:cs typeface="+mn-cs"/>
              </a:rPr>
              <a:t>別記１</a:t>
            </a:r>
            <a:endParaRPr kumimoji="1" lang="en-US" altLang="ja-JP" sz="1600" b="1" i="0" u="none" strike="noStrike" kern="1200" cap="none" spc="0" normalizeH="0" baseline="0" noProof="0" dirty="0">
              <a:ln>
                <a:noFill/>
              </a:ln>
              <a:solidFill>
                <a:srgbClr val="FF0000"/>
              </a:solidFill>
              <a:effectLst/>
              <a:uLnTx/>
              <a:uFillTx/>
              <a:latin typeface="Meiryo UI"/>
              <a:ea typeface="Meiryo UI"/>
              <a:cs typeface="+mn-cs"/>
            </a:endParaRPr>
          </a:p>
        </p:txBody>
      </p:sp>
    </p:spTree>
    <p:extLst>
      <p:ext uri="{BB962C8B-B14F-4D97-AF65-F5344CB8AC3E}">
        <p14:creationId xmlns:p14="http://schemas.microsoft.com/office/powerpoint/2010/main" val="2782312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表 7">
            <a:extLst>
              <a:ext uri="{FF2B5EF4-FFF2-40B4-BE49-F238E27FC236}">
                <a16:creationId xmlns:a16="http://schemas.microsoft.com/office/drawing/2014/main" id="{293446D4-71E4-FB19-4247-A3ADE7B06ADD}"/>
              </a:ext>
            </a:extLst>
          </p:cNvPr>
          <p:cNvGraphicFramePr>
            <a:graphicFrameLocks noGrp="1"/>
          </p:cNvGraphicFramePr>
          <p:nvPr/>
        </p:nvGraphicFramePr>
        <p:xfrm>
          <a:off x="5052438" y="4312091"/>
          <a:ext cx="4794000" cy="192024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3175">
                  <a:extLst>
                    <a:ext uri="{9D8B030D-6E8A-4147-A177-3AD203B41FA5}">
                      <a16:colId xmlns:a16="http://schemas.microsoft.com/office/drawing/2014/main" val="2357388432"/>
                    </a:ext>
                  </a:extLst>
                </a:gridCol>
                <a:gridCol w="636856">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r>
                        <a:rPr kumimoji="1" lang="ja-JP" altLang="en-US" sz="1200" b="1">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13" name="表 7">
            <a:extLst>
              <a:ext uri="{FF2B5EF4-FFF2-40B4-BE49-F238E27FC236}">
                <a16:creationId xmlns:a16="http://schemas.microsoft.com/office/drawing/2014/main" id="{052E650D-22EC-BFA3-F5F0-313AF2B4B137}"/>
              </a:ext>
            </a:extLst>
          </p:cNvPr>
          <p:cNvGraphicFramePr>
            <a:graphicFrameLocks noGrp="1"/>
          </p:cNvGraphicFramePr>
          <p:nvPr/>
        </p:nvGraphicFramePr>
        <p:xfrm>
          <a:off x="5036179" y="2656091"/>
          <a:ext cx="4794000" cy="1520892"/>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08">
                  <a:extLst>
                    <a:ext uri="{9D8B030D-6E8A-4147-A177-3AD203B41FA5}">
                      <a16:colId xmlns:a16="http://schemas.microsoft.com/office/drawing/2014/main" val="2357388432"/>
                    </a:ext>
                  </a:extLst>
                </a:gridCol>
                <a:gridCol w="630023">
                  <a:extLst>
                    <a:ext uri="{9D8B030D-6E8A-4147-A177-3AD203B41FA5}">
                      <a16:colId xmlns:a16="http://schemas.microsoft.com/office/drawing/2014/main" val="505857850"/>
                    </a:ext>
                  </a:extLst>
                </a:gridCol>
              </a:tblGrid>
              <a:tr h="42361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2" name="表 7">
            <a:extLst>
              <a:ext uri="{FF2B5EF4-FFF2-40B4-BE49-F238E27FC236}">
                <a16:creationId xmlns:a16="http://schemas.microsoft.com/office/drawing/2014/main" id="{776937D9-6D23-AD95-431A-6D61921C4AA7}"/>
              </a:ext>
            </a:extLst>
          </p:cNvPr>
          <p:cNvGraphicFramePr>
            <a:graphicFrameLocks noGrp="1"/>
          </p:cNvGraphicFramePr>
          <p:nvPr/>
        </p:nvGraphicFramePr>
        <p:xfrm>
          <a:off x="5036179" y="1720019"/>
          <a:ext cx="4794000" cy="82804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21154">
                  <a:extLst>
                    <a:ext uri="{9D8B030D-6E8A-4147-A177-3AD203B41FA5}">
                      <a16:colId xmlns:a16="http://schemas.microsoft.com/office/drawing/2014/main" val="2357388432"/>
                    </a:ext>
                  </a:extLst>
                </a:gridCol>
                <a:gridCol w="648877">
                  <a:extLst>
                    <a:ext uri="{9D8B030D-6E8A-4147-A177-3AD203B41FA5}">
                      <a16:colId xmlns:a16="http://schemas.microsoft.com/office/drawing/2014/main" val="505857850"/>
                    </a:ext>
                  </a:extLst>
                </a:gridCol>
              </a:tblGrid>
              <a:tr h="190341">
                <a:tc>
                  <a:txBody>
                    <a:bodyPr/>
                    <a:lstStyle/>
                    <a:p>
                      <a:pPr algn="ctr"/>
                      <a:endParaRPr kumimoji="1" lang="ja-JP" altLang="en-US" sz="12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p>
                      <a:pPr marL="0" indent="442913" algn="l"/>
                      <a:r>
                        <a:rPr kumimoji="1" lang="ja-JP" altLang="en-US" sz="1200" b="1">
                          <a:solidFill>
                            <a:schemeClr val="tx1"/>
                          </a:solidFill>
                          <a:latin typeface="ＭＳ ゴシック" panose="020B0609070205080204" pitchFamily="49" charset="-128"/>
                          <a:ea typeface="ＭＳ ゴシック" panose="020B0609070205080204" pitchFamily="49" charset="-128"/>
                        </a:rPr>
                        <a:t>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9" name="表 7">
            <a:extLst>
              <a:ext uri="{FF2B5EF4-FFF2-40B4-BE49-F238E27FC236}">
                <a16:creationId xmlns:a16="http://schemas.microsoft.com/office/drawing/2014/main" id="{2727FBEC-1822-487A-53E3-7C1CA897C7BF}"/>
              </a:ext>
            </a:extLst>
          </p:cNvPr>
          <p:cNvGraphicFramePr>
            <a:graphicFrameLocks noGrp="1"/>
          </p:cNvGraphicFramePr>
          <p:nvPr/>
        </p:nvGraphicFramePr>
        <p:xfrm>
          <a:off x="127171" y="5392091"/>
          <a:ext cx="4794000" cy="12649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82">
                  <a:extLst>
                    <a:ext uri="{9D8B030D-6E8A-4147-A177-3AD203B41FA5}">
                      <a16:colId xmlns:a16="http://schemas.microsoft.com/office/drawing/2014/main" val="2357388432"/>
                    </a:ext>
                  </a:extLst>
                </a:gridCol>
                <a:gridCol w="629949">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農機、ハウス等の電気・燃料の使用状況の記録・保存に努める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8" name="表 7">
            <a:extLst>
              <a:ext uri="{FF2B5EF4-FFF2-40B4-BE49-F238E27FC236}">
                <a16:creationId xmlns:a16="http://schemas.microsoft.com/office/drawing/2014/main" id="{28186357-C594-7256-AA75-3BCC82378DC1}"/>
              </a:ext>
            </a:extLst>
          </p:cNvPr>
          <p:cNvGraphicFramePr>
            <a:graphicFrameLocks noGrp="1"/>
          </p:cNvGraphicFramePr>
          <p:nvPr/>
        </p:nvGraphicFramePr>
        <p:xfrm>
          <a:off x="127171" y="2826259"/>
          <a:ext cx="4794000" cy="246380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（２）適正な防除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農薬の適正な使用・保管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農薬の使用状況等の記録・保存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病害虫・雑草が発生しにくい生産条件の整備を検討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5524589"/>
                  </a:ext>
                </a:extLst>
              </a:tr>
            </a:tbl>
          </a:graphicData>
        </a:graphic>
      </p:graphicFrame>
      <p:graphicFrame>
        <p:nvGraphicFramePr>
          <p:cNvPr id="7" name="表 7">
            <a:extLst>
              <a:ext uri="{FF2B5EF4-FFF2-40B4-BE49-F238E27FC236}">
                <a16:creationId xmlns:a16="http://schemas.microsoft.com/office/drawing/2014/main" id="{A998F7D5-90BD-3218-DB46-49C7D8A10F4D}"/>
              </a:ext>
            </a:extLst>
          </p:cNvPr>
          <p:cNvGraphicFramePr>
            <a:graphicFrameLocks noGrp="1"/>
          </p:cNvGraphicFramePr>
          <p:nvPr/>
        </p:nvGraphicFramePr>
        <p:xfrm>
          <a:off x="127171" y="892091"/>
          <a:ext cx="4794000" cy="183388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endParaRPr kumimoji="1" lang="en-US" altLang="ja-JP" sz="14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latin typeface="ＭＳ 明朝" panose="02020609040205080304" pitchFamily="17" charset="-128"/>
                          <a:ea typeface="ＭＳ 明朝" panose="02020609040205080304" pitchFamily="17" charset="-128"/>
                        </a:rPr>
                        <a:t>肥料の適正な保管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latin typeface="ＭＳ 明朝" panose="02020609040205080304" pitchFamily="17" charset="-128"/>
                          <a:ea typeface="ＭＳ 明朝" panose="02020609040205080304" pitchFamily="17" charset="-128"/>
                        </a:rPr>
                        <a:t>肥料の使用状況等の記録・保存に努める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latin typeface="ＭＳ 明朝" panose="02020609040205080304" pitchFamily="17" charset="-128"/>
                          <a:ea typeface="ＭＳ 明朝" panose="02020609040205080304" pitchFamily="17" charset="-128"/>
                        </a:rPr>
                        <a:t>作物特性やデータに基づく施肥設計を検討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latin typeface="ＭＳ 明朝" panose="02020609040205080304" pitchFamily="17" charset="-128"/>
                          <a:ea typeface="ＭＳ 明朝" panose="02020609040205080304" pitchFamily="17" charset="-128"/>
                        </a:rPr>
                        <a:t>有機物の適正な</a:t>
                      </a:r>
                      <a:r>
                        <a:rPr kumimoji="1" lang="ja-JP" altLang="en-US" sz="1200" b="0" dirty="0">
                          <a:solidFill>
                            <a:schemeClr val="tx1"/>
                          </a:solidFill>
                          <a:latin typeface="ＭＳ 明朝" panose="02020609040205080304" pitchFamily="17" charset="-128"/>
                          <a:ea typeface="ＭＳ 明朝" panose="02020609040205080304" pitchFamily="17" charset="-128"/>
                        </a:rPr>
                        <a:t>施用による土づくりを検討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4151411"/>
                  </a:ext>
                </a:extLst>
              </a:tr>
            </a:tbl>
          </a:graphicData>
        </a:graphic>
      </p:graphicFrame>
      <p:sp>
        <p:nvSpPr>
          <p:cNvPr id="3" name="テキスト ボックス 2">
            <a:extLst>
              <a:ext uri="{FF2B5EF4-FFF2-40B4-BE49-F238E27FC236}">
                <a16:creationId xmlns:a16="http://schemas.microsoft.com/office/drawing/2014/main" id="{0ECBA042-7483-A3D2-761A-1F6EAA22EB13}"/>
              </a:ext>
            </a:extLst>
          </p:cNvPr>
          <p:cNvSpPr txBox="1"/>
          <p:nvPr/>
        </p:nvSpPr>
        <p:spPr>
          <a:xfrm>
            <a:off x="167146" y="164681"/>
            <a:ext cx="4527201" cy="338554"/>
          </a:xfrm>
          <a:prstGeom prst="rect">
            <a:avLst/>
          </a:prstGeom>
          <a:noFill/>
        </p:spPr>
        <p:txBody>
          <a:bodyPr wrap="non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rPr>
              <a:t>環境負荷低減チェックシート</a:t>
            </a:r>
            <a:r>
              <a:rPr kumimoji="0" lang="ja-JP" altLang="en-US" sz="1600" b="1"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rPr>
              <a:t>（</a:t>
            </a:r>
            <a:r>
              <a:rPr lang="ja-JP" altLang="en-US" sz="1600" b="1" dirty="0">
                <a:solidFill>
                  <a:prstClr val="black"/>
                </a:solidFill>
                <a:latin typeface="ＭＳ ゴシック" panose="020B0609070205080204" pitchFamily="49" charset="-128"/>
                <a:ea typeface="ＭＳ ゴシック" panose="020B0609070205080204" pitchFamily="49" charset="-128"/>
              </a:rPr>
              <a:t>農業者等向け</a:t>
            </a:r>
            <a:r>
              <a:rPr kumimoji="0" lang="ja-JP" altLang="en-US" sz="1600" b="1"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rPr>
              <a:t>）</a:t>
            </a:r>
            <a:endParaRPr kumimoji="1" lang="en-US" altLang="ja-JP" sz="1600" b="1"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endParaRPr>
          </a:p>
        </p:txBody>
      </p:sp>
      <p:graphicFrame>
        <p:nvGraphicFramePr>
          <p:cNvPr id="2" name="表 7">
            <a:extLst>
              <a:ext uri="{FF2B5EF4-FFF2-40B4-BE49-F238E27FC236}">
                <a16:creationId xmlns:a16="http://schemas.microsoft.com/office/drawing/2014/main" id="{48D11440-97AC-268D-92BD-F270091C8890}"/>
              </a:ext>
            </a:extLst>
          </p:cNvPr>
          <p:cNvGraphicFramePr>
            <a:graphicFrameLocks noGrp="1"/>
          </p:cNvGraphicFramePr>
          <p:nvPr/>
        </p:nvGraphicFramePr>
        <p:xfrm>
          <a:off x="5036179" y="893282"/>
          <a:ext cx="4794000" cy="72136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11727">
                  <a:extLst>
                    <a:ext uri="{9D8B030D-6E8A-4147-A177-3AD203B41FA5}">
                      <a16:colId xmlns:a16="http://schemas.microsoft.com/office/drawing/2014/main" val="2357388432"/>
                    </a:ext>
                  </a:extLst>
                </a:gridCol>
                <a:gridCol w="658304">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sp>
        <p:nvSpPr>
          <p:cNvPr id="4" name="テキスト ボックス 3">
            <a:extLst>
              <a:ext uri="{FF2B5EF4-FFF2-40B4-BE49-F238E27FC236}">
                <a16:creationId xmlns:a16="http://schemas.microsoft.com/office/drawing/2014/main" id="{E3193E1E-5F17-3F65-4A0A-FC219C7372C2}"/>
              </a:ext>
            </a:extLst>
          </p:cNvPr>
          <p:cNvSpPr txBox="1"/>
          <p:nvPr/>
        </p:nvSpPr>
        <p:spPr>
          <a:xfrm>
            <a:off x="6391951" y="246159"/>
            <a:ext cx="3342889" cy="577081"/>
          </a:xfrm>
          <a:prstGeom prst="rect">
            <a:avLst/>
          </a:prstGeom>
          <a:noFill/>
          <a:ln>
            <a:solidFill>
              <a:schemeClr val="bg1">
                <a:lumMod val="50000"/>
              </a:schemeClr>
            </a:solidFill>
          </a:ln>
        </p:spPr>
        <p:txBody>
          <a:bodyPr wrap="square">
            <a:spAutoFit/>
          </a:bodyPr>
          <a:lstStyle/>
          <a:p>
            <a:r>
              <a:rPr lang="ja-JP" altLang="en-US" sz="1050">
                <a:latin typeface="ＭＳ 明朝" panose="02020609040205080304" pitchFamily="17" charset="-128"/>
                <a:ea typeface="ＭＳ 明朝" panose="02020609040205080304" pitchFamily="17" charset="-128"/>
                <a:cs typeface="ＭＳ 明朝" panose="02020609040205080304" pitchFamily="17" charset="-128"/>
              </a:rPr>
              <a:t>記入年月日：</a:t>
            </a:r>
            <a:endParaRPr lang="en-US" altLang="ja-JP" sz="1050">
              <a:latin typeface="ＭＳ 明朝" panose="02020609040205080304" pitchFamily="17" charset="-128"/>
              <a:ea typeface="ＭＳ 明朝" panose="02020609040205080304" pitchFamily="17" charset="-128"/>
              <a:cs typeface="ＭＳ 明朝" panose="02020609040205080304" pitchFamily="17" charset="-128"/>
            </a:endParaRPr>
          </a:p>
          <a:p>
            <a:r>
              <a:rPr lang="ja-JP" altLang="en-US" sz="1050">
                <a:latin typeface="ＭＳ 明朝" panose="02020609040205080304" pitchFamily="17" charset="-128"/>
                <a:ea typeface="ＭＳ 明朝" panose="02020609040205080304" pitchFamily="17" charset="-128"/>
              </a:rPr>
              <a:t>組織名又は法人名：</a:t>
            </a:r>
            <a:endParaRPr lang="en-US" altLang="ja-JP" sz="1050">
              <a:latin typeface="ＭＳ 明朝" panose="02020609040205080304" pitchFamily="17" charset="-128"/>
              <a:ea typeface="ＭＳ 明朝" panose="02020609040205080304" pitchFamily="17" charset="-128"/>
            </a:endParaRPr>
          </a:p>
          <a:p>
            <a:r>
              <a:rPr lang="ja-JP" altLang="en-US" sz="1050">
                <a:latin typeface="ＭＳ 明朝" panose="02020609040205080304" pitchFamily="17" charset="-128"/>
                <a:ea typeface="ＭＳ 明朝" panose="02020609040205080304" pitchFamily="17" charset="-128"/>
              </a:rPr>
              <a:t>氏名（法人の場合は代表者名）：</a:t>
            </a:r>
          </a:p>
        </p:txBody>
      </p:sp>
      <p:sp>
        <p:nvSpPr>
          <p:cNvPr id="6" name="テキスト ボックス 5">
            <a:extLst>
              <a:ext uri="{FF2B5EF4-FFF2-40B4-BE49-F238E27FC236}">
                <a16:creationId xmlns:a16="http://schemas.microsoft.com/office/drawing/2014/main" id="{5A0D520C-7530-6908-D0D7-730585E13B77}"/>
              </a:ext>
            </a:extLst>
          </p:cNvPr>
          <p:cNvSpPr txBox="1"/>
          <p:nvPr/>
        </p:nvSpPr>
        <p:spPr>
          <a:xfrm>
            <a:off x="171160" y="639232"/>
            <a:ext cx="9633079" cy="261610"/>
          </a:xfrm>
          <a:prstGeom prst="rect">
            <a:avLst/>
          </a:prstGeom>
          <a:noFill/>
        </p:spPr>
        <p:txBody>
          <a:bodyPr wrap="square">
            <a:spAutoFit/>
          </a:bodyPr>
          <a:lstStyle/>
          <a:p>
            <a:r>
              <a:rPr lang="ja-JP" altLang="en-US" sz="1100">
                <a:latin typeface="ＭＳ 明朝" panose="02020609040205080304" pitchFamily="17" charset="-128"/>
                <a:ea typeface="ＭＳ 明朝" panose="02020609040205080304" pitchFamily="17" charset="-128"/>
                <a:cs typeface="ＭＳ 明朝" panose="02020609040205080304" pitchFamily="17" charset="-128"/>
              </a:rPr>
              <a:t>下記の各項目の取組について、事業実施期間中に実施する旨を□欄に</a:t>
            </a:r>
            <a:r>
              <a:rPr lang="ja-JP" altLang="en-US" sz="1100">
                <a:effectLst/>
                <a:latin typeface="ＭＳ 明朝" panose="02020609040205080304" pitchFamily="17" charset="-128"/>
                <a:ea typeface="ＭＳ 明朝" panose="02020609040205080304" pitchFamily="17" charset="-128"/>
                <a:cs typeface="ＭＳ 明朝" panose="02020609040205080304" pitchFamily="17" charset="-128"/>
              </a:rPr>
              <a:t>チェックしてください</a:t>
            </a:r>
            <a:r>
              <a:rPr lang="ja-JP" altLang="ja-JP" sz="1100">
                <a:effectLst/>
                <a:latin typeface="ＭＳ 明朝" panose="02020609040205080304" pitchFamily="17" charset="-128"/>
                <a:ea typeface="ＭＳ 明朝" panose="02020609040205080304" pitchFamily="17" charset="-128"/>
                <a:cs typeface="ＭＳ 明朝" panose="02020609040205080304" pitchFamily="17" charset="-128"/>
              </a:rPr>
              <a:t>。</a:t>
            </a:r>
            <a:endParaRPr lang="ja-JP" altLang="en-US" sz="1100">
              <a:latin typeface="ＭＳ 明朝" panose="02020609040205080304" pitchFamily="17" charset="-128"/>
              <a:ea typeface="ＭＳ 明朝" panose="02020609040205080304" pitchFamily="17" charset="-128"/>
            </a:endParaRPr>
          </a:p>
        </p:txBody>
      </p:sp>
      <p:sp>
        <p:nvSpPr>
          <p:cNvPr id="5" name="テキスト ボックス 4">
            <a:extLst>
              <a:ext uri="{FF2B5EF4-FFF2-40B4-BE49-F238E27FC236}">
                <a16:creationId xmlns:a16="http://schemas.microsoft.com/office/drawing/2014/main" id="{B0EE0644-6830-DCC1-B610-817431379ADF}"/>
              </a:ext>
            </a:extLst>
          </p:cNvPr>
          <p:cNvSpPr txBox="1"/>
          <p:nvPr/>
        </p:nvSpPr>
        <p:spPr>
          <a:xfrm>
            <a:off x="-1504455" y="243632"/>
            <a:ext cx="1347138" cy="584775"/>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FF0000"/>
                </a:solidFill>
                <a:effectLst/>
                <a:uLnTx/>
                <a:uFillTx/>
                <a:latin typeface="Meiryo UI"/>
                <a:ea typeface="Meiryo UI"/>
                <a:cs typeface="+mn-cs"/>
              </a:rPr>
              <a:t>実施要領</a:t>
            </a:r>
            <a:endParaRPr kumimoji="1" lang="en-US" altLang="ja-JP" sz="1600" b="1" i="0" u="none" strike="noStrike" kern="1200" cap="none" spc="0" normalizeH="0" baseline="0" noProof="0" dirty="0">
              <a:ln>
                <a:noFill/>
              </a:ln>
              <a:solidFill>
                <a:srgbClr val="FF0000"/>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FF0000"/>
                </a:solidFill>
                <a:effectLst/>
                <a:uLnTx/>
                <a:uFillTx/>
                <a:latin typeface="Meiryo UI"/>
                <a:ea typeface="Meiryo UI"/>
                <a:cs typeface="+mn-cs"/>
              </a:rPr>
              <a:t>別記２</a:t>
            </a:r>
            <a:endParaRPr kumimoji="1" lang="en-US" altLang="ja-JP" sz="1600" b="1" i="0" u="none" strike="noStrike" kern="1200" cap="none" spc="0" normalizeH="0" baseline="0" noProof="0" dirty="0">
              <a:ln>
                <a:noFill/>
              </a:ln>
              <a:solidFill>
                <a:srgbClr val="FF0000"/>
              </a:solidFill>
              <a:effectLst/>
              <a:uLnTx/>
              <a:uFillTx/>
              <a:latin typeface="Meiryo UI"/>
              <a:ea typeface="Meiryo UI"/>
              <a:cs typeface="+mn-cs"/>
            </a:endParaRPr>
          </a:p>
        </p:txBody>
      </p:sp>
    </p:spTree>
    <p:extLst>
      <p:ext uri="{BB962C8B-B14F-4D97-AF65-F5344CB8AC3E}">
        <p14:creationId xmlns:p14="http://schemas.microsoft.com/office/powerpoint/2010/main" val="580855939"/>
      </p:ext>
    </p:extLst>
  </p:cSld>
  <p:clrMapOvr>
    <a:masterClrMapping/>
  </p:clrMapOvr>
</p:sld>
</file>

<file path=ppt/theme/theme1.xml><?xml version="1.0" encoding="utf-8"?>
<a:theme xmlns:a="http://schemas.openxmlformats.org/drawingml/2006/main" name="2_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74B588ABAE536F45BC77C2364B5CA0AB" ma:contentTypeVersion="17" ma:contentTypeDescription="新しいドキュメントを作成します。" ma:contentTypeScope="" ma:versionID="bef09cf03129832db13fa5028f40ecd2">
  <xsd:schema xmlns:xsd="http://www.w3.org/2001/XMLSchema" xmlns:xs="http://www.w3.org/2001/XMLSchema" xmlns:p="http://schemas.microsoft.com/office/2006/metadata/properties" xmlns:ns2="15f8d2d2-8c12-4268-9ca6-a7971a8f131f" xmlns:ns3="85ec59af-1a16-40a0-b163-384e34c79a5c" targetNamespace="http://schemas.microsoft.com/office/2006/metadata/properties" ma:root="true" ma:fieldsID="143843f2b664d9b35d5a051a218f78d8" ns2:_="" ns3:_="">
    <xsd:import namespace="15f8d2d2-8c12-4268-9ca6-a7971a8f131f"/>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ServiceDateTaken" minOccurs="0"/>
                <xsd:element ref="ns2:MediaLengthInSeconds" minOccurs="0"/>
                <xsd:element ref="ns2:_Flow_SignoffStatu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f8d2d2-8c12-4268-9ca6-a7971a8f131f"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_Flow_SignoffStatus" ma:index="13" nillable="true" ma:displayName="承認の状態" ma:internalName="_x627f__x8a8d__x306e__x72b6__x614b_">
      <xsd:simpleType>
        <xsd:restriction base="dms:Text"/>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Location" ma:index="20" nillable="true" ma:displayName="Location" ma:description="" ma:indexed="true" ma:internalName="MediaServiceLocation" ma:readOnly="true">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OCR" ma:index="23" nillable="true" ma:displayName="Extracted Text" ma:internalName="MediaServiceOCR" ma:readOnly="true">
      <xsd:simpleType>
        <xsd:restriction base="dms:Note">
          <xsd:maxLength value="255"/>
        </xsd:restrictio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SharedWithUsers" ma:index="14"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共有相手の詳細情報" ma:internalName="SharedWithDetails" ma:readOnly="true">
      <xsd:simpleType>
        <xsd:restriction base="dms:Note">
          <xsd:maxLength value="255"/>
        </xsd:restriction>
      </xsd:simpleType>
    </xsd:element>
    <xsd:element name="TaxCatchAll" ma:index="18" nillable="true" ma:displayName="Taxonomy Catch All Column" ma:hidden="true" ma:list="{d8b0c58f-72de-4ff9-b791-4b1df406fadd}"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5ec59af-1a16-40a0-b163-384e34c79a5c" xsi:nil="true"/>
    <MediaLengthInSeconds xmlns="15f8d2d2-8c12-4268-9ca6-a7971a8f131f" xsi:nil="true"/>
    <_x4f5c__x6210__x65e5__x6642_ xmlns="15f8d2d2-8c12-4268-9ca6-a7971a8f131f" xsi:nil="true"/>
    <lcf76f155ced4ddcb4097134ff3c332f xmlns="15f8d2d2-8c12-4268-9ca6-a7971a8f131f">
      <Terms xmlns="http://schemas.microsoft.com/office/infopath/2007/PartnerControls"/>
    </lcf76f155ced4ddcb4097134ff3c332f>
    <_Flow_SignoffStatus xmlns="15f8d2d2-8c12-4268-9ca6-a7971a8f131f" xsi:nil="true"/>
  </documentManagement>
</p:properties>
</file>

<file path=customXml/itemProps1.xml><?xml version="1.0" encoding="utf-8"?>
<ds:datastoreItem xmlns:ds="http://schemas.openxmlformats.org/officeDocument/2006/customXml" ds:itemID="{0CC8265A-B331-409C-A286-63200082B746}"/>
</file>

<file path=customXml/itemProps2.xml><?xml version="1.0" encoding="utf-8"?>
<ds:datastoreItem xmlns:ds="http://schemas.openxmlformats.org/officeDocument/2006/customXml" ds:itemID="{583DA588-EFB2-4CAE-94F4-7EB2762D91F3}"/>
</file>

<file path=customXml/itemProps3.xml><?xml version="1.0" encoding="utf-8"?>
<ds:datastoreItem xmlns:ds="http://schemas.openxmlformats.org/officeDocument/2006/customXml" ds:itemID="{7C4F5730-5DAA-45EB-982C-966AEFE6C80C}"/>
</file>

<file path=docProps/app.xml><?xml version="1.0" encoding="utf-8"?>
<Properties xmlns="http://schemas.openxmlformats.org/officeDocument/2006/extended-properties" xmlns:vt="http://schemas.openxmlformats.org/officeDocument/2006/docPropsVTypes">
  <Template>Office Theme</Template>
  <TotalTime>0</TotalTime>
  <Words>1025</Words>
  <Application>Microsoft Office PowerPoint</Application>
  <PresentationFormat>A4 210 x 297 mm</PresentationFormat>
  <Paragraphs>227</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Meiryo UI</vt:lpstr>
      <vt:lpstr>ＭＳ ゴシック</vt:lpstr>
      <vt:lpstr>ＭＳ 明朝</vt:lpstr>
      <vt:lpstr>游ゴシック</vt:lpstr>
      <vt:lpstr>Arial</vt:lpstr>
      <vt:lpstr>Calibri</vt:lpstr>
      <vt:lpstr>Calibri Light</vt:lpstr>
      <vt:lpstr>2_Office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2024-03-29T13:41:06Z</dcterms:created>
  <dcterms:modified xsi:type="dcterms:W3CDTF">2024-03-29T13:41:17Z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13624100</vt:r8>
  </property>
  <property fmtid="{D5CDD505-2E9C-101B-9397-08002B2CF9AE}" pid="3" name="xd_ProgID">
    <vt:lpwstr/>
  </property>
  <property fmtid="{D5CDD505-2E9C-101B-9397-08002B2CF9AE}" pid="4" name="MediaServiceImageTags">
    <vt:lpwstr/>
  </property>
  <property fmtid="{D5CDD505-2E9C-101B-9397-08002B2CF9AE}" pid="5" name="ContentTypeId">
    <vt:lpwstr>0x01010074B588ABAE536F45BC77C2364B5CA0AB</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bool>false</vt:bool>
  </property>
</Properties>
</file>