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4"/>
  </p:notesMasterIdLst>
  <p:handoutMasterIdLst>
    <p:handoutMasterId r:id="rId15"/>
  </p:handoutMasterIdLst>
  <p:sldIdLst>
    <p:sldId id="389" r:id="rId2"/>
    <p:sldId id="409" r:id="rId3"/>
    <p:sldId id="399" r:id="rId4"/>
    <p:sldId id="413" r:id="rId5"/>
    <p:sldId id="412" r:id="rId6"/>
    <p:sldId id="426" r:id="rId7"/>
    <p:sldId id="422" r:id="rId8"/>
    <p:sldId id="414" r:id="rId9"/>
    <p:sldId id="425" r:id="rId10"/>
    <p:sldId id="415" r:id="rId11"/>
    <p:sldId id="416" r:id="rId12"/>
    <p:sldId id="427" r:id="rId13"/>
  </p:sldIdLst>
  <p:sldSz cx="9906000" cy="6858000" type="A4"/>
  <p:notesSz cx="7099300" cy="10234613"/>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12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0066FF"/>
    <a:srgbClr val="FFFF66"/>
    <a:srgbClr val="FBFB93"/>
    <a:srgbClr val="FF9900"/>
    <a:srgbClr val="FF3399"/>
    <a:srgbClr val="F6E7E6"/>
    <a:srgbClr val="CCD600"/>
    <a:srgbClr val="FFCCFF"/>
    <a:srgbClr val="CC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5758FB7-9AC5-4552-8A53-C91805E547FA}" styleName="テーマ スタイル 1 - アクセント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5FD0F851-EC5A-4D38-B0AD-8093EC10F338}" styleName="淡色スタイル 1 - アクセント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FABFCF23-3B69-468F-B69F-88F6DE6A72F2}" styleName="中間スタイル 1 - アクセント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7DF18680-E054-41AD-8BC1-D1AEF772440D}" styleName="中間スタイル 2 - アクセント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5940675A-B579-460E-94D1-54222C63F5DA}" styleName="スタイルなし、表のグリッド線あり">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69012ECD-51FC-41F1-AA8D-1B2483CD663E}" styleName="淡色スタイル 2 - アクセント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059" autoAdjust="0"/>
    <p:restoredTop sz="79317" autoAdjust="0"/>
  </p:normalViewPr>
  <p:slideViewPr>
    <p:cSldViewPr>
      <p:cViewPr varScale="1">
        <p:scale>
          <a:sx n="77" d="100"/>
          <a:sy n="77" d="100"/>
        </p:scale>
        <p:origin x="1638" y="96"/>
      </p:cViewPr>
      <p:guideLst>
        <p:guide orient="horz" pos="2160"/>
        <p:guide pos="312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C7749FB-7859-4285-B1E8-E28B8EAC60BA}" type="doc">
      <dgm:prSet loTypeId="urn:microsoft.com/office/officeart/2005/8/layout/default" loCatId="list" qsTypeId="urn:microsoft.com/office/officeart/2005/8/quickstyle/simple2" qsCatId="simple" csTypeId="urn:microsoft.com/office/officeart/2005/8/colors/colorful3" csCatId="colorful" phldr="1"/>
      <dgm:spPr/>
      <dgm:t>
        <a:bodyPr/>
        <a:lstStyle/>
        <a:p>
          <a:endParaRPr kumimoji="1" lang="ja-JP" altLang="en-US"/>
        </a:p>
      </dgm:t>
    </dgm:pt>
    <dgm:pt modelId="{F848C1DE-6F47-4E5A-98A4-9B87A642569E}">
      <dgm:prSet phldrT="[テキスト]" custT="1"/>
      <dgm:spPr>
        <a:solidFill>
          <a:srgbClr val="FF9900"/>
        </a:solidFill>
      </dgm:spPr>
      <dgm:t>
        <a:bodyPr/>
        <a:lstStyle/>
        <a:p>
          <a:r>
            <a:rPr kumimoji="1" lang="ja-JP" altLang="en-US" sz="3600" dirty="0"/>
            <a:t>機械・施設・用具</a:t>
          </a:r>
        </a:p>
      </dgm:t>
    </dgm:pt>
    <dgm:pt modelId="{D0F3CBA6-9D75-478F-86AB-65BCBBE9C227}" type="parTrans" cxnId="{4551C03B-B737-40C2-8C23-7145F7F66750}">
      <dgm:prSet/>
      <dgm:spPr/>
      <dgm:t>
        <a:bodyPr/>
        <a:lstStyle/>
        <a:p>
          <a:endParaRPr kumimoji="1" lang="ja-JP" altLang="en-US" sz="1100"/>
        </a:p>
      </dgm:t>
    </dgm:pt>
    <dgm:pt modelId="{C94B8946-2E79-42AD-BD52-47F714DD8D54}" type="sibTrans" cxnId="{4551C03B-B737-40C2-8C23-7145F7F66750}">
      <dgm:prSet/>
      <dgm:spPr/>
      <dgm:t>
        <a:bodyPr/>
        <a:lstStyle/>
        <a:p>
          <a:endParaRPr kumimoji="1" lang="ja-JP" altLang="en-US" sz="1100"/>
        </a:p>
      </dgm:t>
    </dgm:pt>
    <dgm:pt modelId="{58DB7F6A-EC90-481C-8655-B238F7E77962}">
      <dgm:prSet phldrT="[テキスト]" custT="1"/>
      <dgm:spPr>
        <a:solidFill>
          <a:srgbClr val="00B050"/>
        </a:solidFill>
      </dgm:spPr>
      <dgm:t>
        <a:bodyPr/>
        <a:lstStyle/>
        <a:p>
          <a:r>
            <a:rPr kumimoji="1" lang="ja-JP" altLang="en-US" sz="3600" dirty="0"/>
            <a:t>環境</a:t>
          </a:r>
        </a:p>
      </dgm:t>
    </dgm:pt>
    <dgm:pt modelId="{CF0C424C-74E5-418E-8032-7D86B5716008}" type="parTrans" cxnId="{EDB1B21B-06CF-448C-AF52-26FFA924A141}">
      <dgm:prSet/>
      <dgm:spPr/>
      <dgm:t>
        <a:bodyPr/>
        <a:lstStyle/>
        <a:p>
          <a:endParaRPr kumimoji="1" lang="ja-JP" altLang="en-US" sz="1100"/>
        </a:p>
      </dgm:t>
    </dgm:pt>
    <dgm:pt modelId="{FDB82549-597B-4B70-A2F2-E4E0B1290006}" type="sibTrans" cxnId="{EDB1B21B-06CF-448C-AF52-26FFA924A141}">
      <dgm:prSet/>
      <dgm:spPr/>
      <dgm:t>
        <a:bodyPr/>
        <a:lstStyle/>
        <a:p>
          <a:endParaRPr kumimoji="1" lang="ja-JP" altLang="en-US" sz="1100"/>
        </a:p>
      </dgm:t>
    </dgm:pt>
    <dgm:pt modelId="{6CD3A6C2-7637-4A5E-833B-5F1EA40355C4}">
      <dgm:prSet phldrT="[テキスト]" custT="1"/>
      <dgm:spPr>
        <a:solidFill>
          <a:srgbClr val="0000FF"/>
        </a:solidFill>
      </dgm:spPr>
      <dgm:t>
        <a:bodyPr/>
        <a:lstStyle/>
        <a:p>
          <a:r>
            <a:rPr kumimoji="1" lang="ja-JP" altLang="en-US" sz="3600" dirty="0"/>
            <a:t>作業方法</a:t>
          </a:r>
        </a:p>
      </dgm:t>
    </dgm:pt>
    <dgm:pt modelId="{6BB20C5C-78CA-429C-A248-2D40ADADD3D9}" type="parTrans" cxnId="{556B9B4A-08DE-4DCF-9E63-FCAC688E76C1}">
      <dgm:prSet/>
      <dgm:spPr/>
      <dgm:t>
        <a:bodyPr/>
        <a:lstStyle/>
        <a:p>
          <a:endParaRPr kumimoji="1" lang="ja-JP" altLang="en-US" sz="1100"/>
        </a:p>
      </dgm:t>
    </dgm:pt>
    <dgm:pt modelId="{EADE385A-79B1-49F9-A2FC-A639F4211E0C}" type="sibTrans" cxnId="{556B9B4A-08DE-4DCF-9E63-FCAC688E76C1}">
      <dgm:prSet/>
      <dgm:spPr/>
      <dgm:t>
        <a:bodyPr/>
        <a:lstStyle/>
        <a:p>
          <a:endParaRPr kumimoji="1" lang="ja-JP" altLang="en-US" sz="1100"/>
        </a:p>
      </dgm:t>
    </dgm:pt>
    <dgm:pt modelId="{A9173146-0862-4282-AC8B-2606774075B2}">
      <dgm:prSet phldrT="[テキスト]" custT="1"/>
      <dgm:spPr>
        <a:solidFill>
          <a:srgbClr val="FF3399"/>
        </a:solidFill>
      </dgm:spPr>
      <dgm:t>
        <a:bodyPr/>
        <a:lstStyle/>
        <a:p>
          <a:r>
            <a:rPr kumimoji="1" lang="ja-JP" altLang="en-US" sz="3600" dirty="0"/>
            <a:t>人的要因</a:t>
          </a:r>
        </a:p>
      </dgm:t>
    </dgm:pt>
    <dgm:pt modelId="{2376FD25-3822-44E9-9BDB-BAA7D1FDDD45}" type="parTrans" cxnId="{499B61BC-8633-494C-8353-82E09CD0B749}">
      <dgm:prSet/>
      <dgm:spPr/>
      <dgm:t>
        <a:bodyPr/>
        <a:lstStyle/>
        <a:p>
          <a:endParaRPr kumimoji="1" lang="ja-JP" altLang="en-US" sz="1100"/>
        </a:p>
      </dgm:t>
    </dgm:pt>
    <dgm:pt modelId="{F89B7B29-DB1C-4277-8285-D633AA1F6790}" type="sibTrans" cxnId="{499B61BC-8633-494C-8353-82E09CD0B749}">
      <dgm:prSet/>
      <dgm:spPr/>
      <dgm:t>
        <a:bodyPr/>
        <a:lstStyle/>
        <a:p>
          <a:endParaRPr kumimoji="1" lang="ja-JP" altLang="en-US" sz="1100"/>
        </a:p>
      </dgm:t>
    </dgm:pt>
    <dgm:pt modelId="{192632B4-0ED7-4040-B3C3-C9E2306DC93E}" type="pres">
      <dgm:prSet presAssocID="{4C7749FB-7859-4285-B1E8-E28B8EAC60BA}" presName="diagram" presStyleCnt="0">
        <dgm:presLayoutVars>
          <dgm:dir/>
          <dgm:resizeHandles val="exact"/>
        </dgm:presLayoutVars>
      </dgm:prSet>
      <dgm:spPr/>
    </dgm:pt>
    <dgm:pt modelId="{98DF6F10-AC8C-46CA-933E-329441586385}" type="pres">
      <dgm:prSet presAssocID="{F848C1DE-6F47-4E5A-98A4-9B87A642569E}" presName="node" presStyleLbl="node1" presStyleIdx="0" presStyleCnt="4">
        <dgm:presLayoutVars>
          <dgm:bulletEnabled val="1"/>
        </dgm:presLayoutVars>
      </dgm:prSet>
      <dgm:spPr/>
    </dgm:pt>
    <dgm:pt modelId="{3C7C062E-302F-4CD8-8C3E-F77BF1B79D8C}" type="pres">
      <dgm:prSet presAssocID="{C94B8946-2E79-42AD-BD52-47F714DD8D54}" presName="sibTrans" presStyleCnt="0"/>
      <dgm:spPr/>
    </dgm:pt>
    <dgm:pt modelId="{DC9D3DF5-2AD0-4F6E-9C71-CB3E859B2444}" type="pres">
      <dgm:prSet presAssocID="{58DB7F6A-EC90-481C-8655-B238F7E77962}" presName="node" presStyleLbl="node1" presStyleIdx="1" presStyleCnt="4">
        <dgm:presLayoutVars>
          <dgm:bulletEnabled val="1"/>
        </dgm:presLayoutVars>
      </dgm:prSet>
      <dgm:spPr/>
    </dgm:pt>
    <dgm:pt modelId="{BDC07EB7-74C6-4D98-8118-FF583CE92CAE}" type="pres">
      <dgm:prSet presAssocID="{FDB82549-597B-4B70-A2F2-E4E0B1290006}" presName="sibTrans" presStyleCnt="0"/>
      <dgm:spPr/>
    </dgm:pt>
    <dgm:pt modelId="{BBDC69E0-A545-4EB7-9A2E-045C7E71577F}" type="pres">
      <dgm:prSet presAssocID="{6CD3A6C2-7637-4A5E-833B-5F1EA40355C4}" presName="node" presStyleLbl="node1" presStyleIdx="2" presStyleCnt="4">
        <dgm:presLayoutVars>
          <dgm:bulletEnabled val="1"/>
        </dgm:presLayoutVars>
      </dgm:prSet>
      <dgm:spPr/>
    </dgm:pt>
    <dgm:pt modelId="{319CE02A-E532-4BA6-A2E8-79C3CC40253A}" type="pres">
      <dgm:prSet presAssocID="{EADE385A-79B1-49F9-A2FC-A639F4211E0C}" presName="sibTrans" presStyleCnt="0"/>
      <dgm:spPr/>
    </dgm:pt>
    <dgm:pt modelId="{40BE6A5E-0273-4396-92E8-FDFEE7714F7D}" type="pres">
      <dgm:prSet presAssocID="{A9173146-0862-4282-AC8B-2606774075B2}" presName="node" presStyleLbl="node1" presStyleIdx="3" presStyleCnt="4">
        <dgm:presLayoutVars>
          <dgm:bulletEnabled val="1"/>
        </dgm:presLayoutVars>
      </dgm:prSet>
      <dgm:spPr/>
    </dgm:pt>
  </dgm:ptLst>
  <dgm:cxnLst>
    <dgm:cxn modelId="{EDB1B21B-06CF-448C-AF52-26FFA924A141}" srcId="{4C7749FB-7859-4285-B1E8-E28B8EAC60BA}" destId="{58DB7F6A-EC90-481C-8655-B238F7E77962}" srcOrd="1" destOrd="0" parTransId="{CF0C424C-74E5-418E-8032-7D86B5716008}" sibTransId="{FDB82549-597B-4B70-A2F2-E4E0B1290006}"/>
    <dgm:cxn modelId="{E72BDD33-7253-4D6D-AF19-CBEA2088CF47}" type="presOf" srcId="{F848C1DE-6F47-4E5A-98A4-9B87A642569E}" destId="{98DF6F10-AC8C-46CA-933E-329441586385}" srcOrd="0" destOrd="0" presId="urn:microsoft.com/office/officeart/2005/8/layout/default"/>
    <dgm:cxn modelId="{4551C03B-B737-40C2-8C23-7145F7F66750}" srcId="{4C7749FB-7859-4285-B1E8-E28B8EAC60BA}" destId="{F848C1DE-6F47-4E5A-98A4-9B87A642569E}" srcOrd="0" destOrd="0" parTransId="{D0F3CBA6-9D75-478F-86AB-65BCBBE9C227}" sibTransId="{C94B8946-2E79-42AD-BD52-47F714DD8D54}"/>
    <dgm:cxn modelId="{D549DA42-141C-4D7D-A89E-0F0C01D01164}" type="presOf" srcId="{58DB7F6A-EC90-481C-8655-B238F7E77962}" destId="{DC9D3DF5-2AD0-4F6E-9C71-CB3E859B2444}" srcOrd="0" destOrd="0" presId="urn:microsoft.com/office/officeart/2005/8/layout/default"/>
    <dgm:cxn modelId="{556B9B4A-08DE-4DCF-9E63-FCAC688E76C1}" srcId="{4C7749FB-7859-4285-B1E8-E28B8EAC60BA}" destId="{6CD3A6C2-7637-4A5E-833B-5F1EA40355C4}" srcOrd="2" destOrd="0" parTransId="{6BB20C5C-78CA-429C-A248-2D40ADADD3D9}" sibTransId="{EADE385A-79B1-49F9-A2FC-A639F4211E0C}"/>
    <dgm:cxn modelId="{76870AA9-CD4E-403C-9DBF-1998DCE4F2E0}" type="presOf" srcId="{4C7749FB-7859-4285-B1E8-E28B8EAC60BA}" destId="{192632B4-0ED7-4040-B3C3-C9E2306DC93E}" srcOrd="0" destOrd="0" presId="urn:microsoft.com/office/officeart/2005/8/layout/default"/>
    <dgm:cxn modelId="{D83012A9-C421-4E36-A57B-8FA7EDC48185}" type="presOf" srcId="{6CD3A6C2-7637-4A5E-833B-5F1EA40355C4}" destId="{BBDC69E0-A545-4EB7-9A2E-045C7E71577F}" srcOrd="0" destOrd="0" presId="urn:microsoft.com/office/officeart/2005/8/layout/default"/>
    <dgm:cxn modelId="{499B61BC-8633-494C-8353-82E09CD0B749}" srcId="{4C7749FB-7859-4285-B1E8-E28B8EAC60BA}" destId="{A9173146-0862-4282-AC8B-2606774075B2}" srcOrd="3" destOrd="0" parTransId="{2376FD25-3822-44E9-9BDB-BAA7D1FDDD45}" sibTransId="{F89B7B29-DB1C-4277-8285-D633AA1F6790}"/>
    <dgm:cxn modelId="{482026F7-4AAD-46DC-A2BD-CF271AD75320}" type="presOf" srcId="{A9173146-0862-4282-AC8B-2606774075B2}" destId="{40BE6A5E-0273-4396-92E8-FDFEE7714F7D}" srcOrd="0" destOrd="0" presId="urn:microsoft.com/office/officeart/2005/8/layout/default"/>
    <dgm:cxn modelId="{BD53E551-6B55-4064-9339-E13A1629BF3E}" type="presParOf" srcId="{192632B4-0ED7-4040-B3C3-C9E2306DC93E}" destId="{98DF6F10-AC8C-46CA-933E-329441586385}" srcOrd="0" destOrd="0" presId="urn:microsoft.com/office/officeart/2005/8/layout/default"/>
    <dgm:cxn modelId="{D5D4904D-8F41-4F9D-84B4-BA408E5B7C2E}" type="presParOf" srcId="{192632B4-0ED7-4040-B3C3-C9E2306DC93E}" destId="{3C7C062E-302F-4CD8-8C3E-F77BF1B79D8C}" srcOrd="1" destOrd="0" presId="urn:microsoft.com/office/officeart/2005/8/layout/default"/>
    <dgm:cxn modelId="{3B0A9D75-B8FD-4D68-845F-83F5AD286380}" type="presParOf" srcId="{192632B4-0ED7-4040-B3C3-C9E2306DC93E}" destId="{DC9D3DF5-2AD0-4F6E-9C71-CB3E859B2444}" srcOrd="2" destOrd="0" presId="urn:microsoft.com/office/officeart/2005/8/layout/default"/>
    <dgm:cxn modelId="{8388D3CF-FCAA-4A60-A5BE-4C02101BA9CB}" type="presParOf" srcId="{192632B4-0ED7-4040-B3C3-C9E2306DC93E}" destId="{BDC07EB7-74C6-4D98-8118-FF583CE92CAE}" srcOrd="3" destOrd="0" presId="urn:microsoft.com/office/officeart/2005/8/layout/default"/>
    <dgm:cxn modelId="{346EE338-2C65-4087-AAE4-82C4AACD8DFF}" type="presParOf" srcId="{192632B4-0ED7-4040-B3C3-C9E2306DC93E}" destId="{BBDC69E0-A545-4EB7-9A2E-045C7E71577F}" srcOrd="4" destOrd="0" presId="urn:microsoft.com/office/officeart/2005/8/layout/default"/>
    <dgm:cxn modelId="{09B20AFD-A5D9-4955-8C1E-EC5A0AABE5EB}" type="presParOf" srcId="{192632B4-0ED7-4040-B3C3-C9E2306DC93E}" destId="{319CE02A-E532-4BA6-A2E8-79C3CC40253A}" srcOrd="5" destOrd="0" presId="urn:microsoft.com/office/officeart/2005/8/layout/default"/>
    <dgm:cxn modelId="{98C434B4-433E-405A-BB3D-65909E1C69BB}" type="presParOf" srcId="{192632B4-0ED7-4040-B3C3-C9E2306DC93E}" destId="{40BE6A5E-0273-4396-92E8-FDFEE7714F7D}" srcOrd="6"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8DF6F10-AC8C-46CA-933E-329441586385}">
      <dsp:nvSpPr>
        <dsp:cNvPr id="0" name=""/>
        <dsp:cNvSpPr/>
      </dsp:nvSpPr>
      <dsp:spPr>
        <a:xfrm>
          <a:off x="716" y="505219"/>
          <a:ext cx="2793601" cy="1676160"/>
        </a:xfrm>
        <a:prstGeom prst="rect">
          <a:avLst/>
        </a:prstGeom>
        <a:solidFill>
          <a:srgbClr val="FF9900"/>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kumimoji="1" lang="ja-JP" altLang="en-US" sz="3600" kern="1200" dirty="0"/>
            <a:t>機械・施設・用具</a:t>
          </a:r>
        </a:p>
      </dsp:txBody>
      <dsp:txXfrm>
        <a:off x="716" y="505219"/>
        <a:ext cx="2793601" cy="1676160"/>
      </dsp:txXfrm>
    </dsp:sp>
    <dsp:sp modelId="{DC9D3DF5-2AD0-4F6E-9C71-CB3E859B2444}">
      <dsp:nvSpPr>
        <dsp:cNvPr id="0" name=""/>
        <dsp:cNvSpPr/>
      </dsp:nvSpPr>
      <dsp:spPr>
        <a:xfrm>
          <a:off x="3073677" y="505219"/>
          <a:ext cx="2793601" cy="1676160"/>
        </a:xfrm>
        <a:prstGeom prst="rect">
          <a:avLst/>
        </a:prstGeom>
        <a:solidFill>
          <a:srgbClr val="00B050"/>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kumimoji="1" lang="ja-JP" altLang="en-US" sz="3600" kern="1200" dirty="0"/>
            <a:t>環境</a:t>
          </a:r>
        </a:p>
      </dsp:txBody>
      <dsp:txXfrm>
        <a:off x="3073677" y="505219"/>
        <a:ext cx="2793601" cy="1676160"/>
      </dsp:txXfrm>
    </dsp:sp>
    <dsp:sp modelId="{BBDC69E0-A545-4EB7-9A2E-045C7E71577F}">
      <dsp:nvSpPr>
        <dsp:cNvPr id="0" name=""/>
        <dsp:cNvSpPr/>
      </dsp:nvSpPr>
      <dsp:spPr>
        <a:xfrm>
          <a:off x="716" y="2460740"/>
          <a:ext cx="2793601" cy="1676160"/>
        </a:xfrm>
        <a:prstGeom prst="rect">
          <a:avLst/>
        </a:prstGeom>
        <a:solidFill>
          <a:srgbClr val="0000FF"/>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kumimoji="1" lang="ja-JP" altLang="en-US" sz="3600" kern="1200" dirty="0"/>
            <a:t>作業方法</a:t>
          </a:r>
        </a:p>
      </dsp:txBody>
      <dsp:txXfrm>
        <a:off x="716" y="2460740"/>
        <a:ext cx="2793601" cy="1676160"/>
      </dsp:txXfrm>
    </dsp:sp>
    <dsp:sp modelId="{40BE6A5E-0273-4396-92E8-FDFEE7714F7D}">
      <dsp:nvSpPr>
        <dsp:cNvPr id="0" name=""/>
        <dsp:cNvSpPr/>
      </dsp:nvSpPr>
      <dsp:spPr>
        <a:xfrm>
          <a:off x="3073677" y="2460740"/>
          <a:ext cx="2793601" cy="1676160"/>
        </a:xfrm>
        <a:prstGeom prst="rect">
          <a:avLst/>
        </a:prstGeom>
        <a:solidFill>
          <a:srgbClr val="FF3399"/>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kumimoji="1" lang="ja-JP" altLang="en-US" sz="3600" kern="1200" dirty="0"/>
            <a:t>人的要因</a:t>
          </a:r>
        </a:p>
      </dsp:txBody>
      <dsp:txXfrm>
        <a:off x="3073677" y="2460740"/>
        <a:ext cx="2793601" cy="167616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4" y="0"/>
            <a:ext cx="3076977" cy="513789"/>
          </a:xfrm>
          <a:prstGeom prst="rect">
            <a:avLst/>
          </a:prstGeom>
        </p:spPr>
        <p:txBody>
          <a:bodyPr vert="horz" lIns="95449" tIns="47725" rIns="95449" bIns="47725" rtlCol="0"/>
          <a:lstStyle>
            <a:lvl1pPr algn="l">
              <a:defRPr sz="1200"/>
            </a:lvl1pPr>
          </a:lstStyle>
          <a:p>
            <a:endParaRPr kumimoji="1" lang="ja-JP" altLang="en-US"/>
          </a:p>
        </p:txBody>
      </p:sp>
      <p:sp>
        <p:nvSpPr>
          <p:cNvPr id="3" name="日付プレースホルダー 2"/>
          <p:cNvSpPr>
            <a:spLocks noGrp="1"/>
          </p:cNvSpPr>
          <p:nvPr>
            <p:ph type="dt" sz="quarter" idx="1"/>
          </p:nvPr>
        </p:nvSpPr>
        <p:spPr>
          <a:xfrm>
            <a:off x="4020650" y="0"/>
            <a:ext cx="3076976" cy="513789"/>
          </a:xfrm>
          <a:prstGeom prst="rect">
            <a:avLst/>
          </a:prstGeom>
        </p:spPr>
        <p:txBody>
          <a:bodyPr vert="horz" lIns="95449" tIns="47725" rIns="95449" bIns="47725" rtlCol="0"/>
          <a:lstStyle>
            <a:lvl1pPr algn="r">
              <a:defRPr sz="1200"/>
            </a:lvl1pPr>
          </a:lstStyle>
          <a:p>
            <a:fld id="{2B8F0C41-C6D7-4994-B217-D6796F8DE4E1}" type="datetimeFigureOut">
              <a:rPr kumimoji="1" lang="ja-JP" altLang="en-US" smtClean="0"/>
              <a:t>2021/3/10</a:t>
            </a:fld>
            <a:endParaRPr kumimoji="1" lang="ja-JP" altLang="en-US"/>
          </a:p>
        </p:txBody>
      </p:sp>
      <p:sp>
        <p:nvSpPr>
          <p:cNvPr id="4" name="フッター プレースホルダー 3"/>
          <p:cNvSpPr>
            <a:spLocks noGrp="1"/>
          </p:cNvSpPr>
          <p:nvPr>
            <p:ph type="ftr" sz="quarter" idx="2"/>
          </p:nvPr>
        </p:nvSpPr>
        <p:spPr>
          <a:xfrm>
            <a:off x="4" y="9720825"/>
            <a:ext cx="3076977" cy="513789"/>
          </a:xfrm>
          <a:prstGeom prst="rect">
            <a:avLst/>
          </a:prstGeom>
        </p:spPr>
        <p:txBody>
          <a:bodyPr vert="horz" lIns="95449" tIns="47725" rIns="95449" bIns="47725" rtlCol="0" anchor="b"/>
          <a:lstStyle>
            <a:lvl1pPr algn="l">
              <a:defRPr sz="1200"/>
            </a:lvl1pPr>
          </a:lstStyle>
          <a:p>
            <a:endParaRPr kumimoji="1" lang="ja-JP" altLang="en-US"/>
          </a:p>
        </p:txBody>
      </p:sp>
      <p:sp>
        <p:nvSpPr>
          <p:cNvPr id="5" name="スライド番号プレースホルダー 4"/>
          <p:cNvSpPr>
            <a:spLocks noGrp="1"/>
          </p:cNvSpPr>
          <p:nvPr>
            <p:ph type="sldNum" sz="quarter" idx="3"/>
          </p:nvPr>
        </p:nvSpPr>
        <p:spPr>
          <a:xfrm>
            <a:off x="4020650" y="9720825"/>
            <a:ext cx="3076976" cy="513789"/>
          </a:xfrm>
          <a:prstGeom prst="rect">
            <a:avLst/>
          </a:prstGeom>
        </p:spPr>
        <p:txBody>
          <a:bodyPr vert="horz" lIns="95449" tIns="47725" rIns="95449" bIns="47725" rtlCol="0" anchor="b"/>
          <a:lstStyle>
            <a:lvl1pPr algn="r">
              <a:defRPr sz="1200"/>
            </a:lvl1pPr>
          </a:lstStyle>
          <a:p>
            <a:fld id="{ED5F0994-A58B-447B-A49F-C17133393D92}" type="slidenum">
              <a:rPr kumimoji="1" lang="ja-JP" altLang="en-US" smtClean="0"/>
              <a:t>‹#›</a:t>
            </a:fld>
            <a:endParaRPr kumimoji="1" lang="ja-JP" altLang="en-US"/>
          </a:p>
        </p:txBody>
      </p:sp>
    </p:spTree>
    <p:extLst>
      <p:ext uri="{BB962C8B-B14F-4D97-AF65-F5344CB8AC3E}">
        <p14:creationId xmlns:p14="http://schemas.microsoft.com/office/powerpoint/2010/main" val="313836699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3" y="2"/>
            <a:ext cx="3076143" cy="513284"/>
          </a:xfrm>
          <a:prstGeom prst="rect">
            <a:avLst/>
          </a:prstGeom>
        </p:spPr>
        <p:txBody>
          <a:bodyPr vert="horz" lIns="94619" tIns="47309" rIns="94619" bIns="47309" rtlCol="0"/>
          <a:lstStyle>
            <a:lvl1pPr algn="l">
              <a:defRPr sz="1200"/>
            </a:lvl1pPr>
          </a:lstStyle>
          <a:p>
            <a:endParaRPr kumimoji="1" lang="ja-JP" altLang="en-US"/>
          </a:p>
        </p:txBody>
      </p:sp>
      <p:sp>
        <p:nvSpPr>
          <p:cNvPr id="3" name="日付プレースホルダー 2"/>
          <p:cNvSpPr>
            <a:spLocks noGrp="1"/>
          </p:cNvSpPr>
          <p:nvPr>
            <p:ph type="dt" idx="1"/>
          </p:nvPr>
        </p:nvSpPr>
        <p:spPr>
          <a:xfrm>
            <a:off x="4021506" y="2"/>
            <a:ext cx="3076143" cy="513284"/>
          </a:xfrm>
          <a:prstGeom prst="rect">
            <a:avLst/>
          </a:prstGeom>
        </p:spPr>
        <p:txBody>
          <a:bodyPr vert="horz" lIns="94619" tIns="47309" rIns="94619" bIns="47309" rtlCol="0"/>
          <a:lstStyle>
            <a:lvl1pPr algn="r">
              <a:defRPr sz="1200"/>
            </a:lvl1pPr>
          </a:lstStyle>
          <a:p>
            <a:fld id="{D5362D1E-6FFD-4428-B50E-83AAFC381CE0}" type="datetimeFigureOut">
              <a:rPr kumimoji="1" lang="ja-JP" altLang="en-US" smtClean="0"/>
              <a:t>2021/3/10</a:t>
            </a:fld>
            <a:endParaRPr kumimoji="1" lang="ja-JP" altLang="en-US"/>
          </a:p>
        </p:txBody>
      </p:sp>
      <p:sp>
        <p:nvSpPr>
          <p:cNvPr id="4" name="スライド イメージ プレースホルダー 3"/>
          <p:cNvSpPr>
            <a:spLocks noGrp="1" noRot="1" noChangeAspect="1"/>
          </p:cNvSpPr>
          <p:nvPr>
            <p:ph type="sldImg" idx="2"/>
          </p:nvPr>
        </p:nvSpPr>
        <p:spPr>
          <a:xfrm>
            <a:off x="1054100" y="1279525"/>
            <a:ext cx="4991100" cy="3454400"/>
          </a:xfrm>
          <a:prstGeom prst="rect">
            <a:avLst/>
          </a:prstGeom>
          <a:noFill/>
          <a:ln w="12700">
            <a:solidFill>
              <a:prstClr val="black"/>
            </a:solidFill>
          </a:ln>
        </p:spPr>
        <p:txBody>
          <a:bodyPr vert="horz" lIns="94619" tIns="47309" rIns="94619" bIns="47309" rtlCol="0" anchor="ctr"/>
          <a:lstStyle/>
          <a:p>
            <a:endParaRPr lang="ja-JP" altLang="en-US"/>
          </a:p>
        </p:txBody>
      </p:sp>
      <p:sp>
        <p:nvSpPr>
          <p:cNvPr id="5" name="ノート プレースホルダー 4"/>
          <p:cNvSpPr>
            <a:spLocks noGrp="1"/>
          </p:cNvSpPr>
          <p:nvPr>
            <p:ph type="body" sz="quarter" idx="3"/>
          </p:nvPr>
        </p:nvSpPr>
        <p:spPr>
          <a:xfrm>
            <a:off x="710262" y="4925238"/>
            <a:ext cx="5678778" cy="4029439"/>
          </a:xfrm>
          <a:prstGeom prst="rect">
            <a:avLst/>
          </a:prstGeom>
        </p:spPr>
        <p:txBody>
          <a:bodyPr vert="horz" lIns="94619" tIns="47309" rIns="94619" bIns="47309"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3" y="9721333"/>
            <a:ext cx="3076143" cy="513284"/>
          </a:xfrm>
          <a:prstGeom prst="rect">
            <a:avLst/>
          </a:prstGeom>
        </p:spPr>
        <p:txBody>
          <a:bodyPr vert="horz" lIns="94619" tIns="47309" rIns="94619" bIns="47309"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4021506" y="9721333"/>
            <a:ext cx="3076143" cy="513284"/>
          </a:xfrm>
          <a:prstGeom prst="rect">
            <a:avLst/>
          </a:prstGeom>
        </p:spPr>
        <p:txBody>
          <a:bodyPr vert="horz" lIns="94619" tIns="47309" rIns="94619" bIns="47309" rtlCol="0" anchor="b"/>
          <a:lstStyle>
            <a:lvl1pPr algn="r">
              <a:defRPr sz="1200"/>
            </a:lvl1pPr>
          </a:lstStyle>
          <a:p>
            <a:fld id="{5EC6DD07-EFAF-446C-917E-DCE0FD84A8F5}" type="slidenum">
              <a:rPr kumimoji="1" lang="ja-JP" altLang="en-US" smtClean="0"/>
              <a:t>‹#›</a:t>
            </a:fld>
            <a:endParaRPr kumimoji="1" lang="ja-JP" altLang="en-US"/>
          </a:p>
        </p:txBody>
      </p:sp>
    </p:spTree>
    <p:extLst>
      <p:ext uri="{BB962C8B-B14F-4D97-AF65-F5344CB8AC3E}">
        <p14:creationId xmlns:p14="http://schemas.microsoft.com/office/powerpoint/2010/main" val="2748343977"/>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5EC6DD07-EFAF-446C-917E-DCE0FD84A8F5}" type="slidenum">
              <a:rPr kumimoji="1" lang="ja-JP" altLang="en-US" smtClean="0"/>
              <a:t>1</a:t>
            </a:fld>
            <a:endParaRPr kumimoji="1" lang="ja-JP" altLang="en-US" dirty="0"/>
          </a:p>
        </p:txBody>
      </p:sp>
    </p:spTree>
    <p:extLst>
      <p:ext uri="{BB962C8B-B14F-4D97-AF65-F5344CB8AC3E}">
        <p14:creationId xmlns:p14="http://schemas.microsoft.com/office/powerpoint/2010/main" val="9543751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5EC6DD07-EFAF-446C-917E-DCE0FD84A8F5}" type="slidenum">
              <a:rPr kumimoji="1" lang="ja-JP" altLang="en-US" smtClean="0"/>
              <a:t>3</a:t>
            </a:fld>
            <a:endParaRPr kumimoji="1" lang="ja-JP" altLang="en-US" dirty="0"/>
          </a:p>
        </p:txBody>
      </p:sp>
    </p:spTree>
    <p:extLst>
      <p:ext uri="{BB962C8B-B14F-4D97-AF65-F5344CB8AC3E}">
        <p14:creationId xmlns:p14="http://schemas.microsoft.com/office/powerpoint/2010/main" val="3549082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5EC6DD07-EFAF-446C-917E-DCE0FD84A8F5}" type="slidenum">
              <a:rPr kumimoji="1" lang="ja-JP" altLang="en-US" smtClean="0"/>
              <a:t>4</a:t>
            </a:fld>
            <a:endParaRPr kumimoji="1" lang="ja-JP" altLang="en-US" dirty="0"/>
          </a:p>
        </p:txBody>
      </p:sp>
    </p:spTree>
    <p:extLst>
      <p:ext uri="{BB962C8B-B14F-4D97-AF65-F5344CB8AC3E}">
        <p14:creationId xmlns:p14="http://schemas.microsoft.com/office/powerpoint/2010/main" val="37152358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lang="en-US" altLang="ja-JP" dirty="0"/>
          </a:p>
        </p:txBody>
      </p:sp>
      <p:sp>
        <p:nvSpPr>
          <p:cNvPr id="4" name="スライド番号プレースホルダー 3"/>
          <p:cNvSpPr>
            <a:spLocks noGrp="1"/>
          </p:cNvSpPr>
          <p:nvPr>
            <p:ph type="sldNum" sz="quarter" idx="10"/>
          </p:nvPr>
        </p:nvSpPr>
        <p:spPr/>
        <p:txBody>
          <a:bodyPr/>
          <a:lstStyle/>
          <a:p>
            <a:fld id="{5EC6DD07-EFAF-446C-917E-DCE0FD84A8F5}" type="slidenum">
              <a:rPr kumimoji="1" lang="ja-JP" altLang="en-US" smtClean="0"/>
              <a:t>5</a:t>
            </a:fld>
            <a:endParaRPr kumimoji="1" lang="ja-JP" altLang="en-US"/>
          </a:p>
        </p:txBody>
      </p:sp>
    </p:spTree>
    <p:extLst>
      <p:ext uri="{BB962C8B-B14F-4D97-AF65-F5344CB8AC3E}">
        <p14:creationId xmlns:p14="http://schemas.microsoft.com/office/powerpoint/2010/main" val="57743283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defTabSz="946322">
              <a:defRPr/>
            </a:pPr>
            <a:endParaRPr kumimoji="1" lang="ja-JP" altLang="en-US" dirty="0"/>
          </a:p>
        </p:txBody>
      </p:sp>
      <p:sp>
        <p:nvSpPr>
          <p:cNvPr id="4" name="スライド番号プレースホルダー 3"/>
          <p:cNvSpPr>
            <a:spLocks noGrp="1"/>
          </p:cNvSpPr>
          <p:nvPr>
            <p:ph type="sldNum" sz="quarter" idx="10"/>
          </p:nvPr>
        </p:nvSpPr>
        <p:spPr/>
        <p:txBody>
          <a:bodyPr/>
          <a:lstStyle/>
          <a:p>
            <a:fld id="{5EC6DD07-EFAF-446C-917E-DCE0FD84A8F5}" type="slidenum">
              <a:rPr kumimoji="1" lang="ja-JP" altLang="en-US" smtClean="0"/>
              <a:t>6</a:t>
            </a:fld>
            <a:endParaRPr kumimoji="1" lang="ja-JP" altLang="en-US" dirty="0"/>
          </a:p>
        </p:txBody>
      </p:sp>
    </p:spTree>
    <p:extLst>
      <p:ext uri="{BB962C8B-B14F-4D97-AF65-F5344CB8AC3E}">
        <p14:creationId xmlns:p14="http://schemas.microsoft.com/office/powerpoint/2010/main" val="324688882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defTabSz="946322">
              <a:defRPr/>
            </a:pPr>
            <a:endParaRPr lang="en-US" altLang="ja-JP"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4" name="スライド番号プレースホルダー 3"/>
          <p:cNvSpPr>
            <a:spLocks noGrp="1"/>
          </p:cNvSpPr>
          <p:nvPr>
            <p:ph type="sldNum" sz="quarter" idx="10"/>
          </p:nvPr>
        </p:nvSpPr>
        <p:spPr/>
        <p:txBody>
          <a:bodyPr/>
          <a:lstStyle/>
          <a:p>
            <a:fld id="{5EC6DD07-EFAF-446C-917E-DCE0FD84A8F5}" type="slidenum">
              <a:rPr kumimoji="1" lang="ja-JP" altLang="en-US" smtClean="0"/>
              <a:t>7</a:t>
            </a:fld>
            <a:endParaRPr kumimoji="1" lang="ja-JP" altLang="en-US"/>
          </a:p>
        </p:txBody>
      </p:sp>
    </p:spTree>
    <p:extLst>
      <p:ext uri="{BB962C8B-B14F-4D97-AF65-F5344CB8AC3E}">
        <p14:creationId xmlns:p14="http://schemas.microsoft.com/office/powerpoint/2010/main" val="406057255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defTabSz="946322">
              <a:defRPr/>
            </a:pPr>
            <a:endParaRPr kumimoji="1" lang="ja-JP" altLang="en-US" dirty="0"/>
          </a:p>
        </p:txBody>
      </p:sp>
      <p:sp>
        <p:nvSpPr>
          <p:cNvPr id="4" name="スライド番号プレースホルダー 3"/>
          <p:cNvSpPr>
            <a:spLocks noGrp="1"/>
          </p:cNvSpPr>
          <p:nvPr>
            <p:ph type="sldNum" sz="quarter" idx="10"/>
          </p:nvPr>
        </p:nvSpPr>
        <p:spPr/>
        <p:txBody>
          <a:bodyPr/>
          <a:lstStyle/>
          <a:p>
            <a:fld id="{5EC6DD07-EFAF-446C-917E-DCE0FD84A8F5}" type="slidenum">
              <a:rPr kumimoji="1" lang="ja-JP" altLang="en-US" smtClean="0"/>
              <a:t>8</a:t>
            </a:fld>
            <a:endParaRPr kumimoji="1" lang="ja-JP" altLang="en-US"/>
          </a:p>
        </p:txBody>
      </p:sp>
    </p:spTree>
    <p:extLst>
      <p:ext uri="{BB962C8B-B14F-4D97-AF65-F5344CB8AC3E}">
        <p14:creationId xmlns:p14="http://schemas.microsoft.com/office/powerpoint/2010/main" val="208610696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defTabSz="946322">
              <a:defRPr/>
            </a:pPr>
            <a:endParaRPr lang="en-US" altLang="ja-JP"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4" name="スライド番号プレースホルダー 3"/>
          <p:cNvSpPr>
            <a:spLocks noGrp="1"/>
          </p:cNvSpPr>
          <p:nvPr>
            <p:ph type="sldNum" sz="quarter" idx="10"/>
          </p:nvPr>
        </p:nvSpPr>
        <p:spPr/>
        <p:txBody>
          <a:bodyPr/>
          <a:lstStyle/>
          <a:p>
            <a:fld id="{5EC6DD07-EFAF-446C-917E-DCE0FD84A8F5}" type="slidenum">
              <a:rPr kumimoji="1" lang="ja-JP" altLang="en-US" smtClean="0"/>
              <a:t>9</a:t>
            </a:fld>
            <a:endParaRPr kumimoji="1" lang="ja-JP" altLang="en-US"/>
          </a:p>
        </p:txBody>
      </p:sp>
    </p:spTree>
    <p:extLst>
      <p:ext uri="{BB962C8B-B14F-4D97-AF65-F5344CB8AC3E}">
        <p14:creationId xmlns:p14="http://schemas.microsoft.com/office/powerpoint/2010/main" val="427540137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defTabSz="946322">
              <a:defRPr/>
            </a:pPr>
            <a:endParaRPr kumimoji="1" lang="ja-JP" altLang="en-US" dirty="0"/>
          </a:p>
        </p:txBody>
      </p:sp>
      <p:sp>
        <p:nvSpPr>
          <p:cNvPr id="4" name="スライド番号プレースホルダー 3"/>
          <p:cNvSpPr>
            <a:spLocks noGrp="1"/>
          </p:cNvSpPr>
          <p:nvPr>
            <p:ph type="sldNum" sz="quarter" idx="10"/>
          </p:nvPr>
        </p:nvSpPr>
        <p:spPr/>
        <p:txBody>
          <a:bodyPr/>
          <a:lstStyle/>
          <a:p>
            <a:fld id="{5EC6DD07-EFAF-446C-917E-DCE0FD84A8F5}" type="slidenum">
              <a:rPr kumimoji="1" lang="ja-JP" altLang="en-US" smtClean="0"/>
              <a:t>10</a:t>
            </a:fld>
            <a:endParaRPr kumimoji="1" lang="ja-JP" altLang="en-US"/>
          </a:p>
        </p:txBody>
      </p:sp>
    </p:spTree>
    <p:extLst>
      <p:ext uri="{BB962C8B-B14F-4D97-AF65-F5344CB8AC3E}">
        <p14:creationId xmlns:p14="http://schemas.microsoft.com/office/powerpoint/2010/main" val="274213615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defTabSz="946322">
              <a:defRPr/>
            </a:pPr>
            <a:endParaRPr kumimoji="1" lang="en-US" altLang="ja-JP" dirty="0"/>
          </a:p>
        </p:txBody>
      </p:sp>
      <p:sp>
        <p:nvSpPr>
          <p:cNvPr id="4" name="スライド番号プレースホルダー 3"/>
          <p:cNvSpPr>
            <a:spLocks noGrp="1"/>
          </p:cNvSpPr>
          <p:nvPr>
            <p:ph type="sldNum" sz="quarter" idx="10"/>
          </p:nvPr>
        </p:nvSpPr>
        <p:spPr/>
        <p:txBody>
          <a:bodyPr/>
          <a:lstStyle/>
          <a:p>
            <a:fld id="{5EC6DD07-EFAF-446C-917E-DCE0FD84A8F5}" type="slidenum">
              <a:rPr kumimoji="1" lang="ja-JP" altLang="en-US" smtClean="0"/>
              <a:t>11</a:t>
            </a:fld>
            <a:endParaRPr kumimoji="1" lang="ja-JP" altLang="en-US"/>
          </a:p>
        </p:txBody>
      </p:sp>
    </p:spTree>
    <p:extLst>
      <p:ext uri="{BB962C8B-B14F-4D97-AF65-F5344CB8AC3E}">
        <p14:creationId xmlns:p14="http://schemas.microsoft.com/office/powerpoint/2010/main" val="332687729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defTabSz="946322">
              <a:defRPr/>
            </a:pPr>
            <a:endParaRPr kumimoji="1" lang="en-US" altLang="ja-JP" dirty="0"/>
          </a:p>
        </p:txBody>
      </p:sp>
      <p:sp>
        <p:nvSpPr>
          <p:cNvPr id="4" name="スライド番号プレースホルダー 3"/>
          <p:cNvSpPr>
            <a:spLocks noGrp="1"/>
          </p:cNvSpPr>
          <p:nvPr>
            <p:ph type="sldNum" sz="quarter" idx="10"/>
          </p:nvPr>
        </p:nvSpPr>
        <p:spPr/>
        <p:txBody>
          <a:bodyPr/>
          <a:lstStyle/>
          <a:p>
            <a:fld id="{5EC6DD07-EFAF-446C-917E-DCE0FD84A8F5}" type="slidenum">
              <a:rPr kumimoji="1" lang="ja-JP" altLang="en-US" smtClean="0"/>
              <a:t>12</a:t>
            </a:fld>
            <a:endParaRPr kumimoji="1" lang="ja-JP" altLang="en-US" dirty="0"/>
          </a:p>
        </p:txBody>
      </p:sp>
    </p:spTree>
    <p:extLst>
      <p:ext uri="{BB962C8B-B14F-4D97-AF65-F5344CB8AC3E}">
        <p14:creationId xmlns:p14="http://schemas.microsoft.com/office/powerpoint/2010/main" val="379967322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742950" y="2130447"/>
            <a:ext cx="8420100" cy="1470025"/>
          </a:xfrm>
        </p:spPr>
        <p:txBody>
          <a:bodyPr/>
          <a:lstStyle/>
          <a:p>
            <a:r>
              <a:rPr kumimoji="1" lang="ja-JP" altLang="en-US"/>
              <a:t>マスター タイトルの書式設定</a:t>
            </a:r>
          </a:p>
        </p:txBody>
      </p:sp>
      <p:sp>
        <p:nvSpPr>
          <p:cNvPr id="3" name="サブタイトル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a:t>マスター サブタイトルの書式設定</a:t>
            </a:r>
          </a:p>
        </p:txBody>
      </p:sp>
      <p:sp>
        <p:nvSpPr>
          <p:cNvPr id="4" name="日付プレースホルダ 3"/>
          <p:cNvSpPr>
            <a:spLocks noGrp="1"/>
          </p:cNvSpPr>
          <p:nvPr>
            <p:ph type="dt" sz="half" idx="10"/>
          </p:nvPr>
        </p:nvSpPr>
        <p:spPr/>
        <p:txBody>
          <a:bodyPr/>
          <a:lstStyle/>
          <a:p>
            <a:fld id="{78445E4D-8533-44B2-9BAB-E5D952796EE3}" type="datetime1">
              <a:rPr lang="ja-JP" altLang="en-US" smtClean="0">
                <a:solidFill>
                  <a:prstClr val="black">
                    <a:tint val="75000"/>
                  </a:prstClr>
                </a:solidFill>
              </a:rPr>
              <a:t>2021/3/10</a:t>
            </a:fld>
            <a:endParaRPr lang="ja-JP" altLang="en-US">
              <a:solidFill>
                <a:prstClr val="black">
                  <a:tint val="75000"/>
                </a:prstClr>
              </a:solidFill>
            </a:endParaRPr>
          </a:p>
        </p:txBody>
      </p:sp>
      <p:sp>
        <p:nvSpPr>
          <p:cNvPr id="5" name="フッター プレースホルダ 4"/>
          <p:cNvSpPr>
            <a:spLocks noGrp="1"/>
          </p:cNvSpPr>
          <p:nvPr>
            <p:ph type="ftr" sz="quarter" idx="11"/>
          </p:nvPr>
        </p:nvSpPr>
        <p:spPr/>
        <p:txBody>
          <a:bodyPr/>
          <a:lstStyle/>
          <a:p>
            <a:endParaRPr lang="ja-JP" altLang="en-US">
              <a:solidFill>
                <a:prstClr val="black">
                  <a:tint val="75000"/>
                </a:prstClr>
              </a:solidFill>
            </a:endParaRPr>
          </a:p>
        </p:txBody>
      </p:sp>
      <p:sp>
        <p:nvSpPr>
          <p:cNvPr id="6" name="スライド番号プレースホルダ 5"/>
          <p:cNvSpPr>
            <a:spLocks noGrp="1"/>
          </p:cNvSpPr>
          <p:nvPr>
            <p:ph type="sldNum" sz="quarter" idx="12"/>
          </p:nvPr>
        </p:nvSpPr>
        <p:spPr>
          <a:xfrm>
            <a:off x="7594600" y="6492875"/>
            <a:ext cx="2311400" cy="365125"/>
          </a:xfrm>
        </p:spPr>
        <p:txBody>
          <a:bodyPr/>
          <a:lstStyle>
            <a:lvl1pPr>
              <a:defRPr sz="2000"/>
            </a:lvl1pPr>
          </a:lstStyle>
          <a:p>
            <a:fld id="{64452A23-BFEA-43FD-98FB-69091C0AE9EE}"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26986046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 2"/>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 3"/>
          <p:cNvSpPr>
            <a:spLocks noGrp="1"/>
          </p:cNvSpPr>
          <p:nvPr>
            <p:ph type="dt" sz="half" idx="10"/>
          </p:nvPr>
        </p:nvSpPr>
        <p:spPr/>
        <p:txBody>
          <a:bodyPr/>
          <a:lstStyle/>
          <a:p>
            <a:fld id="{585CA5E5-8A4B-47D0-A65B-505B15ADEE2A}" type="datetime1">
              <a:rPr lang="ja-JP" altLang="en-US" smtClean="0">
                <a:solidFill>
                  <a:prstClr val="black">
                    <a:tint val="75000"/>
                  </a:prstClr>
                </a:solidFill>
              </a:rPr>
              <a:t>2021/3/10</a:t>
            </a:fld>
            <a:endParaRPr lang="ja-JP" altLang="en-US">
              <a:solidFill>
                <a:prstClr val="black">
                  <a:tint val="75000"/>
                </a:prstClr>
              </a:solidFill>
            </a:endParaRPr>
          </a:p>
        </p:txBody>
      </p:sp>
      <p:sp>
        <p:nvSpPr>
          <p:cNvPr id="5" name="フッター プレースホルダ 4"/>
          <p:cNvSpPr>
            <a:spLocks noGrp="1"/>
          </p:cNvSpPr>
          <p:nvPr>
            <p:ph type="ftr" sz="quarter" idx="11"/>
          </p:nvPr>
        </p:nvSpPr>
        <p:spPr/>
        <p:txBody>
          <a:bodyPr/>
          <a:lstStyle/>
          <a:p>
            <a:endParaRPr lang="ja-JP" altLang="en-US">
              <a:solidFill>
                <a:prstClr val="black">
                  <a:tint val="75000"/>
                </a:prstClr>
              </a:solidFill>
            </a:endParaRPr>
          </a:p>
        </p:txBody>
      </p:sp>
      <p:sp>
        <p:nvSpPr>
          <p:cNvPr id="6" name="スライド番号プレースホルダ 5"/>
          <p:cNvSpPr>
            <a:spLocks noGrp="1"/>
          </p:cNvSpPr>
          <p:nvPr>
            <p:ph type="sldNum" sz="quarter" idx="12"/>
          </p:nvPr>
        </p:nvSpPr>
        <p:spPr>
          <a:xfrm>
            <a:off x="7577683" y="6492875"/>
            <a:ext cx="2311400" cy="365125"/>
          </a:xfrm>
        </p:spPr>
        <p:txBody>
          <a:bodyPr/>
          <a:lstStyle>
            <a:lvl1pPr>
              <a:defRPr sz="2000"/>
            </a:lvl1pPr>
          </a:lstStyle>
          <a:p>
            <a:fld id="{64452A23-BFEA-43FD-98FB-69091C0AE9EE}"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40115908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82506" y="4406921"/>
            <a:ext cx="8420100" cy="1362075"/>
          </a:xfrm>
        </p:spPr>
        <p:txBody>
          <a:bodyPr anchor="t"/>
          <a:lstStyle>
            <a:lvl1pPr algn="l">
              <a:defRPr sz="4000" b="1" cap="all"/>
            </a:lvl1pPr>
          </a:lstStyle>
          <a:p>
            <a:r>
              <a:rPr kumimoji="1" lang="ja-JP" altLang="en-US"/>
              <a:t>マスター タイトルの書式設定</a:t>
            </a:r>
          </a:p>
        </p:txBody>
      </p:sp>
      <p:sp>
        <p:nvSpPr>
          <p:cNvPr id="3" name="テキスト プレースホルダ 2"/>
          <p:cNvSpPr>
            <a:spLocks noGrp="1"/>
          </p:cNvSpPr>
          <p:nvPr>
            <p:ph type="body" idx="1"/>
          </p:nvPr>
        </p:nvSpPr>
        <p:spPr>
          <a:xfrm>
            <a:off x="782506" y="2906722"/>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ja-JP" altLang="en-US"/>
              <a:t>マスター テキストの書式設定</a:t>
            </a:r>
          </a:p>
        </p:txBody>
      </p:sp>
      <p:sp>
        <p:nvSpPr>
          <p:cNvPr id="4" name="日付プレースホルダ 3"/>
          <p:cNvSpPr>
            <a:spLocks noGrp="1"/>
          </p:cNvSpPr>
          <p:nvPr>
            <p:ph type="dt" sz="half" idx="10"/>
          </p:nvPr>
        </p:nvSpPr>
        <p:spPr/>
        <p:txBody>
          <a:bodyPr/>
          <a:lstStyle/>
          <a:p>
            <a:fld id="{83DDB1F1-0718-4901-81E0-40E10EE82FD0}" type="datetime1">
              <a:rPr lang="ja-JP" altLang="en-US" smtClean="0">
                <a:solidFill>
                  <a:prstClr val="black">
                    <a:tint val="75000"/>
                  </a:prstClr>
                </a:solidFill>
              </a:rPr>
              <a:t>2021/3/10</a:t>
            </a:fld>
            <a:endParaRPr lang="ja-JP" altLang="en-US">
              <a:solidFill>
                <a:prstClr val="black">
                  <a:tint val="75000"/>
                </a:prstClr>
              </a:solidFill>
            </a:endParaRPr>
          </a:p>
        </p:txBody>
      </p:sp>
      <p:sp>
        <p:nvSpPr>
          <p:cNvPr id="5" name="フッター プレースホルダ 4"/>
          <p:cNvSpPr>
            <a:spLocks noGrp="1"/>
          </p:cNvSpPr>
          <p:nvPr>
            <p:ph type="ftr" sz="quarter" idx="11"/>
          </p:nvPr>
        </p:nvSpPr>
        <p:spPr/>
        <p:txBody>
          <a:bodyPr/>
          <a:lstStyle/>
          <a:p>
            <a:endParaRPr lang="ja-JP" altLang="en-US">
              <a:solidFill>
                <a:prstClr val="black">
                  <a:tint val="75000"/>
                </a:prstClr>
              </a:solidFill>
            </a:endParaRPr>
          </a:p>
        </p:txBody>
      </p:sp>
      <p:sp>
        <p:nvSpPr>
          <p:cNvPr id="6" name="スライド番号プレースホルダ 5"/>
          <p:cNvSpPr>
            <a:spLocks noGrp="1"/>
          </p:cNvSpPr>
          <p:nvPr>
            <p:ph type="sldNum" sz="quarter" idx="12"/>
          </p:nvPr>
        </p:nvSpPr>
        <p:spPr/>
        <p:txBody>
          <a:bodyPr/>
          <a:lstStyle/>
          <a:p>
            <a:fld id="{64452A23-BFEA-43FD-98FB-69091C0AE9EE}"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22073253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 2"/>
          <p:cNvSpPr>
            <a:spLocks noGrp="1"/>
          </p:cNvSpPr>
          <p:nvPr>
            <p:ph sz="half" idx="1"/>
          </p:nvPr>
        </p:nvSpPr>
        <p:spPr>
          <a:xfrm>
            <a:off x="495300" y="1600204"/>
            <a:ext cx="437515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 3"/>
          <p:cNvSpPr>
            <a:spLocks noGrp="1"/>
          </p:cNvSpPr>
          <p:nvPr>
            <p:ph sz="half" idx="2"/>
          </p:nvPr>
        </p:nvSpPr>
        <p:spPr>
          <a:xfrm>
            <a:off x="5035550" y="1600204"/>
            <a:ext cx="437515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 4"/>
          <p:cNvSpPr>
            <a:spLocks noGrp="1"/>
          </p:cNvSpPr>
          <p:nvPr>
            <p:ph type="dt" sz="half" idx="10"/>
          </p:nvPr>
        </p:nvSpPr>
        <p:spPr/>
        <p:txBody>
          <a:bodyPr/>
          <a:lstStyle/>
          <a:p>
            <a:fld id="{5D3C7B6E-6ECB-497E-9095-7ADC10EF9EA8}" type="datetime1">
              <a:rPr lang="ja-JP" altLang="en-US" smtClean="0">
                <a:solidFill>
                  <a:prstClr val="black">
                    <a:tint val="75000"/>
                  </a:prstClr>
                </a:solidFill>
              </a:rPr>
              <a:t>2021/3/10</a:t>
            </a:fld>
            <a:endParaRPr lang="ja-JP" altLang="en-US">
              <a:solidFill>
                <a:prstClr val="black">
                  <a:tint val="75000"/>
                </a:prstClr>
              </a:solidFill>
            </a:endParaRPr>
          </a:p>
        </p:txBody>
      </p:sp>
      <p:sp>
        <p:nvSpPr>
          <p:cNvPr id="6" name="フッター プレースホルダ 5"/>
          <p:cNvSpPr>
            <a:spLocks noGrp="1"/>
          </p:cNvSpPr>
          <p:nvPr>
            <p:ph type="ftr" sz="quarter" idx="11"/>
          </p:nvPr>
        </p:nvSpPr>
        <p:spPr/>
        <p:txBody>
          <a:bodyPr/>
          <a:lstStyle/>
          <a:p>
            <a:endParaRPr lang="ja-JP" altLang="en-US">
              <a:solidFill>
                <a:prstClr val="black">
                  <a:tint val="75000"/>
                </a:prstClr>
              </a:solidFill>
            </a:endParaRPr>
          </a:p>
        </p:txBody>
      </p:sp>
      <p:sp>
        <p:nvSpPr>
          <p:cNvPr id="7" name="スライド番号プレースホルダ 6"/>
          <p:cNvSpPr>
            <a:spLocks noGrp="1"/>
          </p:cNvSpPr>
          <p:nvPr>
            <p:ph type="sldNum" sz="quarter" idx="12"/>
          </p:nvPr>
        </p:nvSpPr>
        <p:spPr/>
        <p:txBody>
          <a:bodyPr/>
          <a:lstStyle/>
          <a:p>
            <a:fld id="{64452A23-BFEA-43FD-98FB-69091C0AE9EE}"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14912066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a:t>マスター タイトルの書式設定</a:t>
            </a:r>
          </a:p>
        </p:txBody>
      </p:sp>
      <p:sp>
        <p:nvSpPr>
          <p:cNvPr id="3" name="テキスト プレースホルダ 2"/>
          <p:cNvSpPr>
            <a:spLocks noGrp="1"/>
          </p:cNvSpPr>
          <p:nvPr>
            <p:ph type="body" idx="1"/>
          </p:nvPr>
        </p:nvSpPr>
        <p:spPr>
          <a:xfrm>
            <a:off x="495301"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4" name="コンテンツ プレースホルダ 3"/>
          <p:cNvSpPr>
            <a:spLocks noGrp="1"/>
          </p:cNvSpPr>
          <p:nvPr>
            <p:ph sz="half" idx="2"/>
          </p:nvPr>
        </p:nvSpPr>
        <p:spPr>
          <a:xfrm>
            <a:off x="495301"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 4"/>
          <p:cNvSpPr>
            <a:spLocks noGrp="1"/>
          </p:cNvSpPr>
          <p:nvPr>
            <p:ph type="body" sz="quarter" idx="3"/>
          </p:nvPr>
        </p:nvSpPr>
        <p:spPr>
          <a:xfrm>
            <a:off x="5032115"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6" name="コンテンツ プレースホルダ 5"/>
          <p:cNvSpPr>
            <a:spLocks noGrp="1"/>
          </p:cNvSpPr>
          <p:nvPr>
            <p:ph sz="quarter" idx="4"/>
          </p:nvPr>
        </p:nvSpPr>
        <p:spPr>
          <a:xfrm>
            <a:off x="5032115"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 6"/>
          <p:cNvSpPr>
            <a:spLocks noGrp="1"/>
          </p:cNvSpPr>
          <p:nvPr>
            <p:ph type="dt" sz="half" idx="10"/>
          </p:nvPr>
        </p:nvSpPr>
        <p:spPr/>
        <p:txBody>
          <a:bodyPr/>
          <a:lstStyle/>
          <a:p>
            <a:fld id="{D34D0B00-2219-4B56-872A-78CFF1BD92E6}" type="datetime1">
              <a:rPr lang="ja-JP" altLang="en-US" smtClean="0">
                <a:solidFill>
                  <a:prstClr val="black">
                    <a:tint val="75000"/>
                  </a:prstClr>
                </a:solidFill>
              </a:rPr>
              <a:t>2021/3/10</a:t>
            </a:fld>
            <a:endParaRPr lang="ja-JP" altLang="en-US">
              <a:solidFill>
                <a:prstClr val="black">
                  <a:tint val="75000"/>
                </a:prstClr>
              </a:solidFill>
            </a:endParaRPr>
          </a:p>
        </p:txBody>
      </p:sp>
      <p:sp>
        <p:nvSpPr>
          <p:cNvPr id="8" name="フッター プレースホルダ 7"/>
          <p:cNvSpPr>
            <a:spLocks noGrp="1"/>
          </p:cNvSpPr>
          <p:nvPr>
            <p:ph type="ftr" sz="quarter" idx="11"/>
          </p:nvPr>
        </p:nvSpPr>
        <p:spPr/>
        <p:txBody>
          <a:bodyPr/>
          <a:lstStyle/>
          <a:p>
            <a:endParaRPr lang="ja-JP" altLang="en-US">
              <a:solidFill>
                <a:prstClr val="black">
                  <a:tint val="75000"/>
                </a:prstClr>
              </a:solidFill>
            </a:endParaRPr>
          </a:p>
        </p:txBody>
      </p:sp>
      <p:sp>
        <p:nvSpPr>
          <p:cNvPr id="9" name="スライド番号プレースホルダ 8"/>
          <p:cNvSpPr>
            <a:spLocks noGrp="1"/>
          </p:cNvSpPr>
          <p:nvPr>
            <p:ph type="sldNum" sz="quarter" idx="12"/>
          </p:nvPr>
        </p:nvSpPr>
        <p:spPr/>
        <p:txBody>
          <a:bodyPr/>
          <a:lstStyle/>
          <a:p>
            <a:fld id="{64452A23-BFEA-43FD-98FB-69091C0AE9EE}"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36401978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日付プレースホルダ 2"/>
          <p:cNvSpPr>
            <a:spLocks noGrp="1"/>
          </p:cNvSpPr>
          <p:nvPr>
            <p:ph type="dt" sz="half" idx="10"/>
          </p:nvPr>
        </p:nvSpPr>
        <p:spPr/>
        <p:txBody>
          <a:bodyPr/>
          <a:lstStyle/>
          <a:p>
            <a:fld id="{AC38393A-0414-4662-9A9E-1460A52AFA85}" type="datetime1">
              <a:rPr lang="ja-JP" altLang="en-US" smtClean="0">
                <a:solidFill>
                  <a:prstClr val="black">
                    <a:tint val="75000"/>
                  </a:prstClr>
                </a:solidFill>
              </a:rPr>
              <a:t>2021/3/10</a:t>
            </a:fld>
            <a:endParaRPr lang="ja-JP" altLang="en-US">
              <a:solidFill>
                <a:prstClr val="black">
                  <a:tint val="75000"/>
                </a:prstClr>
              </a:solidFill>
            </a:endParaRPr>
          </a:p>
        </p:txBody>
      </p:sp>
      <p:sp>
        <p:nvSpPr>
          <p:cNvPr id="4" name="フッター プレースホルダ 3"/>
          <p:cNvSpPr>
            <a:spLocks noGrp="1"/>
          </p:cNvSpPr>
          <p:nvPr>
            <p:ph type="ftr" sz="quarter" idx="11"/>
          </p:nvPr>
        </p:nvSpPr>
        <p:spPr/>
        <p:txBody>
          <a:bodyPr/>
          <a:lstStyle/>
          <a:p>
            <a:endParaRPr lang="ja-JP" altLang="en-US">
              <a:solidFill>
                <a:prstClr val="black">
                  <a:tint val="75000"/>
                </a:prstClr>
              </a:solidFill>
            </a:endParaRPr>
          </a:p>
        </p:txBody>
      </p:sp>
      <p:sp>
        <p:nvSpPr>
          <p:cNvPr id="5" name="スライド番号プレースホルダ 4"/>
          <p:cNvSpPr>
            <a:spLocks noGrp="1"/>
          </p:cNvSpPr>
          <p:nvPr>
            <p:ph type="sldNum" sz="quarter" idx="12"/>
          </p:nvPr>
        </p:nvSpPr>
        <p:spPr/>
        <p:txBody>
          <a:bodyPr/>
          <a:lstStyle/>
          <a:p>
            <a:fld id="{64452A23-BFEA-43FD-98FB-69091C0AE9EE}"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24744322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 1"/>
          <p:cNvSpPr>
            <a:spLocks noGrp="1"/>
          </p:cNvSpPr>
          <p:nvPr>
            <p:ph type="dt" sz="half" idx="10"/>
          </p:nvPr>
        </p:nvSpPr>
        <p:spPr/>
        <p:txBody>
          <a:bodyPr/>
          <a:lstStyle/>
          <a:p>
            <a:fld id="{12CC50B2-9165-4A5A-A295-BA342ACD340A}" type="datetime1">
              <a:rPr lang="ja-JP" altLang="en-US" smtClean="0">
                <a:solidFill>
                  <a:prstClr val="black">
                    <a:tint val="75000"/>
                  </a:prstClr>
                </a:solidFill>
              </a:rPr>
              <a:t>2021/3/10</a:t>
            </a:fld>
            <a:endParaRPr lang="ja-JP" altLang="en-US">
              <a:solidFill>
                <a:prstClr val="black">
                  <a:tint val="75000"/>
                </a:prstClr>
              </a:solidFill>
            </a:endParaRPr>
          </a:p>
        </p:txBody>
      </p:sp>
      <p:sp>
        <p:nvSpPr>
          <p:cNvPr id="3" name="フッター プレースホルダ 2"/>
          <p:cNvSpPr>
            <a:spLocks noGrp="1"/>
          </p:cNvSpPr>
          <p:nvPr>
            <p:ph type="ftr" sz="quarter" idx="11"/>
          </p:nvPr>
        </p:nvSpPr>
        <p:spPr/>
        <p:txBody>
          <a:bodyPr/>
          <a:lstStyle/>
          <a:p>
            <a:endParaRPr lang="ja-JP" altLang="en-US">
              <a:solidFill>
                <a:prstClr val="black">
                  <a:tint val="75000"/>
                </a:prstClr>
              </a:solidFill>
            </a:endParaRPr>
          </a:p>
        </p:txBody>
      </p:sp>
      <p:sp>
        <p:nvSpPr>
          <p:cNvPr id="4" name="スライド番号プレースホルダ 3"/>
          <p:cNvSpPr>
            <a:spLocks noGrp="1"/>
          </p:cNvSpPr>
          <p:nvPr>
            <p:ph type="sldNum" sz="quarter" idx="12"/>
          </p:nvPr>
        </p:nvSpPr>
        <p:spPr>
          <a:xfrm>
            <a:off x="7591896" y="6492875"/>
            <a:ext cx="2311400" cy="365125"/>
          </a:xfrm>
        </p:spPr>
        <p:txBody>
          <a:bodyPr/>
          <a:lstStyle>
            <a:lvl1pPr>
              <a:defRPr sz="2000"/>
            </a:lvl1pPr>
          </a:lstStyle>
          <a:p>
            <a:fld id="{64452A23-BFEA-43FD-98FB-69091C0AE9EE}"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24420689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95309" y="273050"/>
            <a:ext cx="3259006" cy="1162050"/>
          </a:xfrm>
        </p:spPr>
        <p:txBody>
          <a:bodyPr anchor="b"/>
          <a:lstStyle>
            <a:lvl1pPr algn="l">
              <a:defRPr sz="2000" b="1"/>
            </a:lvl1pPr>
          </a:lstStyle>
          <a:p>
            <a:r>
              <a:rPr kumimoji="1" lang="ja-JP" altLang="en-US"/>
              <a:t>マスター タイトルの書式設定</a:t>
            </a:r>
          </a:p>
        </p:txBody>
      </p:sp>
      <p:sp>
        <p:nvSpPr>
          <p:cNvPr id="3" name="コンテンツ プレースホルダ 2"/>
          <p:cNvSpPr>
            <a:spLocks noGrp="1"/>
          </p:cNvSpPr>
          <p:nvPr>
            <p:ph idx="1"/>
          </p:nvPr>
        </p:nvSpPr>
        <p:spPr>
          <a:xfrm>
            <a:off x="3872979" y="273052"/>
            <a:ext cx="553773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 3"/>
          <p:cNvSpPr>
            <a:spLocks noGrp="1"/>
          </p:cNvSpPr>
          <p:nvPr>
            <p:ph type="body" sz="half" idx="2"/>
          </p:nvPr>
        </p:nvSpPr>
        <p:spPr>
          <a:xfrm>
            <a:off x="495309" y="1435102"/>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a:t>マスター テキストの書式設定</a:t>
            </a:r>
          </a:p>
        </p:txBody>
      </p:sp>
      <p:sp>
        <p:nvSpPr>
          <p:cNvPr id="5" name="日付プレースホルダ 4"/>
          <p:cNvSpPr>
            <a:spLocks noGrp="1"/>
          </p:cNvSpPr>
          <p:nvPr>
            <p:ph type="dt" sz="half" idx="10"/>
          </p:nvPr>
        </p:nvSpPr>
        <p:spPr/>
        <p:txBody>
          <a:bodyPr/>
          <a:lstStyle/>
          <a:p>
            <a:fld id="{E25CB8E2-91C4-48DF-BEAB-164E83F5AED4}" type="datetime1">
              <a:rPr lang="ja-JP" altLang="en-US" smtClean="0">
                <a:solidFill>
                  <a:prstClr val="black">
                    <a:tint val="75000"/>
                  </a:prstClr>
                </a:solidFill>
              </a:rPr>
              <a:t>2021/3/10</a:t>
            </a:fld>
            <a:endParaRPr lang="ja-JP" altLang="en-US">
              <a:solidFill>
                <a:prstClr val="black">
                  <a:tint val="75000"/>
                </a:prstClr>
              </a:solidFill>
            </a:endParaRPr>
          </a:p>
        </p:txBody>
      </p:sp>
      <p:sp>
        <p:nvSpPr>
          <p:cNvPr id="6" name="フッター プレースホルダ 5"/>
          <p:cNvSpPr>
            <a:spLocks noGrp="1"/>
          </p:cNvSpPr>
          <p:nvPr>
            <p:ph type="ftr" sz="quarter" idx="11"/>
          </p:nvPr>
        </p:nvSpPr>
        <p:spPr/>
        <p:txBody>
          <a:bodyPr/>
          <a:lstStyle/>
          <a:p>
            <a:endParaRPr lang="ja-JP" altLang="en-US">
              <a:solidFill>
                <a:prstClr val="black">
                  <a:tint val="75000"/>
                </a:prstClr>
              </a:solidFill>
            </a:endParaRPr>
          </a:p>
        </p:txBody>
      </p:sp>
      <p:sp>
        <p:nvSpPr>
          <p:cNvPr id="7" name="スライド番号プレースホルダ 6"/>
          <p:cNvSpPr>
            <a:spLocks noGrp="1"/>
          </p:cNvSpPr>
          <p:nvPr>
            <p:ph type="sldNum" sz="quarter" idx="12"/>
          </p:nvPr>
        </p:nvSpPr>
        <p:spPr/>
        <p:txBody>
          <a:bodyPr/>
          <a:lstStyle/>
          <a:p>
            <a:fld id="{64452A23-BFEA-43FD-98FB-69091C0AE9EE}"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25048704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941645" y="4800601"/>
            <a:ext cx="5943600" cy="566738"/>
          </a:xfrm>
        </p:spPr>
        <p:txBody>
          <a:bodyPr anchor="b"/>
          <a:lstStyle>
            <a:lvl1pPr algn="l">
              <a:defRPr sz="2000" b="1"/>
            </a:lvl1pPr>
          </a:lstStyle>
          <a:p>
            <a:r>
              <a:rPr kumimoji="1" lang="ja-JP" altLang="en-US"/>
              <a:t>マスター タイトルの書式設定</a:t>
            </a:r>
          </a:p>
        </p:txBody>
      </p:sp>
      <p:sp>
        <p:nvSpPr>
          <p:cNvPr id="3" name="図プレースホルダ 2"/>
          <p:cNvSpPr>
            <a:spLocks noGrp="1"/>
          </p:cNvSpPr>
          <p:nvPr>
            <p:ph type="pic" idx="1"/>
          </p:nvPr>
        </p:nvSpPr>
        <p:spPr>
          <a:xfrm>
            <a:off x="1941645" y="612775"/>
            <a:ext cx="59436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kumimoji="1" lang="ja-JP" altLang="en-US"/>
              <a:t>アイコンをクリックして図を追加</a:t>
            </a:r>
          </a:p>
        </p:txBody>
      </p:sp>
      <p:sp>
        <p:nvSpPr>
          <p:cNvPr id="4" name="テキスト プレースホルダ 3"/>
          <p:cNvSpPr>
            <a:spLocks noGrp="1"/>
          </p:cNvSpPr>
          <p:nvPr>
            <p:ph type="body" sz="half" idx="2"/>
          </p:nvPr>
        </p:nvSpPr>
        <p:spPr>
          <a:xfrm>
            <a:off x="1941645" y="5367339"/>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a:t>マスター テキストの書式設定</a:t>
            </a:r>
          </a:p>
        </p:txBody>
      </p:sp>
      <p:sp>
        <p:nvSpPr>
          <p:cNvPr id="5" name="日付プレースホルダ 4"/>
          <p:cNvSpPr>
            <a:spLocks noGrp="1"/>
          </p:cNvSpPr>
          <p:nvPr>
            <p:ph type="dt" sz="half" idx="10"/>
          </p:nvPr>
        </p:nvSpPr>
        <p:spPr/>
        <p:txBody>
          <a:bodyPr/>
          <a:lstStyle/>
          <a:p>
            <a:fld id="{BA96C527-F12E-43FA-AEC8-A1A804CF0877}" type="datetime1">
              <a:rPr lang="ja-JP" altLang="en-US" smtClean="0">
                <a:solidFill>
                  <a:prstClr val="black">
                    <a:tint val="75000"/>
                  </a:prstClr>
                </a:solidFill>
              </a:rPr>
              <a:t>2021/3/10</a:t>
            </a:fld>
            <a:endParaRPr lang="ja-JP" altLang="en-US">
              <a:solidFill>
                <a:prstClr val="black">
                  <a:tint val="75000"/>
                </a:prstClr>
              </a:solidFill>
            </a:endParaRPr>
          </a:p>
        </p:txBody>
      </p:sp>
      <p:sp>
        <p:nvSpPr>
          <p:cNvPr id="6" name="フッター プレースホルダ 5"/>
          <p:cNvSpPr>
            <a:spLocks noGrp="1"/>
          </p:cNvSpPr>
          <p:nvPr>
            <p:ph type="ftr" sz="quarter" idx="11"/>
          </p:nvPr>
        </p:nvSpPr>
        <p:spPr/>
        <p:txBody>
          <a:bodyPr/>
          <a:lstStyle/>
          <a:p>
            <a:endParaRPr lang="ja-JP" altLang="en-US">
              <a:solidFill>
                <a:prstClr val="black">
                  <a:tint val="75000"/>
                </a:prstClr>
              </a:solidFill>
            </a:endParaRPr>
          </a:p>
        </p:txBody>
      </p:sp>
      <p:sp>
        <p:nvSpPr>
          <p:cNvPr id="7" name="スライド番号プレースホルダ 6"/>
          <p:cNvSpPr>
            <a:spLocks noGrp="1"/>
          </p:cNvSpPr>
          <p:nvPr>
            <p:ph type="sldNum" sz="quarter" idx="12"/>
          </p:nvPr>
        </p:nvSpPr>
        <p:spPr/>
        <p:txBody>
          <a:bodyPr/>
          <a:lstStyle/>
          <a:p>
            <a:fld id="{64452A23-BFEA-43FD-98FB-69091C0AE9EE}"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5312407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縦書きテキスト プレースホルダ 2"/>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 3"/>
          <p:cNvSpPr>
            <a:spLocks noGrp="1"/>
          </p:cNvSpPr>
          <p:nvPr>
            <p:ph type="dt" sz="half" idx="10"/>
          </p:nvPr>
        </p:nvSpPr>
        <p:spPr/>
        <p:txBody>
          <a:bodyPr/>
          <a:lstStyle/>
          <a:p>
            <a:fld id="{B2BEAF3E-2F12-4FA2-9998-9195B56D6F53}" type="datetime1">
              <a:rPr lang="ja-JP" altLang="en-US" smtClean="0">
                <a:solidFill>
                  <a:prstClr val="black">
                    <a:tint val="75000"/>
                  </a:prstClr>
                </a:solidFill>
              </a:rPr>
              <a:t>2021/3/10</a:t>
            </a:fld>
            <a:endParaRPr lang="ja-JP" altLang="en-US">
              <a:solidFill>
                <a:prstClr val="black">
                  <a:tint val="75000"/>
                </a:prstClr>
              </a:solidFill>
            </a:endParaRPr>
          </a:p>
        </p:txBody>
      </p:sp>
      <p:sp>
        <p:nvSpPr>
          <p:cNvPr id="5" name="フッター プレースホルダ 4"/>
          <p:cNvSpPr>
            <a:spLocks noGrp="1"/>
          </p:cNvSpPr>
          <p:nvPr>
            <p:ph type="ftr" sz="quarter" idx="11"/>
          </p:nvPr>
        </p:nvSpPr>
        <p:spPr/>
        <p:txBody>
          <a:bodyPr/>
          <a:lstStyle/>
          <a:p>
            <a:endParaRPr lang="ja-JP" altLang="en-US">
              <a:solidFill>
                <a:prstClr val="black">
                  <a:tint val="75000"/>
                </a:prstClr>
              </a:solidFill>
            </a:endParaRPr>
          </a:p>
        </p:txBody>
      </p:sp>
      <p:sp>
        <p:nvSpPr>
          <p:cNvPr id="6" name="スライド番号プレースホルダ 5"/>
          <p:cNvSpPr>
            <a:spLocks noGrp="1"/>
          </p:cNvSpPr>
          <p:nvPr>
            <p:ph type="sldNum" sz="quarter" idx="12"/>
          </p:nvPr>
        </p:nvSpPr>
        <p:spPr/>
        <p:txBody>
          <a:bodyPr/>
          <a:lstStyle/>
          <a:p>
            <a:fld id="{64452A23-BFEA-43FD-98FB-69091C0AE9EE}"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3835600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7181850" y="274640"/>
            <a:ext cx="2228850" cy="5851525"/>
          </a:xfrm>
        </p:spPr>
        <p:txBody>
          <a:bodyPr vert="eaVert"/>
          <a:lstStyle/>
          <a:p>
            <a:r>
              <a:rPr kumimoji="1" lang="ja-JP" altLang="en-US"/>
              <a:t>マスター タイトルの書式設定</a:t>
            </a:r>
          </a:p>
        </p:txBody>
      </p:sp>
      <p:sp>
        <p:nvSpPr>
          <p:cNvPr id="3" name="縦書きテキスト プレースホルダ 2"/>
          <p:cNvSpPr>
            <a:spLocks noGrp="1"/>
          </p:cNvSpPr>
          <p:nvPr>
            <p:ph type="body" orient="vert" idx="1"/>
          </p:nvPr>
        </p:nvSpPr>
        <p:spPr>
          <a:xfrm>
            <a:off x="495300" y="274640"/>
            <a:ext cx="6521450" cy="5851525"/>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 3"/>
          <p:cNvSpPr>
            <a:spLocks noGrp="1"/>
          </p:cNvSpPr>
          <p:nvPr>
            <p:ph type="dt" sz="half" idx="10"/>
          </p:nvPr>
        </p:nvSpPr>
        <p:spPr/>
        <p:txBody>
          <a:bodyPr/>
          <a:lstStyle/>
          <a:p>
            <a:fld id="{75D6C50E-E606-451D-85FB-73C9659758B3}" type="datetime1">
              <a:rPr lang="ja-JP" altLang="en-US" smtClean="0">
                <a:solidFill>
                  <a:prstClr val="black">
                    <a:tint val="75000"/>
                  </a:prstClr>
                </a:solidFill>
              </a:rPr>
              <a:t>2021/3/10</a:t>
            </a:fld>
            <a:endParaRPr lang="ja-JP" altLang="en-US">
              <a:solidFill>
                <a:prstClr val="black">
                  <a:tint val="75000"/>
                </a:prstClr>
              </a:solidFill>
            </a:endParaRPr>
          </a:p>
        </p:txBody>
      </p:sp>
      <p:sp>
        <p:nvSpPr>
          <p:cNvPr id="5" name="フッター プレースホルダ 4"/>
          <p:cNvSpPr>
            <a:spLocks noGrp="1"/>
          </p:cNvSpPr>
          <p:nvPr>
            <p:ph type="ftr" sz="quarter" idx="11"/>
          </p:nvPr>
        </p:nvSpPr>
        <p:spPr/>
        <p:txBody>
          <a:bodyPr/>
          <a:lstStyle/>
          <a:p>
            <a:endParaRPr lang="ja-JP" altLang="en-US">
              <a:solidFill>
                <a:prstClr val="black">
                  <a:tint val="75000"/>
                </a:prstClr>
              </a:solidFill>
            </a:endParaRPr>
          </a:p>
        </p:txBody>
      </p:sp>
      <p:sp>
        <p:nvSpPr>
          <p:cNvPr id="6" name="スライド番号プレースホルダ 5"/>
          <p:cNvSpPr>
            <a:spLocks noGrp="1"/>
          </p:cNvSpPr>
          <p:nvPr>
            <p:ph type="sldNum" sz="quarter" idx="12"/>
          </p:nvPr>
        </p:nvSpPr>
        <p:spPr/>
        <p:txBody>
          <a:bodyPr/>
          <a:lstStyle/>
          <a:p>
            <a:fld id="{64452A23-BFEA-43FD-98FB-69091C0AE9EE}"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2680483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 1"/>
          <p:cNvSpPr>
            <a:spLocks noGrp="1"/>
          </p:cNvSpPr>
          <p:nvPr>
            <p:ph type="title"/>
          </p:nvPr>
        </p:nvSpPr>
        <p:spPr>
          <a:xfrm>
            <a:off x="495300" y="274638"/>
            <a:ext cx="8915400" cy="1143000"/>
          </a:xfrm>
          <a:prstGeom prst="rect">
            <a:avLst/>
          </a:prstGeom>
        </p:spPr>
        <p:txBody>
          <a:bodyPr vert="horz" lIns="91440" tIns="45720" rIns="91440" bIns="45720" rtlCol="0" anchor="ctr">
            <a:normAutofit/>
          </a:bodyPr>
          <a:lstStyle/>
          <a:p>
            <a:r>
              <a:rPr kumimoji="1" lang="ja-JP" altLang="en-US"/>
              <a:t>マスタ タイトルの書式設定</a:t>
            </a:r>
          </a:p>
        </p:txBody>
      </p:sp>
      <p:sp>
        <p:nvSpPr>
          <p:cNvPr id="3" name="テキスト プレースホルダ 2"/>
          <p:cNvSpPr>
            <a:spLocks noGrp="1"/>
          </p:cNvSpPr>
          <p:nvPr>
            <p:ph type="body" idx="1"/>
          </p:nvPr>
        </p:nvSpPr>
        <p:spPr>
          <a:xfrm>
            <a:off x="495300" y="1600204"/>
            <a:ext cx="8915400" cy="4525963"/>
          </a:xfrm>
          <a:prstGeom prst="rect">
            <a:avLst/>
          </a:prstGeom>
        </p:spPr>
        <p:txBody>
          <a:bodyPr vert="horz" lIns="91440" tIns="45720" rIns="91440" bIns="45720" rtlCol="0">
            <a:normAutofit/>
          </a:bodyPr>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 3"/>
          <p:cNvSpPr>
            <a:spLocks noGrp="1"/>
          </p:cNvSpPr>
          <p:nvPr>
            <p:ph type="dt" sz="half" idx="2"/>
          </p:nvPr>
        </p:nvSpPr>
        <p:spPr>
          <a:xfrm>
            <a:off x="495300" y="6356372"/>
            <a:ext cx="2311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21076A5-E20A-4980-83E2-B6AC2B449809}" type="datetime1">
              <a:rPr lang="ja-JP" altLang="en-US" smtClean="0">
                <a:solidFill>
                  <a:prstClr val="black">
                    <a:tint val="75000"/>
                  </a:prstClr>
                </a:solidFill>
              </a:rPr>
              <a:t>2021/3/10</a:t>
            </a:fld>
            <a:endParaRPr lang="ja-JP" altLang="en-US">
              <a:solidFill>
                <a:prstClr val="black">
                  <a:tint val="75000"/>
                </a:prstClr>
              </a:solidFill>
            </a:endParaRPr>
          </a:p>
        </p:txBody>
      </p:sp>
      <p:sp>
        <p:nvSpPr>
          <p:cNvPr id="5" name="フッター プレースホルダ 4"/>
          <p:cNvSpPr>
            <a:spLocks noGrp="1"/>
          </p:cNvSpPr>
          <p:nvPr>
            <p:ph type="ftr" sz="quarter" idx="3"/>
          </p:nvPr>
        </p:nvSpPr>
        <p:spPr>
          <a:xfrm>
            <a:off x="3384550" y="6356372"/>
            <a:ext cx="31369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ja-JP" altLang="en-US">
              <a:solidFill>
                <a:prstClr val="black">
                  <a:tint val="75000"/>
                </a:prstClr>
              </a:solidFill>
            </a:endParaRPr>
          </a:p>
        </p:txBody>
      </p:sp>
      <p:sp>
        <p:nvSpPr>
          <p:cNvPr id="6" name="スライド番号プレースホルダ 5"/>
          <p:cNvSpPr>
            <a:spLocks noGrp="1"/>
          </p:cNvSpPr>
          <p:nvPr>
            <p:ph type="sldNum" sz="quarter" idx="4"/>
          </p:nvPr>
        </p:nvSpPr>
        <p:spPr>
          <a:xfrm>
            <a:off x="7099300" y="6356372"/>
            <a:ext cx="2311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4452A23-BFEA-43FD-98FB-69091C0AE9EE}"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2245039962"/>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ftr="0" dt="0"/>
  <p:txStyles>
    <p:titleStyle>
      <a:lvl1pPr algn="ctr" defTabSz="914400" rtl="0" eaLnBrk="1" latinLnBrk="0" hangingPunct="1">
        <a:spcBef>
          <a:spcPct val="0"/>
        </a:spcBef>
        <a:buNone/>
        <a:defRPr kumimoji="1"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7"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8.xml"/><Relationship Id="rId1" Type="http://schemas.openxmlformats.org/officeDocument/2006/relationships/slideLayout" Target="../slideLayouts/slideLayout7.xml"/><Relationship Id="rId5" Type="http://schemas.openxmlformats.org/officeDocument/2006/relationships/image" Target="../media/image13.jpeg"/><Relationship Id="rId4" Type="http://schemas.openxmlformats.org/officeDocument/2006/relationships/image" Target="../media/image12.jpeg"/></Relationships>
</file>

<file path=ppt/slides/_rels/slide1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15.emf"/></Relationships>
</file>

<file path=ppt/slides/_rels/slide1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8.emf"/></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正方形/長方形 54"/>
          <p:cNvSpPr/>
          <p:nvPr/>
        </p:nvSpPr>
        <p:spPr>
          <a:xfrm>
            <a:off x="0" y="0"/>
            <a:ext cx="9906000" cy="4149080"/>
          </a:xfrm>
          <a:prstGeom prst="rect">
            <a:avLst/>
          </a:prstGeom>
          <a:gradFill>
            <a:gsLst>
              <a:gs pos="0">
                <a:schemeClr val="bg1"/>
              </a:gs>
              <a:gs pos="100000">
                <a:srgbClr val="0066FF"/>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56" name="正方形/長方形 55"/>
          <p:cNvSpPr/>
          <p:nvPr/>
        </p:nvSpPr>
        <p:spPr>
          <a:xfrm>
            <a:off x="0" y="1916832"/>
            <a:ext cx="9905999" cy="2616101"/>
          </a:xfrm>
          <a:prstGeom prst="rect">
            <a:avLst/>
          </a:prstGeom>
        </p:spPr>
        <p:txBody>
          <a:bodyPr wrap="square">
            <a:spAutoFit/>
          </a:bodyPr>
          <a:lstStyle/>
          <a:p>
            <a:pPr algn="ctr"/>
            <a:r>
              <a:rPr lang="ja-JP" altLang="en-US" sz="4000" b="1" dirty="0">
                <a:latin typeface="Meiryo UI" panose="020B0604030504040204" pitchFamily="50" charset="-128"/>
                <a:ea typeface="Meiryo UI" panose="020B0604030504040204" pitchFamily="50" charset="-128"/>
                <a:cs typeface="Meiryo UI" panose="020B0604030504040204" pitchFamily="50" charset="-128"/>
              </a:rPr>
              <a:t>（アンケート①）</a:t>
            </a:r>
            <a:endParaRPr lang="en-US" altLang="ja-JP" sz="4000" b="1" dirty="0">
              <a:latin typeface="Meiryo UI" panose="020B0604030504040204" pitchFamily="50" charset="-128"/>
              <a:ea typeface="Meiryo UI" panose="020B0604030504040204" pitchFamily="50" charset="-128"/>
              <a:cs typeface="Meiryo UI" panose="020B0604030504040204" pitchFamily="50" charset="-128"/>
            </a:endParaRPr>
          </a:p>
          <a:p>
            <a:pPr algn="ctr"/>
            <a:r>
              <a:rPr lang="ja-JP" altLang="en-US" sz="4000" b="1" dirty="0">
                <a:latin typeface="Meiryo UI" panose="020B0604030504040204" pitchFamily="50" charset="-128"/>
                <a:ea typeface="Meiryo UI" panose="020B0604030504040204" pitchFamily="50" charset="-128"/>
                <a:cs typeface="Meiryo UI" panose="020B0604030504040204" pitchFamily="50" charset="-128"/>
              </a:rPr>
              <a:t>農作業中の危険を感じたことはありますか。</a:t>
            </a:r>
            <a:endParaRPr lang="en-US" altLang="ja-JP" sz="4000" b="1" dirty="0">
              <a:latin typeface="Meiryo UI" panose="020B0604030504040204" pitchFamily="50" charset="-128"/>
              <a:ea typeface="Meiryo UI" panose="020B0604030504040204" pitchFamily="50" charset="-128"/>
              <a:cs typeface="Meiryo UI" panose="020B0604030504040204" pitchFamily="50" charset="-128"/>
            </a:endParaRPr>
          </a:p>
          <a:p>
            <a:pPr algn="ctr"/>
            <a:r>
              <a:rPr lang="ja-JP" altLang="en-US" sz="4000" b="1" dirty="0">
                <a:latin typeface="Meiryo UI" panose="020B0604030504040204" pitchFamily="50" charset="-128"/>
                <a:ea typeface="Meiryo UI" panose="020B0604030504040204" pitchFamily="50" charset="-128"/>
                <a:cs typeface="Meiryo UI" panose="020B0604030504040204" pitchFamily="50" charset="-128"/>
              </a:rPr>
              <a:t>それはどんな場面でしたか。</a:t>
            </a:r>
          </a:p>
          <a:p>
            <a:pPr algn="ctr"/>
            <a:r>
              <a:rPr lang="ja-JP" altLang="en-US" sz="3200" b="1" dirty="0">
                <a:latin typeface="Meiryo UI" panose="020B0604030504040204" pitchFamily="50" charset="-128"/>
                <a:ea typeface="Meiryo UI" panose="020B0604030504040204" pitchFamily="50" charset="-128"/>
                <a:cs typeface="Meiryo UI" panose="020B0604030504040204" pitchFamily="50" charset="-128"/>
              </a:rPr>
              <a:t>（両親、親戚、地域の方々の話でも構いません）</a:t>
            </a:r>
            <a:r>
              <a:rPr lang="ja-JP" altLang="en-US" sz="4000" b="1" dirty="0">
                <a:latin typeface="Meiryo UI" panose="020B0604030504040204" pitchFamily="50" charset="-128"/>
                <a:ea typeface="Meiryo UI" panose="020B0604030504040204" pitchFamily="50" charset="-128"/>
                <a:cs typeface="Meiryo UI" panose="020B0604030504040204" pitchFamily="50" charset="-128"/>
              </a:rPr>
              <a:t>　　　　　　　　　　　　　　　　　　　　　　　　　　　　　</a:t>
            </a:r>
          </a:p>
        </p:txBody>
      </p:sp>
      <p:pic>
        <p:nvPicPr>
          <p:cNvPr id="3" name="図 2"/>
          <p:cNvPicPr>
            <a:picLocks noChangeAspect="1"/>
          </p:cNvPicPr>
          <p:nvPr/>
        </p:nvPicPr>
        <p:blipFill>
          <a:blip r:embed="rId3"/>
          <a:stretch>
            <a:fillRect/>
          </a:stretch>
        </p:blipFill>
        <p:spPr>
          <a:xfrm>
            <a:off x="200472" y="5038146"/>
            <a:ext cx="2892139" cy="1454729"/>
          </a:xfrm>
          <a:prstGeom prst="rect">
            <a:avLst/>
          </a:prstGeom>
        </p:spPr>
      </p:pic>
    </p:spTree>
    <p:extLst>
      <p:ext uri="{BB962C8B-B14F-4D97-AF65-F5344CB8AC3E}">
        <p14:creationId xmlns:p14="http://schemas.microsoft.com/office/powerpoint/2010/main" val="13363570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正方形/長方形 54"/>
          <p:cNvSpPr/>
          <p:nvPr/>
        </p:nvSpPr>
        <p:spPr>
          <a:xfrm>
            <a:off x="0" y="0"/>
            <a:ext cx="9906000" cy="4149080"/>
          </a:xfrm>
          <a:prstGeom prst="rect">
            <a:avLst/>
          </a:prstGeom>
          <a:gradFill>
            <a:gsLst>
              <a:gs pos="0">
                <a:schemeClr val="bg1"/>
              </a:gs>
              <a:gs pos="100000">
                <a:srgbClr val="0066FF"/>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56" name="正方形/長方形 55"/>
          <p:cNvSpPr/>
          <p:nvPr/>
        </p:nvSpPr>
        <p:spPr>
          <a:xfrm>
            <a:off x="0" y="2420888"/>
            <a:ext cx="9905999" cy="1754326"/>
          </a:xfrm>
          <a:prstGeom prst="rect">
            <a:avLst/>
          </a:prstGeom>
        </p:spPr>
        <p:txBody>
          <a:bodyPr wrap="square">
            <a:spAutoFit/>
          </a:bodyPr>
          <a:lstStyle/>
          <a:p>
            <a:pPr algn="ctr"/>
            <a:r>
              <a:rPr lang="ja-JP" altLang="en-US" sz="5400" b="1" dirty="0">
                <a:latin typeface="Meiryo UI" panose="020B0604030504040204" pitchFamily="50" charset="-128"/>
                <a:ea typeface="Meiryo UI" panose="020B0604030504040204" pitchFamily="50" charset="-128"/>
                <a:cs typeface="Meiryo UI" panose="020B0604030504040204" pitchFamily="50" charset="-128"/>
              </a:rPr>
              <a:t>農作業事故を防ぐには</a:t>
            </a:r>
            <a:endParaRPr lang="en-US" altLang="ja-JP" sz="5400" b="1" dirty="0">
              <a:latin typeface="Meiryo UI" panose="020B0604030504040204" pitchFamily="50" charset="-128"/>
              <a:ea typeface="Meiryo UI" panose="020B0604030504040204" pitchFamily="50" charset="-128"/>
              <a:cs typeface="Meiryo UI" panose="020B0604030504040204" pitchFamily="50" charset="-128"/>
            </a:endParaRPr>
          </a:p>
          <a:p>
            <a:pPr algn="ctr"/>
            <a:r>
              <a:rPr lang="ja-JP" altLang="en-US" sz="5400" b="1" dirty="0">
                <a:latin typeface="Meiryo UI" panose="020B0604030504040204" pitchFamily="50" charset="-128"/>
                <a:ea typeface="Meiryo UI" panose="020B0604030504040204" pitchFamily="50" charset="-128"/>
                <a:cs typeface="Meiryo UI" panose="020B0604030504040204" pitchFamily="50" charset="-128"/>
              </a:rPr>
              <a:t>どうしたらいいでしょうか　　　　　　　　　　　　　　　　　　　　　　　　　　　　　　　　　　　　　　</a:t>
            </a:r>
          </a:p>
        </p:txBody>
      </p:sp>
    </p:spTree>
    <p:extLst>
      <p:ext uri="{BB962C8B-B14F-4D97-AF65-F5344CB8AC3E}">
        <p14:creationId xmlns:p14="http://schemas.microsoft.com/office/powerpoint/2010/main" val="14474104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図表 2"/>
          <p:cNvGraphicFramePr/>
          <p:nvPr>
            <p:extLst>
              <p:ext uri="{D42A27DB-BD31-4B8C-83A1-F6EECF244321}">
                <p14:modId xmlns:p14="http://schemas.microsoft.com/office/powerpoint/2010/main" val="3196679054"/>
              </p:ext>
            </p:extLst>
          </p:nvPr>
        </p:nvGraphicFramePr>
        <p:xfrm>
          <a:off x="1893316" y="1712197"/>
          <a:ext cx="5867995" cy="464212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3" name="テキスト ボックス 12"/>
          <p:cNvSpPr txBox="1"/>
          <p:nvPr/>
        </p:nvSpPr>
        <p:spPr>
          <a:xfrm>
            <a:off x="259531" y="692696"/>
            <a:ext cx="9518006" cy="707886"/>
          </a:xfrm>
          <a:prstGeom prst="rect">
            <a:avLst/>
          </a:prstGeom>
          <a:noFill/>
          <a:ln>
            <a:noFill/>
          </a:ln>
        </p:spPr>
        <p:style>
          <a:lnRef idx="2">
            <a:schemeClr val="accent5">
              <a:shade val="50000"/>
            </a:schemeClr>
          </a:lnRef>
          <a:fillRef idx="1">
            <a:schemeClr val="accent5"/>
          </a:fillRef>
          <a:effectRef idx="0">
            <a:schemeClr val="accent5"/>
          </a:effectRef>
          <a:fontRef idx="minor">
            <a:schemeClr val="lt1"/>
          </a:fontRef>
        </p:style>
        <p:txBody>
          <a:bodyPr wrap="square" rtlCol="0">
            <a:spAutoFit/>
          </a:bodyPr>
          <a:lstStyle/>
          <a:p>
            <a:r>
              <a:rPr lang="ja-JP" altLang="en-US" sz="2000" dirty="0">
                <a:solidFill>
                  <a:schemeClr val="tx1">
                    <a:lumMod val="85000"/>
                    <a:lumOff val="15000"/>
                  </a:schemeClr>
                </a:solidFill>
                <a:latin typeface="Meiryo UI" panose="020B0604030504040204" pitchFamily="50" charset="-128"/>
                <a:ea typeface="Meiryo UI" panose="020B0604030504040204" pitchFamily="50" charset="-128"/>
                <a:cs typeface="Meiryo UI" panose="020B0604030504040204" pitchFamily="50" charset="-128"/>
              </a:rPr>
              <a:t>「気をつけよう！」の声かけに加え、機械、環境、作業管理について、まずは何か一つからでも具体的な改善に取り組んでみましょう</a:t>
            </a:r>
          </a:p>
        </p:txBody>
      </p:sp>
      <p:cxnSp>
        <p:nvCxnSpPr>
          <p:cNvPr id="16" name="直線コネクタ 15"/>
          <p:cNvCxnSpPr/>
          <p:nvPr/>
        </p:nvCxnSpPr>
        <p:spPr>
          <a:xfrm>
            <a:off x="259530" y="1484784"/>
            <a:ext cx="9373990" cy="0"/>
          </a:xfrm>
          <a:prstGeom prst="line">
            <a:avLst/>
          </a:prstGeom>
        </p:spPr>
        <p:style>
          <a:lnRef idx="3">
            <a:schemeClr val="accent5"/>
          </a:lnRef>
          <a:fillRef idx="0">
            <a:schemeClr val="accent5"/>
          </a:fillRef>
          <a:effectRef idx="2">
            <a:schemeClr val="accent5"/>
          </a:effectRef>
          <a:fontRef idx="minor">
            <a:schemeClr val="tx1"/>
          </a:fontRef>
        </p:style>
      </p:cxnSp>
      <p:sp>
        <p:nvSpPr>
          <p:cNvPr id="8" name="正方形/長方形 7"/>
          <p:cNvSpPr/>
          <p:nvPr/>
        </p:nvSpPr>
        <p:spPr>
          <a:xfrm>
            <a:off x="0" y="1315"/>
            <a:ext cx="9906000" cy="476250"/>
          </a:xfrm>
          <a:prstGeom prst="rect">
            <a:avLst/>
          </a:prstGeom>
          <a:solidFill>
            <a:srgbClr val="0066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indent="-720000" fontAlgn="auto">
              <a:spcBef>
                <a:spcPts val="0"/>
              </a:spcBef>
              <a:spcAft>
                <a:spcPts val="0"/>
              </a:spcAft>
              <a:defRPr/>
            </a:pPr>
            <a:r>
              <a:rPr lang="ja-JP" altLang="en-US" sz="2800" b="1" dirty="0">
                <a:solidFill>
                  <a:prstClr val="white"/>
                </a:solidFill>
                <a:latin typeface="Meiryo UI" panose="020B0604030504040204" pitchFamily="50" charset="-128"/>
                <a:ea typeface="Meiryo UI" panose="020B0604030504040204" pitchFamily="50" charset="-128"/>
                <a:cs typeface="Meiryo UI" panose="020B0604030504040204" pitchFamily="50" charset="-128"/>
              </a:rPr>
              <a:t>農作業中の事故を防ぐ考えのヒント</a:t>
            </a:r>
            <a:endParaRPr lang="en-US" altLang="ja-JP" sz="2800" b="1" dirty="0">
              <a:solidFill>
                <a:prstClr val="white"/>
              </a:solidFill>
              <a:latin typeface="Meiryo UI" panose="020B0604030504040204" pitchFamily="50" charset="-128"/>
              <a:ea typeface="Meiryo UI" panose="020B0604030504040204" pitchFamily="50" charset="-128"/>
              <a:cs typeface="Meiryo UI" panose="020B0604030504040204" pitchFamily="50" charset="-128"/>
            </a:endParaRPr>
          </a:p>
        </p:txBody>
      </p:sp>
    </p:spTree>
    <p:extLst>
      <p:ext uri="{BB962C8B-B14F-4D97-AF65-F5344CB8AC3E}">
        <p14:creationId xmlns:p14="http://schemas.microsoft.com/office/powerpoint/2010/main" val="31022727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正方形/長方形 44"/>
          <p:cNvSpPr/>
          <p:nvPr/>
        </p:nvSpPr>
        <p:spPr>
          <a:xfrm>
            <a:off x="0" y="1315"/>
            <a:ext cx="9906000" cy="476250"/>
          </a:xfrm>
          <a:prstGeom prst="rect">
            <a:avLst/>
          </a:prstGeom>
          <a:solidFill>
            <a:srgbClr val="0066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indent="-720000" fontAlgn="auto">
              <a:spcBef>
                <a:spcPts val="0"/>
              </a:spcBef>
              <a:spcAft>
                <a:spcPts val="0"/>
              </a:spcAft>
              <a:defRPr/>
            </a:pPr>
            <a:r>
              <a:rPr lang="ja-JP" altLang="en-US" sz="2800" b="1" dirty="0">
                <a:solidFill>
                  <a:prstClr val="white"/>
                </a:solidFill>
                <a:latin typeface="Meiryo UI" panose="020B0604030504040204" pitchFamily="50" charset="-128"/>
                <a:ea typeface="Meiryo UI" panose="020B0604030504040204" pitchFamily="50" charset="-128"/>
                <a:cs typeface="Meiryo UI" panose="020B0604030504040204" pitchFamily="50" charset="-128"/>
              </a:rPr>
              <a:t>乗用型トラクターの事故事例</a:t>
            </a:r>
            <a:endParaRPr lang="en-US" altLang="ja-JP" sz="2800" b="1" dirty="0">
              <a:solidFill>
                <a:prstClr val="white"/>
              </a:solidFill>
              <a:latin typeface="Meiryo UI" panose="020B0604030504040204" pitchFamily="50" charset="-128"/>
              <a:ea typeface="Meiryo UI" panose="020B0604030504040204" pitchFamily="50" charset="-128"/>
              <a:cs typeface="Meiryo UI" panose="020B0604030504040204" pitchFamily="50" charset="-128"/>
            </a:endParaRPr>
          </a:p>
        </p:txBody>
      </p:sp>
      <p:pic>
        <p:nvPicPr>
          <p:cNvPr id="1059" name="Picture 35" descr="http://www.naro.affrc.go.jp/org/brain/anzenweb/jirei/large/jirei01.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424608" y="1628800"/>
            <a:ext cx="6768752" cy="5076563"/>
          </a:xfrm>
          <a:prstGeom prst="rect">
            <a:avLst/>
          </a:prstGeom>
          <a:noFill/>
          <a:extLst>
            <a:ext uri="{909E8E84-426E-40DD-AFC4-6F175D3DCCD1}">
              <a14:hiddenFill xmlns:a14="http://schemas.microsoft.com/office/drawing/2010/main">
                <a:solidFill>
                  <a:srgbClr val="FFFFFF"/>
                </a:solidFill>
              </a14:hiddenFill>
            </a:ext>
          </a:extLst>
        </p:spPr>
      </p:pic>
      <p:sp>
        <p:nvSpPr>
          <p:cNvPr id="31" name="角丸四角形 30"/>
          <p:cNvSpPr/>
          <p:nvPr/>
        </p:nvSpPr>
        <p:spPr>
          <a:xfrm>
            <a:off x="64232" y="549573"/>
            <a:ext cx="9777536" cy="935211"/>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代かき作業のあと、水田から道路へ出る時、前輪が持ち上がった。</a:t>
            </a:r>
            <a:endParaRPr lang="en-US" altLang="ja-JP"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r>
              <a:rPr lang="ja-JP" altLang="en-US"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あわててブレーキを踏んだところ、乗用トラクターが左へ急旋回して横転し、投げ出されて足を骨折した。</a:t>
            </a:r>
            <a:endParaRPr kumimoji="1" lang="ja-JP" altLang="en-US"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32" name="円形吹き出し 31"/>
          <p:cNvSpPr/>
          <p:nvPr/>
        </p:nvSpPr>
        <p:spPr>
          <a:xfrm>
            <a:off x="848545" y="2132856"/>
            <a:ext cx="2898546" cy="2190708"/>
          </a:xfrm>
          <a:prstGeom prst="wedgeEllipseCallout">
            <a:avLst>
              <a:gd name="adj1" fmla="val 34904"/>
              <a:gd name="adj2" fmla="val 54003"/>
            </a:avLst>
          </a:prstGeom>
          <a:solidFill>
            <a:srgbClr val="FBFB93"/>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① 進入路を上る時、ロータリーを上げていたため重心が上に移動し不安定となって前輪が持ち上がった。</a:t>
            </a:r>
            <a:endParaRPr kumimoji="1" lang="ja-JP" altLang="en-US"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50" name="円形吹き出し 49"/>
          <p:cNvSpPr/>
          <p:nvPr/>
        </p:nvSpPr>
        <p:spPr>
          <a:xfrm>
            <a:off x="7061111" y="1670787"/>
            <a:ext cx="2769062" cy="2016224"/>
          </a:xfrm>
          <a:prstGeom prst="wedgeEllipseCallout">
            <a:avLst>
              <a:gd name="adj1" fmla="val -46622"/>
              <a:gd name="adj2" fmla="val 45095"/>
            </a:avLst>
          </a:prstGeom>
          <a:solidFill>
            <a:srgbClr val="FBFB93"/>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③左右独立のブレーキペダルを連結していなかったため、片ブレーキになって急旋回した。</a:t>
            </a:r>
            <a:endParaRPr kumimoji="1" lang="ja-JP" altLang="en-US"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55" name="円形吹き出し 54"/>
          <p:cNvSpPr/>
          <p:nvPr/>
        </p:nvSpPr>
        <p:spPr>
          <a:xfrm>
            <a:off x="23280" y="4447129"/>
            <a:ext cx="2664296" cy="2016224"/>
          </a:xfrm>
          <a:prstGeom prst="wedgeEllipseCallout">
            <a:avLst>
              <a:gd name="adj1" fmla="val 61674"/>
              <a:gd name="adj2" fmla="val -12211"/>
            </a:avLst>
          </a:prstGeom>
          <a:solidFill>
            <a:srgbClr val="FBFB93"/>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②代かきの速度段のままで、エンジン回転速度も下げなかったので、登坂速度が速すぎた。</a:t>
            </a:r>
            <a:endParaRPr kumimoji="1" lang="ja-JP" altLang="en-US"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2" name="角丸四角形 1"/>
          <p:cNvSpPr/>
          <p:nvPr/>
        </p:nvSpPr>
        <p:spPr>
          <a:xfrm>
            <a:off x="1662759" y="1879853"/>
            <a:ext cx="1296144" cy="422031"/>
          </a:xfrm>
          <a:prstGeom prst="roundRect">
            <a:avLst/>
          </a:prstGeom>
          <a:solidFill>
            <a:srgbClr val="0000FF"/>
          </a:solidFill>
          <a:ln>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a:latin typeface="Meiryo UI" panose="020B0604030504040204" pitchFamily="50" charset="-128"/>
                <a:ea typeface="Meiryo UI" panose="020B0604030504040204" pitchFamily="50" charset="-128"/>
                <a:cs typeface="Meiryo UI" panose="020B0604030504040204" pitchFamily="50" charset="-128"/>
              </a:rPr>
              <a:t>作業方法</a:t>
            </a:r>
          </a:p>
        </p:txBody>
      </p:sp>
      <p:sp>
        <p:nvSpPr>
          <p:cNvPr id="9" name="角丸四角形 8"/>
          <p:cNvSpPr/>
          <p:nvPr/>
        </p:nvSpPr>
        <p:spPr>
          <a:xfrm>
            <a:off x="707356" y="4228947"/>
            <a:ext cx="1296144" cy="422031"/>
          </a:xfrm>
          <a:prstGeom prst="roundRect">
            <a:avLst/>
          </a:prstGeom>
          <a:solidFill>
            <a:srgbClr val="0000FF"/>
          </a:solidFill>
          <a:ln>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a:latin typeface="Meiryo UI" panose="020B0604030504040204" pitchFamily="50" charset="-128"/>
                <a:ea typeface="Meiryo UI" panose="020B0604030504040204" pitchFamily="50" charset="-128"/>
                <a:cs typeface="Meiryo UI" panose="020B0604030504040204" pitchFamily="50" charset="-128"/>
              </a:rPr>
              <a:t>作業方法</a:t>
            </a:r>
          </a:p>
        </p:txBody>
      </p:sp>
      <p:sp>
        <p:nvSpPr>
          <p:cNvPr id="11" name="角丸四角形 10"/>
          <p:cNvSpPr/>
          <p:nvPr/>
        </p:nvSpPr>
        <p:spPr>
          <a:xfrm>
            <a:off x="7941586" y="1508008"/>
            <a:ext cx="1043862" cy="422031"/>
          </a:xfrm>
          <a:prstGeom prst="roundRect">
            <a:avLst/>
          </a:prstGeom>
          <a:solidFill>
            <a:srgbClr val="FF9900"/>
          </a:solidFill>
          <a:ln>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a:latin typeface="Meiryo UI" panose="020B0604030504040204" pitchFamily="50" charset="-128"/>
                <a:ea typeface="Meiryo UI" panose="020B0604030504040204" pitchFamily="50" charset="-128"/>
                <a:cs typeface="Meiryo UI" panose="020B0604030504040204" pitchFamily="50" charset="-128"/>
              </a:rPr>
              <a:t>機械</a:t>
            </a:r>
          </a:p>
        </p:txBody>
      </p:sp>
      <p:sp>
        <p:nvSpPr>
          <p:cNvPr id="12" name="円形吹き出し 11"/>
          <p:cNvSpPr/>
          <p:nvPr/>
        </p:nvSpPr>
        <p:spPr>
          <a:xfrm>
            <a:off x="6231589" y="4048292"/>
            <a:ext cx="1961771" cy="1205373"/>
          </a:xfrm>
          <a:prstGeom prst="wedgeEllipseCallout">
            <a:avLst>
              <a:gd name="adj1" fmla="val -58246"/>
              <a:gd name="adj2" fmla="val -17332"/>
            </a:avLst>
          </a:prstGeom>
          <a:solidFill>
            <a:srgbClr val="FBFB93"/>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疲れや焦りがなかったか？</a:t>
            </a:r>
          </a:p>
        </p:txBody>
      </p:sp>
      <p:sp>
        <p:nvSpPr>
          <p:cNvPr id="13" name="角丸四角形 12"/>
          <p:cNvSpPr/>
          <p:nvPr/>
        </p:nvSpPr>
        <p:spPr>
          <a:xfrm>
            <a:off x="6832218" y="3741563"/>
            <a:ext cx="727677" cy="422031"/>
          </a:xfrm>
          <a:prstGeom prst="roundRect">
            <a:avLst/>
          </a:prstGeom>
          <a:solidFill>
            <a:srgbClr val="FF3399"/>
          </a:solidFill>
          <a:ln>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dirty="0">
                <a:latin typeface="Meiryo UI" panose="020B0604030504040204" pitchFamily="50" charset="-128"/>
                <a:ea typeface="Meiryo UI" panose="020B0604030504040204" pitchFamily="50" charset="-128"/>
                <a:cs typeface="Meiryo UI" panose="020B0604030504040204" pitchFamily="50" charset="-128"/>
              </a:rPr>
              <a:t>人</a:t>
            </a:r>
            <a:endParaRPr kumimoji="1" lang="ja-JP" altLang="en-US"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3" name="正方形/長方形 2"/>
          <p:cNvSpPr/>
          <p:nvPr/>
        </p:nvSpPr>
        <p:spPr>
          <a:xfrm>
            <a:off x="3640622" y="6171286"/>
            <a:ext cx="5400600" cy="576064"/>
          </a:xfrm>
          <a:prstGeom prst="rect">
            <a:avLst/>
          </a:prstGeom>
          <a:solidFill>
            <a:srgbClr val="FFFF66"/>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全ての要因を見る⇒人的要因によらず対策は見つかる！</a:t>
            </a:r>
          </a:p>
        </p:txBody>
      </p:sp>
      <p:sp>
        <p:nvSpPr>
          <p:cNvPr id="16" name="円形吹き出し 15"/>
          <p:cNvSpPr/>
          <p:nvPr/>
        </p:nvSpPr>
        <p:spPr>
          <a:xfrm>
            <a:off x="3808940" y="2640092"/>
            <a:ext cx="1743590" cy="1295657"/>
          </a:xfrm>
          <a:prstGeom prst="wedgeEllipseCallout">
            <a:avLst>
              <a:gd name="adj1" fmla="val -32911"/>
              <a:gd name="adj2" fmla="val 55220"/>
            </a:avLst>
          </a:prstGeom>
          <a:solidFill>
            <a:srgbClr val="FBFB93"/>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斜面が急ではなかったか？</a:t>
            </a:r>
            <a:endParaRPr kumimoji="1" lang="ja-JP" altLang="en-US"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10" name="角丸四角形 9"/>
          <p:cNvSpPr/>
          <p:nvPr/>
        </p:nvSpPr>
        <p:spPr>
          <a:xfrm>
            <a:off x="4289912" y="2301884"/>
            <a:ext cx="858507" cy="422031"/>
          </a:xfrm>
          <a:prstGeom prst="roundRect">
            <a:avLst/>
          </a:prstGeom>
          <a:solidFill>
            <a:srgbClr val="00B050"/>
          </a:solidFill>
          <a:ln>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a:latin typeface="Meiryo UI" panose="020B0604030504040204" pitchFamily="50" charset="-128"/>
                <a:ea typeface="Meiryo UI" panose="020B0604030504040204" pitchFamily="50" charset="-128"/>
                <a:cs typeface="Meiryo UI" panose="020B0604030504040204" pitchFamily="50" charset="-128"/>
              </a:rPr>
              <a:t>環境</a:t>
            </a:r>
          </a:p>
        </p:txBody>
      </p:sp>
    </p:spTree>
    <p:extLst>
      <p:ext uri="{BB962C8B-B14F-4D97-AF65-F5344CB8AC3E}">
        <p14:creationId xmlns:p14="http://schemas.microsoft.com/office/powerpoint/2010/main" val="40454944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fade">
                                      <p:cBhvr>
                                        <p:cTn id="7" dur="500"/>
                                        <p:tgtEl>
                                          <p:spTgt spid="3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55"/>
                                        </p:tgtEl>
                                        <p:attrNameLst>
                                          <p:attrName>style.visibility</p:attrName>
                                        </p:attrNameLst>
                                      </p:cBhvr>
                                      <p:to>
                                        <p:strVal val="visible"/>
                                      </p:to>
                                    </p:set>
                                    <p:animEffect transition="in" filter="fade">
                                      <p:cBhvr>
                                        <p:cTn id="15" dur="500"/>
                                        <p:tgtEl>
                                          <p:spTgt spid="55"/>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fade">
                                      <p:cBhvr>
                                        <p:cTn id="18" dur="500"/>
                                        <p:tgtEl>
                                          <p:spTgt spid="9"/>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50"/>
                                        </p:tgtEl>
                                        <p:attrNameLst>
                                          <p:attrName>style.visibility</p:attrName>
                                        </p:attrNameLst>
                                      </p:cBhvr>
                                      <p:to>
                                        <p:strVal val="visible"/>
                                      </p:to>
                                    </p:set>
                                    <p:animEffect transition="in" filter="fade">
                                      <p:cBhvr>
                                        <p:cTn id="23" dur="500"/>
                                        <p:tgtEl>
                                          <p:spTgt spid="50"/>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11"/>
                                        </p:tgtEl>
                                        <p:attrNameLst>
                                          <p:attrName>style.visibility</p:attrName>
                                        </p:attrNameLst>
                                      </p:cBhvr>
                                      <p:to>
                                        <p:strVal val="visible"/>
                                      </p:to>
                                    </p:set>
                                    <p:animEffect transition="in" filter="fade">
                                      <p:cBhvr>
                                        <p:cTn id="26" dur="500"/>
                                        <p:tgtEl>
                                          <p:spTgt spid="11"/>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fade">
                                      <p:cBhvr>
                                        <p:cTn id="31" dur="500"/>
                                        <p:tgtEl>
                                          <p:spTgt spid="12"/>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13"/>
                                        </p:tgtEl>
                                        <p:attrNameLst>
                                          <p:attrName>style.visibility</p:attrName>
                                        </p:attrNameLst>
                                      </p:cBhvr>
                                      <p:to>
                                        <p:strVal val="visible"/>
                                      </p:to>
                                    </p:set>
                                    <p:animEffect transition="in" filter="fade">
                                      <p:cBhvr>
                                        <p:cTn id="34" dur="500"/>
                                        <p:tgtEl>
                                          <p:spTgt spid="13"/>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16"/>
                                        </p:tgtEl>
                                        <p:attrNameLst>
                                          <p:attrName>style.visibility</p:attrName>
                                        </p:attrNameLst>
                                      </p:cBhvr>
                                      <p:to>
                                        <p:strVal val="visible"/>
                                      </p:to>
                                    </p:set>
                                    <p:animEffect transition="in" filter="fade">
                                      <p:cBhvr>
                                        <p:cTn id="39" dur="500"/>
                                        <p:tgtEl>
                                          <p:spTgt spid="16"/>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10"/>
                                        </p:tgtEl>
                                        <p:attrNameLst>
                                          <p:attrName>style.visibility</p:attrName>
                                        </p:attrNameLst>
                                      </p:cBhvr>
                                      <p:to>
                                        <p:strVal val="visible"/>
                                      </p:to>
                                    </p:set>
                                    <p:animEffect transition="in" filter="fade">
                                      <p:cBhvr>
                                        <p:cTn id="42" dur="500"/>
                                        <p:tgtEl>
                                          <p:spTgt spid="10"/>
                                        </p:tgtEl>
                                      </p:cBhvr>
                                    </p:animEffect>
                                  </p:childTnLst>
                                </p:cTn>
                              </p:par>
                            </p:childTnLst>
                          </p:cTn>
                        </p:par>
                      </p:childTnLst>
                    </p:cTn>
                  </p:par>
                  <p:par>
                    <p:cTn id="43" fill="hold">
                      <p:stCondLst>
                        <p:cond delay="indefinite"/>
                      </p:stCondLst>
                      <p:childTnLst>
                        <p:par>
                          <p:cTn id="44" fill="hold">
                            <p:stCondLst>
                              <p:cond delay="0"/>
                            </p:stCondLst>
                            <p:childTnLst>
                              <p:par>
                                <p:cTn id="45" presetID="2" presetClass="entr" presetSubtype="4" fill="hold" grpId="0" nodeType="clickEffect">
                                  <p:stCondLst>
                                    <p:cond delay="0"/>
                                  </p:stCondLst>
                                  <p:childTnLst>
                                    <p:set>
                                      <p:cBhvr>
                                        <p:cTn id="46" dur="1" fill="hold">
                                          <p:stCondLst>
                                            <p:cond delay="0"/>
                                          </p:stCondLst>
                                        </p:cTn>
                                        <p:tgtEl>
                                          <p:spTgt spid="3"/>
                                        </p:tgtEl>
                                        <p:attrNameLst>
                                          <p:attrName>style.visibility</p:attrName>
                                        </p:attrNameLst>
                                      </p:cBhvr>
                                      <p:to>
                                        <p:strVal val="visible"/>
                                      </p:to>
                                    </p:set>
                                    <p:anim calcmode="lin" valueType="num">
                                      <p:cBhvr additive="base">
                                        <p:cTn id="47" dur="500" fill="hold"/>
                                        <p:tgtEl>
                                          <p:spTgt spid="3"/>
                                        </p:tgtEl>
                                        <p:attrNameLst>
                                          <p:attrName>ppt_x</p:attrName>
                                        </p:attrNameLst>
                                      </p:cBhvr>
                                      <p:tavLst>
                                        <p:tav tm="0">
                                          <p:val>
                                            <p:strVal val="#ppt_x"/>
                                          </p:val>
                                        </p:tav>
                                        <p:tav tm="100000">
                                          <p:val>
                                            <p:strVal val="#ppt_x"/>
                                          </p:val>
                                        </p:tav>
                                      </p:tavLst>
                                    </p:anim>
                                    <p:anim calcmode="lin" valueType="num">
                                      <p:cBhvr additive="base">
                                        <p:cTn id="4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animBg="1"/>
      <p:bldP spid="50" grpId="0" animBg="1"/>
      <p:bldP spid="55" grpId="0" animBg="1"/>
      <p:bldP spid="2" grpId="0" animBg="1"/>
      <p:bldP spid="9" grpId="0" animBg="1"/>
      <p:bldP spid="11" grpId="0" animBg="1"/>
      <p:bldP spid="12" grpId="0" animBg="1"/>
      <p:bldP spid="13" grpId="0" animBg="1"/>
      <p:bldP spid="3" grpId="0" animBg="1"/>
      <p:bldP spid="16" grpId="0" animBg="1"/>
      <p:bldP spid="10"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正方形/長方形 7"/>
          <p:cNvSpPr/>
          <p:nvPr/>
        </p:nvSpPr>
        <p:spPr>
          <a:xfrm>
            <a:off x="0" y="1315"/>
            <a:ext cx="9906000" cy="476250"/>
          </a:xfrm>
          <a:prstGeom prst="rect">
            <a:avLst/>
          </a:prstGeom>
          <a:solidFill>
            <a:srgbClr val="0066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indent="-720000" fontAlgn="auto">
              <a:spcBef>
                <a:spcPts val="0"/>
              </a:spcBef>
              <a:spcAft>
                <a:spcPts val="0"/>
              </a:spcAft>
              <a:defRPr/>
            </a:pPr>
            <a:r>
              <a:rPr lang="ja-JP" altLang="en-US" sz="2800" b="1" dirty="0">
                <a:solidFill>
                  <a:prstClr val="white"/>
                </a:solidFill>
                <a:latin typeface="Meiryo UI" panose="020B0604030504040204" pitchFamily="50" charset="-128"/>
                <a:ea typeface="Meiryo UI" panose="020B0604030504040204" pitchFamily="50" charset="-128"/>
                <a:cs typeface="Meiryo UI" panose="020B0604030504040204" pitchFamily="50" charset="-128"/>
              </a:rPr>
              <a:t>乗用型トラクターの事故事例</a:t>
            </a:r>
            <a:endParaRPr lang="en-US" altLang="ja-JP" sz="2800" b="1" dirty="0">
              <a:solidFill>
                <a:prstClr val="white"/>
              </a:solidFill>
              <a:latin typeface="Meiryo UI" panose="020B0604030504040204" pitchFamily="50" charset="-128"/>
              <a:ea typeface="Meiryo UI" panose="020B0604030504040204" pitchFamily="50" charset="-128"/>
              <a:cs typeface="Meiryo UI" panose="020B0604030504040204" pitchFamily="50" charset="-128"/>
            </a:endParaRPr>
          </a:p>
        </p:txBody>
      </p:sp>
      <p:pic>
        <p:nvPicPr>
          <p:cNvPr id="2050" name="Picture 2" descr="http://www.naro.affrc.go.jp/org/brain/anzenweb/jirei/large/jirei04.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784648" y="2005093"/>
            <a:ext cx="6411044" cy="4808283"/>
          </a:xfrm>
          <a:prstGeom prst="rect">
            <a:avLst/>
          </a:prstGeom>
          <a:noFill/>
          <a:extLst>
            <a:ext uri="{909E8E84-426E-40DD-AFC4-6F175D3DCCD1}">
              <a14:hiddenFill xmlns:a14="http://schemas.microsoft.com/office/drawing/2010/main">
                <a:solidFill>
                  <a:srgbClr val="FFFFFF"/>
                </a:solidFill>
              </a14:hiddenFill>
            </a:ext>
          </a:extLst>
        </p:spPr>
      </p:pic>
      <p:sp>
        <p:nvSpPr>
          <p:cNvPr id="14" name="角丸四角形 13"/>
          <p:cNvSpPr/>
          <p:nvPr/>
        </p:nvSpPr>
        <p:spPr>
          <a:xfrm>
            <a:off x="64232" y="549573"/>
            <a:ext cx="9777536" cy="1276969"/>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小型トラクターで午前５時ころから耕</a:t>
            </a:r>
            <a:r>
              <a:rPr lang="ja-JP" altLang="en-US" dirty="0" err="1">
                <a:solidFill>
                  <a:schemeClr val="tx1"/>
                </a:solidFill>
                <a:latin typeface="Meiryo UI" panose="020B0604030504040204" pitchFamily="50" charset="-128"/>
                <a:ea typeface="Meiryo UI" panose="020B0604030504040204" pitchFamily="50" charset="-128"/>
                <a:cs typeface="Meiryo UI" panose="020B0604030504040204" pitchFamily="50" charset="-128"/>
              </a:rPr>
              <a:t>うん</a:t>
            </a:r>
            <a:r>
              <a:rPr lang="ja-JP" altLang="en-US"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作業を行っていた。１時間ほどたって、周りで草取りを行っていた人が、突然作業音が聞こえなくなったので探したところ、傾斜</a:t>
            </a:r>
            <a:r>
              <a:rPr lang="en-US" altLang="ja-JP"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45</a:t>
            </a:r>
            <a:r>
              <a:rPr lang="ja-JP" altLang="en-US"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度、法面長</a:t>
            </a:r>
            <a:r>
              <a:rPr lang="en-US" altLang="ja-JP"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3.5</a:t>
            </a:r>
            <a:r>
              <a:rPr lang="ja-JP" altLang="en-US" dirty="0" err="1">
                <a:solidFill>
                  <a:schemeClr val="tx1"/>
                </a:solidFill>
                <a:latin typeface="Meiryo UI" panose="020B0604030504040204" pitchFamily="50" charset="-128"/>
                <a:ea typeface="Meiryo UI" panose="020B0604030504040204" pitchFamily="50" charset="-128"/>
                <a:cs typeface="Meiryo UI" panose="020B0604030504040204" pitchFamily="50" charset="-128"/>
              </a:rPr>
              <a:t>ｍ</a:t>
            </a:r>
            <a:r>
              <a:rPr lang="ja-JP" altLang="en-US"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の坂を転落したトラクターに腹から下をはさまれた被害者を発見した。 救助するのに時間がかかったこともあって、病院で死亡した。</a:t>
            </a:r>
            <a:endParaRPr kumimoji="1" lang="ja-JP" altLang="en-US"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15" name="円形吹き出し 14"/>
          <p:cNvSpPr/>
          <p:nvPr/>
        </p:nvSpPr>
        <p:spPr>
          <a:xfrm>
            <a:off x="1280592" y="4731095"/>
            <a:ext cx="2036553" cy="1832867"/>
          </a:xfrm>
          <a:prstGeom prst="wedgeEllipseCallout">
            <a:avLst>
              <a:gd name="adj1" fmla="val 56519"/>
              <a:gd name="adj2" fmla="val -17344"/>
            </a:avLst>
          </a:prstGeom>
          <a:solidFill>
            <a:srgbClr val="FBFB93"/>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①固い物体に乗り上げハンドルをとられて転落した。</a:t>
            </a:r>
            <a:endParaRPr kumimoji="1" lang="ja-JP" altLang="en-US"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7" name="角丸四角形 6"/>
          <p:cNvSpPr/>
          <p:nvPr/>
        </p:nvSpPr>
        <p:spPr>
          <a:xfrm>
            <a:off x="1862245" y="4520079"/>
            <a:ext cx="858507" cy="422031"/>
          </a:xfrm>
          <a:prstGeom prst="roundRect">
            <a:avLst/>
          </a:prstGeom>
          <a:solidFill>
            <a:srgbClr val="00B050"/>
          </a:solidFill>
          <a:ln>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a:latin typeface="Meiryo UI" panose="020B0604030504040204" pitchFamily="50" charset="-128"/>
                <a:ea typeface="Meiryo UI" panose="020B0604030504040204" pitchFamily="50" charset="-128"/>
                <a:cs typeface="Meiryo UI" panose="020B0604030504040204" pitchFamily="50" charset="-128"/>
              </a:rPr>
              <a:t>環境</a:t>
            </a:r>
          </a:p>
        </p:txBody>
      </p:sp>
      <p:sp>
        <p:nvSpPr>
          <p:cNvPr id="10" name="円形吹き出し 9"/>
          <p:cNvSpPr/>
          <p:nvPr/>
        </p:nvSpPr>
        <p:spPr>
          <a:xfrm>
            <a:off x="1911321" y="2357556"/>
            <a:ext cx="1618862" cy="1271238"/>
          </a:xfrm>
          <a:prstGeom prst="wedgeEllipseCallout">
            <a:avLst>
              <a:gd name="adj1" fmla="val 56519"/>
              <a:gd name="adj2" fmla="val 41844"/>
            </a:avLst>
          </a:prstGeom>
          <a:solidFill>
            <a:srgbClr val="FBFB93"/>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安全装置がついていたか？</a:t>
            </a:r>
          </a:p>
        </p:txBody>
      </p:sp>
      <p:sp>
        <p:nvSpPr>
          <p:cNvPr id="11" name="円形吹き出し 10"/>
          <p:cNvSpPr/>
          <p:nvPr/>
        </p:nvSpPr>
        <p:spPr>
          <a:xfrm>
            <a:off x="4614806" y="2189998"/>
            <a:ext cx="2786466" cy="1258051"/>
          </a:xfrm>
          <a:prstGeom prst="wedgeEllipseCallout">
            <a:avLst>
              <a:gd name="adj1" fmla="val -54388"/>
              <a:gd name="adj2" fmla="val 11179"/>
            </a:avLst>
          </a:prstGeom>
          <a:solidFill>
            <a:srgbClr val="FBFB93"/>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早朝からの作業で眠いまま作業していたのではないか？</a:t>
            </a:r>
          </a:p>
        </p:txBody>
      </p:sp>
      <p:sp>
        <p:nvSpPr>
          <p:cNvPr id="13" name="角丸四角形 12"/>
          <p:cNvSpPr/>
          <p:nvPr/>
        </p:nvSpPr>
        <p:spPr>
          <a:xfrm>
            <a:off x="2291498" y="2057265"/>
            <a:ext cx="824319" cy="422031"/>
          </a:xfrm>
          <a:prstGeom prst="roundRect">
            <a:avLst/>
          </a:prstGeom>
          <a:solidFill>
            <a:srgbClr val="FF9900"/>
          </a:solidFill>
          <a:ln>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a:latin typeface="Meiryo UI" panose="020B0604030504040204" pitchFamily="50" charset="-128"/>
                <a:ea typeface="Meiryo UI" panose="020B0604030504040204" pitchFamily="50" charset="-128"/>
                <a:cs typeface="Meiryo UI" panose="020B0604030504040204" pitchFamily="50" charset="-128"/>
              </a:rPr>
              <a:t>機械</a:t>
            </a:r>
          </a:p>
        </p:txBody>
      </p:sp>
      <p:sp>
        <p:nvSpPr>
          <p:cNvPr id="17" name="角丸四角形 16"/>
          <p:cNvSpPr/>
          <p:nvPr/>
        </p:nvSpPr>
        <p:spPr>
          <a:xfrm>
            <a:off x="5668190" y="1917104"/>
            <a:ext cx="727677" cy="422031"/>
          </a:xfrm>
          <a:prstGeom prst="roundRect">
            <a:avLst/>
          </a:prstGeom>
          <a:solidFill>
            <a:srgbClr val="FF3399"/>
          </a:solidFill>
          <a:ln>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dirty="0">
                <a:latin typeface="Meiryo UI" panose="020B0604030504040204" pitchFamily="50" charset="-128"/>
                <a:ea typeface="Meiryo UI" panose="020B0604030504040204" pitchFamily="50" charset="-128"/>
                <a:cs typeface="Meiryo UI" panose="020B0604030504040204" pitchFamily="50" charset="-128"/>
              </a:rPr>
              <a:t>人</a:t>
            </a:r>
            <a:endParaRPr kumimoji="1" lang="ja-JP" altLang="en-US" dirty="0">
              <a:latin typeface="Meiryo UI" panose="020B0604030504040204" pitchFamily="50" charset="-128"/>
              <a:ea typeface="Meiryo UI" panose="020B0604030504040204" pitchFamily="50" charset="-128"/>
              <a:cs typeface="Meiryo UI" panose="020B0604030504040204" pitchFamily="50" charset="-128"/>
            </a:endParaRPr>
          </a:p>
        </p:txBody>
      </p:sp>
    </p:spTree>
    <p:extLst>
      <p:ext uri="{BB962C8B-B14F-4D97-AF65-F5344CB8AC3E}">
        <p14:creationId xmlns:p14="http://schemas.microsoft.com/office/powerpoint/2010/main" val="24701023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500"/>
                                        <p:tgtEl>
                                          <p:spTgt spid="10"/>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3"/>
                                        </p:tgtEl>
                                        <p:attrNameLst>
                                          <p:attrName>style.visibility</p:attrName>
                                        </p:attrNameLst>
                                      </p:cBhvr>
                                      <p:to>
                                        <p:strVal val="visible"/>
                                      </p:to>
                                    </p:set>
                                    <p:animEffect transition="in" filter="fade">
                                      <p:cBhvr>
                                        <p:cTn id="18" dur="500"/>
                                        <p:tgtEl>
                                          <p:spTgt spid="13"/>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fade">
                                      <p:cBhvr>
                                        <p:cTn id="23" dur="500"/>
                                        <p:tgtEl>
                                          <p:spTgt spid="11"/>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17"/>
                                        </p:tgtEl>
                                        <p:attrNameLst>
                                          <p:attrName>style.visibility</p:attrName>
                                        </p:attrNameLst>
                                      </p:cBhvr>
                                      <p:to>
                                        <p:strVal val="visible"/>
                                      </p:to>
                                    </p:set>
                                    <p:animEffect transition="in" filter="fade">
                                      <p:cBhvr>
                                        <p:cTn id="26"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7" grpId="0" animBg="1"/>
      <p:bldP spid="10" grpId="0" animBg="1"/>
      <p:bldP spid="11" grpId="0" animBg="1"/>
      <p:bldP spid="13" grpId="0" animBg="1"/>
      <p:bldP spid="17"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正方形/長方形 7"/>
          <p:cNvSpPr/>
          <p:nvPr/>
        </p:nvSpPr>
        <p:spPr>
          <a:xfrm>
            <a:off x="0" y="1315"/>
            <a:ext cx="9906000" cy="476250"/>
          </a:xfrm>
          <a:prstGeom prst="rect">
            <a:avLst/>
          </a:prstGeom>
          <a:solidFill>
            <a:srgbClr val="0066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indent="-720000" fontAlgn="auto">
              <a:spcBef>
                <a:spcPts val="0"/>
              </a:spcBef>
              <a:spcAft>
                <a:spcPts val="0"/>
              </a:spcAft>
              <a:defRPr/>
            </a:pPr>
            <a:r>
              <a:rPr lang="ja-JP" altLang="en-US" sz="2800" b="1" dirty="0">
                <a:solidFill>
                  <a:prstClr val="white"/>
                </a:solidFill>
                <a:latin typeface="Meiryo UI" panose="020B0604030504040204" pitchFamily="50" charset="-128"/>
                <a:ea typeface="Meiryo UI" panose="020B0604030504040204" pitchFamily="50" charset="-128"/>
                <a:cs typeface="Meiryo UI" panose="020B0604030504040204" pitchFamily="50" charset="-128"/>
              </a:rPr>
              <a:t>自脱型コンバインの事故事例</a:t>
            </a:r>
            <a:endParaRPr lang="en-US" altLang="ja-JP" sz="2800" b="1" dirty="0">
              <a:solidFill>
                <a:prstClr val="white"/>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14" name="角丸四角形 13"/>
          <p:cNvSpPr/>
          <p:nvPr/>
        </p:nvSpPr>
        <p:spPr>
          <a:xfrm>
            <a:off x="64232" y="549574"/>
            <a:ext cx="9777536" cy="1511274"/>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４条刈のコンバインで手こぎ作業を行っており、１時間ほどして、フィードチェーンのガイド棒に腕抜きがつきささり、稲束に手を押されて右手首から２０</a:t>
            </a:r>
            <a:r>
              <a:rPr lang="en-US" altLang="ja-JP"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cm</a:t>
            </a:r>
            <a:r>
              <a:rPr lang="ja-JP" altLang="en-US" dirty="0" err="1">
                <a:solidFill>
                  <a:schemeClr val="tx1"/>
                </a:solidFill>
                <a:latin typeface="Meiryo UI" panose="020B0604030504040204" pitchFamily="50" charset="-128"/>
                <a:ea typeface="Meiryo UI" panose="020B0604030504040204" pitchFamily="50" charset="-128"/>
                <a:cs typeface="Meiryo UI" panose="020B0604030504040204" pitchFamily="50" charset="-128"/>
              </a:rPr>
              <a:t>ほど</a:t>
            </a:r>
            <a:r>
              <a:rPr lang="ja-JP" altLang="en-US"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上をフィードチェーンに挟まれて後方へ運ばれた。カッター部へ引き継ぐところで手を抜いたが、手がカッター部まで行ったら手を切断するところであった。</a:t>
            </a:r>
            <a:endParaRPr lang="en-US" altLang="ja-JP"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r>
              <a:rPr lang="ja-JP" altLang="en-US"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８０日の入院後、１年半の通院と３年間のリハビリで、当初は急須も持てなかったのがほぼ生活に支障がない程度まで回復した。</a:t>
            </a:r>
            <a:endParaRPr kumimoji="1" lang="ja-JP" altLang="en-US"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p:txBody>
      </p:sp>
      <p:pic>
        <p:nvPicPr>
          <p:cNvPr id="3" name="図 2"/>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856656" y="2148066"/>
            <a:ext cx="6120680" cy="4590510"/>
          </a:xfrm>
          <a:prstGeom prst="rect">
            <a:avLst/>
          </a:prstGeom>
        </p:spPr>
      </p:pic>
      <p:sp>
        <p:nvSpPr>
          <p:cNvPr id="6" name="円形吹き出し 5"/>
          <p:cNvSpPr/>
          <p:nvPr/>
        </p:nvSpPr>
        <p:spPr>
          <a:xfrm>
            <a:off x="6969224" y="2587929"/>
            <a:ext cx="1742741" cy="1541995"/>
          </a:xfrm>
          <a:prstGeom prst="wedgeEllipseCallout">
            <a:avLst>
              <a:gd name="adj1" fmla="val -71190"/>
              <a:gd name="adj2" fmla="val 47438"/>
            </a:avLst>
          </a:prstGeom>
          <a:solidFill>
            <a:srgbClr val="FBFB93"/>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①腕抜きや軍手は巻き込まれやすくなる。</a:t>
            </a:r>
            <a:endParaRPr kumimoji="1" lang="ja-JP" altLang="en-US"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7" name="角丸四角形 6"/>
          <p:cNvSpPr/>
          <p:nvPr/>
        </p:nvSpPr>
        <p:spPr>
          <a:xfrm>
            <a:off x="7428434" y="2265584"/>
            <a:ext cx="824319" cy="422031"/>
          </a:xfrm>
          <a:prstGeom prst="roundRect">
            <a:avLst/>
          </a:prstGeom>
          <a:solidFill>
            <a:srgbClr val="FF9900"/>
          </a:solidFill>
          <a:ln>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a:latin typeface="Meiryo UI" panose="020B0604030504040204" pitchFamily="50" charset="-128"/>
                <a:ea typeface="Meiryo UI" panose="020B0604030504040204" pitchFamily="50" charset="-128"/>
                <a:cs typeface="Meiryo UI" panose="020B0604030504040204" pitchFamily="50" charset="-128"/>
              </a:rPr>
              <a:t>用具</a:t>
            </a:r>
          </a:p>
        </p:txBody>
      </p:sp>
      <p:sp>
        <p:nvSpPr>
          <p:cNvPr id="9" name="円形吹き出し 8"/>
          <p:cNvSpPr/>
          <p:nvPr/>
        </p:nvSpPr>
        <p:spPr>
          <a:xfrm>
            <a:off x="6803189" y="5029428"/>
            <a:ext cx="1908775" cy="1576681"/>
          </a:xfrm>
          <a:prstGeom prst="wedgeEllipseCallout">
            <a:avLst>
              <a:gd name="adj1" fmla="val -58720"/>
              <a:gd name="adj2" fmla="val 23331"/>
            </a:avLst>
          </a:prstGeom>
          <a:solidFill>
            <a:srgbClr val="FBFB93"/>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③土が軟らかい圃場内で、体勢が悪かった。</a:t>
            </a:r>
            <a:endParaRPr kumimoji="1" lang="ja-JP" altLang="en-US"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10" name="角丸四角形 9"/>
          <p:cNvSpPr/>
          <p:nvPr/>
        </p:nvSpPr>
        <p:spPr>
          <a:xfrm>
            <a:off x="6737632" y="4735161"/>
            <a:ext cx="858507" cy="422031"/>
          </a:xfrm>
          <a:prstGeom prst="roundRect">
            <a:avLst/>
          </a:prstGeom>
          <a:solidFill>
            <a:srgbClr val="00B050"/>
          </a:solidFill>
          <a:ln>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a:latin typeface="Meiryo UI" panose="020B0604030504040204" pitchFamily="50" charset="-128"/>
                <a:ea typeface="Meiryo UI" panose="020B0604030504040204" pitchFamily="50" charset="-128"/>
                <a:cs typeface="Meiryo UI" panose="020B0604030504040204" pitchFamily="50" charset="-128"/>
              </a:rPr>
              <a:t>環境</a:t>
            </a:r>
          </a:p>
        </p:txBody>
      </p:sp>
      <p:sp>
        <p:nvSpPr>
          <p:cNvPr id="11" name="角丸四角形 10"/>
          <p:cNvSpPr/>
          <p:nvPr/>
        </p:nvSpPr>
        <p:spPr>
          <a:xfrm>
            <a:off x="7761312" y="4730931"/>
            <a:ext cx="1296144" cy="422031"/>
          </a:xfrm>
          <a:prstGeom prst="roundRect">
            <a:avLst/>
          </a:prstGeom>
          <a:solidFill>
            <a:srgbClr val="0000FF"/>
          </a:solidFill>
          <a:ln>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a:latin typeface="Meiryo UI" panose="020B0604030504040204" pitchFamily="50" charset="-128"/>
                <a:ea typeface="Meiryo UI" panose="020B0604030504040204" pitchFamily="50" charset="-128"/>
                <a:cs typeface="Meiryo UI" panose="020B0604030504040204" pitchFamily="50" charset="-128"/>
              </a:rPr>
              <a:t>作業方法</a:t>
            </a:r>
          </a:p>
        </p:txBody>
      </p:sp>
      <p:sp>
        <p:nvSpPr>
          <p:cNvPr id="12" name="円形吹き出し 11"/>
          <p:cNvSpPr/>
          <p:nvPr/>
        </p:nvSpPr>
        <p:spPr>
          <a:xfrm>
            <a:off x="1330036" y="4129924"/>
            <a:ext cx="1858768" cy="1800215"/>
          </a:xfrm>
          <a:prstGeom prst="wedgeEllipseCallout">
            <a:avLst>
              <a:gd name="adj1" fmla="val 61674"/>
              <a:gd name="adj2" fmla="val -12211"/>
            </a:avLst>
          </a:prstGeom>
          <a:solidFill>
            <a:srgbClr val="FBFB93"/>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②組作業で作業のペースに無理があった。</a:t>
            </a:r>
            <a:endParaRPr kumimoji="1" lang="ja-JP" altLang="en-US"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13" name="角丸四角形 12"/>
          <p:cNvSpPr/>
          <p:nvPr/>
        </p:nvSpPr>
        <p:spPr>
          <a:xfrm>
            <a:off x="1568624" y="3854830"/>
            <a:ext cx="1296144" cy="422031"/>
          </a:xfrm>
          <a:prstGeom prst="roundRect">
            <a:avLst/>
          </a:prstGeom>
          <a:solidFill>
            <a:srgbClr val="0000FF"/>
          </a:solidFill>
          <a:ln>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a:latin typeface="Meiryo UI" panose="020B0604030504040204" pitchFamily="50" charset="-128"/>
                <a:ea typeface="Meiryo UI" panose="020B0604030504040204" pitchFamily="50" charset="-128"/>
                <a:cs typeface="Meiryo UI" panose="020B0604030504040204" pitchFamily="50" charset="-128"/>
              </a:rPr>
              <a:t>作業方法</a:t>
            </a:r>
          </a:p>
        </p:txBody>
      </p:sp>
      <p:sp>
        <p:nvSpPr>
          <p:cNvPr id="15" name="正方形/長方形 14"/>
          <p:cNvSpPr/>
          <p:nvPr/>
        </p:nvSpPr>
        <p:spPr>
          <a:xfrm>
            <a:off x="2502146" y="6058683"/>
            <a:ext cx="3888431" cy="576064"/>
          </a:xfrm>
          <a:prstGeom prst="rect">
            <a:avLst/>
          </a:prstGeom>
          <a:solidFill>
            <a:srgbClr val="FFFF66"/>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どれなら対策できるでしょうか</a:t>
            </a:r>
          </a:p>
        </p:txBody>
      </p:sp>
    </p:spTree>
    <p:extLst>
      <p:ext uri="{BB962C8B-B14F-4D97-AF65-F5344CB8AC3E}">
        <p14:creationId xmlns:p14="http://schemas.microsoft.com/office/powerpoint/2010/main" val="16843545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fade">
                                      <p:cBhvr>
                                        <p:cTn id="15" dur="500"/>
                                        <p:tgtEl>
                                          <p:spTgt spid="12"/>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3"/>
                                        </p:tgtEl>
                                        <p:attrNameLst>
                                          <p:attrName>style.visibility</p:attrName>
                                        </p:attrNameLst>
                                      </p:cBhvr>
                                      <p:to>
                                        <p:strVal val="visible"/>
                                      </p:to>
                                    </p:set>
                                    <p:animEffect transition="in" filter="fade">
                                      <p:cBhvr>
                                        <p:cTn id="18" dur="500"/>
                                        <p:tgtEl>
                                          <p:spTgt spid="13"/>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fade">
                                      <p:cBhvr>
                                        <p:cTn id="23" dur="500"/>
                                        <p:tgtEl>
                                          <p:spTgt spid="9"/>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10"/>
                                        </p:tgtEl>
                                        <p:attrNameLst>
                                          <p:attrName>style.visibility</p:attrName>
                                        </p:attrNameLst>
                                      </p:cBhvr>
                                      <p:to>
                                        <p:strVal val="visible"/>
                                      </p:to>
                                    </p:set>
                                    <p:animEffect transition="in" filter="fade">
                                      <p:cBhvr>
                                        <p:cTn id="26" dur="500"/>
                                        <p:tgtEl>
                                          <p:spTgt spid="10"/>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11"/>
                                        </p:tgtEl>
                                        <p:attrNameLst>
                                          <p:attrName>style.visibility</p:attrName>
                                        </p:attrNameLst>
                                      </p:cBhvr>
                                      <p:to>
                                        <p:strVal val="visible"/>
                                      </p:to>
                                    </p:set>
                                    <p:animEffect transition="in" filter="fade">
                                      <p:cBhvr>
                                        <p:cTn id="29" dur="500"/>
                                        <p:tgtEl>
                                          <p:spTgt spid="11"/>
                                        </p:tgtEl>
                                      </p:cBhvr>
                                    </p:animEffect>
                                  </p:childTnLst>
                                </p:cTn>
                              </p:par>
                            </p:childTnLst>
                          </p:cTn>
                        </p:par>
                      </p:childTnLst>
                    </p:cTn>
                  </p:par>
                  <p:par>
                    <p:cTn id="30" fill="hold">
                      <p:stCondLst>
                        <p:cond delay="indefinite"/>
                      </p:stCondLst>
                      <p:childTnLst>
                        <p:par>
                          <p:cTn id="31" fill="hold">
                            <p:stCondLst>
                              <p:cond delay="0"/>
                            </p:stCondLst>
                            <p:childTnLst>
                              <p:par>
                                <p:cTn id="32" presetID="2" presetClass="entr" presetSubtype="4" fill="hold" grpId="0" nodeType="clickEffect">
                                  <p:stCondLst>
                                    <p:cond delay="0"/>
                                  </p:stCondLst>
                                  <p:childTnLst>
                                    <p:set>
                                      <p:cBhvr>
                                        <p:cTn id="33" dur="1" fill="hold">
                                          <p:stCondLst>
                                            <p:cond delay="0"/>
                                          </p:stCondLst>
                                        </p:cTn>
                                        <p:tgtEl>
                                          <p:spTgt spid="15"/>
                                        </p:tgtEl>
                                        <p:attrNameLst>
                                          <p:attrName>style.visibility</p:attrName>
                                        </p:attrNameLst>
                                      </p:cBhvr>
                                      <p:to>
                                        <p:strVal val="visible"/>
                                      </p:to>
                                    </p:set>
                                    <p:anim calcmode="lin" valueType="num">
                                      <p:cBhvr additive="base">
                                        <p:cTn id="34" dur="500" fill="hold"/>
                                        <p:tgtEl>
                                          <p:spTgt spid="15"/>
                                        </p:tgtEl>
                                        <p:attrNameLst>
                                          <p:attrName>ppt_x</p:attrName>
                                        </p:attrNameLst>
                                      </p:cBhvr>
                                      <p:tavLst>
                                        <p:tav tm="0">
                                          <p:val>
                                            <p:strVal val="#ppt_x"/>
                                          </p:val>
                                        </p:tav>
                                        <p:tav tm="100000">
                                          <p:val>
                                            <p:strVal val="#ppt_x"/>
                                          </p:val>
                                        </p:tav>
                                      </p:tavLst>
                                    </p:anim>
                                    <p:anim calcmode="lin" valueType="num">
                                      <p:cBhvr additive="base">
                                        <p:cTn id="35"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9" grpId="0" animBg="1"/>
      <p:bldP spid="10" grpId="0" animBg="1"/>
      <p:bldP spid="11" grpId="0" animBg="1"/>
      <p:bldP spid="12" grpId="0" animBg="1"/>
      <p:bldP spid="13" grpId="0" animBg="1"/>
      <p:bldP spid="15"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3" descr="J:\Documentation\安全研関係\緊プロ片ブレーキ\H25\試作\試作機写真\Ａ－３吹き出し入り.jpg"/>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205536" y="3653826"/>
            <a:ext cx="4298576" cy="2748080"/>
          </a:xfrm>
          <a:prstGeom prst="rect">
            <a:avLst/>
          </a:prstGeom>
          <a:noFill/>
        </p:spPr>
      </p:pic>
      <p:pic>
        <p:nvPicPr>
          <p:cNvPr id="11" name="Picture 5" descr="C:\Users\ryuuhei_kanda\Desktop\キャプチャ2.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85048" y="3645332"/>
            <a:ext cx="3717901" cy="2756574"/>
          </a:xfrm>
          <a:prstGeom prst="rect">
            <a:avLst/>
          </a:prstGeom>
          <a:noFill/>
          <a:extLst>
            <a:ext uri="{909E8E84-426E-40DD-AFC4-6F175D3DCCD1}">
              <a14:hiddenFill xmlns:a14="http://schemas.microsoft.com/office/drawing/2010/main">
                <a:solidFill>
                  <a:srgbClr val="FFFFFF"/>
                </a:solidFill>
              </a14:hiddenFill>
            </a:ext>
          </a:extLst>
        </p:spPr>
      </p:pic>
      <p:sp>
        <p:nvSpPr>
          <p:cNvPr id="28" name="正方形/長方形 27"/>
          <p:cNvSpPr/>
          <p:nvPr/>
        </p:nvSpPr>
        <p:spPr>
          <a:xfrm>
            <a:off x="-15552" y="422"/>
            <a:ext cx="9921552" cy="470689"/>
          </a:xfrm>
          <a:prstGeom prst="rect">
            <a:avLst/>
          </a:prstGeom>
          <a:solidFill>
            <a:srgbClr val="0066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ja-JP" altLang="en-US" sz="2800" b="1"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（参考）乗用型トラクター、コンバインの安全装置</a:t>
            </a:r>
          </a:p>
        </p:txBody>
      </p:sp>
      <p:pic>
        <p:nvPicPr>
          <p:cNvPr id="7" name="Picture 7"/>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123432" y="564362"/>
            <a:ext cx="3507985" cy="2670705"/>
          </a:xfrm>
          <a:prstGeom prst="rect">
            <a:avLst/>
          </a:prstGeom>
          <a:noFill/>
          <a:ln w="9525">
            <a:noFill/>
            <a:miter lim="800000"/>
            <a:headEnd/>
            <a:tailEnd/>
          </a:ln>
          <a:effectLst/>
        </p:spPr>
      </p:pic>
      <p:sp>
        <p:nvSpPr>
          <p:cNvPr id="13" name="Text Box 15"/>
          <p:cNvSpPr txBox="1">
            <a:spLocks noChangeArrowheads="1"/>
          </p:cNvSpPr>
          <p:nvPr/>
        </p:nvSpPr>
        <p:spPr bwMode="auto">
          <a:xfrm>
            <a:off x="453072" y="6453336"/>
            <a:ext cx="5148000" cy="318924"/>
          </a:xfrm>
          <a:prstGeom prst="rect">
            <a:avLst/>
          </a:prstGeom>
          <a:noFill/>
          <a:ln>
            <a:noFill/>
            <a:headEnd/>
            <a:tailEnd/>
          </a:ln>
        </p:spPr>
        <p:style>
          <a:lnRef idx="2">
            <a:schemeClr val="accent2"/>
          </a:lnRef>
          <a:fillRef idx="1">
            <a:schemeClr val="lt1"/>
          </a:fillRef>
          <a:effectRef idx="0">
            <a:schemeClr val="accent2"/>
          </a:effectRef>
          <a:fontRef idx="minor">
            <a:schemeClr val="dk1"/>
          </a:fontRef>
        </p:style>
        <p:txBody>
          <a:bodyPr lIns="108000" tIns="36000" rIns="36000" bIns="36000" anchor="ctr" anchorCtr="0">
            <a:spAutoFit/>
          </a:bodyPr>
          <a:lstStyle/>
          <a:p>
            <a:pPr>
              <a:defRPr/>
            </a:pPr>
            <a:r>
              <a:rPr lang="ja-JP" altLang="en-US" sz="1600" b="1" dirty="0">
                <a:solidFill>
                  <a:srgbClr val="0070C0"/>
                </a:solidFill>
                <a:latin typeface="Meiryo UI" panose="020B0604030504040204" pitchFamily="50" charset="-128"/>
                <a:ea typeface="Meiryo UI" panose="020B0604030504040204" pitchFamily="50" charset="-128"/>
                <a:cs typeface="Meiryo UI" panose="020B0604030504040204" pitchFamily="50" charset="-128"/>
              </a:rPr>
              <a:t>乗用型トラクターの片ブレーキ防止装置の開発</a:t>
            </a:r>
          </a:p>
        </p:txBody>
      </p:sp>
      <p:sp>
        <p:nvSpPr>
          <p:cNvPr id="14" name="Text Box 15"/>
          <p:cNvSpPr txBox="1">
            <a:spLocks noChangeArrowheads="1"/>
          </p:cNvSpPr>
          <p:nvPr/>
        </p:nvSpPr>
        <p:spPr bwMode="auto">
          <a:xfrm>
            <a:off x="5176452" y="6475218"/>
            <a:ext cx="4382453" cy="318924"/>
          </a:xfrm>
          <a:prstGeom prst="rect">
            <a:avLst/>
          </a:prstGeom>
          <a:noFill/>
          <a:ln>
            <a:noFill/>
            <a:headEnd/>
            <a:tailEnd/>
          </a:ln>
        </p:spPr>
        <p:style>
          <a:lnRef idx="2">
            <a:schemeClr val="accent2"/>
          </a:lnRef>
          <a:fillRef idx="1">
            <a:schemeClr val="lt1"/>
          </a:fillRef>
          <a:effectRef idx="0">
            <a:schemeClr val="accent2"/>
          </a:effectRef>
          <a:fontRef idx="minor">
            <a:schemeClr val="dk1"/>
          </a:fontRef>
        </p:style>
        <p:txBody>
          <a:bodyPr wrap="square" lIns="108000" tIns="36000" rIns="36000" bIns="36000" anchor="ctr" anchorCtr="0">
            <a:spAutoFit/>
          </a:bodyPr>
          <a:lstStyle/>
          <a:p>
            <a:pPr>
              <a:defRPr/>
            </a:pPr>
            <a:r>
              <a:rPr lang="ja-JP" altLang="en-US" sz="1600" b="1" dirty="0">
                <a:solidFill>
                  <a:srgbClr val="0070C0"/>
                </a:solidFill>
                <a:latin typeface="Meiryo UI" panose="020B0604030504040204" pitchFamily="50" charset="-128"/>
                <a:ea typeface="Meiryo UI" panose="020B0604030504040204" pitchFamily="50" charset="-128"/>
                <a:cs typeface="Meiryo UI" panose="020B0604030504040204" pitchFamily="50" charset="-128"/>
              </a:rPr>
              <a:t>自脱コンバインの手こぎ部の緊急即時停止装置</a:t>
            </a:r>
          </a:p>
        </p:txBody>
      </p:sp>
      <p:sp>
        <p:nvSpPr>
          <p:cNvPr id="15" name="Text Box 15"/>
          <p:cNvSpPr txBox="1">
            <a:spLocks noChangeArrowheads="1"/>
          </p:cNvSpPr>
          <p:nvPr/>
        </p:nvSpPr>
        <p:spPr bwMode="auto">
          <a:xfrm>
            <a:off x="846188" y="3284984"/>
            <a:ext cx="2785229" cy="318924"/>
          </a:xfrm>
          <a:prstGeom prst="rect">
            <a:avLst/>
          </a:prstGeom>
          <a:noFill/>
          <a:ln>
            <a:noFill/>
            <a:headEnd/>
            <a:tailEnd/>
          </a:ln>
        </p:spPr>
        <p:style>
          <a:lnRef idx="2">
            <a:schemeClr val="accent2"/>
          </a:lnRef>
          <a:fillRef idx="1">
            <a:schemeClr val="lt1"/>
          </a:fillRef>
          <a:effectRef idx="0">
            <a:schemeClr val="accent2"/>
          </a:effectRef>
          <a:fontRef idx="minor">
            <a:schemeClr val="dk1"/>
          </a:fontRef>
        </p:style>
        <p:txBody>
          <a:bodyPr wrap="square" lIns="108000" tIns="36000" rIns="36000" bIns="36000" anchor="ctr" anchorCtr="0">
            <a:spAutoFit/>
          </a:bodyPr>
          <a:lstStyle/>
          <a:p>
            <a:pPr>
              <a:defRPr/>
            </a:pPr>
            <a:r>
              <a:rPr lang="ja-JP" altLang="en-US" sz="1600" b="1" dirty="0">
                <a:solidFill>
                  <a:srgbClr val="0070C0"/>
                </a:solidFill>
                <a:latin typeface="Meiryo UI" panose="020B0604030504040204" pitchFamily="50" charset="-128"/>
                <a:ea typeface="Meiryo UI" panose="020B0604030504040204" pitchFamily="50" charset="-128"/>
                <a:cs typeface="Meiryo UI" panose="020B0604030504040204" pitchFamily="50" charset="-128"/>
              </a:rPr>
              <a:t>安全キャブ付きトラクター</a:t>
            </a:r>
          </a:p>
        </p:txBody>
      </p:sp>
      <p:sp>
        <p:nvSpPr>
          <p:cNvPr id="2" name="正方形/長方形 1"/>
          <p:cNvSpPr/>
          <p:nvPr/>
        </p:nvSpPr>
        <p:spPr>
          <a:xfrm>
            <a:off x="1402985" y="789877"/>
            <a:ext cx="1732477" cy="1016865"/>
          </a:xfrm>
          <a:prstGeom prst="rect">
            <a:avLst/>
          </a:prstGeom>
          <a:noFill/>
          <a:ln w="571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400" b="1" dirty="0">
              <a:solidFill>
                <a:prstClr val="white"/>
              </a:solidFill>
              <a:latin typeface="Meiryo UI" panose="020B0604030504040204" pitchFamily="50" charset="-128"/>
              <a:ea typeface="Meiryo UI" panose="020B0604030504040204" pitchFamily="50" charset="-128"/>
              <a:cs typeface="Meiryo UI" panose="020B0604030504040204" pitchFamily="50" charset="-128"/>
            </a:endParaRPr>
          </a:p>
        </p:txBody>
      </p:sp>
      <p:cxnSp>
        <p:nvCxnSpPr>
          <p:cNvPr id="5" name="直線矢印コネクタ 4"/>
          <p:cNvCxnSpPr/>
          <p:nvPr/>
        </p:nvCxnSpPr>
        <p:spPr>
          <a:xfrm>
            <a:off x="1119238" y="1076503"/>
            <a:ext cx="288032" cy="293111"/>
          </a:xfrm>
          <a:prstGeom prst="straightConnector1">
            <a:avLst/>
          </a:prstGeom>
          <a:ln w="57150">
            <a:solidFill>
              <a:srgbClr val="0000FF"/>
            </a:solidFill>
            <a:tailEnd type="triangle"/>
          </a:ln>
        </p:spPr>
        <p:style>
          <a:lnRef idx="1">
            <a:schemeClr val="accent1"/>
          </a:lnRef>
          <a:fillRef idx="0">
            <a:schemeClr val="accent1"/>
          </a:fillRef>
          <a:effectRef idx="0">
            <a:schemeClr val="accent1"/>
          </a:effectRef>
          <a:fontRef idx="minor">
            <a:schemeClr val="tx1"/>
          </a:fontRef>
        </p:style>
      </p:cxnSp>
      <p:sp>
        <p:nvSpPr>
          <p:cNvPr id="20" name="Text Box 15"/>
          <p:cNvSpPr txBox="1">
            <a:spLocks noChangeArrowheads="1"/>
          </p:cNvSpPr>
          <p:nvPr/>
        </p:nvSpPr>
        <p:spPr bwMode="auto">
          <a:xfrm>
            <a:off x="517022" y="789877"/>
            <a:ext cx="1233597" cy="318924"/>
          </a:xfrm>
          <a:prstGeom prst="rect">
            <a:avLst/>
          </a:prstGeom>
          <a:noFill/>
          <a:ln>
            <a:noFill/>
            <a:headEnd/>
            <a:tailEnd/>
          </a:ln>
        </p:spPr>
        <p:style>
          <a:lnRef idx="2">
            <a:schemeClr val="accent2"/>
          </a:lnRef>
          <a:fillRef idx="1">
            <a:schemeClr val="lt1"/>
          </a:fillRef>
          <a:effectRef idx="0">
            <a:schemeClr val="accent2"/>
          </a:effectRef>
          <a:fontRef idx="minor">
            <a:schemeClr val="dk1"/>
          </a:fontRef>
        </p:style>
        <p:txBody>
          <a:bodyPr wrap="square" lIns="108000" tIns="36000" rIns="36000" bIns="36000" anchor="ctr" anchorCtr="0">
            <a:spAutoFit/>
          </a:bodyPr>
          <a:lstStyle/>
          <a:p>
            <a:pPr>
              <a:defRPr/>
            </a:pPr>
            <a:r>
              <a:rPr lang="ja-JP" altLang="en-US" sz="1600" b="1" dirty="0">
                <a:solidFill>
                  <a:srgbClr val="0000FF"/>
                </a:solidFill>
                <a:latin typeface="Meiryo UI" panose="020B0604030504040204" pitchFamily="50" charset="-128"/>
                <a:ea typeface="Meiryo UI" panose="020B0604030504040204" pitchFamily="50" charset="-128"/>
                <a:cs typeface="Meiryo UI" panose="020B0604030504040204" pitchFamily="50" charset="-128"/>
              </a:rPr>
              <a:t>キャビン</a:t>
            </a:r>
          </a:p>
        </p:txBody>
      </p:sp>
      <p:pic>
        <p:nvPicPr>
          <p:cNvPr id="21" name="Picture 8"/>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3800872" y="548679"/>
            <a:ext cx="3635629" cy="2686387"/>
          </a:xfrm>
          <a:prstGeom prst="rect">
            <a:avLst/>
          </a:prstGeom>
          <a:noFill/>
          <a:ln w="9525">
            <a:noFill/>
            <a:miter lim="800000"/>
            <a:headEnd/>
            <a:tailEnd/>
          </a:ln>
          <a:effectLst/>
        </p:spPr>
      </p:pic>
      <p:sp>
        <p:nvSpPr>
          <p:cNvPr id="22" name="正方形/長方形 21"/>
          <p:cNvSpPr/>
          <p:nvPr/>
        </p:nvSpPr>
        <p:spPr>
          <a:xfrm>
            <a:off x="6034737" y="601239"/>
            <a:ext cx="950310" cy="1114169"/>
          </a:xfrm>
          <a:prstGeom prst="rect">
            <a:avLst/>
          </a:prstGeom>
          <a:noFill/>
          <a:ln w="571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400" b="1" dirty="0">
              <a:solidFill>
                <a:prstClr val="white"/>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24" name="Text Box 15"/>
          <p:cNvSpPr txBox="1">
            <a:spLocks noChangeArrowheads="1"/>
          </p:cNvSpPr>
          <p:nvPr/>
        </p:nvSpPr>
        <p:spPr bwMode="auto">
          <a:xfrm>
            <a:off x="5129906" y="654066"/>
            <a:ext cx="1233597" cy="318924"/>
          </a:xfrm>
          <a:prstGeom prst="rect">
            <a:avLst/>
          </a:prstGeom>
          <a:noFill/>
          <a:ln>
            <a:noFill/>
            <a:headEnd/>
            <a:tailEnd/>
          </a:ln>
        </p:spPr>
        <p:style>
          <a:lnRef idx="2">
            <a:schemeClr val="accent2"/>
          </a:lnRef>
          <a:fillRef idx="1">
            <a:schemeClr val="lt1"/>
          </a:fillRef>
          <a:effectRef idx="0">
            <a:schemeClr val="accent2"/>
          </a:effectRef>
          <a:fontRef idx="minor">
            <a:schemeClr val="dk1"/>
          </a:fontRef>
        </p:style>
        <p:txBody>
          <a:bodyPr wrap="square" lIns="108000" tIns="36000" rIns="36000" bIns="36000" anchor="ctr" anchorCtr="0">
            <a:spAutoFit/>
          </a:bodyPr>
          <a:lstStyle/>
          <a:p>
            <a:pPr>
              <a:defRPr/>
            </a:pPr>
            <a:r>
              <a:rPr lang="ja-JP" altLang="en-US" sz="1600" b="1" dirty="0">
                <a:solidFill>
                  <a:srgbClr val="0000FF"/>
                </a:solidFill>
                <a:latin typeface="Meiryo UI" panose="020B0604030504040204" pitchFamily="50" charset="-128"/>
                <a:ea typeface="Meiryo UI" panose="020B0604030504040204" pitchFamily="50" charset="-128"/>
                <a:cs typeface="Meiryo UI" panose="020B0604030504040204" pitchFamily="50" charset="-128"/>
              </a:rPr>
              <a:t>フレーム</a:t>
            </a:r>
          </a:p>
        </p:txBody>
      </p:sp>
      <p:sp>
        <p:nvSpPr>
          <p:cNvPr id="25" name="Text Box 15"/>
          <p:cNvSpPr txBox="1">
            <a:spLocks noChangeArrowheads="1"/>
          </p:cNvSpPr>
          <p:nvPr/>
        </p:nvSpPr>
        <p:spPr bwMode="auto">
          <a:xfrm>
            <a:off x="4498107" y="3239672"/>
            <a:ext cx="2785229" cy="318924"/>
          </a:xfrm>
          <a:prstGeom prst="rect">
            <a:avLst/>
          </a:prstGeom>
          <a:noFill/>
          <a:ln>
            <a:noFill/>
            <a:headEnd/>
            <a:tailEnd/>
          </a:ln>
        </p:spPr>
        <p:style>
          <a:lnRef idx="2">
            <a:schemeClr val="accent2"/>
          </a:lnRef>
          <a:fillRef idx="1">
            <a:schemeClr val="lt1"/>
          </a:fillRef>
          <a:effectRef idx="0">
            <a:schemeClr val="accent2"/>
          </a:effectRef>
          <a:fontRef idx="minor">
            <a:schemeClr val="dk1"/>
          </a:fontRef>
        </p:style>
        <p:txBody>
          <a:bodyPr wrap="square" lIns="108000" tIns="36000" rIns="36000" bIns="36000" anchor="ctr" anchorCtr="0">
            <a:spAutoFit/>
          </a:bodyPr>
          <a:lstStyle/>
          <a:p>
            <a:pPr>
              <a:defRPr/>
            </a:pPr>
            <a:r>
              <a:rPr lang="ja-JP" altLang="en-US" sz="1600" b="1" dirty="0">
                <a:solidFill>
                  <a:srgbClr val="0070C0"/>
                </a:solidFill>
                <a:latin typeface="Meiryo UI" panose="020B0604030504040204" pitchFamily="50" charset="-128"/>
                <a:ea typeface="Meiryo UI" panose="020B0604030504040204" pitchFamily="50" charset="-128"/>
                <a:cs typeface="Meiryo UI" panose="020B0604030504040204" pitchFamily="50" charset="-128"/>
              </a:rPr>
              <a:t>安全フレーム付きトラクター</a:t>
            </a:r>
          </a:p>
        </p:txBody>
      </p:sp>
      <p:sp>
        <p:nvSpPr>
          <p:cNvPr id="18" name="円/楕円 17"/>
          <p:cNvSpPr/>
          <p:nvPr/>
        </p:nvSpPr>
        <p:spPr>
          <a:xfrm>
            <a:off x="7760142" y="3827541"/>
            <a:ext cx="882901" cy="851018"/>
          </a:xfrm>
          <a:prstGeom prst="ellipse">
            <a:avLst/>
          </a:prstGeom>
          <a:noFill/>
          <a:ln w="571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400" b="1" dirty="0">
              <a:solidFill>
                <a:prstClr val="white"/>
              </a:solidFill>
              <a:latin typeface="Meiryo UI" panose="020B0604030504040204" pitchFamily="50" charset="-128"/>
              <a:ea typeface="Meiryo UI" panose="020B0604030504040204" pitchFamily="50" charset="-128"/>
              <a:cs typeface="Meiryo UI" panose="020B0604030504040204" pitchFamily="50" charset="-128"/>
            </a:endParaRPr>
          </a:p>
        </p:txBody>
      </p:sp>
      <p:cxnSp>
        <p:nvCxnSpPr>
          <p:cNvPr id="19" name="直線矢印コネクタ 18"/>
          <p:cNvCxnSpPr/>
          <p:nvPr/>
        </p:nvCxnSpPr>
        <p:spPr>
          <a:xfrm>
            <a:off x="5746705" y="975293"/>
            <a:ext cx="288032" cy="293111"/>
          </a:xfrm>
          <a:prstGeom prst="straightConnector1">
            <a:avLst/>
          </a:prstGeom>
          <a:ln w="57150">
            <a:solidFill>
              <a:srgbClr val="0000FF"/>
            </a:solidFill>
            <a:tailEnd type="triangle"/>
          </a:ln>
        </p:spPr>
        <p:style>
          <a:lnRef idx="1">
            <a:schemeClr val="accent1"/>
          </a:lnRef>
          <a:fillRef idx="0">
            <a:schemeClr val="accent1"/>
          </a:fillRef>
          <a:effectRef idx="0">
            <a:schemeClr val="accent1"/>
          </a:effectRef>
          <a:fontRef idx="minor">
            <a:schemeClr val="tx1"/>
          </a:fontRef>
        </p:style>
      </p:cxnSp>
      <p:sp>
        <p:nvSpPr>
          <p:cNvPr id="31" name="テキスト ボックス 30"/>
          <p:cNvSpPr txBox="1"/>
          <p:nvPr/>
        </p:nvSpPr>
        <p:spPr>
          <a:xfrm>
            <a:off x="7487581" y="1781028"/>
            <a:ext cx="646331" cy="646331"/>
          </a:xfrm>
          <a:prstGeom prst="rect">
            <a:avLst/>
          </a:prstGeom>
          <a:noFill/>
        </p:spPr>
        <p:txBody>
          <a:bodyPr wrap="none" rtlCol="0">
            <a:spAutoFit/>
          </a:bodyPr>
          <a:lstStyle/>
          <a:p>
            <a:r>
              <a:rPr kumimoji="1" lang="ja-JP" altLang="en-US" sz="3600" b="1" dirty="0">
                <a:solidFill>
                  <a:srgbClr val="0000FF"/>
                </a:solidFill>
              </a:rPr>
              <a:t>＋</a:t>
            </a:r>
          </a:p>
        </p:txBody>
      </p:sp>
      <p:pic>
        <p:nvPicPr>
          <p:cNvPr id="32" name="図 31"/>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flipH="1">
            <a:off x="7980570" y="1245607"/>
            <a:ext cx="1718304" cy="1867041"/>
          </a:xfrm>
          <a:prstGeom prst="rect">
            <a:avLst/>
          </a:prstGeom>
          <a:ln w="76200">
            <a:noFill/>
          </a:ln>
        </p:spPr>
      </p:pic>
      <p:sp>
        <p:nvSpPr>
          <p:cNvPr id="33" name="テキスト ボックス 32"/>
          <p:cNvSpPr txBox="1"/>
          <p:nvPr/>
        </p:nvSpPr>
        <p:spPr>
          <a:xfrm>
            <a:off x="7691442" y="673902"/>
            <a:ext cx="978153" cy="338554"/>
          </a:xfrm>
          <a:prstGeom prst="rect">
            <a:avLst/>
          </a:prstGeom>
          <a:noFill/>
        </p:spPr>
        <p:txBody>
          <a:bodyPr wrap="none" rtlCol="0">
            <a:spAutoFit/>
          </a:bodyPr>
          <a:lstStyle/>
          <a:p>
            <a:r>
              <a:rPr kumimoji="1" lang="ja-JP" altLang="en-US" sz="1600" b="1" dirty="0">
                <a:solidFill>
                  <a:srgbClr val="0000FF"/>
                </a:solidFill>
                <a:latin typeface="Meiryo UI" panose="020B0604030504040204" pitchFamily="50" charset="-128"/>
                <a:ea typeface="Meiryo UI" panose="020B0604030504040204" pitchFamily="50" charset="-128"/>
                <a:cs typeface="Meiryo UI" panose="020B0604030504040204" pitchFamily="50" charset="-128"/>
              </a:rPr>
              <a:t>ヘルメット</a:t>
            </a:r>
          </a:p>
        </p:txBody>
      </p:sp>
      <p:sp>
        <p:nvSpPr>
          <p:cNvPr id="35" name="テキスト ボックス 34"/>
          <p:cNvSpPr txBox="1"/>
          <p:nvPr/>
        </p:nvSpPr>
        <p:spPr>
          <a:xfrm>
            <a:off x="7642731" y="3065789"/>
            <a:ext cx="1180131" cy="338554"/>
          </a:xfrm>
          <a:prstGeom prst="rect">
            <a:avLst/>
          </a:prstGeom>
          <a:noFill/>
        </p:spPr>
        <p:txBody>
          <a:bodyPr wrap="none" rtlCol="0">
            <a:spAutoFit/>
          </a:bodyPr>
          <a:lstStyle/>
          <a:p>
            <a:r>
              <a:rPr kumimoji="1" lang="ja-JP" altLang="en-US" sz="1600" b="1" dirty="0">
                <a:solidFill>
                  <a:srgbClr val="0000FF"/>
                </a:solidFill>
                <a:latin typeface="Meiryo UI" panose="020B0604030504040204" pitchFamily="50" charset="-128"/>
                <a:ea typeface="Meiryo UI" panose="020B0604030504040204" pitchFamily="50" charset="-128"/>
                <a:cs typeface="Meiryo UI" panose="020B0604030504040204" pitchFamily="50" charset="-128"/>
              </a:rPr>
              <a:t>シートベルト</a:t>
            </a:r>
          </a:p>
        </p:txBody>
      </p:sp>
      <p:cxnSp>
        <p:nvCxnSpPr>
          <p:cNvPr id="37" name="直線矢印コネクタ 36"/>
          <p:cNvCxnSpPr/>
          <p:nvPr/>
        </p:nvCxnSpPr>
        <p:spPr>
          <a:xfrm>
            <a:off x="8370608" y="1065213"/>
            <a:ext cx="288032" cy="293111"/>
          </a:xfrm>
          <a:prstGeom prst="straightConnector1">
            <a:avLst/>
          </a:prstGeom>
          <a:ln w="57150">
            <a:solidFill>
              <a:srgbClr val="0000FF"/>
            </a:solidFill>
            <a:tailEnd type="triangle"/>
          </a:ln>
        </p:spPr>
        <p:style>
          <a:lnRef idx="1">
            <a:schemeClr val="accent1"/>
          </a:lnRef>
          <a:fillRef idx="0">
            <a:schemeClr val="accent1"/>
          </a:fillRef>
          <a:effectRef idx="0">
            <a:schemeClr val="accent1"/>
          </a:effectRef>
          <a:fontRef idx="minor">
            <a:schemeClr val="tx1"/>
          </a:fontRef>
        </p:style>
      </p:cxnSp>
      <p:cxnSp>
        <p:nvCxnSpPr>
          <p:cNvPr id="38" name="直線矢印コネクタ 37"/>
          <p:cNvCxnSpPr/>
          <p:nvPr/>
        </p:nvCxnSpPr>
        <p:spPr>
          <a:xfrm flipV="1">
            <a:off x="8373179" y="2759021"/>
            <a:ext cx="296416" cy="306768"/>
          </a:xfrm>
          <a:prstGeom prst="straightConnector1">
            <a:avLst/>
          </a:prstGeom>
          <a:ln w="57150">
            <a:solidFill>
              <a:srgbClr val="0000FF"/>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6540231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6" name="Picture 4" descr="http://www.naro.affrc.go.jp/org/brain/anzenweb/jirei/large/jirei13.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638300" y="1853974"/>
            <a:ext cx="6629400" cy="4972050"/>
          </a:xfrm>
          <a:prstGeom prst="rect">
            <a:avLst/>
          </a:prstGeom>
          <a:noFill/>
          <a:extLst>
            <a:ext uri="{909E8E84-426E-40DD-AFC4-6F175D3DCCD1}">
              <a14:hiddenFill xmlns:a14="http://schemas.microsoft.com/office/drawing/2010/main">
                <a:solidFill>
                  <a:srgbClr val="FFFFFF"/>
                </a:solidFill>
              </a14:hiddenFill>
            </a:ext>
          </a:extLst>
        </p:spPr>
      </p:pic>
      <p:sp>
        <p:nvSpPr>
          <p:cNvPr id="8" name="正方形/長方形 7"/>
          <p:cNvSpPr/>
          <p:nvPr/>
        </p:nvSpPr>
        <p:spPr>
          <a:xfrm>
            <a:off x="0" y="1315"/>
            <a:ext cx="9906000" cy="476250"/>
          </a:xfrm>
          <a:prstGeom prst="rect">
            <a:avLst/>
          </a:prstGeom>
          <a:solidFill>
            <a:srgbClr val="0066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indent="-720000" fontAlgn="auto">
              <a:spcBef>
                <a:spcPts val="0"/>
              </a:spcBef>
              <a:spcAft>
                <a:spcPts val="0"/>
              </a:spcAft>
              <a:defRPr/>
            </a:pPr>
            <a:r>
              <a:rPr lang="ja-JP" altLang="en-US" sz="2800" b="1" dirty="0">
                <a:solidFill>
                  <a:prstClr val="white"/>
                </a:solidFill>
                <a:latin typeface="Meiryo UI" panose="020B0604030504040204" pitchFamily="50" charset="-128"/>
                <a:ea typeface="Meiryo UI" panose="020B0604030504040204" pitchFamily="50" charset="-128"/>
                <a:cs typeface="Meiryo UI" panose="020B0604030504040204" pitchFamily="50" charset="-128"/>
              </a:rPr>
              <a:t>歩行型トラクターの事故事例</a:t>
            </a:r>
            <a:endParaRPr lang="en-US" altLang="ja-JP" sz="2800" b="1" dirty="0">
              <a:solidFill>
                <a:prstClr val="white"/>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14" name="角丸四角形 13"/>
          <p:cNvSpPr/>
          <p:nvPr/>
        </p:nvSpPr>
        <p:spPr>
          <a:xfrm>
            <a:off x="64232" y="549574"/>
            <a:ext cx="9777536" cy="1224362"/>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カボチャ畑を歩行用トラクターで耕耘中、バックして位置を直そうとした時、後方確認を怠り、カボチャのつるにひっかかり転倒した。機械が自分の体に乗り上げてきて、ロータリーの刃が両足のすねにささり自分の顔に迫ってきたので必死で刃を握ったらエンジンが止まった。</a:t>
            </a:r>
            <a:endParaRPr lang="en-US" altLang="ja-JP"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r>
              <a:rPr lang="ja-JP" altLang="en-US"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事故から１時間後に手術を受け、２ヶ月の入院で、現在は障害もなく完治した。</a:t>
            </a:r>
            <a:endParaRPr kumimoji="1" lang="ja-JP" altLang="en-US"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6" name="円形吹き出し 5"/>
          <p:cNvSpPr/>
          <p:nvPr/>
        </p:nvSpPr>
        <p:spPr>
          <a:xfrm>
            <a:off x="1280592" y="4624552"/>
            <a:ext cx="2036553" cy="1832867"/>
          </a:xfrm>
          <a:prstGeom prst="wedgeEllipseCallout">
            <a:avLst>
              <a:gd name="adj1" fmla="val 56519"/>
              <a:gd name="adj2" fmla="val -17344"/>
            </a:avLst>
          </a:prstGeom>
          <a:solidFill>
            <a:srgbClr val="FBFB93"/>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①後方確認を怠り、かぼちゃのつるがあることに気づかなかった。 </a:t>
            </a:r>
          </a:p>
        </p:txBody>
      </p:sp>
      <p:sp>
        <p:nvSpPr>
          <p:cNvPr id="7" name="円形吹き出し 6"/>
          <p:cNvSpPr/>
          <p:nvPr/>
        </p:nvSpPr>
        <p:spPr>
          <a:xfrm>
            <a:off x="1784648" y="2411747"/>
            <a:ext cx="1854370" cy="1832867"/>
          </a:xfrm>
          <a:prstGeom prst="wedgeEllipseCallout">
            <a:avLst>
              <a:gd name="adj1" fmla="val 55094"/>
              <a:gd name="adj2" fmla="val 18291"/>
            </a:avLst>
          </a:prstGeom>
          <a:solidFill>
            <a:srgbClr val="FBFB93"/>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②孫と本屋へ行く約束があり急いでいた。 </a:t>
            </a:r>
          </a:p>
        </p:txBody>
      </p:sp>
      <p:sp>
        <p:nvSpPr>
          <p:cNvPr id="9" name="角丸四角形 8"/>
          <p:cNvSpPr/>
          <p:nvPr/>
        </p:nvSpPr>
        <p:spPr>
          <a:xfrm>
            <a:off x="2347994" y="2153874"/>
            <a:ext cx="727677" cy="422031"/>
          </a:xfrm>
          <a:prstGeom prst="roundRect">
            <a:avLst/>
          </a:prstGeom>
          <a:solidFill>
            <a:srgbClr val="FF3399"/>
          </a:solidFill>
          <a:ln>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dirty="0">
                <a:latin typeface="Meiryo UI" panose="020B0604030504040204" pitchFamily="50" charset="-128"/>
                <a:ea typeface="Meiryo UI" panose="020B0604030504040204" pitchFamily="50" charset="-128"/>
                <a:cs typeface="Meiryo UI" panose="020B0604030504040204" pitchFamily="50" charset="-128"/>
              </a:rPr>
              <a:t>人</a:t>
            </a:r>
            <a:endParaRPr kumimoji="1" lang="ja-JP" altLang="en-US"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10" name="円形吹き出し 9"/>
          <p:cNvSpPr/>
          <p:nvPr/>
        </p:nvSpPr>
        <p:spPr>
          <a:xfrm>
            <a:off x="6873628" y="2411748"/>
            <a:ext cx="1957418" cy="1512112"/>
          </a:xfrm>
          <a:prstGeom prst="wedgeEllipseCallout">
            <a:avLst>
              <a:gd name="adj1" fmla="val -53878"/>
              <a:gd name="adj2" fmla="val 54175"/>
            </a:avLst>
          </a:prstGeom>
          <a:solidFill>
            <a:srgbClr val="FBFB93"/>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安全装置のついている機械だったか？</a:t>
            </a:r>
          </a:p>
        </p:txBody>
      </p:sp>
      <p:sp>
        <p:nvSpPr>
          <p:cNvPr id="11" name="角丸四角形 10"/>
          <p:cNvSpPr/>
          <p:nvPr/>
        </p:nvSpPr>
        <p:spPr>
          <a:xfrm>
            <a:off x="7473280" y="2160714"/>
            <a:ext cx="858507" cy="422031"/>
          </a:xfrm>
          <a:prstGeom prst="roundRect">
            <a:avLst/>
          </a:prstGeom>
          <a:solidFill>
            <a:srgbClr val="FF9900"/>
          </a:solidFill>
          <a:ln>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dirty="0">
                <a:latin typeface="Meiryo UI" panose="020B0604030504040204" pitchFamily="50" charset="-128"/>
                <a:ea typeface="Meiryo UI" panose="020B0604030504040204" pitchFamily="50" charset="-128"/>
                <a:cs typeface="Meiryo UI" panose="020B0604030504040204" pitchFamily="50" charset="-128"/>
              </a:rPr>
              <a:t>機械</a:t>
            </a:r>
            <a:endParaRPr kumimoji="1" lang="ja-JP" altLang="en-US"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12" name="角丸四角形 11"/>
          <p:cNvSpPr/>
          <p:nvPr/>
        </p:nvSpPr>
        <p:spPr>
          <a:xfrm>
            <a:off x="1417011" y="4373518"/>
            <a:ext cx="727677" cy="422031"/>
          </a:xfrm>
          <a:prstGeom prst="roundRect">
            <a:avLst/>
          </a:prstGeom>
          <a:solidFill>
            <a:srgbClr val="FF3399"/>
          </a:solidFill>
          <a:ln>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dirty="0">
                <a:latin typeface="Meiryo UI" panose="020B0604030504040204" pitchFamily="50" charset="-128"/>
                <a:ea typeface="Meiryo UI" panose="020B0604030504040204" pitchFamily="50" charset="-128"/>
                <a:cs typeface="Meiryo UI" panose="020B0604030504040204" pitchFamily="50" charset="-128"/>
              </a:rPr>
              <a:t>人</a:t>
            </a:r>
            <a:endParaRPr kumimoji="1" lang="ja-JP" altLang="en-US"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15" name="角丸四角形 14"/>
          <p:cNvSpPr/>
          <p:nvPr/>
        </p:nvSpPr>
        <p:spPr>
          <a:xfrm>
            <a:off x="2216982" y="4381560"/>
            <a:ext cx="858507" cy="422031"/>
          </a:xfrm>
          <a:prstGeom prst="roundRect">
            <a:avLst/>
          </a:prstGeom>
          <a:solidFill>
            <a:srgbClr val="00B050"/>
          </a:solidFill>
          <a:ln>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a:latin typeface="Meiryo UI" panose="020B0604030504040204" pitchFamily="50" charset="-128"/>
                <a:ea typeface="Meiryo UI" panose="020B0604030504040204" pitchFamily="50" charset="-128"/>
                <a:cs typeface="Meiryo UI" panose="020B0604030504040204" pitchFamily="50" charset="-128"/>
              </a:rPr>
              <a:t>環境</a:t>
            </a:r>
          </a:p>
        </p:txBody>
      </p:sp>
    </p:spTree>
    <p:extLst>
      <p:ext uri="{BB962C8B-B14F-4D97-AF65-F5344CB8AC3E}">
        <p14:creationId xmlns:p14="http://schemas.microsoft.com/office/powerpoint/2010/main" val="24584867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5"/>
                                        </p:tgtEl>
                                        <p:attrNameLst>
                                          <p:attrName>style.visibility</p:attrName>
                                        </p:attrNameLst>
                                      </p:cBhvr>
                                      <p:to>
                                        <p:strVal val="visible"/>
                                      </p:to>
                                    </p:set>
                                    <p:animEffect transition="in" filter="fade">
                                      <p:cBhvr>
                                        <p:cTn id="13" dur="500"/>
                                        <p:tgtEl>
                                          <p:spTgt spid="15"/>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fade">
                                      <p:cBhvr>
                                        <p:cTn id="18" dur="500"/>
                                        <p:tgtEl>
                                          <p:spTgt spid="9"/>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fade">
                                      <p:cBhvr>
                                        <p:cTn id="21" dur="500"/>
                                        <p:tgtEl>
                                          <p:spTgt spid="7"/>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10"/>
                                        </p:tgtEl>
                                        <p:attrNameLst>
                                          <p:attrName>style.visibility</p:attrName>
                                        </p:attrNameLst>
                                      </p:cBhvr>
                                      <p:to>
                                        <p:strVal val="visible"/>
                                      </p:to>
                                    </p:set>
                                    <p:animEffect transition="in" filter="fade">
                                      <p:cBhvr>
                                        <p:cTn id="26" dur="500"/>
                                        <p:tgtEl>
                                          <p:spTgt spid="10"/>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11"/>
                                        </p:tgtEl>
                                        <p:attrNameLst>
                                          <p:attrName>style.visibility</p:attrName>
                                        </p:attrNameLst>
                                      </p:cBhvr>
                                      <p:to>
                                        <p:strVal val="visible"/>
                                      </p:to>
                                    </p:set>
                                    <p:animEffect transition="in" filter="fade">
                                      <p:cBhvr>
                                        <p:cTn id="29"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9" grpId="0" animBg="1"/>
      <p:bldP spid="10" grpId="0" animBg="1"/>
      <p:bldP spid="11" grpId="0" animBg="1"/>
      <p:bldP spid="12" grpId="0" animBg="1"/>
      <p:bldP spid="15"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正方形/長方形 27"/>
          <p:cNvSpPr/>
          <p:nvPr/>
        </p:nvSpPr>
        <p:spPr>
          <a:xfrm>
            <a:off x="-15552" y="422"/>
            <a:ext cx="9921552" cy="470689"/>
          </a:xfrm>
          <a:prstGeom prst="rect">
            <a:avLst/>
          </a:prstGeom>
          <a:solidFill>
            <a:srgbClr val="0066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ja-JP" altLang="en-US" sz="2800" b="1"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（参考）歩行型トラクターの安全装置</a:t>
            </a:r>
          </a:p>
        </p:txBody>
      </p:sp>
      <p:sp>
        <p:nvSpPr>
          <p:cNvPr id="15" name="Text Box 15"/>
          <p:cNvSpPr txBox="1">
            <a:spLocks noChangeArrowheads="1"/>
          </p:cNvSpPr>
          <p:nvPr/>
        </p:nvSpPr>
        <p:spPr bwMode="auto">
          <a:xfrm>
            <a:off x="3309060" y="3363929"/>
            <a:ext cx="2785229" cy="349702"/>
          </a:xfrm>
          <a:prstGeom prst="rect">
            <a:avLst/>
          </a:prstGeom>
          <a:noFill/>
          <a:ln>
            <a:noFill/>
            <a:headEnd/>
            <a:tailEnd/>
          </a:ln>
        </p:spPr>
        <p:style>
          <a:lnRef idx="2">
            <a:schemeClr val="accent2"/>
          </a:lnRef>
          <a:fillRef idx="1">
            <a:schemeClr val="lt1"/>
          </a:fillRef>
          <a:effectRef idx="0">
            <a:schemeClr val="accent2"/>
          </a:effectRef>
          <a:fontRef idx="minor">
            <a:schemeClr val="dk1"/>
          </a:fontRef>
        </p:style>
        <p:txBody>
          <a:bodyPr wrap="square" lIns="108000" tIns="36000" rIns="36000" bIns="36000" anchor="ctr" anchorCtr="0">
            <a:spAutoFit/>
          </a:bodyPr>
          <a:lstStyle/>
          <a:p>
            <a:pPr algn="ctr">
              <a:defRPr/>
            </a:pPr>
            <a:r>
              <a:rPr lang="ja-JP" altLang="en-US" b="1" dirty="0">
                <a:solidFill>
                  <a:srgbClr val="0070C0"/>
                </a:solidFill>
                <a:latin typeface="Meiryo UI" panose="020B0604030504040204" pitchFamily="50" charset="-128"/>
                <a:ea typeface="Meiryo UI" panose="020B0604030504040204" pitchFamily="50" charset="-128"/>
                <a:cs typeface="Meiryo UI" panose="020B0604030504040204" pitchFamily="50" charset="-128"/>
              </a:rPr>
              <a:t>緊急停止装置</a:t>
            </a:r>
          </a:p>
        </p:txBody>
      </p:sp>
      <p:pic>
        <p:nvPicPr>
          <p:cNvPr id="4" name="図 3"/>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053766" y="994046"/>
            <a:ext cx="3385782" cy="2271446"/>
          </a:xfrm>
          <a:prstGeom prst="rect">
            <a:avLst/>
          </a:prstGeom>
        </p:spPr>
      </p:pic>
      <p:pic>
        <p:nvPicPr>
          <p:cNvPr id="6" name="図 5"/>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529694" y="994045"/>
            <a:ext cx="3319850" cy="2271446"/>
          </a:xfrm>
          <a:prstGeom prst="rect">
            <a:avLst/>
          </a:prstGeom>
        </p:spPr>
      </p:pic>
      <p:pic>
        <p:nvPicPr>
          <p:cNvPr id="26" name="図 25"/>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9539" y="994045"/>
            <a:ext cx="2857237" cy="2298931"/>
          </a:xfrm>
          <a:prstGeom prst="rect">
            <a:avLst/>
          </a:prstGeom>
        </p:spPr>
      </p:pic>
      <p:sp>
        <p:nvSpPr>
          <p:cNvPr id="27" name="Text Box 15"/>
          <p:cNvSpPr txBox="1">
            <a:spLocks noChangeArrowheads="1"/>
          </p:cNvSpPr>
          <p:nvPr/>
        </p:nvSpPr>
        <p:spPr bwMode="auto">
          <a:xfrm>
            <a:off x="350104" y="3361634"/>
            <a:ext cx="2425189" cy="349702"/>
          </a:xfrm>
          <a:prstGeom prst="rect">
            <a:avLst/>
          </a:prstGeom>
          <a:noFill/>
          <a:ln>
            <a:noFill/>
            <a:headEnd/>
            <a:tailEnd/>
          </a:ln>
        </p:spPr>
        <p:style>
          <a:lnRef idx="2">
            <a:schemeClr val="accent2"/>
          </a:lnRef>
          <a:fillRef idx="1">
            <a:schemeClr val="lt1"/>
          </a:fillRef>
          <a:effectRef idx="0">
            <a:schemeClr val="accent2"/>
          </a:effectRef>
          <a:fontRef idx="minor">
            <a:schemeClr val="dk1"/>
          </a:fontRef>
        </p:style>
        <p:txBody>
          <a:bodyPr wrap="square" lIns="108000" tIns="36000" rIns="36000" bIns="36000" anchor="ctr" anchorCtr="0">
            <a:spAutoFit/>
          </a:bodyPr>
          <a:lstStyle/>
          <a:p>
            <a:pPr algn="ctr">
              <a:defRPr/>
            </a:pPr>
            <a:r>
              <a:rPr lang="ja-JP" altLang="en-US" b="1" dirty="0">
                <a:solidFill>
                  <a:srgbClr val="0070C0"/>
                </a:solidFill>
                <a:latin typeface="Meiryo UI" panose="020B0604030504040204" pitchFamily="50" charset="-128"/>
                <a:ea typeface="Meiryo UI" panose="020B0604030504040204" pitchFamily="50" charset="-128"/>
                <a:cs typeface="Meiryo UI" panose="020B0604030504040204" pitchFamily="50" charset="-128"/>
              </a:rPr>
              <a:t>デッドマン式クラッチ</a:t>
            </a:r>
          </a:p>
        </p:txBody>
      </p:sp>
      <p:sp>
        <p:nvSpPr>
          <p:cNvPr id="29" name="Text Box 15"/>
          <p:cNvSpPr txBox="1">
            <a:spLocks noChangeArrowheads="1"/>
          </p:cNvSpPr>
          <p:nvPr/>
        </p:nvSpPr>
        <p:spPr bwMode="auto">
          <a:xfrm>
            <a:off x="7374385" y="3341876"/>
            <a:ext cx="1630467" cy="349702"/>
          </a:xfrm>
          <a:prstGeom prst="rect">
            <a:avLst/>
          </a:prstGeom>
          <a:noFill/>
          <a:ln>
            <a:noFill/>
            <a:headEnd/>
            <a:tailEnd/>
          </a:ln>
        </p:spPr>
        <p:style>
          <a:lnRef idx="2">
            <a:schemeClr val="accent2"/>
          </a:lnRef>
          <a:fillRef idx="1">
            <a:schemeClr val="lt1"/>
          </a:fillRef>
          <a:effectRef idx="0">
            <a:schemeClr val="accent2"/>
          </a:effectRef>
          <a:fontRef idx="minor">
            <a:schemeClr val="dk1"/>
          </a:fontRef>
        </p:style>
        <p:txBody>
          <a:bodyPr wrap="square" lIns="108000" tIns="36000" rIns="36000" bIns="36000" anchor="ctr" anchorCtr="0">
            <a:spAutoFit/>
          </a:bodyPr>
          <a:lstStyle/>
          <a:p>
            <a:pPr>
              <a:defRPr/>
            </a:pPr>
            <a:r>
              <a:rPr lang="ja-JP" altLang="en-US" b="1" dirty="0">
                <a:solidFill>
                  <a:srgbClr val="0070C0"/>
                </a:solidFill>
                <a:latin typeface="Meiryo UI" panose="020B0604030504040204" pitchFamily="50" charset="-128"/>
                <a:ea typeface="Meiryo UI" panose="020B0604030504040204" pitchFamily="50" charset="-128"/>
                <a:cs typeface="Meiryo UI" panose="020B0604030504040204" pitchFamily="50" charset="-128"/>
              </a:rPr>
              <a:t>狭圧防止装置</a:t>
            </a:r>
          </a:p>
        </p:txBody>
      </p:sp>
      <p:sp>
        <p:nvSpPr>
          <p:cNvPr id="30" name="Text Box 15"/>
          <p:cNvSpPr txBox="1">
            <a:spLocks noChangeArrowheads="1"/>
          </p:cNvSpPr>
          <p:nvPr/>
        </p:nvSpPr>
        <p:spPr bwMode="auto">
          <a:xfrm>
            <a:off x="44606" y="3823185"/>
            <a:ext cx="2892170" cy="1550031"/>
          </a:xfrm>
          <a:prstGeom prst="rect">
            <a:avLst/>
          </a:prstGeom>
          <a:noFill/>
          <a:ln>
            <a:noFill/>
            <a:headEnd/>
            <a:tailEnd/>
          </a:ln>
        </p:spPr>
        <p:style>
          <a:lnRef idx="2">
            <a:schemeClr val="accent2"/>
          </a:lnRef>
          <a:fillRef idx="1">
            <a:schemeClr val="lt1"/>
          </a:fillRef>
          <a:effectRef idx="0">
            <a:schemeClr val="accent2"/>
          </a:effectRef>
          <a:fontRef idx="minor">
            <a:schemeClr val="dk1"/>
          </a:fontRef>
        </p:style>
        <p:txBody>
          <a:bodyPr wrap="square" lIns="108000" tIns="36000" rIns="36000" bIns="36000" anchor="ctr" anchorCtr="0">
            <a:spAutoFit/>
          </a:bodyPr>
          <a:lstStyle/>
          <a:p>
            <a:pPr>
              <a:lnSpc>
                <a:spcPct val="150000"/>
              </a:lnSpc>
              <a:defRPr/>
            </a:pPr>
            <a:r>
              <a:rPr lang="ja-JP" altLang="en-US" sz="16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クラッチレバーを握っている間は動力が伝達され、手を離すとクラッチレバーが自動的に戻って動力が切れる構造のクラッチ</a:t>
            </a:r>
            <a:endParaRPr lang="en-US" altLang="ja-JP" sz="16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31" name="Text Box 15"/>
          <p:cNvSpPr txBox="1">
            <a:spLocks noChangeArrowheads="1"/>
          </p:cNvSpPr>
          <p:nvPr/>
        </p:nvSpPr>
        <p:spPr bwMode="auto">
          <a:xfrm>
            <a:off x="3053766" y="3821308"/>
            <a:ext cx="3312000" cy="811367"/>
          </a:xfrm>
          <a:prstGeom prst="rect">
            <a:avLst/>
          </a:prstGeom>
          <a:noFill/>
          <a:ln>
            <a:noFill/>
            <a:headEnd/>
            <a:tailEnd/>
          </a:ln>
        </p:spPr>
        <p:style>
          <a:lnRef idx="2">
            <a:schemeClr val="accent2"/>
          </a:lnRef>
          <a:fillRef idx="1">
            <a:schemeClr val="lt1"/>
          </a:fillRef>
          <a:effectRef idx="0">
            <a:schemeClr val="accent2"/>
          </a:effectRef>
          <a:fontRef idx="minor">
            <a:schemeClr val="dk1"/>
          </a:fontRef>
        </p:style>
        <p:txBody>
          <a:bodyPr wrap="square" lIns="108000" tIns="36000" rIns="36000" bIns="36000" anchor="ctr" anchorCtr="0">
            <a:spAutoFit/>
          </a:bodyPr>
          <a:lstStyle/>
          <a:p>
            <a:pPr>
              <a:lnSpc>
                <a:spcPct val="150000"/>
              </a:lnSpc>
              <a:defRPr/>
            </a:pPr>
            <a:r>
              <a:rPr lang="ja-JP" altLang="en-US" sz="16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手が容易に届く位置に、ワンタッチでエンジンを停止できる緊急停止装置を装備</a:t>
            </a:r>
            <a:endParaRPr lang="en-US" altLang="ja-JP" sz="16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32" name="Text Box 15"/>
          <p:cNvSpPr txBox="1">
            <a:spLocks noChangeArrowheads="1"/>
          </p:cNvSpPr>
          <p:nvPr/>
        </p:nvSpPr>
        <p:spPr bwMode="auto">
          <a:xfrm>
            <a:off x="6449248" y="3804602"/>
            <a:ext cx="3400296" cy="2288694"/>
          </a:xfrm>
          <a:prstGeom prst="rect">
            <a:avLst/>
          </a:prstGeom>
          <a:noFill/>
          <a:ln>
            <a:noFill/>
            <a:headEnd/>
            <a:tailEnd/>
          </a:ln>
        </p:spPr>
        <p:style>
          <a:lnRef idx="2">
            <a:schemeClr val="accent2"/>
          </a:lnRef>
          <a:fillRef idx="1">
            <a:schemeClr val="lt1"/>
          </a:fillRef>
          <a:effectRef idx="0">
            <a:schemeClr val="accent2"/>
          </a:effectRef>
          <a:fontRef idx="minor">
            <a:schemeClr val="dk1"/>
          </a:fontRef>
        </p:style>
        <p:txBody>
          <a:bodyPr wrap="square" lIns="108000" tIns="36000" rIns="36000" bIns="36000" anchor="ctr" anchorCtr="0">
            <a:spAutoFit/>
          </a:bodyPr>
          <a:lstStyle/>
          <a:p>
            <a:pPr>
              <a:lnSpc>
                <a:spcPct val="150000"/>
              </a:lnSpc>
              <a:defRPr/>
            </a:pPr>
            <a:r>
              <a:rPr lang="ja-JP" altLang="en-US" sz="16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作業者に向かって機械が迫ってきた場合に、挟圧防止装置（オレンジ色のレバー）が体に触れて押し下げられると（あるいは、手で押し下げると）、主クラッチレバー（灰色のレバー）が連動して切れ、機械が停止する</a:t>
            </a:r>
            <a:endParaRPr lang="en-US" altLang="ja-JP" sz="16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33" name="円/楕円 32"/>
          <p:cNvSpPr/>
          <p:nvPr/>
        </p:nvSpPr>
        <p:spPr>
          <a:xfrm>
            <a:off x="128464" y="1016864"/>
            <a:ext cx="1296000" cy="1188000"/>
          </a:xfrm>
          <a:prstGeom prst="ellipse">
            <a:avLst/>
          </a:prstGeom>
          <a:noFill/>
          <a:ln w="571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400" b="1" dirty="0">
              <a:solidFill>
                <a:prstClr val="white"/>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34" name="円/楕円 33"/>
          <p:cNvSpPr/>
          <p:nvPr/>
        </p:nvSpPr>
        <p:spPr>
          <a:xfrm>
            <a:off x="3649224" y="1515186"/>
            <a:ext cx="1188000" cy="1188000"/>
          </a:xfrm>
          <a:prstGeom prst="ellipse">
            <a:avLst/>
          </a:prstGeom>
          <a:noFill/>
          <a:ln w="571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400" b="1" dirty="0">
              <a:solidFill>
                <a:prstClr val="white"/>
              </a:solidFill>
              <a:latin typeface="Meiryo UI" panose="020B0604030504040204" pitchFamily="50" charset="-128"/>
              <a:ea typeface="Meiryo UI" panose="020B0604030504040204" pitchFamily="50" charset="-128"/>
              <a:cs typeface="Meiryo UI" panose="020B0604030504040204" pitchFamily="50" charset="-128"/>
            </a:endParaRPr>
          </a:p>
        </p:txBody>
      </p:sp>
    </p:spTree>
    <p:extLst>
      <p:ext uri="{BB962C8B-B14F-4D97-AF65-F5344CB8AC3E}">
        <p14:creationId xmlns:p14="http://schemas.microsoft.com/office/powerpoint/2010/main" val="408715560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正方形/長方形 7"/>
          <p:cNvSpPr/>
          <p:nvPr/>
        </p:nvSpPr>
        <p:spPr>
          <a:xfrm>
            <a:off x="0" y="1315"/>
            <a:ext cx="9906000" cy="476250"/>
          </a:xfrm>
          <a:prstGeom prst="rect">
            <a:avLst/>
          </a:prstGeom>
          <a:solidFill>
            <a:srgbClr val="0066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indent="-720000" fontAlgn="auto">
              <a:spcBef>
                <a:spcPts val="0"/>
              </a:spcBef>
              <a:spcAft>
                <a:spcPts val="0"/>
              </a:spcAft>
              <a:defRPr/>
            </a:pPr>
            <a:r>
              <a:rPr lang="ja-JP" altLang="en-US" sz="2800" b="1" dirty="0">
                <a:solidFill>
                  <a:prstClr val="white"/>
                </a:solidFill>
                <a:latin typeface="Meiryo UI" panose="020B0604030504040204" pitchFamily="50" charset="-128"/>
                <a:ea typeface="Meiryo UI" panose="020B0604030504040204" pitchFamily="50" charset="-128"/>
                <a:cs typeface="Meiryo UI" panose="020B0604030504040204" pitchFamily="50" charset="-128"/>
              </a:rPr>
              <a:t>草刈機の事故事例</a:t>
            </a:r>
            <a:endParaRPr lang="en-US" altLang="ja-JP" sz="2800" b="1" dirty="0">
              <a:solidFill>
                <a:prstClr val="white"/>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14" name="角丸四角形 13"/>
          <p:cNvSpPr/>
          <p:nvPr/>
        </p:nvSpPr>
        <p:spPr>
          <a:xfrm>
            <a:off x="64232" y="549574"/>
            <a:ext cx="9777536" cy="1224362"/>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水田の畦（傾斜６０度、斜面長さ１．６ｍ）の草刈りをするため、背負型の刈払機で草刈り作業を行った。 １時間ほどして終わりに近づいた頃、刃が水田面に接触しキックバックして右足の薬指と小指の第２関節から切断した。</a:t>
            </a:r>
            <a:endParaRPr kumimoji="1" lang="ja-JP" altLang="en-US"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p:txBody>
      </p:sp>
      <p:pic>
        <p:nvPicPr>
          <p:cNvPr id="4098" name="Picture 2" descr="http://www.naro.affrc.go.jp/org/brain/anzenweb/jirei/large/jirei10.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571427" y="1845945"/>
            <a:ext cx="6621933" cy="4964458"/>
          </a:xfrm>
          <a:prstGeom prst="rect">
            <a:avLst/>
          </a:prstGeom>
          <a:noFill/>
          <a:extLst>
            <a:ext uri="{909E8E84-426E-40DD-AFC4-6F175D3DCCD1}">
              <a14:hiddenFill xmlns:a14="http://schemas.microsoft.com/office/drawing/2010/main">
                <a:solidFill>
                  <a:srgbClr val="FFFFFF"/>
                </a:solidFill>
              </a14:hiddenFill>
            </a:ext>
          </a:extLst>
        </p:spPr>
      </p:pic>
      <p:sp>
        <p:nvSpPr>
          <p:cNvPr id="6" name="円形吹き出し 5"/>
          <p:cNvSpPr/>
          <p:nvPr/>
        </p:nvSpPr>
        <p:spPr>
          <a:xfrm>
            <a:off x="5313040" y="4077072"/>
            <a:ext cx="2664296" cy="2386223"/>
          </a:xfrm>
          <a:prstGeom prst="wedgeEllipseCallout">
            <a:avLst>
              <a:gd name="adj1" fmla="val -56762"/>
              <a:gd name="adj2" fmla="val 13160"/>
            </a:avLst>
          </a:prstGeom>
          <a:solidFill>
            <a:srgbClr val="FBFB93"/>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①刈払機の刈刃は反時計回りのため、刃の右側が水田にあたると反動で自分の方に刃が跳ね返ってきた。</a:t>
            </a:r>
          </a:p>
        </p:txBody>
      </p:sp>
      <p:sp>
        <p:nvSpPr>
          <p:cNvPr id="7" name="円形吹き出し 6"/>
          <p:cNvSpPr/>
          <p:nvPr/>
        </p:nvSpPr>
        <p:spPr>
          <a:xfrm>
            <a:off x="1000336" y="2045197"/>
            <a:ext cx="2808312" cy="2469050"/>
          </a:xfrm>
          <a:prstGeom prst="wedgeEllipseCallout">
            <a:avLst>
              <a:gd name="adj1" fmla="val 60436"/>
              <a:gd name="adj2" fmla="val 5538"/>
            </a:avLst>
          </a:prstGeom>
          <a:solidFill>
            <a:srgbClr val="FBFB93"/>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③危険があることは知っていたので注意して作業したが、近所の人とバスで集会に行くため、予定の時間に間に合うようあせっていた。</a:t>
            </a:r>
          </a:p>
        </p:txBody>
      </p:sp>
      <p:pic>
        <p:nvPicPr>
          <p:cNvPr id="10" name="Picture 3"/>
          <p:cNvPicPr>
            <a:picLocks noChangeAspect="1" noChangeArrowheads="1"/>
          </p:cNvPicPr>
          <p:nvPr/>
        </p:nvPicPr>
        <p:blipFill>
          <a:blip r:embed="rId4">
            <a:lum contrast="20000"/>
            <a:extLst>
              <a:ext uri="{28A0092B-C50C-407E-A947-70E740481C1C}">
                <a14:useLocalDpi xmlns:a14="http://schemas.microsoft.com/office/drawing/2010/main" val="0"/>
              </a:ext>
            </a:extLst>
          </a:blip>
          <a:srcRect/>
          <a:stretch>
            <a:fillRect/>
          </a:stretch>
        </p:blipFill>
        <p:spPr bwMode="auto">
          <a:xfrm>
            <a:off x="7076193" y="1817960"/>
            <a:ext cx="2502251" cy="2250267"/>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 name="図 10"/>
          <p:cNvPicPr>
            <a:picLocks noChangeAspect="1"/>
          </p:cNvPicPr>
          <p:nvPr/>
        </p:nvPicPr>
        <p:blipFill rotWithShape="1">
          <a:blip r:embed="rId5"/>
          <a:srcRect l="45112" r="1" b="46413"/>
          <a:stretch/>
        </p:blipFill>
        <p:spPr>
          <a:xfrm>
            <a:off x="8242467" y="2496530"/>
            <a:ext cx="598965" cy="581516"/>
          </a:xfrm>
          <a:prstGeom prst="rect">
            <a:avLst/>
          </a:prstGeom>
        </p:spPr>
      </p:pic>
      <p:cxnSp>
        <p:nvCxnSpPr>
          <p:cNvPr id="13" name="直線矢印コネクタ 12"/>
          <p:cNvCxnSpPr/>
          <p:nvPr/>
        </p:nvCxnSpPr>
        <p:spPr>
          <a:xfrm flipH="1" flipV="1">
            <a:off x="8481392" y="2915782"/>
            <a:ext cx="512522" cy="1412392"/>
          </a:xfrm>
          <a:prstGeom prst="straightConnector1">
            <a:avLst/>
          </a:prstGeom>
          <a:ln>
            <a:solidFill>
              <a:srgbClr val="FF0000"/>
            </a:solidFill>
            <a:tailEnd type="triangle"/>
          </a:ln>
        </p:spPr>
        <p:style>
          <a:lnRef idx="3">
            <a:schemeClr val="accent2"/>
          </a:lnRef>
          <a:fillRef idx="0">
            <a:schemeClr val="accent2"/>
          </a:fillRef>
          <a:effectRef idx="2">
            <a:schemeClr val="accent2"/>
          </a:effectRef>
          <a:fontRef idx="minor">
            <a:schemeClr val="tx1"/>
          </a:fontRef>
        </p:style>
      </p:cxnSp>
      <p:sp>
        <p:nvSpPr>
          <p:cNvPr id="17" name="テキスト ボックス 16"/>
          <p:cNvSpPr txBox="1"/>
          <p:nvPr/>
        </p:nvSpPr>
        <p:spPr>
          <a:xfrm>
            <a:off x="8201136" y="4328174"/>
            <a:ext cx="1720416" cy="584775"/>
          </a:xfrm>
          <a:prstGeom prst="rect">
            <a:avLst/>
          </a:prstGeom>
          <a:noFill/>
        </p:spPr>
        <p:txBody>
          <a:bodyPr wrap="square" rtlCol="0">
            <a:spAutoFit/>
          </a:bodyPr>
          <a:lstStyle/>
          <a:p>
            <a:r>
              <a:rPr kumimoji="1" lang="ja-JP" altLang="en-US" sz="1600" dirty="0">
                <a:latin typeface="Meiryo UI" panose="020B0604030504040204" pitchFamily="50" charset="-128"/>
                <a:ea typeface="Meiryo UI" panose="020B0604030504040204" pitchFamily="50" charset="-128"/>
                <a:cs typeface="Meiryo UI" panose="020B0604030504040204" pitchFamily="50" charset="-128"/>
              </a:rPr>
              <a:t>キックバックを起こしやすい位置</a:t>
            </a:r>
          </a:p>
        </p:txBody>
      </p:sp>
      <p:sp>
        <p:nvSpPr>
          <p:cNvPr id="19" name="角丸四角形 18"/>
          <p:cNvSpPr/>
          <p:nvPr/>
        </p:nvSpPr>
        <p:spPr>
          <a:xfrm>
            <a:off x="2040653" y="1834181"/>
            <a:ext cx="727677" cy="422031"/>
          </a:xfrm>
          <a:prstGeom prst="roundRect">
            <a:avLst/>
          </a:prstGeom>
          <a:solidFill>
            <a:srgbClr val="FF3399"/>
          </a:solidFill>
          <a:ln>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dirty="0">
                <a:latin typeface="Meiryo UI" panose="020B0604030504040204" pitchFamily="50" charset="-128"/>
                <a:ea typeface="Meiryo UI" panose="020B0604030504040204" pitchFamily="50" charset="-128"/>
                <a:cs typeface="Meiryo UI" panose="020B0604030504040204" pitchFamily="50" charset="-128"/>
              </a:rPr>
              <a:t>人</a:t>
            </a:r>
            <a:endParaRPr kumimoji="1" lang="ja-JP" altLang="en-US"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20" name="円形吹き出し 19"/>
          <p:cNvSpPr/>
          <p:nvPr/>
        </p:nvSpPr>
        <p:spPr>
          <a:xfrm>
            <a:off x="4645609" y="2095716"/>
            <a:ext cx="2381478" cy="1775349"/>
          </a:xfrm>
          <a:prstGeom prst="wedgeEllipseCallout">
            <a:avLst>
              <a:gd name="adj1" fmla="val -39914"/>
              <a:gd name="adj2" fmla="val 46116"/>
            </a:avLst>
          </a:prstGeom>
          <a:solidFill>
            <a:srgbClr val="FBFB93"/>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②普段は補助ハンドルを持っているが、当日はいつもより短い所を持っていた。</a:t>
            </a:r>
          </a:p>
        </p:txBody>
      </p:sp>
      <p:sp>
        <p:nvSpPr>
          <p:cNvPr id="22" name="角丸四角形 21"/>
          <p:cNvSpPr/>
          <p:nvPr/>
        </p:nvSpPr>
        <p:spPr>
          <a:xfrm>
            <a:off x="5221852" y="1855120"/>
            <a:ext cx="1228991" cy="422031"/>
          </a:xfrm>
          <a:prstGeom prst="roundRect">
            <a:avLst/>
          </a:prstGeom>
          <a:solidFill>
            <a:srgbClr val="0000FF"/>
          </a:solidFill>
          <a:ln>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a:latin typeface="Meiryo UI" panose="020B0604030504040204" pitchFamily="50" charset="-128"/>
                <a:ea typeface="Meiryo UI" panose="020B0604030504040204" pitchFamily="50" charset="-128"/>
                <a:cs typeface="Meiryo UI" panose="020B0604030504040204" pitchFamily="50" charset="-128"/>
              </a:rPr>
              <a:t>作業方法</a:t>
            </a:r>
          </a:p>
        </p:txBody>
      </p:sp>
      <p:sp>
        <p:nvSpPr>
          <p:cNvPr id="23" name="角丸四角形 22"/>
          <p:cNvSpPr/>
          <p:nvPr/>
        </p:nvSpPr>
        <p:spPr>
          <a:xfrm>
            <a:off x="6030692" y="3871065"/>
            <a:ext cx="1228991" cy="422031"/>
          </a:xfrm>
          <a:prstGeom prst="roundRect">
            <a:avLst/>
          </a:prstGeom>
          <a:solidFill>
            <a:srgbClr val="0000FF"/>
          </a:solidFill>
          <a:ln>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a:latin typeface="Meiryo UI" panose="020B0604030504040204" pitchFamily="50" charset="-128"/>
                <a:ea typeface="Meiryo UI" panose="020B0604030504040204" pitchFamily="50" charset="-128"/>
                <a:cs typeface="Meiryo UI" panose="020B0604030504040204" pitchFamily="50" charset="-128"/>
              </a:rPr>
              <a:t>作業方法</a:t>
            </a:r>
          </a:p>
        </p:txBody>
      </p:sp>
      <p:sp>
        <p:nvSpPr>
          <p:cNvPr id="18" name="円形吹き出し 17"/>
          <p:cNvSpPr/>
          <p:nvPr/>
        </p:nvSpPr>
        <p:spPr>
          <a:xfrm>
            <a:off x="2404491" y="5090744"/>
            <a:ext cx="1580509" cy="1550346"/>
          </a:xfrm>
          <a:prstGeom prst="wedgeEllipseCallout">
            <a:avLst>
              <a:gd name="adj1" fmla="val 60436"/>
              <a:gd name="adj2" fmla="val -22817"/>
            </a:avLst>
          </a:prstGeom>
          <a:solidFill>
            <a:srgbClr val="FBFB93"/>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先芯入りの安全靴を履いていたか？</a:t>
            </a:r>
          </a:p>
        </p:txBody>
      </p:sp>
      <p:sp>
        <p:nvSpPr>
          <p:cNvPr id="24" name="角丸四角形 23"/>
          <p:cNvSpPr/>
          <p:nvPr/>
        </p:nvSpPr>
        <p:spPr>
          <a:xfrm>
            <a:off x="2758810" y="4785508"/>
            <a:ext cx="858507" cy="422031"/>
          </a:xfrm>
          <a:prstGeom prst="roundRect">
            <a:avLst/>
          </a:prstGeom>
          <a:solidFill>
            <a:srgbClr val="FF9900"/>
          </a:solidFill>
          <a:ln>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a:latin typeface="Meiryo UI" panose="020B0604030504040204" pitchFamily="50" charset="-128"/>
                <a:ea typeface="Meiryo UI" panose="020B0604030504040204" pitchFamily="50" charset="-128"/>
                <a:cs typeface="Meiryo UI" panose="020B0604030504040204" pitchFamily="50" charset="-128"/>
              </a:rPr>
              <a:t>用具</a:t>
            </a:r>
          </a:p>
        </p:txBody>
      </p:sp>
    </p:spTree>
    <p:extLst>
      <p:ext uri="{BB962C8B-B14F-4D97-AF65-F5344CB8AC3E}">
        <p14:creationId xmlns:p14="http://schemas.microsoft.com/office/powerpoint/2010/main" val="6026064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500"/>
                                        <p:tgtEl>
                                          <p:spTgt spid="2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fade">
                                      <p:cBhvr>
                                        <p:cTn id="15" dur="500"/>
                                        <p:tgtEl>
                                          <p:spTgt spid="13"/>
                                        </p:tgtEl>
                                      </p:cBhvr>
                                    </p:animEffect>
                                  </p:childTnLst>
                                </p:cTn>
                              </p:par>
                              <p:par>
                                <p:cTn id="16" presetID="10" presetClass="entr" presetSubtype="0" fill="hold" nodeType="with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fade">
                                      <p:cBhvr>
                                        <p:cTn id="18" dur="500"/>
                                        <p:tgtEl>
                                          <p:spTgt spid="10"/>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7"/>
                                        </p:tgtEl>
                                        <p:attrNameLst>
                                          <p:attrName>style.visibility</p:attrName>
                                        </p:attrNameLst>
                                      </p:cBhvr>
                                      <p:to>
                                        <p:strVal val="visible"/>
                                      </p:to>
                                    </p:set>
                                    <p:animEffect transition="in" filter="fade">
                                      <p:cBhvr>
                                        <p:cTn id="21" dur="500"/>
                                        <p:tgtEl>
                                          <p:spTgt spid="17"/>
                                        </p:tgtEl>
                                      </p:cBhvr>
                                    </p:animEffect>
                                  </p:childTnLst>
                                </p:cTn>
                              </p:par>
                              <p:par>
                                <p:cTn id="22" presetID="10" presetClass="entr" presetSubtype="0" fill="hold" nodeType="with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fade">
                                      <p:cBhvr>
                                        <p:cTn id="24" dur="500"/>
                                        <p:tgtEl>
                                          <p:spTgt spid="11"/>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20"/>
                                        </p:tgtEl>
                                        <p:attrNameLst>
                                          <p:attrName>style.visibility</p:attrName>
                                        </p:attrNameLst>
                                      </p:cBhvr>
                                      <p:to>
                                        <p:strVal val="visible"/>
                                      </p:to>
                                    </p:set>
                                    <p:animEffect transition="in" filter="fade">
                                      <p:cBhvr>
                                        <p:cTn id="29" dur="500"/>
                                        <p:tgtEl>
                                          <p:spTgt spid="20"/>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22"/>
                                        </p:tgtEl>
                                        <p:attrNameLst>
                                          <p:attrName>style.visibility</p:attrName>
                                        </p:attrNameLst>
                                      </p:cBhvr>
                                      <p:to>
                                        <p:strVal val="visible"/>
                                      </p:to>
                                    </p:set>
                                    <p:animEffect transition="in" filter="fade">
                                      <p:cBhvr>
                                        <p:cTn id="32" dur="500"/>
                                        <p:tgtEl>
                                          <p:spTgt spid="22"/>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9"/>
                                        </p:tgtEl>
                                        <p:attrNameLst>
                                          <p:attrName>style.visibility</p:attrName>
                                        </p:attrNameLst>
                                      </p:cBhvr>
                                      <p:to>
                                        <p:strVal val="visible"/>
                                      </p:to>
                                    </p:set>
                                    <p:animEffect transition="in" filter="fade">
                                      <p:cBhvr>
                                        <p:cTn id="37" dur="500"/>
                                        <p:tgtEl>
                                          <p:spTgt spid="19"/>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7"/>
                                        </p:tgtEl>
                                        <p:attrNameLst>
                                          <p:attrName>style.visibility</p:attrName>
                                        </p:attrNameLst>
                                      </p:cBhvr>
                                      <p:to>
                                        <p:strVal val="visible"/>
                                      </p:to>
                                    </p:set>
                                    <p:animEffect transition="in" filter="fade">
                                      <p:cBhvr>
                                        <p:cTn id="40" dur="500"/>
                                        <p:tgtEl>
                                          <p:spTgt spid="7"/>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grpId="0" nodeType="clickEffect">
                                  <p:stCondLst>
                                    <p:cond delay="0"/>
                                  </p:stCondLst>
                                  <p:childTnLst>
                                    <p:set>
                                      <p:cBhvr>
                                        <p:cTn id="44" dur="1" fill="hold">
                                          <p:stCondLst>
                                            <p:cond delay="0"/>
                                          </p:stCondLst>
                                        </p:cTn>
                                        <p:tgtEl>
                                          <p:spTgt spid="24"/>
                                        </p:tgtEl>
                                        <p:attrNameLst>
                                          <p:attrName>style.visibility</p:attrName>
                                        </p:attrNameLst>
                                      </p:cBhvr>
                                      <p:to>
                                        <p:strVal val="visible"/>
                                      </p:to>
                                    </p:set>
                                    <p:animEffect transition="in" filter="fade">
                                      <p:cBhvr>
                                        <p:cTn id="45" dur="500"/>
                                        <p:tgtEl>
                                          <p:spTgt spid="24"/>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18"/>
                                        </p:tgtEl>
                                        <p:attrNameLst>
                                          <p:attrName>style.visibility</p:attrName>
                                        </p:attrNameLst>
                                      </p:cBhvr>
                                      <p:to>
                                        <p:strVal val="visible"/>
                                      </p:to>
                                    </p:set>
                                    <p:animEffect transition="in" filter="fade">
                                      <p:cBhvr>
                                        <p:cTn id="48"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17" grpId="0"/>
      <p:bldP spid="19" grpId="0" animBg="1"/>
      <p:bldP spid="20" grpId="0" animBg="1"/>
      <p:bldP spid="22" grpId="0" animBg="1"/>
      <p:bldP spid="23" grpId="0" animBg="1"/>
      <p:bldP spid="18" grpId="0" animBg="1"/>
      <p:bldP spid="24"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正方形/長方形 7"/>
          <p:cNvSpPr/>
          <p:nvPr/>
        </p:nvSpPr>
        <p:spPr>
          <a:xfrm>
            <a:off x="0" y="1315"/>
            <a:ext cx="9906000" cy="476250"/>
          </a:xfrm>
          <a:prstGeom prst="rect">
            <a:avLst/>
          </a:prstGeom>
          <a:solidFill>
            <a:srgbClr val="0066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indent="-720000" fontAlgn="auto">
              <a:spcBef>
                <a:spcPts val="0"/>
              </a:spcBef>
              <a:spcAft>
                <a:spcPts val="0"/>
              </a:spcAft>
              <a:defRPr/>
            </a:pPr>
            <a:r>
              <a:rPr lang="ja-JP" altLang="en-US" sz="2800" b="1" dirty="0">
                <a:solidFill>
                  <a:prstClr val="white"/>
                </a:solidFill>
                <a:latin typeface="Meiryo UI" panose="020B0604030504040204" pitchFamily="50" charset="-128"/>
                <a:ea typeface="Meiryo UI" panose="020B0604030504040204" pitchFamily="50" charset="-128"/>
                <a:cs typeface="Meiryo UI" panose="020B0604030504040204" pitchFamily="50" charset="-128"/>
              </a:rPr>
              <a:t>草刈機の事故事例</a:t>
            </a:r>
            <a:endParaRPr lang="en-US" altLang="ja-JP" sz="2800" b="1" dirty="0">
              <a:solidFill>
                <a:prstClr val="white"/>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14" name="角丸四角形 13"/>
          <p:cNvSpPr/>
          <p:nvPr/>
        </p:nvSpPr>
        <p:spPr>
          <a:xfrm>
            <a:off x="64232" y="549574"/>
            <a:ext cx="9777536" cy="1224362"/>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水田畦畔の上を刈払機で草刈り作業中に、右手にチップソーのチップがささり、血が出た。</a:t>
            </a:r>
          </a:p>
          <a:p>
            <a:r>
              <a:rPr lang="ja-JP" altLang="en-US"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傷は軽いと判断し、翌日の朝に医者へ行って、刺さったチップを取り出してもらったが、３４日間の通院となった。</a:t>
            </a:r>
          </a:p>
          <a:p>
            <a:r>
              <a:rPr lang="ja-JP" altLang="en-US"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顔の防護、長靴、腰からのビニールの前掛けはしていたが、手袋はしていなかった。 </a:t>
            </a:r>
            <a:endParaRPr kumimoji="1" lang="ja-JP" altLang="en-US"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p:txBody>
      </p:sp>
      <p:pic>
        <p:nvPicPr>
          <p:cNvPr id="5122" name="Picture 2" descr="http://www.naro.affrc.go.jp/org/brain/anzenweb/jirei/large/jirei17.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784648" y="1844824"/>
            <a:ext cx="6424635" cy="4816543"/>
          </a:xfrm>
          <a:prstGeom prst="rect">
            <a:avLst/>
          </a:prstGeom>
          <a:noFill/>
          <a:extLst>
            <a:ext uri="{909E8E84-426E-40DD-AFC4-6F175D3DCCD1}">
              <a14:hiddenFill xmlns:a14="http://schemas.microsoft.com/office/drawing/2010/main">
                <a:solidFill>
                  <a:srgbClr val="FFFFFF"/>
                </a:solidFill>
              </a14:hiddenFill>
            </a:ext>
          </a:extLst>
        </p:spPr>
      </p:pic>
      <p:sp>
        <p:nvSpPr>
          <p:cNvPr id="6" name="円形吹き出し 5"/>
          <p:cNvSpPr/>
          <p:nvPr/>
        </p:nvSpPr>
        <p:spPr>
          <a:xfrm>
            <a:off x="6245535" y="4437112"/>
            <a:ext cx="2163849" cy="2055763"/>
          </a:xfrm>
          <a:prstGeom prst="wedgeEllipseCallout">
            <a:avLst>
              <a:gd name="adj1" fmla="val -56762"/>
              <a:gd name="adj2" fmla="val 13160"/>
            </a:avLst>
          </a:prstGeom>
          <a:solidFill>
            <a:srgbClr val="FBFB93"/>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①草等の巻き付きがあるので、飛散物防護カバーの位置を刈刃から離していた。</a:t>
            </a:r>
          </a:p>
        </p:txBody>
      </p:sp>
      <p:sp>
        <p:nvSpPr>
          <p:cNvPr id="7" name="角丸四角形 6"/>
          <p:cNvSpPr/>
          <p:nvPr/>
        </p:nvSpPr>
        <p:spPr>
          <a:xfrm>
            <a:off x="6898205" y="4155208"/>
            <a:ext cx="858507" cy="422031"/>
          </a:xfrm>
          <a:prstGeom prst="roundRect">
            <a:avLst/>
          </a:prstGeom>
          <a:solidFill>
            <a:srgbClr val="FF9900"/>
          </a:solidFill>
          <a:ln>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dirty="0">
                <a:latin typeface="Meiryo UI" panose="020B0604030504040204" pitchFamily="50" charset="-128"/>
                <a:ea typeface="Meiryo UI" panose="020B0604030504040204" pitchFamily="50" charset="-128"/>
                <a:cs typeface="Meiryo UI" panose="020B0604030504040204" pitchFamily="50" charset="-128"/>
              </a:rPr>
              <a:t>機械</a:t>
            </a:r>
            <a:endParaRPr kumimoji="1" lang="ja-JP" altLang="en-US"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9" name="円形吹き出し 8"/>
          <p:cNvSpPr/>
          <p:nvPr/>
        </p:nvSpPr>
        <p:spPr>
          <a:xfrm>
            <a:off x="6898205" y="2183573"/>
            <a:ext cx="2159251" cy="1803143"/>
          </a:xfrm>
          <a:prstGeom prst="wedgeEllipseCallout">
            <a:avLst>
              <a:gd name="adj1" fmla="val -56090"/>
              <a:gd name="adj2" fmla="val 29259"/>
            </a:avLst>
          </a:prstGeom>
          <a:solidFill>
            <a:srgbClr val="FBFB93"/>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②刈刃を研いで大切に使っているが、一部チップが欠損していた。</a:t>
            </a:r>
          </a:p>
        </p:txBody>
      </p:sp>
      <p:sp>
        <p:nvSpPr>
          <p:cNvPr id="10" name="角丸四角形 9"/>
          <p:cNvSpPr/>
          <p:nvPr/>
        </p:nvSpPr>
        <p:spPr>
          <a:xfrm>
            <a:off x="7550875" y="1901669"/>
            <a:ext cx="858507" cy="422031"/>
          </a:xfrm>
          <a:prstGeom prst="roundRect">
            <a:avLst/>
          </a:prstGeom>
          <a:solidFill>
            <a:srgbClr val="FF9900"/>
          </a:solidFill>
          <a:ln>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a:latin typeface="Meiryo UI" panose="020B0604030504040204" pitchFamily="50" charset="-128"/>
                <a:ea typeface="Meiryo UI" panose="020B0604030504040204" pitchFamily="50" charset="-128"/>
                <a:cs typeface="Meiryo UI" panose="020B0604030504040204" pitchFamily="50" charset="-128"/>
              </a:rPr>
              <a:t>用具</a:t>
            </a:r>
          </a:p>
        </p:txBody>
      </p:sp>
      <p:sp>
        <p:nvSpPr>
          <p:cNvPr id="11" name="円形吹き出し 10"/>
          <p:cNvSpPr/>
          <p:nvPr/>
        </p:nvSpPr>
        <p:spPr>
          <a:xfrm>
            <a:off x="2576736" y="2275675"/>
            <a:ext cx="1627114" cy="1406183"/>
          </a:xfrm>
          <a:prstGeom prst="wedgeEllipseCallout">
            <a:avLst>
              <a:gd name="adj1" fmla="val 49462"/>
              <a:gd name="adj2" fmla="val 35104"/>
            </a:avLst>
          </a:prstGeom>
          <a:solidFill>
            <a:srgbClr val="FBFB93"/>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③手の防護をしていなかった。</a:t>
            </a:r>
          </a:p>
        </p:txBody>
      </p:sp>
      <p:sp>
        <p:nvSpPr>
          <p:cNvPr id="12" name="角丸四角形 11"/>
          <p:cNvSpPr/>
          <p:nvPr/>
        </p:nvSpPr>
        <p:spPr>
          <a:xfrm>
            <a:off x="2936776" y="1988840"/>
            <a:ext cx="858507" cy="422031"/>
          </a:xfrm>
          <a:prstGeom prst="roundRect">
            <a:avLst/>
          </a:prstGeom>
          <a:solidFill>
            <a:srgbClr val="FF9900"/>
          </a:solidFill>
          <a:ln>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a:latin typeface="Meiryo UI" panose="020B0604030504040204" pitchFamily="50" charset="-128"/>
                <a:ea typeface="Meiryo UI" panose="020B0604030504040204" pitchFamily="50" charset="-128"/>
                <a:cs typeface="Meiryo UI" panose="020B0604030504040204" pitchFamily="50" charset="-128"/>
              </a:rPr>
              <a:t>用具</a:t>
            </a:r>
          </a:p>
        </p:txBody>
      </p:sp>
      <p:pic>
        <p:nvPicPr>
          <p:cNvPr id="13" name="図 12"/>
          <p:cNvPicPr>
            <a:picLocks noChangeAspect="1"/>
          </p:cNvPicPr>
          <p:nvPr/>
        </p:nvPicPr>
        <p:blipFill>
          <a:blip r:embed="rId4"/>
          <a:stretch>
            <a:fillRect/>
          </a:stretch>
        </p:blipFill>
        <p:spPr>
          <a:xfrm>
            <a:off x="267014" y="3717032"/>
            <a:ext cx="2957794" cy="2772113"/>
          </a:xfrm>
          <a:prstGeom prst="rect">
            <a:avLst/>
          </a:prstGeom>
        </p:spPr>
      </p:pic>
    </p:spTree>
    <p:extLst>
      <p:ext uri="{BB962C8B-B14F-4D97-AF65-F5344CB8AC3E}">
        <p14:creationId xmlns:p14="http://schemas.microsoft.com/office/powerpoint/2010/main" val="21813245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500"/>
                                        <p:tgtEl>
                                          <p:spTgt spid="10"/>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fade">
                                      <p:cBhvr>
                                        <p:cTn id="18" dur="500"/>
                                        <p:tgtEl>
                                          <p:spTgt spid="9"/>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fade">
                                      <p:cBhvr>
                                        <p:cTn id="23" dur="500"/>
                                        <p:tgtEl>
                                          <p:spTgt spid="12"/>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11"/>
                                        </p:tgtEl>
                                        <p:attrNameLst>
                                          <p:attrName>style.visibility</p:attrName>
                                        </p:attrNameLst>
                                      </p:cBhvr>
                                      <p:to>
                                        <p:strVal val="visible"/>
                                      </p:to>
                                    </p:set>
                                    <p:animEffect transition="in" filter="fade">
                                      <p:cBhvr>
                                        <p:cTn id="26" dur="500"/>
                                        <p:tgtEl>
                                          <p:spTgt spid="11"/>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13"/>
                                        </p:tgtEl>
                                        <p:attrNameLst>
                                          <p:attrName>style.visibility</p:attrName>
                                        </p:attrNameLst>
                                      </p:cBhvr>
                                      <p:to>
                                        <p:strVal val="visible"/>
                                      </p:to>
                                    </p:set>
                                    <p:animEffect transition="in" filter="fade">
                                      <p:cBhvr>
                                        <p:cTn id="31"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9" grpId="0" animBg="1"/>
      <p:bldP spid="10" grpId="0" animBg="1"/>
      <p:bldP spid="11" grpId="0" animBg="1"/>
      <p:bldP spid="12"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正方形/長方形 7"/>
          <p:cNvSpPr/>
          <p:nvPr/>
        </p:nvSpPr>
        <p:spPr>
          <a:xfrm>
            <a:off x="0" y="1315"/>
            <a:ext cx="9906000" cy="476250"/>
          </a:xfrm>
          <a:prstGeom prst="rect">
            <a:avLst/>
          </a:prstGeom>
          <a:solidFill>
            <a:srgbClr val="0066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indent="-720000" fontAlgn="auto">
              <a:spcBef>
                <a:spcPts val="0"/>
              </a:spcBef>
              <a:spcAft>
                <a:spcPts val="0"/>
              </a:spcAft>
              <a:defRPr/>
            </a:pPr>
            <a:r>
              <a:rPr lang="ja-JP" altLang="en-US" sz="2800" b="1" dirty="0">
                <a:solidFill>
                  <a:prstClr val="white"/>
                </a:solidFill>
                <a:latin typeface="Meiryo UI" panose="020B0604030504040204" pitchFamily="50" charset="-128"/>
                <a:ea typeface="Meiryo UI" panose="020B0604030504040204" pitchFamily="50" charset="-128"/>
                <a:cs typeface="Meiryo UI" panose="020B0604030504040204" pitchFamily="50" charset="-128"/>
              </a:rPr>
              <a:t>熱中症の事故事例</a:t>
            </a:r>
            <a:endParaRPr lang="en-US" altLang="ja-JP" sz="2800" b="1" dirty="0">
              <a:solidFill>
                <a:prstClr val="white"/>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5" name="角丸四角形 4"/>
          <p:cNvSpPr/>
          <p:nvPr/>
        </p:nvSpPr>
        <p:spPr>
          <a:xfrm>
            <a:off x="46894" y="2308013"/>
            <a:ext cx="9802649" cy="1464170"/>
          </a:xfrm>
          <a:prstGeom prst="roundRect">
            <a:avLst>
              <a:gd name="adj" fmla="val 10315"/>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▶▶ケース２　ビニールハウス内での作業中、熱中症で死亡（</a:t>
            </a:r>
            <a:r>
              <a:rPr lang="en-US" altLang="ja-JP"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80</a:t>
            </a:r>
            <a:r>
              <a:rPr lang="ja-JP" altLang="en-US"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代、</a:t>
            </a:r>
            <a:r>
              <a:rPr lang="en-US" altLang="ja-JP"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90</a:t>
            </a:r>
            <a:r>
              <a:rPr lang="ja-JP" altLang="en-US"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代女性）</a:t>
            </a:r>
            <a:endParaRPr lang="en-US" altLang="ja-JP" b="1"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r>
              <a:rPr lang="ja-JP" altLang="en-US"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４月</a:t>
            </a:r>
            <a:r>
              <a:rPr lang="ja-JP" altLang="en-US"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某日、</a:t>
            </a:r>
            <a:r>
              <a:rPr lang="ja-JP" altLang="en-US"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ビニールハウス内で倒れている</a:t>
            </a:r>
            <a:r>
              <a:rPr lang="ja-JP" altLang="en-US"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のが見つかり、搬送先の病院に搬送されるも</a:t>
            </a:r>
            <a:r>
              <a:rPr lang="ja-JP" altLang="en-US"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死亡</a:t>
            </a:r>
            <a:r>
              <a:rPr lang="ja-JP" altLang="en-US"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が確認。当日の最高気温は</a:t>
            </a:r>
            <a:r>
              <a:rPr lang="en-US" altLang="ja-JP"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30.1</a:t>
            </a:r>
            <a:r>
              <a:rPr lang="ja-JP" altLang="en-US"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度を記録。</a:t>
            </a:r>
            <a:r>
              <a:rPr lang="ja-JP" altLang="en-US"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８月</a:t>
            </a:r>
            <a:r>
              <a:rPr lang="ja-JP" altLang="en-US"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某日にも、</a:t>
            </a:r>
            <a:r>
              <a:rPr lang="ja-JP" altLang="en-US"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同様の死亡事例が発生</a:t>
            </a:r>
            <a:r>
              <a:rPr lang="ja-JP" altLang="en-US"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a:t>
            </a:r>
          </a:p>
          <a:p>
            <a:r>
              <a:rPr lang="ja-JP" altLang="en-US"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女性農業者に多い死因のひとつ</a:t>
            </a:r>
            <a:r>
              <a:rPr lang="ja-JP" altLang="en-US"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に、</a:t>
            </a:r>
            <a:r>
              <a:rPr lang="ja-JP" altLang="en-US"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農作業中の熱中症</a:t>
            </a:r>
            <a:r>
              <a:rPr lang="ja-JP" altLang="en-US"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があげられる。</a:t>
            </a:r>
          </a:p>
        </p:txBody>
      </p:sp>
      <p:sp>
        <p:nvSpPr>
          <p:cNvPr id="6" name="角丸四角形 5"/>
          <p:cNvSpPr/>
          <p:nvPr/>
        </p:nvSpPr>
        <p:spPr>
          <a:xfrm>
            <a:off x="30511" y="580713"/>
            <a:ext cx="9819033" cy="1624152"/>
          </a:xfrm>
          <a:prstGeom prst="roundRect">
            <a:avLst>
              <a:gd name="adj" fmla="val 10315"/>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▶▶ケース１　畑での除草作業中、熱中症で死亡（</a:t>
            </a:r>
            <a:r>
              <a:rPr lang="en-US" altLang="ja-JP"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50</a:t>
            </a:r>
            <a:r>
              <a:rPr lang="ja-JP" altLang="en-US"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代男性）</a:t>
            </a:r>
            <a:endParaRPr lang="en-US" altLang="ja-JP" b="1"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r>
              <a:rPr lang="ja-JP" altLang="en-US"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８月某日</a:t>
            </a:r>
            <a:r>
              <a:rPr lang="ja-JP" altLang="en-US"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夕方、動力噴霧器で畑の除草作業中に熱中症</a:t>
            </a:r>
            <a:r>
              <a:rPr lang="ja-JP" altLang="en-US"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により倒れ、</a:t>
            </a:r>
            <a:r>
              <a:rPr lang="ja-JP" altLang="en-US"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翌朝、畑内でうつぶせに倒れた状態で死亡</a:t>
            </a:r>
            <a:r>
              <a:rPr lang="ja-JP" altLang="en-US"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a:t>
            </a:r>
          </a:p>
          <a:p>
            <a:r>
              <a:rPr lang="ja-JP" altLang="en-US"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十分、体力がある年代</a:t>
            </a:r>
            <a:r>
              <a:rPr lang="ja-JP" altLang="en-US"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a:t>
            </a:r>
            <a:r>
              <a:rPr lang="en-US" altLang="ja-JP"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50</a:t>
            </a:r>
            <a:r>
              <a:rPr lang="ja-JP" altLang="en-US"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代）であり、</a:t>
            </a:r>
            <a:r>
              <a:rPr lang="ja-JP" altLang="en-US"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日頃から農業に従事されている方（暑さに慣れている方）</a:t>
            </a:r>
            <a:r>
              <a:rPr lang="ja-JP" altLang="en-US"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であっても、</a:t>
            </a:r>
            <a:r>
              <a:rPr lang="ja-JP" altLang="en-US"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熱中症で亡くなる</a:t>
            </a:r>
            <a:r>
              <a:rPr lang="ja-JP" altLang="en-US"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ことがある。</a:t>
            </a:r>
          </a:p>
        </p:txBody>
      </p:sp>
      <p:sp>
        <p:nvSpPr>
          <p:cNvPr id="10" name="角丸四角形 9"/>
          <p:cNvSpPr/>
          <p:nvPr/>
        </p:nvSpPr>
        <p:spPr>
          <a:xfrm>
            <a:off x="128464" y="4033490"/>
            <a:ext cx="9649071" cy="1464170"/>
          </a:xfrm>
          <a:prstGeom prst="roundRect">
            <a:avLst>
              <a:gd name="adj" fmla="val 1031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▶▶「農作業時の熱中症予防対策チェックシート」を見ながら、事故を防ぐポイントを考えてみましょう</a:t>
            </a:r>
            <a:endParaRPr lang="ja-JP" altLang="en-US"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p:txBody>
      </p:sp>
    </p:spTree>
    <p:extLst>
      <p:ext uri="{BB962C8B-B14F-4D97-AF65-F5344CB8AC3E}">
        <p14:creationId xmlns:p14="http://schemas.microsoft.com/office/powerpoint/2010/main" val="666021244"/>
      </p:ext>
    </p:extLst>
  </p:cSld>
  <p:clrMapOvr>
    <a:masterClrMapping/>
  </p:clrMapOvr>
</p:sld>
</file>

<file path=ppt/theme/theme1.xml><?xml version="1.0" encoding="utf-8"?>
<a:theme xmlns:a="http://schemas.openxmlformats.org/drawingml/2006/main" name="1_Blank">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Retrospect</Template>
  <TotalTime>14378</TotalTime>
  <Words>1292</Words>
  <PresentationFormat>A4 210 x 297 mm</PresentationFormat>
  <Paragraphs>112</Paragraphs>
  <Slides>12</Slides>
  <Notes>11</Notes>
  <HiddenSlides>0</HiddenSlides>
  <MMClips>0</MMClips>
  <ScaleCrop>false</ScaleCrop>
  <HeadingPairs>
    <vt:vector size="6" baseType="variant">
      <vt:variant>
        <vt:lpstr>使用されているフォント</vt:lpstr>
      </vt:variant>
      <vt:variant>
        <vt:i4>3</vt:i4>
      </vt:variant>
      <vt:variant>
        <vt:lpstr>テーマ</vt:lpstr>
      </vt:variant>
      <vt:variant>
        <vt:i4>1</vt:i4>
      </vt:variant>
      <vt:variant>
        <vt:lpstr>スライド タイトル</vt:lpstr>
      </vt:variant>
      <vt:variant>
        <vt:i4>12</vt:i4>
      </vt:variant>
    </vt:vector>
  </HeadingPairs>
  <TitlesOfParts>
    <vt:vector size="16" baseType="lpstr">
      <vt:lpstr>Meiryo UI</vt:lpstr>
      <vt:lpstr>Arial</vt:lpstr>
      <vt:lpstr>Calibri</vt:lpstr>
      <vt:lpstr>1_Blank</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Printed>2019-03-29T07:36:23Z</cp:lastPrinted>
  <dcterms:created xsi:type="dcterms:W3CDTF">2016-07-07T00:25:42Z</dcterms:created>
  <dcterms:modified xsi:type="dcterms:W3CDTF">2021-03-10T06:12:54Z</dcterms:modified>
</cp:coreProperties>
</file>