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0"/>
  </p:notesMasterIdLst>
  <p:handoutMasterIdLst>
    <p:handoutMasterId r:id="rId11"/>
  </p:handoutMasterIdLst>
  <p:sldIdLst>
    <p:sldId id="277" r:id="rId4"/>
    <p:sldId id="387" r:id="rId5"/>
    <p:sldId id="401" r:id="rId6"/>
    <p:sldId id="355" r:id="rId7"/>
    <p:sldId id="392" r:id="rId8"/>
    <p:sldId id="359" r:id="rId9"/>
  </p:sldIdLst>
  <p:sldSz cx="9906000" cy="6858000" type="A4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FF"/>
    <a:srgbClr val="FFFF66"/>
    <a:srgbClr val="FBFB93"/>
    <a:srgbClr val="FF9900"/>
    <a:srgbClr val="FF3399"/>
    <a:srgbClr val="F6E7E6"/>
    <a:srgbClr val="CCD600"/>
    <a:srgbClr val="FFC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テーマ スタイル 1 - アクセント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59" autoAdjust="0"/>
    <p:restoredTop sz="79317" autoAdjust="0"/>
  </p:normalViewPr>
  <p:slideViewPr>
    <p:cSldViewPr>
      <p:cViewPr varScale="1">
        <p:scale>
          <a:sx n="77" d="100"/>
          <a:sy n="77" d="100"/>
        </p:scale>
        <p:origin x="1638" y="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G:\&#27515;&#20129;&#20107;&#25925;&#35519;&#26619;\29&#27515;&#20129;&#20107;&#25925;&#35519;&#26619;\11%20&#12487;&#12540;&#12479;&#20998;&#26512;\29&#20351;&#29992;&#12487;&#12540;&#1247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G:\&#27515;&#20129;&#20107;&#25925;&#35519;&#26619;\29&#27515;&#20129;&#20107;&#25925;&#35519;&#26619;\11%20&#12487;&#12540;&#12479;&#20998;&#26512;\H29&#12414;&#12391;10&#19975;&#20154;&#12354;&#12383;&#12426;&#27515;&#20129;&#20107;&#25925;&#65288;&#20182;&#29987;&#26989;&#12392;&#12398;&#27604;&#36611;&#65289;&#8592;&#32113;&#35336;&#12505;&#12540;&#12473;&#12364;&#12385;&#12364;&#12358;&#12398;&#12391;&#12354;&#12367;&#12414;&#12391;&#21442;&#32771;&#31243;&#24230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G:\&#27515;&#20129;&#20107;&#25925;&#35519;&#26619;\29&#27515;&#20129;&#20107;&#25925;&#35519;&#26619;\11%20&#12487;&#12540;&#12479;&#20998;&#26512;\29&#20351;&#29992;&#12487;&#12540;&#12479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G:\&#27515;&#20129;&#20107;&#25925;&#35519;&#26619;\29&#27515;&#20129;&#20107;&#25925;&#35519;&#26619;\11%20&#12487;&#12540;&#12479;&#20998;&#26512;\29&#20351;&#29992;&#12487;&#12540;&#12479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696090363006295E-2"/>
          <c:y val="4.0361892747902639E-2"/>
          <c:w val="0.84541611069566025"/>
          <c:h val="0.7629186606152128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年齢別!$A$24</c:f>
              <c:strCache>
                <c:ptCount val="1"/>
                <c:pt idx="0">
                  <c:v>80歳以上</c:v>
                </c:pt>
              </c:strCache>
            </c:strRef>
          </c:tx>
          <c:spPr>
            <a:solidFill>
              <a:srgbClr val="FF99FF"/>
            </a:solidFill>
            <a:ln>
              <a:solidFill>
                <a:srgbClr val="FF99FF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年齢別!$G$23:$P$23</c:f>
              <c:strCache>
                <c:ptCount val="10"/>
                <c:pt idx="0">
                  <c:v>H20</c:v>
                </c:pt>
                <c:pt idx="1">
                  <c:v>H21</c:v>
                </c:pt>
                <c:pt idx="2">
                  <c:v>H22</c:v>
                </c:pt>
                <c:pt idx="3">
                  <c:v>H23</c:v>
                </c:pt>
                <c:pt idx="4">
                  <c:v>H24</c:v>
                </c:pt>
                <c:pt idx="5">
                  <c:v>H25</c:v>
                </c:pt>
                <c:pt idx="6">
                  <c:v>H26</c:v>
                </c:pt>
                <c:pt idx="7">
                  <c:v>H27</c:v>
                </c:pt>
                <c:pt idx="8">
                  <c:v>H28</c:v>
                </c:pt>
                <c:pt idx="9">
                  <c:v>H29</c:v>
                </c:pt>
              </c:strCache>
            </c:strRef>
          </c:cat>
          <c:val>
            <c:numRef>
              <c:f>年齢別!$G$24:$P$24</c:f>
              <c:numCache>
                <c:formatCode>0_ </c:formatCode>
                <c:ptCount val="10"/>
                <c:pt idx="0">
                  <c:v>106</c:v>
                </c:pt>
                <c:pt idx="1">
                  <c:v>121</c:v>
                </c:pt>
                <c:pt idx="2">
                  <c:v>134</c:v>
                </c:pt>
                <c:pt idx="3">
                  <c:v>121</c:v>
                </c:pt>
                <c:pt idx="4">
                  <c:v>138</c:v>
                </c:pt>
                <c:pt idx="5">
                  <c:v>120</c:v>
                </c:pt>
                <c:pt idx="6" formatCode="General">
                  <c:v>145</c:v>
                </c:pt>
                <c:pt idx="7" formatCode="General">
                  <c:v>158</c:v>
                </c:pt>
                <c:pt idx="8" formatCode="0_);[Red]\(0\)">
                  <c:v>119</c:v>
                </c:pt>
                <c:pt idx="9" formatCode="0_);[Red]\(0\)">
                  <c:v>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9F-4D2E-9468-C1DEAAD6C1D5}"/>
            </c:ext>
          </c:extLst>
        </c:ser>
        <c:ser>
          <c:idx val="1"/>
          <c:order val="1"/>
          <c:tx>
            <c:strRef>
              <c:f>年齢別!$A$25</c:f>
              <c:strCache>
                <c:ptCount val="1"/>
                <c:pt idx="0">
                  <c:v>65歳以上80歳未満</c:v>
                </c:pt>
              </c:strCache>
            </c:strRef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  <a:effectLst/>
          </c:spPr>
          <c:invertIfNegative val="0"/>
          <c:dLbls>
            <c:dLbl>
              <c:idx val="3"/>
              <c:layout>
                <c:manualLayout>
                  <c:x val="0"/>
                  <c:y val="-4.1343669250645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29F-4D2E-9468-C1DEAAD6C1D5}"/>
                </c:ext>
              </c:extLst>
            </c:dLbl>
            <c:dLbl>
              <c:idx val="4"/>
              <c:layout>
                <c:manualLayout>
                  <c:x val="-9.103970973332732E-17"/>
                  <c:y val="-3.1007751937984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29F-4D2E-9468-C1DEAAD6C1D5}"/>
                </c:ext>
              </c:extLst>
            </c:dLbl>
            <c:dLbl>
              <c:idx val="5"/>
              <c:layout>
                <c:manualLayout>
                  <c:x val="0"/>
                  <c:y val="-4.8234280792420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29F-4D2E-9468-C1DEAAD6C1D5}"/>
                </c:ext>
              </c:extLst>
            </c:dLbl>
            <c:dLbl>
              <c:idx val="6"/>
              <c:layout>
                <c:manualLayout>
                  <c:x val="0"/>
                  <c:y val="-2.0671834625322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29F-4D2E-9468-C1DEAAD6C1D5}"/>
                </c:ext>
              </c:extLst>
            </c:dLbl>
            <c:dLbl>
              <c:idx val="7"/>
              <c:layout>
                <c:manualLayout>
                  <c:x val="-9.103970973332732E-17"/>
                  <c:y val="2.41171403962101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29F-4D2E-9468-C1DEAAD6C1D5}"/>
                </c:ext>
              </c:extLst>
            </c:dLbl>
            <c:dLbl>
              <c:idx val="8"/>
              <c:layout>
                <c:manualLayout>
                  <c:x val="-1.8207941946665464E-16"/>
                  <c:y val="-5.16795865633074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29F-4D2E-9468-C1DEAAD6C1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年齢別!$G$23:$P$23</c:f>
              <c:strCache>
                <c:ptCount val="10"/>
                <c:pt idx="0">
                  <c:v>H20</c:v>
                </c:pt>
                <c:pt idx="1">
                  <c:v>H21</c:v>
                </c:pt>
                <c:pt idx="2">
                  <c:v>H22</c:v>
                </c:pt>
                <c:pt idx="3">
                  <c:v>H23</c:v>
                </c:pt>
                <c:pt idx="4">
                  <c:v>H24</c:v>
                </c:pt>
                <c:pt idx="5">
                  <c:v>H25</c:v>
                </c:pt>
                <c:pt idx="6">
                  <c:v>H26</c:v>
                </c:pt>
                <c:pt idx="7">
                  <c:v>H27</c:v>
                </c:pt>
                <c:pt idx="8">
                  <c:v>H28</c:v>
                </c:pt>
                <c:pt idx="9">
                  <c:v>H29</c:v>
                </c:pt>
              </c:strCache>
            </c:strRef>
          </c:cat>
          <c:val>
            <c:numRef>
              <c:f>年齢別!$G$25:$P$25</c:f>
              <c:numCache>
                <c:formatCode>General</c:formatCode>
                <c:ptCount val="10"/>
                <c:pt idx="0">
                  <c:v>190</c:v>
                </c:pt>
                <c:pt idx="1">
                  <c:v>203</c:v>
                </c:pt>
                <c:pt idx="2">
                  <c:v>187</c:v>
                </c:pt>
                <c:pt idx="3">
                  <c:v>160</c:v>
                </c:pt>
                <c:pt idx="4">
                  <c:v>140</c:v>
                </c:pt>
                <c:pt idx="5">
                  <c:v>152</c:v>
                </c:pt>
                <c:pt idx="6">
                  <c:v>150</c:v>
                </c:pt>
                <c:pt idx="7">
                  <c:v>126</c:v>
                </c:pt>
                <c:pt idx="8" formatCode="0_);[Red]\(0\)">
                  <c:v>135</c:v>
                </c:pt>
                <c:pt idx="9" formatCode="0_);[Red]\(0\)">
                  <c:v>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29F-4D2E-9468-C1DEAAD6C1D5}"/>
            </c:ext>
          </c:extLst>
        </c:ser>
        <c:ser>
          <c:idx val="2"/>
          <c:order val="2"/>
          <c:tx>
            <c:strRef>
              <c:f>年齢別!$A$26</c:f>
              <c:strCache>
                <c:ptCount val="1"/>
                <c:pt idx="0">
                  <c:v>65歳未満</c:v>
                </c:pt>
              </c:strCache>
            </c:strRef>
          </c:tx>
          <c:spPr>
            <a:solidFill>
              <a:srgbClr val="99FFCC"/>
            </a:solidFill>
            <a:ln>
              <a:solidFill>
                <a:srgbClr val="99FFCC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年齢別!$G$23:$P$23</c:f>
              <c:strCache>
                <c:ptCount val="10"/>
                <c:pt idx="0">
                  <c:v>H20</c:v>
                </c:pt>
                <c:pt idx="1">
                  <c:v>H21</c:v>
                </c:pt>
                <c:pt idx="2">
                  <c:v>H22</c:v>
                </c:pt>
                <c:pt idx="3">
                  <c:v>H23</c:v>
                </c:pt>
                <c:pt idx="4">
                  <c:v>H24</c:v>
                </c:pt>
                <c:pt idx="5">
                  <c:v>H25</c:v>
                </c:pt>
                <c:pt idx="6">
                  <c:v>H26</c:v>
                </c:pt>
                <c:pt idx="7">
                  <c:v>H27</c:v>
                </c:pt>
                <c:pt idx="8">
                  <c:v>H28</c:v>
                </c:pt>
                <c:pt idx="9">
                  <c:v>H29</c:v>
                </c:pt>
              </c:strCache>
            </c:strRef>
          </c:cat>
          <c:val>
            <c:numRef>
              <c:f>年齢別!$G$26:$P$26</c:f>
              <c:numCache>
                <c:formatCode>General</c:formatCode>
                <c:ptCount val="10"/>
                <c:pt idx="0">
                  <c:v>78</c:v>
                </c:pt>
                <c:pt idx="1">
                  <c:v>84</c:v>
                </c:pt>
                <c:pt idx="2">
                  <c:v>77</c:v>
                </c:pt>
                <c:pt idx="3">
                  <c:v>85</c:v>
                </c:pt>
                <c:pt idx="4">
                  <c:v>72</c:v>
                </c:pt>
                <c:pt idx="5">
                  <c:v>77</c:v>
                </c:pt>
                <c:pt idx="6">
                  <c:v>55</c:v>
                </c:pt>
                <c:pt idx="7">
                  <c:v>54</c:v>
                </c:pt>
                <c:pt idx="8" formatCode="0_);[Red]\(0\)">
                  <c:v>58</c:v>
                </c:pt>
                <c:pt idx="9" formatCode="0_);[Red]\(0\)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29F-4D2E-9468-C1DEAAD6C1D5}"/>
            </c:ext>
          </c:extLst>
        </c:ser>
        <c:ser>
          <c:idx val="3"/>
          <c:order val="3"/>
          <c:tx>
            <c:strRef>
              <c:f>年齢別!$A$27</c:f>
              <c:strCache>
                <c:ptCount val="1"/>
                <c:pt idx="0">
                  <c:v>不明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年齢別!$G$23:$P$23</c:f>
              <c:strCache>
                <c:ptCount val="10"/>
                <c:pt idx="0">
                  <c:v>H20</c:v>
                </c:pt>
                <c:pt idx="1">
                  <c:v>H21</c:v>
                </c:pt>
                <c:pt idx="2">
                  <c:v>H22</c:v>
                </c:pt>
                <c:pt idx="3">
                  <c:v>H23</c:v>
                </c:pt>
                <c:pt idx="4">
                  <c:v>H24</c:v>
                </c:pt>
                <c:pt idx="5">
                  <c:v>H25</c:v>
                </c:pt>
                <c:pt idx="6">
                  <c:v>H26</c:v>
                </c:pt>
                <c:pt idx="7">
                  <c:v>H27</c:v>
                </c:pt>
                <c:pt idx="8">
                  <c:v>H28</c:v>
                </c:pt>
                <c:pt idx="9">
                  <c:v>H29</c:v>
                </c:pt>
              </c:strCache>
            </c:strRef>
          </c:cat>
          <c:val>
            <c:numRef>
              <c:f>年齢別!$G$27:$P$27</c:f>
              <c:numCache>
                <c:formatCode>0_);[Red]\(0\)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 formatCode="General">
                  <c:v>0</c:v>
                </c:pt>
                <c:pt idx="7" formatCode="General">
                  <c:v>0</c:v>
                </c:pt>
                <c:pt idx="8">
                  <c:v>0</c:v>
                </c:pt>
                <c:pt idx="9" formatCode="General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29F-4D2E-9468-C1DEAAD6C1D5}"/>
            </c:ext>
          </c:extLst>
        </c:ser>
        <c:ser>
          <c:idx val="4"/>
          <c:order val="4"/>
          <c:tx>
            <c:strRef>
              <c:f>年齢別!$A$28</c:f>
              <c:strCache>
                <c:ptCount val="1"/>
                <c:pt idx="0">
                  <c:v>計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6679081315953051E-3"/>
                  <c:y val="5.418950538159473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29F-4D2E-9468-C1DEAAD6C1D5}"/>
                </c:ext>
              </c:extLst>
            </c:dLbl>
            <c:dLbl>
              <c:idx val="3"/>
              <c:layout>
                <c:manualLayout>
                  <c:x val="2.9795158286778401E-4"/>
                  <c:y val="8.471274424030329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29F-4D2E-9468-C1DEAAD6C1D5}"/>
                </c:ext>
              </c:extLst>
            </c:dLbl>
            <c:dLbl>
              <c:idx val="4"/>
              <c:layout>
                <c:manualLayout>
                  <c:x val="2.9795158286778401E-4"/>
                  <c:y val="0.152649290931656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29F-4D2E-9468-C1DEAAD6C1D5}"/>
                </c:ext>
              </c:extLst>
            </c:dLbl>
            <c:dLbl>
              <c:idx val="5"/>
              <c:layout>
                <c:manualLayout>
                  <c:x val="-2.1849782743637493E-3"/>
                  <c:y val="0.1560945967025439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29F-4D2E-9468-C1DEAAD6C1D5}"/>
                </c:ext>
              </c:extLst>
            </c:dLbl>
            <c:dLbl>
              <c:idx val="6"/>
              <c:layout>
                <c:manualLayout>
                  <c:x val="2.9795158286769293E-4"/>
                  <c:y val="0.1560945967025439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29F-4D2E-9468-C1DEAAD6C1D5}"/>
                </c:ext>
              </c:extLst>
            </c:dLbl>
            <c:dLbl>
              <c:idx val="7"/>
              <c:layout>
                <c:manualLayout>
                  <c:x val="-4.6679081315952825E-3"/>
                  <c:y val="0.1691487788832597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29F-4D2E-9468-C1DEAAD6C1D5}"/>
                </c:ext>
              </c:extLst>
            </c:dLbl>
            <c:dLbl>
              <c:idx val="8"/>
              <c:layout>
                <c:manualLayout>
                  <c:x val="-2.1849782743637493E-3"/>
                  <c:y val="0.2089171024164614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29F-4D2E-9468-C1DEAAD6C1D5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29F-4D2E-9468-C1DEAAD6C1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年齢別!$G$23:$P$23</c:f>
              <c:strCache>
                <c:ptCount val="10"/>
                <c:pt idx="0">
                  <c:v>H20</c:v>
                </c:pt>
                <c:pt idx="1">
                  <c:v>H21</c:v>
                </c:pt>
                <c:pt idx="2">
                  <c:v>H22</c:v>
                </c:pt>
                <c:pt idx="3">
                  <c:v>H23</c:v>
                </c:pt>
                <c:pt idx="4">
                  <c:v>H24</c:v>
                </c:pt>
                <c:pt idx="5">
                  <c:v>H25</c:v>
                </c:pt>
                <c:pt idx="6">
                  <c:v>H26</c:v>
                </c:pt>
                <c:pt idx="7">
                  <c:v>H27</c:v>
                </c:pt>
                <c:pt idx="8">
                  <c:v>H28</c:v>
                </c:pt>
                <c:pt idx="9">
                  <c:v>H29</c:v>
                </c:pt>
              </c:strCache>
            </c:strRef>
          </c:cat>
          <c:val>
            <c:numRef>
              <c:f>年齢別!$G$28:$P$28</c:f>
              <c:numCache>
                <c:formatCode>General</c:formatCode>
                <c:ptCount val="10"/>
                <c:pt idx="0">
                  <c:v>374</c:v>
                </c:pt>
                <c:pt idx="1">
                  <c:v>408</c:v>
                </c:pt>
                <c:pt idx="2">
                  <c:v>398</c:v>
                </c:pt>
                <c:pt idx="3">
                  <c:v>366</c:v>
                </c:pt>
                <c:pt idx="4">
                  <c:v>350</c:v>
                </c:pt>
                <c:pt idx="5">
                  <c:v>350</c:v>
                </c:pt>
                <c:pt idx="6">
                  <c:v>350</c:v>
                </c:pt>
                <c:pt idx="7">
                  <c:v>338</c:v>
                </c:pt>
                <c:pt idx="8" formatCode="0_);[Red]\(0\)">
                  <c:v>312</c:v>
                </c:pt>
                <c:pt idx="9" formatCode="0_);[Red]\(0\)">
                  <c:v>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229F-4D2E-9468-C1DEAAD6C1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7"/>
        <c:overlap val="100"/>
        <c:axId val="285976264"/>
        <c:axId val="285977160"/>
      </c:barChart>
      <c:lineChart>
        <c:grouping val="standard"/>
        <c:varyColors val="0"/>
        <c:ser>
          <c:idx val="5"/>
          <c:order val="5"/>
          <c:tx>
            <c:strRef>
              <c:f>年齢別!$A$29</c:f>
              <c:strCache>
                <c:ptCount val="1"/>
                <c:pt idx="0">
                  <c:v>65歳以上の割合</c:v>
                </c:pt>
              </c:strCache>
            </c:strRef>
          </c:tx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rgbClr val="FF0000"/>
              </a:solidFill>
              <a:ln w="57150">
                <a:solidFill>
                  <a:srgbClr val="FF0000"/>
                </a:solidFill>
              </a:ln>
              <a:effectLst/>
            </c:spPr>
          </c:marker>
          <c:cat>
            <c:strRef>
              <c:f>年齢別!$G$23:$P$23</c:f>
              <c:strCache>
                <c:ptCount val="10"/>
                <c:pt idx="0">
                  <c:v>H20</c:v>
                </c:pt>
                <c:pt idx="1">
                  <c:v>H21</c:v>
                </c:pt>
                <c:pt idx="2">
                  <c:v>H22</c:v>
                </c:pt>
                <c:pt idx="3">
                  <c:v>H23</c:v>
                </c:pt>
                <c:pt idx="4">
                  <c:v>H24</c:v>
                </c:pt>
                <c:pt idx="5">
                  <c:v>H25</c:v>
                </c:pt>
                <c:pt idx="6">
                  <c:v>H26</c:v>
                </c:pt>
                <c:pt idx="7">
                  <c:v>H27</c:v>
                </c:pt>
                <c:pt idx="8">
                  <c:v>H28</c:v>
                </c:pt>
                <c:pt idx="9">
                  <c:v>H29</c:v>
                </c:pt>
              </c:strCache>
            </c:strRef>
          </c:cat>
          <c:val>
            <c:numRef>
              <c:f>年齢別!$G$29:$P$29</c:f>
              <c:numCache>
                <c:formatCode>0.0_);[Red]\(0.0\)</c:formatCode>
                <c:ptCount val="10"/>
                <c:pt idx="0">
                  <c:v>79.144385026737979</c:v>
                </c:pt>
                <c:pt idx="1">
                  <c:v>79.411764705882348</c:v>
                </c:pt>
                <c:pt idx="2">
                  <c:v>80.653266331658287</c:v>
                </c:pt>
                <c:pt idx="3">
                  <c:v>76.775956284152997</c:v>
                </c:pt>
                <c:pt idx="4">
                  <c:v>79.428571428571431</c:v>
                </c:pt>
                <c:pt idx="5">
                  <c:v>77.714285714285708</c:v>
                </c:pt>
                <c:pt idx="6" formatCode="0.0_ ">
                  <c:v>84.285714285714292</c:v>
                </c:pt>
                <c:pt idx="7" formatCode="0.0_ ">
                  <c:v>84.023668639053255</c:v>
                </c:pt>
                <c:pt idx="8" formatCode="0.0_ ">
                  <c:v>81.410256410256409</c:v>
                </c:pt>
                <c:pt idx="9" formatCode="0.0_ ">
                  <c:v>84.21052631578948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229F-4D2E-9468-C1DEAAD6C1D5}"/>
            </c:ext>
          </c:extLst>
        </c:ser>
        <c:ser>
          <c:idx val="6"/>
          <c:order val="6"/>
          <c:tx>
            <c:strRef>
              <c:f>年齢別!$A$30</c:f>
              <c:strCache>
                <c:ptCount val="1"/>
                <c:pt idx="0">
                  <c:v>80歳以上の割合</c:v>
                </c:pt>
              </c:strCache>
            </c:strRef>
          </c:tx>
          <c:spPr>
            <a:ln w="57150" cap="rnd">
              <a:solidFill>
                <a:srgbClr val="0000FF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rgbClr val="0000FF"/>
              </a:solidFill>
              <a:ln w="57150">
                <a:solidFill>
                  <a:srgbClr val="0000FF"/>
                </a:solidFill>
              </a:ln>
              <a:effectLst/>
            </c:spPr>
          </c:marker>
          <c:cat>
            <c:strRef>
              <c:f>年齢別!$G$23:$P$23</c:f>
              <c:strCache>
                <c:ptCount val="10"/>
                <c:pt idx="0">
                  <c:v>H20</c:v>
                </c:pt>
                <c:pt idx="1">
                  <c:v>H21</c:v>
                </c:pt>
                <c:pt idx="2">
                  <c:v>H22</c:v>
                </c:pt>
                <c:pt idx="3">
                  <c:v>H23</c:v>
                </c:pt>
                <c:pt idx="4">
                  <c:v>H24</c:v>
                </c:pt>
                <c:pt idx="5">
                  <c:v>H25</c:v>
                </c:pt>
                <c:pt idx="6">
                  <c:v>H26</c:v>
                </c:pt>
                <c:pt idx="7">
                  <c:v>H27</c:v>
                </c:pt>
                <c:pt idx="8">
                  <c:v>H28</c:v>
                </c:pt>
                <c:pt idx="9">
                  <c:v>H29</c:v>
                </c:pt>
              </c:strCache>
            </c:strRef>
          </c:cat>
          <c:val>
            <c:numRef>
              <c:f>年齢別!$G$30:$P$30</c:f>
              <c:numCache>
                <c:formatCode>0.0_);[Red]\(0.0\)</c:formatCode>
                <c:ptCount val="10"/>
                <c:pt idx="0">
                  <c:v>28.342245989304814</c:v>
                </c:pt>
                <c:pt idx="1">
                  <c:v>29.656862745098039</c:v>
                </c:pt>
                <c:pt idx="2">
                  <c:v>33.668341708542712</c:v>
                </c:pt>
                <c:pt idx="3">
                  <c:v>33.060109289617486</c:v>
                </c:pt>
                <c:pt idx="4">
                  <c:v>39.428571428571431</c:v>
                </c:pt>
                <c:pt idx="5">
                  <c:v>34.285714285714285</c:v>
                </c:pt>
                <c:pt idx="6" formatCode="0.0_ ">
                  <c:v>41.428571428571431</c:v>
                </c:pt>
                <c:pt idx="7" formatCode="0.0_ ">
                  <c:v>46.745562130177518</c:v>
                </c:pt>
                <c:pt idx="8" formatCode="0.0_ ">
                  <c:v>38.141025641025642</c:v>
                </c:pt>
                <c:pt idx="9" formatCode="0.0_ ">
                  <c:v>42.10526315789474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229F-4D2E-9468-C1DEAAD6C1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5982024"/>
        <c:axId val="285977544"/>
      </c:lineChart>
      <c:catAx>
        <c:axId val="285976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85977160"/>
        <c:crosses val="autoZero"/>
        <c:auto val="1"/>
        <c:lblAlgn val="ctr"/>
        <c:lblOffset val="100"/>
        <c:noMultiLvlLbl val="0"/>
      </c:catAx>
      <c:valAx>
        <c:axId val="285977160"/>
        <c:scaling>
          <c:orientation val="minMax"/>
          <c:max val="4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85976264"/>
        <c:crosses val="autoZero"/>
        <c:crossBetween val="between"/>
      </c:valAx>
      <c:valAx>
        <c:axId val="285977544"/>
        <c:scaling>
          <c:orientation val="minMax"/>
        </c:scaling>
        <c:delete val="0"/>
        <c:axPos val="r"/>
        <c:numFmt formatCode="#,##0_);[Red]\(#,##0\)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85982024"/>
        <c:crosses val="max"/>
        <c:crossBetween val="between"/>
      </c:valAx>
      <c:catAx>
        <c:axId val="2859820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8597754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4"/>
        <c:delete val="1"/>
      </c:legendEntry>
      <c:layout>
        <c:manualLayout>
          <c:xMode val="edge"/>
          <c:yMode val="edge"/>
          <c:x val="2.8005364790822961E-2"/>
          <c:y val="0.88880895057765386"/>
          <c:w val="0.94530105524518948"/>
          <c:h val="0.111111924962868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119550208706969"/>
          <c:y val="0.10417809452650539"/>
          <c:w val="0.80897206306883007"/>
          <c:h val="0.7456534297836761"/>
        </c:manualLayout>
      </c:layout>
      <c:lineChart>
        <c:grouping val="standard"/>
        <c:varyColors val="0"/>
        <c:ser>
          <c:idx val="0"/>
          <c:order val="0"/>
          <c:tx>
            <c:strRef>
              <c:f>'10万人あたり推移'!$B$41</c:f>
              <c:strCache>
                <c:ptCount val="1"/>
                <c:pt idx="0">
                  <c:v>農業</c:v>
                </c:pt>
              </c:strCache>
            </c:strRef>
          </c:tx>
          <c:spPr>
            <a:ln w="76200">
              <a:solidFill>
                <a:srgbClr val="FF0000"/>
              </a:solidFill>
            </a:ln>
          </c:spPr>
          <c:marker>
            <c:symbol val="diamond"/>
            <c:size val="9"/>
            <c:spPr>
              <a:solidFill>
                <a:srgbClr val="FF0000"/>
              </a:solidFill>
              <a:ln w="76200">
                <a:solidFill>
                  <a:srgbClr val="FF0000"/>
                </a:solidFill>
              </a:ln>
            </c:spPr>
          </c:marker>
          <c:dLbls>
            <c:dLbl>
              <c:idx val="0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9A5-4818-B3B8-2682DA844767}"/>
                </c:ext>
              </c:extLst>
            </c:dLbl>
            <c:dLbl>
              <c:idx val="1"/>
              <c:layout>
                <c:manualLayout>
                  <c:x val="0"/>
                  <c:y val="-6.2992125984252124E-3"/>
                </c:manualLayout>
              </c:layout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A5-4818-B3B8-2682DA844767}"/>
                </c:ext>
              </c:extLst>
            </c:dLbl>
            <c:dLbl>
              <c:idx val="3"/>
              <c:layout>
                <c:manualLayout>
                  <c:x val="4.2666666666666807E-3"/>
                  <c:y val="-9.167414263585312E-2"/>
                </c:manualLayout>
              </c:layout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9A5-4818-B3B8-2682DA844767}"/>
                </c:ext>
              </c:extLst>
            </c:dLbl>
            <c:dLbl>
              <c:idx val="4"/>
              <c:layout>
                <c:manualLayout>
                  <c:x val="-2.1333333333333412E-3"/>
                  <c:y val="-9.5108539342621506E-2"/>
                </c:manualLayout>
              </c:layout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9A5-4818-B3B8-2682DA844767}"/>
                </c:ext>
              </c:extLst>
            </c:dLbl>
            <c:dLbl>
              <c:idx val="5"/>
              <c:layout>
                <c:manualLayout>
                  <c:x val="0"/>
                  <c:y val="-8.0214874806371086E-2"/>
                </c:manualLayout>
              </c:layout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9A5-4818-B3B8-2682DA844767}"/>
                </c:ext>
              </c:extLst>
            </c:dLbl>
            <c:dLbl>
              <c:idx val="6"/>
              <c:layout>
                <c:manualLayout>
                  <c:x val="-6.0173471933997512E-3"/>
                  <c:y val="-8.4744868075137078E-2"/>
                </c:manualLayout>
              </c:layout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9A5-4818-B3B8-2682DA844767}"/>
                </c:ext>
              </c:extLst>
            </c:dLbl>
            <c:dLbl>
              <c:idx val="7"/>
              <c:layout>
                <c:manualLayout>
                  <c:x val="-7.822131860287552E-17"/>
                  <c:y val="-7.7350057849000939E-2"/>
                </c:manualLayout>
              </c:layout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9A5-4818-B3B8-2682DA844767}"/>
                </c:ext>
              </c:extLst>
            </c:dLbl>
            <c:dLbl>
              <c:idx val="8"/>
              <c:layout>
                <c:manualLayout>
                  <c:x val="0"/>
                  <c:y val="-8.5944508721111895E-2"/>
                </c:manualLayout>
              </c:layout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9A5-4818-B3B8-2682DA844767}"/>
                </c:ext>
              </c:extLst>
            </c:dLbl>
            <c:dLbl>
              <c:idx val="9"/>
              <c:layout>
                <c:manualLayout>
                  <c:x val="-2.2373065250245565E-2"/>
                  <c:y val="-4.3118186566102876E-2"/>
                </c:manualLayout>
              </c:layout>
              <c:spPr>
                <a:noFill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3200">
                      <a:solidFill>
                        <a:srgbClr val="FF0000"/>
                      </a:solidFill>
                    </a:defRPr>
                  </a:pPr>
                  <a:endParaRPr lang="ja-JP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9A5-4818-B3B8-2682DA844767}"/>
                </c:ext>
              </c:extLst>
            </c:dLbl>
            <c:dLbl>
              <c:idx val="10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9A5-4818-B3B8-2682DA844767}"/>
                </c:ext>
              </c:extLst>
            </c:dLbl>
            <c:spPr>
              <a:noFill/>
            </c:spPr>
            <c:dLblPos val="b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'10万人あたり推移'!$O$40:$X$40</c:f>
              <c:strCache>
                <c:ptCount val="10"/>
                <c:pt idx="0">
                  <c:v>H20</c:v>
                </c:pt>
                <c:pt idx="1">
                  <c:v>H21</c:v>
                </c:pt>
                <c:pt idx="2">
                  <c:v>H22</c:v>
                </c:pt>
                <c:pt idx="3">
                  <c:v>H23</c:v>
                </c:pt>
                <c:pt idx="4">
                  <c:v>H24</c:v>
                </c:pt>
                <c:pt idx="5">
                  <c:v>H25</c:v>
                </c:pt>
                <c:pt idx="6">
                  <c:v>H26</c:v>
                </c:pt>
                <c:pt idx="7">
                  <c:v>H27</c:v>
                </c:pt>
                <c:pt idx="8">
                  <c:v>H28</c:v>
                </c:pt>
                <c:pt idx="9">
                  <c:v>H29</c:v>
                </c:pt>
              </c:strCache>
            </c:strRef>
          </c:cat>
          <c:val>
            <c:numRef>
              <c:f>'10万人あたり推移'!$O$41:$X$41</c:f>
              <c:numCache>
                <c:formatCode>0.0;_ℊ</c:formatCode>
                <c:ptCount val="10"/>
                <c:pt idx="0">
                  <c:v>12.525117213663766</c:v>
                </c:pt>
                <c:pt idx="1">
                  <c:v>14.1</c:v>
                </c:pt>
                <c:pt idx="2" formatCode="0.0">
                  <c:v>15.273995523721513</c:v>
                </c:pt>
                <c:pt idx="3" formatCode="0.0">
                  <c:v>14.070969974241667</c:v>
                </c:pt>
                <c:pt idx="4" formatCode="0.0">
                  <c:v>13.924252068746021</c:v>
                </c:pt>
                <c:pt idx="5" formatCode="0.0">
                  <c:v>14.6</c:v>
                </c:pt>
                <c:pt idx="6" formatCode="0.0">
                  <c:v>15.4</c:v>
                </c:pt>
                <c:pt idx="7" formatCode="0.0">
                  <c:v>16.120862590155209</c:v>
                </c:pt>
                <c:pt idx="8" formatCode="0.0">
                  <c:v>16.2</c:v>
                </c:pt>
                <c:pt idx="9" formatCode="0.0">
                  <c:v>16.740088105726873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59A5-4818-B3B8-2682DA844767}"/>
            </c:ext>
          </c:extLst>
        </c:ser>
        <c:ser>
          <c:idx val="1"/>
          <c:order val="1"/>
          <c:tx>
            <c:strRef>
              <c:f>'10万人あたり推移'!$B$42</c:f>
              <c:strCache>
                <c:ptCount val="1"/>
                <c:pt idx="0">
                  <c:v>建設業</c:v>
                </c:pt>
              </c:strCache>
            </c:strRef>
          </c:tx>
          <c:spPr>
            <a:ln w="76200">
              <a:solidFill>
                <a:srgbClr val="3333CC"/>
              </a:solidFill>
            </a:ln>
          </c:spPr>
          <c:marker>
            <c:spPr>
              <a:solidFill>
                <a:srgbClr val="3333CC"/>
              </a:solidFill>
              <a:ln w="76200">
                <a:solidFill>
                  <a:srgbClr val="3333CC"/>
                </a:solidFill>
              </a:ln>
            </c:spPr>
          </c:marker>
          <c:dLbls>
            <c:dLbl>
              <c:idx val="3"/>
              <c:layout>
                <c:manualLayout>
                  <c:x val="-4.2666666666666807E-3"/>
                  <c:y val="8.3079691763741498E-2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9A5-4818-B3B8-2682DA844767}"/>
                </c:ext>
              </c:extLst>
            </c:dLbl>
            <c:dLbl>
              <c:idx val="4"/>
              <c:layout>
                <c:manualLayout>
                  <c:x val="0"/>
                  <c:y val="7.4485240891630486E-2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9A5-4818-B3B8-2682DA844767}"/>
                </c:ext>
              </c:extLst>
            </c:dLbl>
            <c:dLbl>
              <c:idx val="5"/>
              <c:layout>
                <c:manualLayout>
                  <c:x val="0"/>
                  <c:y val="7.4485240891630486E-2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9A5-4818-B3B8-2682DA844767}"/>
                </c:ext>
              </c:extLst>
            </c:dLbl>
            <c:dLbl>
              <c:idx val="6"/>
              <c:layout>
                <c:manualLayout>
                  <c:x val="0"/>
                  <c:y val="9.4538959593223545E-2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9A5-4818-B3B8-2682DA844767}"/>
                </c:ext>
              </c:extLst>
            </c:dLbl>
            <c:dLbl>
              <c:idx val="7"/>
              <c:layout>
                <c:manualLayout>
                  <c:x val="0"/>
                  <c:y val="8.8809325678482834E-2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9A5-4818-B3B8-2682DA844767}"/>
                </c:ext>
              </c:extLst>
            </c:dLbl>
            <c:dLbl>
              <c:idx val="8"/>
              <c:layout>
                <c:manualLayout>
                  <c:x val="0"/>
                  <c:y val="8.5944508721111867E-2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9A5-4818-B3B8-2682DA844767}"/>
                </c:ext>
              </c:extLst>
            </c:dLbl>
            <c:dLbl>
              <c:idx val="9"/>
              <c:layout>
                <c:manualLayout>
                  <c:x val="-1.3804514435695582E-3"/>
                  <c:y val="8.8198014343484565E-2"/>
                </c:manualLayout>
              </c:layout>
              <c:numFmt formatCode="#,##0.0_);[Red]\(#,##0.0\)" sourceLinked="0"/>
              <c:spPr>
                <a:noFill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800">
                      <a:solidFill>
                        <a:srgbClr val="0000FF"/>
                      </a:solidFill>
                    </a:defRPr>
                  </a:pPr>
                  <a:endParaRPr lang="ja-JP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9A5-4818-B3B8-2682DA844767}"/>
                </c:ext>
              </c:extLst>
            </c:dLbl>
            <c:dLbl>
              <c:idx val="10"/>
              <c:layout>
                <c:manualLayout>
                  <c:x val="0"/>
                  <c:y val="7.7350057849000939E-2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59A5-4818-B3B8-2682DA844767}"/>
                </c:ext>
              </c:extLst>
            </c:dLbl>
            <c:dLbl>
              <c:idx val="11"/>
              <c:layout>
                <c:manualLayout>
                  <c:x val="0"/>
                  <c:y val="8.0214874806371086E-2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9A5-4818-B3B8-2682DA844767}"/>
                </c:ext>
              </c:extLst>
            </c:dLbl>
            <c:numFmt formatCode="#,##0.0_);[Red]\(#,##0.0\)" sourceLinked="0"/>
            <c:spPr>
              <a:noFill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'10万人あたり推移'!$O$40:$X$40</c:f>
              <c:strCache>
                <c:ptCount val="10"/>
                <c:pt idx="0">
                  <c:v>H20</c:v>
                </c:pt>
                <c:pt idx="1">
                  <c:v>H21</c:v>
                </c:pt>
                <c:pt idx="2">
                  <c:v>H22</c:v>
                </c:pt>
                <c:pt idx="3">
                  <c:v>H23</c:v>
                </c:pt>
                <c:pt idx="4">
                  <c:v>H24</c:v>
                </c:pt>
                <c:pt idx="5">
                  <c:v>H25</c:v>
                </c:pt>
                <c:pt idx="6">
                  <c:v>H26</c:v>
                </c:pt>
                <c:pt idx="7">
                  <c:v>H27</c:v>
                </c:pt>
                <c:pt idx="8">
                  <c:v>H28</c:v>
                </c:pt>
                <c:pt idx="9">
                  <c:v>H29</c:v>
                </c:pt>
              </c:strCache>
            </c:strRef>
          </c:cat>
          <c:val>
            <c:numRef>
              <c:f>'10万人あたり推移'!$O$42:$X$42</c:f>
              <c:numCache>
                <c:formatCode>0.0</c:formatCode>
                <c:ptCount val="10"/>
                <c:pt idx="0">
                  <c:v>8.0074487895716953</c:v>
                </c:pt>
                <c:pt idx="1">
                  <c:v>7.1760154738878148</c:v>
                </c:pt>
                <c:pt idx="2">
                  <c:v>7.3293172690763058</c:v>
                </c:pt>
                <c:pt idx="3">
                  <c:v>6.812749003984063</c:v>
                </c:pt>
                <c:pt idx="4">
                  <c:v>7.2962226640159047</c:v>
                </c:pt>
                <c:pt idx="5">
                  <c:v>6.9</c:v>
                </c:pt>
                <c:pt idx="6">
                  <c:v>7.5</c:v>
                </c:pt>
                <c:pt idx="7">
                  <c:v>6.54</c:v>
                </c:pt>
                <c:pt idx="8">
                  <c:v>5.975609756097561</c:v>
                </c:pt>
                <c:pt idx="9">
                  <c:v>6.4859437751004014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59A5-4818-B3B8-2682DA844767}"/>
            </c:ext>
          </c:extLst>
        </c:ser>
        <c:ser>
          <c:idx val="2"/>
          <c:order val="2"/>
          <c:tx>
            <c:strRef>
              <c:f>'10万人あたり推移'!$B$45</c:f>
              <c:strCache>
                <c:ptCount val="1"/>
                <c:pt idx="0">
                  <c:v>全産業</c:v>
                </c:pt>
              </c:strCache>
            </c:strRef>
          </c:tx>
          <c:spPr>
            <a:ln w="76200">
              <a:solidFill>
                <a:srgbClr val="00CC00"/>
              </a:solidFill>
            </a:ln>
          </c:spPr>
          <c:marker>
            <c:spPr>
              <a:solidFill>
                <a:srgbClr val="00CC00"/>
              </a:solidFill>
              <a:ln w="76200">
                <a:solidFill>
                  <a:srgbClr val="00CC00"/>
                </a:solidFill>
              </a:ln>
            </c:spPr>
          </c:marker>
          <c:dLbls>
            <c:dLbl>
              <c:idx val="9"/>
              <c:numFmt formatCode="#,##0.0_);[Red]\(#,##0.0\)" sourceLinked="0"/>
              <c:spPr>
                <a:noFill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800">
                      <a:solidFill>
                        <a:srgbClr val="00B050"/>
                      </a:solidFill>
                    </a:defRPr>
                  </a:pPr>
                  <a:endParaRPr lang="ja-JP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59A5-4818-B3B8-2682DA844767}"/>
                </c:ext>
              </c:extLst>
            </c:dLbl>
            <c:numFmt formatCode="#,##0.0_);[Red]\(#,##0.0\)" sourceLinked="0"/>
            <c:spPr>
              <a:noFill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'10万人あたり推移'!$O$40:$X$40</c:f>
              <c:strCache>
                <c:ptCount val="10"/>
                <c:pt idx="0">
                  <c:v>H20</c:v>
                </c:pt>
                <c:pt idx="1">
                  <c:v>H21</c:v>
                </c:pt>
                <c:pt idx="2">
                  <c:v>H22</c:v>
                </c:pt>
                <c:pt idx="3">
                  <c:v>H23</c:v>
                </c:pt>
                <c:pt idx="4">
                  <c:v>H24</c:v>
                </c:pt>
                <c:pt idx="5">
                  <c:v>H25</c:v>
                </c:pt>
                <c:pt idx="6">
                  <c:v>H26</c:v>
                </c:pt>
                <c:pt idx="7">
                  <c:v>H27</c:v>
                </c:pt>
                <c:pt idx="8">
                  <c:v>H28</c:v>
                </c:pt>
                <c:pt idx="9">
                  <c:v>H29</c:v>
                </c:pt>
              </c:strCache>
            </c:strRef>
          </c:cat>
          <c:val>
            <c:numRef>
              <c:f>'10万人あたり推移'!$O$45:$X$45</c:f>
              <c:numCache>
                <c:formatCode>0.0</c:formatCode>
                <c:ptCount val="10"/>
                <c:pt idx="0">
                  <c:v>1.9859044635865308</c:v>
                </c:pt>
                <c:pt idx="1">
                  <c:v>1.7112384590894618</c:v>
                </c:pt>
                <c:pt idx="2">
                  <c:v>1.9098609557295829</c:v>
                </c:pt>
                <c:pt idx="3">
                  <c:v>1.6282397837494036</c:v>
                </c:pt>
                <c:pt idx="4">
                  <c:v>1.7432216905901115</c:v>
                </c:pt>
                <c:pt idx="5">
                  <c:v>1.6</c:v>
                </c:pt>
                <c:pt idx="6">
                  <c:v>1.7</c:v>
                </c:pt>
                <c:pt idx="7">
                  <c:v>1.5244667503136764</c:v>
                </c:pt>
                <c:pt idx="8">
                  <c:v>1.4409937888198756</c:v>
                </c:pt>
                <c:pt idx="9">
                  <c:v>1.4977029096477796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59A5-4818-B3B8-2682DA844767}"/>
            </c:ext>
          </c:extLst>
        </c:ser>
        <c:ser>
          <c:idx val="3"/>
          <c:order val="3"/>
          <c:tx>
            <c:strRef>
              <c:f>'10万人あたり推移'!$B$21</c:f>
              <c:strCache>
                <c:ptCount val="1"/>
                <c:pt idx="0">
                  <c:v>農業のうち65歳以上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dLbls>
            <c:dLbl>
              <c:idx val="9"/>
              <c:layout>
                <c:manualLayout>
                  <c:x val="-1.5397374277637684E-2"/>
                  <c:y val="-4.031266397602947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2800">
                      <a:solidFill>
                        <a:srgbClr val="FF0000"/>
                      </a:solidFill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453024619839415"/>
                      <c:h val="5.708986376810172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59A5-4818-B3B8-2682DA8447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800"/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'10万人あたり推移'!$O$40:$X$40</c:f>
              <c:strCache>
                <c:ptCount val="10"/>
                <c:pt idx="0">
                  <c:v>H20</c:v>
                </c:pt>
                <c:pt idx="1">
                  <c:v>H21</c:v>
                </c:pt>
                <c:pt idx="2">
                  <c:v>H22</c:v>
                </c:pt>
                <c:pt idx="3">
                  <c:v>H23</c:v>
                </c:pt>
                <c:pt idx="4">
                  <c:v>H24</c:v>
                </c:pt>
                <c:pt idx="5">
                  <c:v>H25</c:v>
                </c:pt>
                <c:pt idx="6">
                  <c:v>H26</c:v>
                </c:pt>
                <c:pt idx="7">
                  <c:v>H27</c:v>
                </c:pt>
                <c:pt idx="8">
                  <c:v>H28</c:v>
                </c:pt>
                <c:pt idx="9">
                  <c:v>H29</c:v>
                </c:pt>
              </c:strCache>
            </c:strRef>
          </c:cat>
          <c:val>
            <c:numRef>
              <c:f>'10万人あたり推移'!$O$21:$X$21</c:f>
              <c:numCache>
                <c:formatCode>0.0;_ℊ</c:formatCode>
                <c:ptCount val="10"/>
                <c:pt idx="0">
                  <c:v>16.41708264004437</c:v>
                </c:pt>
                <c:pt idx="1">
                  <c:v>18.222722159730033</c:v>
                </c:pt>
                <c:pt idx="2">
                  <c:v>20</c:v>
                </c:pt>
                <c:pt idx="3">
                  <c:v>17.815253914917896</c:v>
                </c:pt>
                <c:pt idx="4">
                  <c:v>18.337730870712402</c:v>
                </c:pt>
                <c:pt idx="5">
                  <c:v>18.406983826216418</c:v>
                </c:pt>
                <c:pt idx="6">
                  <c:v>20.450606585788563</c:v>
                </c:pt>
                <c:pt idx="7">
                  <c:v>21.342150747726759</c:v>
                </c:pt>
                <c:pt idx="8">
                  <c:v>20.258414420162705</c:v>
                </c:pt>
                <c:pt idx="9">
                  <c:v>21.202584064932914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59A5-4818-B3B8-2682DA844767}"/>
            </c:ext>
          </c:extLst>
        </c:ser>
        <c:ser>
          <c:idx val="4"/>
          <c:order val="4"/>
          <c:tx>
            <c:strRef>
              <c:f>'10万人あたり推移'!$B$22</c:f>
              <c:strCache>
                <c:ptCount val="1"/>
                <c:pt idx="0">
                  <c:v>農業のうち65歳未満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dLbls>
            <c:dLbl>
              <c:idx val="9"/>
              <c:layout>
                <c:manualLayout>
                  <c:x val="-3.8695105305759779E-2"/>
                  <c:y val="-5.3330521731881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800">
                      <a:solidFill>
                        <a:srgbClr val="FF0000"/>
                      </a:solidFill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59A5-4818-B3B8-2682DA84476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'10万人あたり推移'!$O$22:$X$22</c:f>
              <c:numCache>
                <c:formatCode>0.0;_ℊ</c:formatCode>
                <c:ptCount val="10"/>
                <c:pt idx="0">
                  <c:v>6.5934065934065931</c:v>
                </c:pt>
                <c:pt idx="1">
                  <c:v>7.5201432408236348</c:v>
                </c:pt>
                <c:pt idx="2">
                  <c:v>7.6946137703607471</c:v>
                </c:pt>
                <c:pt idx="3">
                  <c:v>8.3024028130494241</c:v>
                </c:pt>
                <c:pt idx="4">
                  <c:v>7.2173215717722536</c:v>
                </c:pt>
                <c:pt idx="5">
                  <c:v>8.5488820692678651</c:v>
                </c:pt>
                <c:pt idx="6">
                  <c:v>6.6820556432997202</c:v>
                </c:pt>
                <c:pt idx="7">
                  <c:v>7.0496083550913839</c:v>
                </c:pt>
                <c:pt idx="8">
                  <c:v>8.6774386594853379</c:v>
                </c:pt>
                <c:pt idx="9">
                  <c:v>7.8869536641472235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59A5-4818-B3B8-2682DA8447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3684408"/>
        <c:axId val="286288184"/>
      </c:lineChart>
      <c:catAx>
        <c:axId val="283684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/>
          <a:lstStyle/>
          <a:p>
            <a:pPr>
              <a:defRPr/>
            </a:pPr>
            <a:endParaRPr lang="ja-JP"/>
          </a:p>
        </c:txPr>
        <c:crossAx val="286288184"/>
        <c:crosses val="autoZero"/>
        <c:auto val="1"/>
        <c:lblAlgn val="ctr"/>
        <c:lblOffset val="30"/>
        <c:tickLblSkip val="1"/>
        <c:noMultiLvlLbl val="0"/>
      </c:catAx>
      <c:valAx>
        <c:axId val="286288184"/>
        <c:scaling>
          <c:orientation val="minMax"/>
        </c:scaling>
        <c:delete val="0"/>
        <c:axPos val="l"/>
        <c:majorGridlines/>
        <c:numFmt formatCode="0.0;_ℊ" sourceLinked="1"/>
        <c:majorTickMark val="out"/>
        <c:minorTickMark val="none"/>
        <c:tickLblPos val="nextTo"/>
        <c:crossAx val="2836844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2BF-4777-A4C3-50AD66EC0C2C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9050">
                <a:solidFill>
                  <a:srgbClr val="FFFF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2BF-4777-A4C3-50AD66EC0C2C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 w="19050"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2BF-4777-A4C3-50AD66EC0C2C}"/>
              </c:ext>
            </c:extLst>
          </c:dPt>
          <c:cat>
            <c:strRef>
              <c:f>(表1!$Z$6,表1!$Z$14,表1!$Z$21)</c:f>
              <c:strCache>
                <c:ptCount val="3"/>
                <c:pt idx="0">
                  <c:v>農業機械作業に係る事故</c:v>
                </c:pt>
                <c:pt idx="1">
                  <c:v>農業用施設作業に係る事故</c:v>
                </c:pt>
                <c:pt idx="2">
                  <c:v>機械・施設以外の作業に係る事故</c:v>
                </c:pt>
              </c:strCache>
            </c:strRef>
          </c:cat>
          <c:val>
            <c:numRef>
              <c:f>(表1!$AA$6,表1!$AA$14,表1!$AA$21)</c:f>
              <c:numCache>
                <c:formatCode>General"人"</c:formatCode>
                <c:ptCount val="3"/>
                <c:pt idx="0">
                  <c:v>211</c:v>
                </c:pt>
                <c:pt idx="1">
                  <c:v>13</c:v>
                </c:pt>
                <c:pt idx="2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2BF-4777-A4C3-50AD66EC0C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66CC"/>
              </a:solidFill>
              <a:ln w="19050">
                <a:solidFill>
                  <a:srgbClr val="FF66CC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3A7-4255-91B7-D48D2649262E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accent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3A7-4255-91B7-D48D2649262E}"/>
              </c:ext>
            </c:extLst>
          </c:dPt>
          <c:dPt>
            <c:idx val="2"/>
            <c:bubble3D val="0"/>
            <c:spPr>
              <a:solidFill>
                <a:srgbClr val="FFFF66"/>
              </a:solidFill>
              <a:ln w="19050">
                <a:solidFill>
                  <a:srgbClr val="FFFF6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3A7-4255-91B7-D48D2649262E}"/>
              </c:ext>
            </c:extLst>
          </c:dPt>
          <c:dPt>
            <c:idx val="3"/>
            <c:bubble3D val="0"/>
            <c:spPr>
              <a:solidFill>
                <a:srgbClr val="92D050"/>
              </a:solidFill>
              <a:ln w="19050">
                <a:solidFill>
                  <a:srgbClr val="92D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3A7-4255-91B7-D48D2649262E}"/>
              </c:ext>
            </c:extLst>
          </c:dPt>
          <c:dPt>
            <c:idx val="4"/>
            <c:bubble3D val="0"/>
            <c:spPr>
              <a:solidFill>
                <a:srgbClr val="00CC66"/>
              </a:solidFill>
              <a:ln w="19050">
                <a:solidFill>
                  <a:srgbClr val="00CC6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3A7-4255-91B7-D48D2649262E}"/>
              </c:ext>
            </c:extLst>
          </c:dPt>
          <c:dPt>
            <c:idx val="5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3A7-4255-91B7-D48D2649262E}"/>
              </c:ext>
            </c:extLst>
          </c:dPt>
          <c:dPt>
            <c:idx val="6"/>
            <c:bubble3D val="0"/>
            <c:spPr>
              <a:solidFill>
                <a:srgbClr val="FFCCCC"/>
              </a:solidFill>
              <a:ln w="19050">
                <a:solidFill>
                  <a:srgbClr val="FFCCCC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83A7-4255-91B7-D48D2649262E}"/>
              </c:ext>
            </c:extLst>
          </c:dPt>
          <c:dPt>
            <c:idx val="7"/>
            <c:bubble3D val="0"/>
            <c:spPr>
              <a:solidFill>
                <a:srgbClr val="FFFF00"/>
              </a:solidFill>
              <a:ln w="19050">
                <a:solidFill>
                  <a:srgbClr val="FFFF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83A7-4255-91B7-D48D2649262E}"/>
              </c:ext>
            </c:extLst>
          </c:dPt>
          <c:dPt>
            <c:idx val="8"/>
            <c:bubble3D val="0"/>
            <c:spPr>
              <a:solidFill>
                <a:srgbClr val="33CC33"/>
              </a:solidFill>
              <a:ln w="19050">
                <a:solidFill>
                  <a:srgbClr val="33CC3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83A7-4255-91B7-D48D2649262E}"/>
              </c:ext>
            </c:extLst>
          </c:dPt>
          <c:dPt>
            <c:idx val="9"/>
            <c:bubble3D val="0"/>
            <c:spPr>
              <a:solidFill>
                <a:srgbClr val="FFFF99"/>
              </a:solidFill>
              <a:ln w="19050">
                <a:solidFill>
                  <a:srgbClr val="FFFF9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83A7-4255-91B7-D48D2649262E}"/>
              </c:ext>
            </c:extLst>
          </c:dPt>
          <c:dPt>
            <c:idx val="10"/>
            <c:bubble3D val="0"/>
            <c:spPr>
              <a:solidFill>
                <a:srgbClr val="FF0066"/>
              </a:solidFill>
              <a:ln w="19050">
                <a:solidFill>
                  <a:srgbClr val="FF006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83A7-4255-91B7-D48D2649262E}"/>
              </c:ext>
            </c:extLst>
          </c:dPt>
          <c:dPt>
            <c:idx val="11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accent5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83A7-4255-91B7-D48D2649262E}"/>
              </c:ext>
            </c:extLst>
          </c:dPt>
          <c:dPt>
            <c:idx val="12"/>
            <c:bubble3D val="0"/>
            <c:spPr>
              <a:solidFill>
                <a:schemeClr val="accent4"/>
              </a:solidFill>
              <a:ln w="19050">
                <a:solidFill>
                  <a:schemeClr val="accent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83A7-4255-91B7-D48D2649262E}"/>
              </c:ext>
            </c:extLst>
          </c:dPt>
          <c:dLbls>
            <c:dLbl>
              <c:idx val="0"/>
              <c:layout>
                <c:manualLayout>
                  <c:x val="-0.20389708767281858"/>
                  <c:y val="0.15313952832957928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3A7-4255-91B7-D48D2649262E}"/>
                </c:ext>
              </c:extLst>
            </c:dLbl>
            <c:dLbl>
              <c:idx val="1"/>
              <c:layout>
                <c:manualLayout>
                  <c:x val="-0.19008324819460584"/>
                  <c:y val="-0.13446631275890678"/>
                </c:manualLayout>
              </c:layout>
              <c:numFmt formatCode="\(0.0%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8139544640533287"/>
                      <c:h val="0.1357313365752103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83A7-4255-91B7-D48D2649262E}"/>
                </c:ext>
              </c:extLst>
            </c:dLbl>
            <c:dLbl>
              <c:idx val="2"/>
              <c:numFmt formatCode="\(0.0%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ＭＳ Ｐゴシック" panose="020B0600070205080204" pitchFamily="50" charset="-128"/>
                      <a:ea typeface="ＭＳ Ｐゴシック" panose="020B0600070205080204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3A7-4255-91B7-D48D2649262E}"/>
                </c:ext>
              </c:extLst>
            </c:dLbl>
            <c:dLbl>
              <c:idx val="3"/>
              <c:layout>
                <c:manualLayout>
                  <c:x val="0.29413743138724979"/>
                  <c:y val="0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3A7-4255-91B7-D48D2649262E}"/>
                </c:ext>
              </c:extLst>
            </c:dLbl>
            <c:dLbl>
              <c:idx val="4"/>
              <c:layout>
                <c:manualLayout>
                  <c:x val="-0.18550013013600183"/>
                  <c:y val="-1.1620833610893006E-3"/>
                </c:manualLayout>
              </c:layout>
              <c:numFmt formatCode="\(0.0%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ＭＳ Ｐゴシック" panose="020B0600070205080204" pitchFamily="50" charset="-128"/>
                      <a:ea typeface="ＭＳ Ｐゴシック" panose="020B0600070205080204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3103879606717346"/>
                      <c:h val="7.437333510970432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83A7-4255-91B7-D48D2649262E}"/>
                </c:ext>
              </c:extLst>
            </c:dLbl>
            <c:dLbl>
              <c:idx val="5"/>
              <c:layout>
                <c:manualLayout>
                  <c:x val="-0.1006436876269797"/>
                  <c:y val="-4.6943958667165414E-2"/>
                </c:manualLayout>
              </c:layout>
              <c:numFmt formatCode="\(0.0%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ＭＳ Ｐゴシック" panose="020B0600070205080204" pitchFamily="50" charset="-128"/>
                      <a:ea typeface="ＭＳ Ｐゴシック" panose="020B0600070205080204" pitchFamily="50" charset="-128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9403744032196039"/>
                      <c:h val="9.238562720658585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83A7-4255-91B7-D48D2649262E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3A7-4255-91B7-D48D2649262E}"/>
                </c:ext>
              </c:extLst>
            </c:dLbl>
            <c:dLbl>
              <c:idx val="8"/>
              <c:layout>
                <c:manualLayout>
                  <c:x val="0.14841983816519891"/>
                  <c:y val="3.831855504907835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3A7-4255-91B7-D48D2649262E}"/>
                </c:ext>
              </c:extLst>
            </c:dLbl>
            <c:dLbl>
              <c:idx val="9"/>
              <c:layout>
                <c:manualLayout>
                  <c:x val="0.17255381220792237"/>
                  <c:y val="0.10399529749700054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3A7-4255-91B7-D48D2649262E}"/>
                </c:ext>
              </c:extLst>
            </c:dLbl>
            <c:dLbl>
              <c:idx val="10"/>
              <c:layout>
                <c:manualLayout>
                  <c:x val="0.15167393744925667"/>
                  <c:y val="0.14171451034016286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39815401110235"/>
                      <c:h val="0.1312921781358499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83A7-4255-91B7-D48D2649262E}"/>
                </c:ext>
              </c:extLst>
            </c:dLbl>
            <c:dLbl>
              <c:idx val="11"/>
              <c:layout>
                <c:manualLayout>
                  <c:x val="-0.15195223426034193"/>
                  <c:y val="3.7186667554852164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272889368859815"/>
                      <c:h val="0.1307343781225271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83A7-4255-91B7-D48D2649262E}"/>
                </c:ext>
              </c:extLst>
            </c:dLbl>
            <c:dLbl>
              <c:idx val="12"/>
              <c:layout>
                <c:manualLayout>
                  <c:x val="-0.15460110401945437"/>
                  <c:y val="0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3A7-4255-91B7-D48D2649262E}"/>
                </c:ext>
              </c:extLst>
            </c:dLbl>
            <c:numFmt formatCode="\(0.0%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表1!$Z$7:$Z$19</c:f>
              <c:strCache>
                <c:ptCount val="13"/>
                <c:pt idx="0">
                  <c:v>乗用型トラクター</c:v>
                </c:pt>
                <c:pt idx="1">
                  <c:v>歩行型トラクター</c:v>
                </c:pt>
                <c:pt idx="2">
                  <c:v>農用運搬車</c:v>
                </c:pt>
                <c:pt idx="3">
                  <c:v>自脱型コンバイン</c:v>
                </c:pt>
                <c:pt idx="4">
                  <c:v>動力防除機</c:v>
                </c:pt>
                <c:pt idx="5">
                  <c:v>動力刈払機</c:v>
                </c:pt>
                <c:pt idx="6">
                  <c:v>その他</c:v>
                </c:pt>
                <c:pt idx="7">
                  <c:v>農業用施設作業に係る事故</c:v>
                </c:pt>
                <c:pt idx="8">
                  <c:v>ほ場、道路からの転落 </c:v>
                </c:pt>
                <c:pt idx="9">
                  <c:v>熱中症</c:v>
                </c:pt>
                <c:pt idx="10">
                  <c:v>稲ワラ焼却中等の火傷</c:v>
                </c:pt>
                <c:pt idx="11">
                  <c:v>木等の高所からの転落</c:v>
                </c:pt>
                <c:pt idx="12">
                  <c:v>その他</c:v>
                </c:pt>
              </c:strCache>
            </c:strRef>
          </c:cat>
          <c:val>
            <c:numRef>
              <c:f>表1!$AA$7:$AA$19</c:f>
              <c:numCache>
                <c:formatCode>General"人"</c:formatCode>
                <c:ptCount val="13"/>
                <c:pt idx="0">
                  <c:v>92</c:v>
                </c:pt>
                <c:pt idx="1">
                  <c:v>28</c:v>
                </c:pt>
                <c:pt idx="2">
                  <c:v>26</c:v>
                </c:pt>
                <c:pt idx="3">
                  <c:v>11</c:v>
                </c:pt>
                <c:pt idx="4">
                  <c:v>6</c:v>
                </c:pt>
                <c:pt idx="5">
                  <c:v>12</c:v>
                </c:pt>
                <c:pt idx="6">
                  <c:v>36</c:v>
                </c:pt>
                <c:pt idx="7">
                  <c:v>13</c:v>
                </c:pt>
                <c:pt idx="8">
                  <c:v>23</c:v>
                </c:pt>
                <c:pt idx="9">
                  <c:v>22</c:v>
                </c:pt>
                <c:pt idx="10">
                  <c:v>17</c:v>
                </c:pt>
                <c:pt idx="11">
                  <c:v>10</c:v>
                </c:pt>
                <c:pt idx="1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83A7-4255-91B7-D48D264926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3.14175E-7</cdr:x>
      <cdr:y>0.92517</cdr:y>
    </cdr:from>
    <cdr:to>
      <cdr:x>0.82762</cdr:x>
      <cdr:y>0.97578</cdr:y>
    </cdr:to>
    <cdr:sp macro="" textlink="">
      <cdr:nvSpPr>
        <cdr:cNvPr id="5" name="テキスト ボックス 4"/>
        <cdr:cNvSpPr txBox="1"/>
      </cdr:nvSpPr>
      <cdr:spPr>
        <a:xfrm xmlns:a="http://schemas.openxmlformats.org/drawingml/2006/main">
          <a:off x="2" y="4244579"/>
          <a:ext cx="5268516" cy="2321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b"/>
        <a:lstStyle xmlns:a="http://schemas.openxmlformats.org/drawingml/2006/main"/>
        <a:p xmlns:a="http://schemas.openxmlformats.org/drawingml/2006/main">
          <a:pPr marL="0" marR="0" indent="0" algn="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ja-JP" altLang="en-US" sz="1000"/>
            <a:t>出典　死亡者数　</a:t>
          </a:r>
          <a:r>
            <a:rPr lang="ja-JP" altLang="en-US" sz="1000">
              <a:latin typeface="+mn-lt"/>
              <a:ea typeface="+mn-ea"/>
              <a:cs typeface="+mn-cs"/>
            </a:rPr>
            <a:t>農作業死亡事故調査（農水省）、死亡災害報告</a:t>
          </a:r>
          <a:r>
            <a:rPr lang="ja-JP" altLang="en-US" sz="1000"/>
            <a:t>（厚労省）　　</a:t>
          </a:r>
          <a:endParaRPr lang="en-US" altLang="ja-JP" sz="1000"/>
        </a:p>
      </cdr:txBody>
    </cdr:sp>
  </cdr:relSizeAnchor>
  <cdr:relSizeAnchor xmlns:cdr="http://schemas.openxmlformats.org/drawingml/2006/chartDrawing">
    <cdr:from>
      <cdr:x>0.075</cdr:x>
      <cdr:y>0.96006</cdr:y>
    </cdr:from>
    <cdr:to>
      <cdr:x>0.93391</cdr:x>
      <cdr:y>0.98896</cdr:y>
    </cdr:to>
    <cdr:sp macro="" textlink="">
      <cdr:nvSpPr>
        <cdr:cNvPr id="6" name="テキスト ボックス 1"/>
        <cdr:cNvSpPr txBox="1"/>
      </cdr:nvSpPr>
      <cdr:spPr>
        <a:xfrm xmlns:a="http://schemas.openxmlformats.org/drawingml/2006/main">
          <a:off x="648072" y="6264696"/>
          <a:ext cx="7421807" cy="1886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marL="0" marR="0" indent="0" algn="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ja-JP" altLang="en-US" sz="1000" dirty="0"/>
            <a:t>就業人口　農林業センサス、農業構造動態調査（農林水産省）、労働力調査（総務省）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3076977" cy="513789"/>
          </a:xfrm>
          <a:prstGeom prst="rect">
            <a:avLst/>
          </a:prstGeom>
        </p:spPr>
        <p:txBody>
          <a:bodyPr vert="horz" lIns="95449" tIns="47725" rIns="95449" bIns="4772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4020650" y="0"/>
            <a:ext cx="3076976" cy="513789"/>
          </a:xfrm>
          <a:prstGeom prst="rect">
            <a:avLst/>
          </a:prstGeom>
        </p:spPr>
        <p:txBody>
          <a:bodyPr vert="horz" lIns="95449" tIns="47725" rIns="95449" bIns="47725" rtlCol="0"/>
          <a:lstStyle>
            <a:lvl1pPr algn="r">
              <a:defRPr sz="1200"/>
            </a:lvl1pPr>
          </a:lstStyle>
          <a:p>
            <a:fld id="{2B8F0C41-C6D7-4994-B217-D6796F8DE4E1}" type="datetimeFigureOut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4" y="9720825"/>
            <a:ext cx="3076977" cy="513789"/>
          </a:xfrm>
          <a:prstGeom prst="rect">
            <a:avLst/>
          </a:prstGeom>
        </p:spPr>
        <p:txBody>
          <a:bodyPr vert="horz" lIns="95449" tIns="47725" rIns="95449" bIns="4772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4020650" y="9720825"/>
            <a:ext cx="3076976" cy="513789"/>
          </a:xfrm>
          <a:prstGeom prst="rect">
            <a:avLst/>
          </a:prstGeom>
        </p:spPr>
        <p:txBody>
          <a:bodyPr vert="horz" lIns="95449" tIns="47725" rIns="95449" bIns="47725" rtlCol="0" anchor="b"/>
          <a:lstStyle>
            <a:lvl1pPr algn="r">
              <a:defRPr sz="1200"/>
            </a:lvl1pPr>
          </a:lstStyle>
          <a:p>
            <a:fld id="{ED5F0994-A58B-447B-A49F-C17133393D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8366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3076143" cy="513284"/>
          </a:xfrm>
          <a:prstGeom prst="rect">
            <a:avLst/>
          </a:prstGeom>
        </p:spPr>
        <p:txBody>
          <a:bodyPr vert="horz" lIns="94619" tIns="47309" rIns="94619" bIns="4730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6" y="2"/>
            <a:ext cx="3076143" cy="513284"/>
          </a:xfrm>
          <a:prstGeom prst="rect">
            <a:avLst/>
          </a:prstGeom>
        </p:spPr>
        <p:txBody>
          <a:bodyPr vert="horz" lIns="94619" tIns="47309" rIns="94619" bIns="47309" rtlCol="0"/>
          <a:lstStyle>
            <a:lvl1pPr algn="r">
              <a:defRPr sz="1200"/>
            </a:lvl1pPr>
          </a:lstStyle>
          <a:p>
            <a:fld id="{D5362D1E-6FFD-4428-B50E-83AAFC381CE0}" type="datetimeFigureOut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054100" y="1279525"/>
            <a:ext cx="499110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19" tIns="47309" rIns="94619" bIns="4730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8"/>
            <a:ext cx="5678778" cy="4029439"/>
          </a:xfrm>
          <a:prstGeom prst="rect">
            <a:avLst/>
          </a:prstGeom>
        </p:spPr>
        <p:txBody>
          <a:bodyPr vert="horz" lIns="94619" tIns="47309" rIns="94619" bIns="4730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721333"/>
            <a:ext cx="3076143" cy="513284"/>
          </a:xfrm>
          <a:prstGeom prst="rect">
            <a:avLst/>
          </a:prstGeom>
        </p:spPr>
        <p:txBody>
          <a:bodyPr vert="horz" lIns="94619" tIns="47309" rIns="94619" bIns="4730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6" y="9721333"/>
            <a:ext cx="3076143" cy="513284"/>
          </a:xfrm>
          <a:prstGeom prst="rect">
            <a:avLst/>
          </a:prstGeom>
        </p:spPr>
        <p:txBody>
          <a:bodyPr vert="horz" lIns="94619" tIns="47309" rIns="94619" bIns="47309" rtlCol="0" anchor="b"/>
          <a:lstStyle>
            <a:lvl1pPr algn="r">
              <a:defRPr sz="1200"/>
            </a:lvl1pPr>
          </a:lstStyle>
          <a:p>
            <a:fld id="{5EC6DD07-EFAF-446C-917E-DCE0FD84A8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8343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6DD07-EFAF-446C-917E-DCE0FD84A8F5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6308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6DD07-EFAF-446C-917E-DCE0FD84A8F5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59740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6DD07-EFAF-446C-917E-DCE0FD84A8F5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94491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776288" y="766763"/>
            <a:ext cx="5546725" cy="3840162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D8E121-5FD9-4ECF-B9C0-A66E5379D7E9}" type="slidenum">
              <a:rPr lang="ja-JP" alt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ja-JP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711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776288" y="766763"/>
            <a:ext cx="5546725" cy="3840162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D8E121-5FD9-4ECF-B9C0-A66E5379D7E9}" type="slidenum">
              <a:rPr lang="ja-JP" alt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ja-JP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857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5AD2-4207-49E7-BE93-7A70F2AEFF01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594600" y="6492875"/>
            <a:ext cx="2311400" cy="365125"/>
          </a:xfrm>
        </p:spPr>
        <p:txBody>
          <a:bodyPr/>
          <a:lstStyle>
            <a:lvl1pPr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64452A23-BFEA-43FD-98FB-69091C0AE9EE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9005F-E5B8-48FD-B811-DEF27AF44837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506" y="2906719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259C-8BDC-4ED4-AF08-968E95D96311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4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35550" y="1600204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B0F7F-1B69-4763-A29D-DA0C54CBEB76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A4251-1427-4473-8980-488511E611A7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1E419-6DB3-4B20-9DB1-996EAE95AB0B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F239-4A79-4E30-9B38-A29CF94DF366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>
          <a:xfrm>
            <a:off x="7628208" y="6529113"/>
            <a:ext cx="2311400" cy="365125"/>
          </a:xfrm>
        </p:spPr>
        <p:txBody>
          <a:bodyPr/>
          <a:lstStyle>
            <a:lvl1pPr>
              <a:defRPr sz="2000"/>
            </a:lvl1pPr>
          </a:lstStyle>
          <a:p>
            <a:fld id="{64452A23-BFEA-43FD-98FB-69091C0AE9EE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4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2974" y="273052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4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47FBE-1D54-4BCF-84F9-06A2B500F54D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F39E-654B-4B6C-9B78-01E59FD979F7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0C33F-8EF7-4CA5-A846-BD733D5D497F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C159A-F818-43C4-93D8-3209F88C65BC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89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C9396-1227-461E-92B5-DC210AA005D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610288" y="6492875"/>
            <a:ext cx="2311400" cy="365125"/>
          </a:xfrm>
        </p:spPr>
        <p:txBody>
          <a:bodyPr/>
          <a:lstStyle>
            <a:lvl1pPr>
              <a:defRPr sz="2000"/>
            </a:lvl1pPr>
          </a:lstStyle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1302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A264-042A-4240-B301-4DE8571172A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338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6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506" y="2906722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956B-0D32-4CCF-9F80-493D092F0EB8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4237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4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35550" y="1600204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5DBB6-2007-4728-9A0C-2283F6F3E6F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257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8E39D-607D-4923-AA71-F8A1C5390CB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9693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06833-7AB2-407A-B6E4-7EBE0F375252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787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C0F40-D205-4654-A46A-353E9805019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8917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2979" y="273052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9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02EC8-424F-4CBD-B6B3-B6BDBC919A8F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8758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9293-D468-47B1-8043-38892C845FE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619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A1A8C-93CE-42DE-8CAF-1F7233C9FEA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5976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E8F92-6981-44FF-AA47-F3BDA0EA36FB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205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47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45E4D-8533-44B2-9BAB-E5D952796EE3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594600" y="6492875"/>
            <a:ext cx="2311400" cy="365125"/>
          </a:xfrm>
        </p:spPr>
        <p:txBody>
          <a:bodyPr/>
          <a:lstStyle>
            <a:lvl1pPr>
              <a:defRPr sz="2000"/>
            </a:lvl1pPr>
          </a:lstStyle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6046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CA5E5-8A4B-47D0-A65B-505B15ADEE2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577683" y="6492875"/>
            <a:ext cx="2311400" cy="365125"/>
          </a:xfrm>
        </p:spPr>
        <p:txBody>
          <a:bodyPr/>
          <a:lstStyle>
            <a:lvl1pPr>
              <a:defRPr sz="2000"/>
            </a:lvl1pPr>
          </a:lstStyle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5908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2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506" y="2906722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DB1F1-0718-4901-81E0-40E10EE82FD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3253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4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35550" y="1600204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C7B6E-6ECB-497E-9095-7ADC10EF9EA8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2066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0B00-2219-4B56-872A-78CFF1BD92E6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1978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8393A-0414-4662-9A9E-1460A52AFA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4322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50B2-9165-4A5A-A295-BA342ACD340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>
          <a:xfrm>
            <a:off x="7591896" y="6492875"/>
            <a:ext cx="2311400" cy="365125"/>
          </a:xfrm>
        </p:spPr>
        <p:txBody>
          <a:bodyPr/>
          <a:lstStyle>
            <a:lvl1pPr>
              <a:defRPr sz="2000"/>
            </a:lvl1pPr>
          </a:lstStyle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0689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2979" y="273052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9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B8E2-91C4-48DF-BEAB-164E83F5AED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8704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C527-F12E-43FA-AEC8-A1A804CF087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2407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EAF3E-2F12-4FA2-9998-9195B56D6F53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600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C50E-E606-451D-85FB-73C9659758B3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48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95300" y="6356356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03F4C-A7FB-4C06-89D5-74B766C965A1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384550" y="6356356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099300" y="6356356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95300" y="6356414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7CBC8-BA12-415F-83CF-1211BDB7225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384550" y="6356414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099300" y="6356414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423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95300" y="6356372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076A5-E20A-4980-83E2-B6AC2B44980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2021/3/10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384550" y="6356372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099300" y="6356372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52A23-BFEA-43FD-98FB-69091C0AE9E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039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9906000" cy="414908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0066FF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650395" y="1641574"/>
            <a:ext cx="869509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5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安全な農作業について</a:t>
            </a:r>
            <a:endParaRPr lang="en-US" altLang="ja-JP" sz="54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5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考えてみましょう　　　　　　　　　　　　　　　　　　　　　　　　　　　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1523213" y="4365104"/>
            <a:ext cx="685957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農業高校向け農作業安全の授業資料</a:t>
            </a:r>
            <a:endParaRPr lang="en-US" altLang="ja-JP" sz="28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平成</a:t>
            </a:r>
            <a:r>
              <a:rPr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31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</a:t>
            </a:r>
            <a:r>
              <a:rPr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月農林水産省生産局技術普及課生産資材対策室</a:t>
            </a:r>
            <a:endParaRPr lang="en-US" altLang="ja-JP" sz="20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4640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9906000" cy="414908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0066FF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0" y="764704"/>
            <a:ext cx="990599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48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トピック</a:t>
            </a:r>
            <a:endParaRPr lang="en-US" altLang="ja-JP" sz="48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endParaRPr lang="en-US" altLang="ja-JP" sz="48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895350">
              <a:lnSpc>
                <a:spcPct val="150000"/>
              </a:lnSpc>
            </a:pP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・農作業中の事故について知る</a:t>
            </a:r>
            <a:endParaRPr lang="en-US" altLang="ja-JP" sz="40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895350">
              <a:lnSpc>
                <a:spcPct val="150000"/>
              </a:lnSpc>
            </a:pP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・事故を防ぐにはどうしたら良いか</a:t>
            </a:r>
            <a:endParaRPr lang="en-US" altLang="ja-JP" sz="40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895350">
              <a:lnSpc>
                <a:spcPct val="150000"/>
              </a:lnSpc>
            </a:pP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・今どんなことに取り組んでいるか</a:t>
            </a:r>
            <a:endParaRPr lang="en-US" altLang="ja-JP" sz="40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8135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9906000" cy="414908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0066FF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0" y="2420888"/>
            <a:ext cx="99059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48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農作業中にどのくらいの方が</a:t>
            </a:r>
            <a:endParaRPr lang="en-US" altLang="ja-JP" sz="48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48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亡くなられているか知っていますか　　　　　　　　　　　　　　　　　　　　　　　　</a:t>
            </a:r>
          </a:p>
        </p:txBody>
      </p:sp>
    </p:spTree>
    <p:extLst>
      <p:ext uri="{BB962C8B-B14F-4D97-AF65-F5344CB8AC3E}">
        <p14:creationId xmlns:p14="http://schemas.microsoft.com/office/powerpoint/2010/main" val="2356498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グラフ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1933995"/>
              </p:ext>
            </p:extLst>
          </p:nvPr>
        </p:nvGraphicFramePr>
        <p:xfrm>
          <a:off x="626348" y="764705"/>
          <a:ext cx="8536552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テキスト ボックス 11"/>
          <p:cNvSpPr txBox="1">
            <a:spLocks noChangeArrowheads="1"/>
          </p:cNvSpPr>
          <p:nvPr/>
        </p:nvSpPr>
        <p:spPr bwMode="auto">
          <a:xfrm>
            <a:off x="128464" y="2470738"/>
            <a:ext cx="312906" cy="2028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marL="95250" indent="-952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1000"/>
              </a:lnSpc>
            </a:pPr>
            <a:r>
              <a:rPr lang="ja-JP" altLang="en-US" sz="1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死亡者数（人）</a:t>
            </a:r>
          </a:p>
        </p:txBody>
      </p:sp>
      <p:sp>
        <p:nvSpPr>
          <p:cNvPr id="30" name="テキスト ボックス 13"/>
          <p:cNvSpPr txBox="1">
            <a:spLocks noChangeArrowheads="1"/>
          </p:cNvSpPr>
          <p:nvPr/>
        </p:nvSpPr>
        <p:spPr bwMode="auto">
          <a:xfrm>
            <a:off x="9444485" y="2679619"/>
            <a:ext cx="312906" cy="1606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marL="95250" indent="-952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1000"/>
              </a:lnSpc>
            </a:pPr>
            <a:r>
              <a:rPr lang="ja-JP" altLang="en-US" sz="1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高齢者比率（％）</a:t>
            </a:r>
          </a:p>
        </p:txBody>
      </p:sp>
      <p:sp>
        <p:nvSpPr>
          <p:cNvPr id="27" name="正方形/長方形 26"/>
          <p:cNvSpPr/>
          <p:nvPr/>
        </p:nvSpPr>
        <p:spPr>
          <a:xfrm>
            <a:off x="0" y="1315"/>
            <a:ext cx="9906000" cy="476250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720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80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農作業死亡事故の発生状況</a:t>
            </a:r>
            <a:endParaRPr lang="en-US" altLang="ja-JP" sz="2800" b="1" dirty="0">
              <a:solidFill>
                <a:prstClr val="white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761312" y="1831009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304</a:t>
            </a:r>
            <a:endParaRPr kumimoji="1" lang="ja-JP" altLang="en-US" sz="32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761312" y="596989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84.2</a:t>
            </a:r>
            <a:endParaRPr kumimoji="1" lang="ja-JP" altLang="en-US" sz="32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704831" y="2787962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42.1</a:t>
            </a:r>
            <a:endParaRPr kumimoji="1" lang="ja-JP" altLang="en-US" sz="3200" b="1" dirty="0">
              <a:solidFill>
                <a:srgbClr val="0000F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243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グラフ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2722563"/>
              </p:ext>
            </p:extLst>
          </p:nvPr>
        </p:nvGraphicFramePr>
        <p:xfrm>
          <a:off x="272480" y="332656"/>
          <a:ext cx="9073008" cy="6525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正方形/長方形 26"/>
          <p:cNvSpPr/>
          <p:nvPr/>
        </p:nvSpPr>
        <p:spPr>
          <a:xfrm>
            <a:off x="0" y="1315"/>
            <a:ext cx="9906000" cy="476250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ja-JP" sz="28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10</a:t>
            </a:r>
            <a:r>
              <a:rPr lang="ja-JP" altLang="en-US" sz="28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万人あたり死亡事故発生件数の推移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631716" y="3192832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</a:rPr>
              <a:t>農業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592960" y="4662972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solidFill>
                  <a:srgbClr val="0000FF"/>
                </a:solidFill>
              </a:rPr>
              <a:t>建設業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592960" y="5589240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solidFill>
                  <a:srgbClr val="00B050"/>
                </a:solidFill>
              </a:rPr>
              <a:t>全産業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220706" y="1354848"/>
            <a:ext cx="2839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農業のうち</a:t>
            </a:r>
            <a:r>
              <a:rPr lang="en-US" altLang="ja-JP" sz="2400" b="1" dirty="0">
                <a:solidFill>
                  <a:srgbClr val="FF0000"/>
                </a:solidFill>
              </a:rPr>
              <a:t>65</a:t>
            </a:r>
            <a:r>
              <a:rPr lang="ja-JP" altLang="en-US" sz="2400" b="1" dirty="0">
                <a:solidFill>
                  <a:srgbClr val="FF0000"/>
                </a:solidFill>
              </a:rPr>
              <a:t>歳以上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303251" y="3717521"/>
            <a:ext cx="2839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農業のうち</a:t>
            </a:r>
            <a:r>
              <a:rPr lang="en-US" altLang="ja-JP" sz="2400" b="1" dirty="0">
                <a:solidFill>
                  <a:srgbClr val="FF0000"/>
                </a:solidFill>
              </a:rPr>
              <a:t>65</a:t>
            </a:r>
            <a:r>
              <a:rPr lang="ja-JP" altLang="en-US" sz="2400" b="1" dirty="0">
                <a:solidFill>
                  <a:srgbClr val="FF0000"/>
                </a:solidFill>
              </a:rPr>
              <a:t>歳未満</a:t>
            </a:r>
          </a:p>
        </p:txBody>
      </p:sp>
      <p:sp>
        <p:nvSpPr>
          <p:cNvPr id="12" name="テキスト ボックス 11"/>
          <p:cNvSpPr txBox="1">
            <a:spLocks noChangeArrowheads="1"/>
          </p:cNvSpPr>
          <p:nvPr/>
        </p:nvSpPr>
        <p:spPr bwMode="auto">
          <a:xfrm>
            <a:off x="604474" y="2470737"/>
            <a:ext cx="312906" cy="2028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marL="95250" indent="-952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1000"/>
              </a:lnSpc>
            </a:pPr>
            <a:r>
              <a:rPr lang="ja-JP" altLang="en-US" sz="1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死亡者数（人）</a:t>
            </a:r>
          </a:p>
        </p:txBody>
      </p:sp>
    </p:spTree>
    <p:extLst>
      <p:ext uri="{BB962C8B-B14F-4D97-AF65-F5344CB8AC3E}">
        <p14:creationId xmlns:p14="http://schemas.microsoft.com/office/powerpoint/2010/main" val="1082262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正方形/長方形 25"/>
          <p:cNvSpPr/>
          <p:nvPr/>
        </p:nvSpPr>
        <p:spPr>
          <a:xfrm>
            <a:off x="0" y="1315"/>
            <a:ext cx="9906000" cy="476250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720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80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農作業死亡事故の内訳（平成</a:t>
            </a:r>
            <a:r>
              <a:rPr lang="en-US" altLang="ja-JP" sz="280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29</a:t>
            </a:r>
            <a:r>
              <a:rPr lang="ja-JP" altLang="en-US" sz="280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　要因別）</a:t>
            </a:r>
            <a:endParaRPr lang="en-US" altLang="ja-JP" sz="2800" b="1" dirty="0">
              <a:solidFill>
                <a:prstClr val="white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aphicFrame>
        <p:nvGraphicFramePr>
          <p:cNvPr id="13" name="グラフ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9933312"/>
              </p:ext>
            </p:extLst>
          </p:nvPr>
        </p:nvGraphicFramePr>
        <p:xfrm>
          <a:off x="500398" y="866330"/>
          <a:ext cx="9191664" cy="5514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グラフ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3794344"/>
              </p:ext>
            </p:extLst>
          </p:nvPr>
        </p:nvGraphicFramePr>
        <p:xfrm>
          <a:off x="1873405" y="887099"/>
          <a:ext cx="6435575" cy="5464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テキスト ボックス 14"/>
          <p:cNvSpPr txBox="1"/>
          <p:nvPr/>
        </p:nvSpPr>
        <p:spPr>
          <a:xfrm>
            <a:off x="8423900" y="648866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（農水省調べ）</a:t>
            </a:r>
          </a:p>
        </p:txBody>
      </p:sp>
      <p:sp>
        <p:nvSpPr>
          <p:cNvPr id="16" name="四角形吹き出し 15"/>
          <p:cNvSpPr/>
          <p:nvPr/>
        </p:nvSpPr>
        <p:spPr>
          <a:xfrm>
            <a:off x="361587" y="1988840"/>
            <a:ext cx="2148788" cy="744066"/>
          </a:xfrm>
          <a:prstGeom prst="wedgeRectCallout">
            <a:avLst>
              <a:gd name="adj1" fmla="val 48282"/>
              <a:gd name="adj2" fmla="val 90791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</a:rPr>
              <a:t>機械・施設以外の作業に係る事故</a:t>
            </a:r>
            <a:endParaRPr lang="en-US" altLang="ja-JP" sz="1400" dirty="0">
              <a:solidFill>
                <a:schemeClr val="tx1"/>
              </a:solidFill>
            </a:endParaRPr>
          </a:p>
          <a:p>
            <a:pPr algn="ctr"/>
            <a:r>
              <a:rPr lang="en-US" altLang="ja-JP" sz="1400" dirty="0">
                <a:solidFill>
                  <a:schemeClr val="tx1"/>
                </a:solidFill>
              </a:rPr>
              <a:t>80</a:t>
            </a:r>
            <a:r>
              <a:rPr lang="ja-JP" altLang="en-US" sz="1400" dirty="0">
                <a:solidFill>
                  <a:schemeClr val="tx1"/>
                </a:solidFill>
              </a:rPr>
              <a:t>人（</a:t>
            </a:r>
            <a:r>
              <a:rPr lang="en-US" altLang="ja-JP" sz="1400" dirty="0">
                <a:solidFill>
                  <a:schemeClr val="tx1"/>
                </a:solidFill>
              </a:rPr>
              <a:t>26.3%</a:t>
            </a:r>
            <a:r>
              <a:rPr lang="ja-JP" altLang="en-US" sz="1400" dirty="0">
                <a:solidFill>
                  <a:schemeClr val="tx1"/>
                </a:solidFill>
              </a:rPr>
              <a:t>）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grpSp>
        <p:nvGrpSpPr>
          <p:cNvPr id="17" name="グループ化 16"/>
          <p:cNvGrpSpPr/>
          <p:nvPr/>
        </p:nvGrpSpPr>
        <p:grpSpPr>
          <a:xfrm>
            <a:off x="4371113" y="2899186"/>
            <a:ext cx="1440158" cy="1440150"/>
            <a:chOff x="4448944" y="3072553"/>
            <a:chExt cx="1440158" cy="1440150"/>
          </a:xfrm>
        </p:grpSpPr>
        <p:sp>
          <p:nvSpPr>
            <p:cNvPr id="18" name="円/楕円 17"/>
            <p:cNvSpPr/>
            <p:nvPr/>
          </p:nvSpPr>
          <p:spPr>
            <a:xfrm>
              <a:off x="4448944" y="3072553"/>
              <a:ext cx="1440158" cy="14401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/>
                <a:t>３６６</a:t>
              </a:r>
              <a:endParaRPr lang="ja-JP"/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4529265" y="3531018"/>
              <a:ext cx="12795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800" i="1" dirty="0"/>
                <a:t>３</a:t>
              </a:r>
              <a:r>
                <a:rPr lang="ja-JP" altLang="en-US" sz="2800" i="1" dirty="0"/>
                <a:t>０４人</a:t>
              </a:r>
              <a:endParaRPr kumimoji="1" lang="ja-JP" altLang="en-US" sz="2800" i="1" dirty="0"/>
            </a:p>
          </p:txBody>
        </p:sp>
      </p:grpSp>
      <p:sp>
        <p:nvSpPr>
          <p:cNvPr id="20" name="四角形吹き出し 19"/>
          <p:cNvSpPr/>
          <p:nvPr/>
        </p:nvSpPr>
        <p:spPr>
          <a:xfrm>
            <a:off x="7343780" y="1497805"/>
            <a:ext cx="2160240" cy="619076"/>
          </a:xfrm>
          <a:prstGeom prst="wedgeRectCallout">
            <a:avLst>
              <a:gd name="adj1" fmla="val -49120"/>
              <a:gd name="adj2" fmla="val 7761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農業機械作業に係る事故</a:t>
            </a:r>
            <a:endParaRPr kumimoji="1" lang="en-US" altLang="ja-JP" sz="1400" dirty="0">
              <a:solidFill>
                <a:schemeClr val="tx1"/>
              </a:solidFill>
            </a:endParaRPr>
          </a:p>
          <a:p>
            <a:pPr algn="ctr"/>
            <a:r>
              <a:rPr lang="en-US" altLang="ja-JP" sz="1400" dirty="0">
                <a:solidFill>
                  <a:schemeClr val="tx1"/>
                </a:solidFill>
              </a:rPr>
              <a:t>211</a:t>
            </a:r>
            <a:r>
              <a:rPr lang="ja-JP" altLang="en-US" sz="1400" dirty="0">
                <a:solidFill>
                  <a:schemeClr val="tx1"/>
                </a:solidFill>
              </a:rPr>
              <a:t>人（</a:t>
            </a:r>
            <a:r>
              <a:rPr lang="en-US" altLang="ja-JP" sz="1400" dirty="0">
                <a:solidFill>
                  <a:schemeClr val="tx1"/>
                </a:solidFill>
              </a:rPr>
              <a:t>69.4%</a:t>
            </a:r>
            <a:r>
              <a:rPr lang="ja-JP" altLang="en-US" sz="1400" dirty="0">
                <a:solidFill>
                  <a:schemeClr val="tx1"/>
                </a:solidFill>
              </a:rPr>
              <a:t>）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21" name="四角形吹き出し 20"/>
          <p:cNvSpPr/>
          <p:nvPr/>
        </p:nvSpPr>
        <p:spPr>
          <a:xfrm>
            <a:off x="183320" y="4797152"/>
            <a:ext cx="2505323" cy="544761"/>
          </a:xfrm>
          <a:prstGeom prst="wedgeRectCallout">
            <a:avLst>
              <a:gd name="adj1" fmla="val 44761"/>
              <a:gd name="adj2" fmla="val -121605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</a:rPr>
              <a:t>農業用施設作業に係る事故</a:t>
            </a:r>
            <a:endParaRPr lang="en-US" altLang="ja-JP" sz="1400" dirty="0">
              <a:solidFill>
                <a:schemeClr val="tx1"/>
              </a:solidFill>
            </a:endParaRPr>
          </a:p>
          <a:p>
            <a:pPr algn="ctr"/>
            <a:r>
              <a:rPr lang="en-US" altLang="ja-JP" sz="1400" dirty="0">
                <a:solidFill>
                  <a:schemeClr val="tx1"/>
                </a:solidFill>
              </a:rPr>
              <a:t>13</a:t>
            </a:r>
            <a:r>
              <a:rPr lang="ja-JP" altLang="en-US" sz="1400" dirty="0">
                <a:solidFill>
                  <a:schemeClr val="tx1"/>
                </a:solidFill>
              </a:rPr>
              <a:t>人（</a:t>
            </a:r>
            <a:r>
              <a:rPr lang="en-US" altLang="ja-JP" sz="1400" dirty="0">
                <a:solidFill>
                  <a:schemeClr val="tx1"/>
                </a:solidFill>
              </a:rPr>
              <a:t>4.3%</a:t>
            </a:r>
            <a:r>
              <a:rPr lang="ja-JP" altLang="en-US" sz="1400" dirty="0">
                <a:solidFill>
                  <a:schemeClr val="tx1"/>
                </a:solidFill>
              </a:rPr>
              <a:t>）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555877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9_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14376</TotalTime>
  <Words>295</Words>
  <PresentationFormat>A4 210 x 297 mm</PresentationFormat>
  <Paragraphs>84</Paragraphs>
  <Slides>6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6</vt:i4>
      </vt:variant>
    </vt:vector>
  </HeadingPairs>
  <TitlesOfParts>
    <vt:vector size="13" baseType="lpstr">
      <vt:lpstr>Meiryo UI</vt:lpstr>
      <vt:lpstr>ＭＳ Ｐゴシック</vt:lpstr>
      <vt:lpstr>Arial</vt:lpstr>
      <vt:lpstr>Calibri</vt:lpstr>
      <vt:lpstr>Blank</vt:lpstr>
      <vt:lpstr>9_Blank</vt:lpstr>
      <vt:lpstr>1_Blank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2019-03-29T07:36:23Z</cp:lastPrinted>
  <dcterms:created xsi:type="dcterms:W3CDTF">2016-07-07T00:25:42Z</dcterms:created>
  <dcterms:modified xsi:type="dcterms:W3CDTF">2021-03-10T06:08:27Z</dcterms:modified>
</cp:coreProperties>
</file>