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9"/>
  </p:notesMasterIdLst>
  <p:handoutMasterIdLst>
    <p:handoutMasterId r:id="rId10"/>
  </p:handoutMasterIdLst>
  <p:sldIdLst>
    <p:sldId id="410" r:id="rId3"/>
    <p:sldId id="360" r:id="rId4"/>
    <p:sldId id="420" r:id="rId5"/>
    <p:sldId id="421" r:id="rId6"/>
    <p:sldId id="428" r:id="rId7"/>
    <p:sldId id="388" r:id="rId8"/>
  </p:sldIdLst>
  <p:sldSz cx="9906000" cy="6858000" type="A4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FF"/>
    <a:srgbClr val="FFFF66"/>
    <a:srgbClr val="FBFB93"/>
    <a:srgbClr val="FF9900"/>
    <a:srgbClr val="FF3399"/>
    <a:srgbClr val="F6E7E6"/>
    <a:srgbClr val="CCD600"/>
    <a:srgbClr val="FFCCFF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テーマ スタイル 1 - アクセント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中間スタイル 1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59" autoAdjust="0"/>
    <p:restoredTop sz="79317" autoAdjust="0"/>
  </p:normalViewPr>
  <p:slideViewPr>
    <p:cSldViewPr>
      <p:cViewPr varScale="1">
        <p:scale>
          <a:sx n="77" d="100"/>
          <a:sy n="77" d="100"/>
        </p:scale>
        <p:origin x="882" y="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3076977" cy="513789"/>
          </a:xfrm>
          <a:prstGeom prst="rect">
            <a:avLst/>
          </a:prstGeom>
        </p:spPr>
        <p:txBody>
          <a:bodyPr vert="horz" lIns="95449" tIns="47725" rIns="95449" bIns="47725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4020650" y="0"/>
            <a:ext cx="3076976" cy="513789"/>
          </a:xfrm>
          <a:prstGeom prst="rect">
            <a:avLst/>
          </a:prstGeom>
        </p:spPr>
        <p:txBody>
          <a:bodyPr vert="horz" lIns="95449" tIns="47725" rIns="95449" bIns="47725" rtlCol="0"/>
          <a:lstStyle>
            <a:lvl1pPr algn="r">
              <a:defRPr sz="1200"/>
            </a:lvl1pPr>
          </a:lstStyle>
          <a:p>
            <a:fld id="{2B8F0C41-C6D7-4994-B217-D6796F8DE4E1}" type="datetimeFigureOut">
              <a:rPr kumimoji="1" lang="ja-JP" altLang="en-US" smtClean="0"/>
              <a:t>2021/3/10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4" y="9720825"/>
            <a:ext cx="3076977" cy="513789"/>
          </a:xfrm>
          <a:prstGeom prst="rect">
            <a:avLst/>
          </a:prstGeom>
        </p:spPr>
        <p:txBody>
          <a:bodyPr vert="horz" lIns="95449" tIns="47725" rIns="95449" bIns="47725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4020650" y="9720825"/>
            <a:ext cx="3076976" cy="513789"/>
          </a:xfrm>
          <a:prstGeom prst="rect">
            <a:avLst/>
          </a:prstGeom>
        </p:spPr>
        <p:txBody>
          <a:bodyPr vert="horz" lIns="95449" tIns="47725" rIns="95449" bIns="47725" rtlCol="0" anchor="b"/>
          <a:lstStyle>
            <a:lvl1pPr algn="r">
              <a:defRPr sz="1200"/>
            </a:lvl1pPr>
          </a:lstStyle>
          <a:p>
            <a:fld id="{ED5F0994-A58B-447B-A49F-C17133393D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83669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3076143" cy="513284"/>
          </a:xfrm>
          <a:prstGeom prst="rect">
            <a:avLst/>
          </a:prstGeom>
        </p:spPr>
        <p:txBody>
          <a:bodyPr vert="horz" lIns="94619" tIns="47309" rIns="94619" bIns="47309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6" y="2"/>
            <a:ext cx="3076143" cy="513284"/>
          </a:xfrm>
          <a:prstGeom prst="rect">
            <a:avLst/>
          </a:prstGeom>
        </p:spPr>
        <p:txBody>
          <a:bodyPr vert="horz" lIns="94619" tIns="47309" rIns="94619" bIns="47309" rtlCol="0"/>
          <a:lstStyle>
            <a:lvl1pPr algn="r">
              <a:defRPr sz="1200"/>
            </a:lvl1pPr>
          </a:lstStyle>
          <a:p>
            <a:fld id="{D5362D1E-6FFD-4428-B50E-83AAFC381CE0}" type="datetimeFigureOut">
              <a:rPr kumimoji="1" lang="ja-JP" altLang="en-US" smtClean="0"/>
              <a:t>2021/3/10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054100" y="1279525"/>
            <a:ext cx="499110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19" tIns="47309" rIns="94619" bIns="47309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8"/>
            <a:ext cx="5678778" cy="4029439"/>
          </a:xfrm>
          <a:prstGeom prst="rect">
            <a:avLst/>
          </a:prstGeom>
        </p:spPr>
        <p:txBody>
          <a:bodyPr vert="horz" lIns="94619" tIns="47309" rIns="94619" bIns="47309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3" y="9721333"/>
            <a:ext cx="3076143" cy="513284"/>
          </a:xfrm>
          <a:prstGeom prst="rect">
            <a:avLst/>
          </a:prstGeom>
        </p:spPr>
        <p:txBody>
          <a:bodyPr vert="horz" lIns="94619" tIns="47309" rIns="94619" bIns="47309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6" y="9721333"/>
            <a:ext cx="3076143" cy="513284"/>
          </a:xfrm>
          <a:prstGeom prst="rect">
            <a:avLst/>
          </a:prstGeom>
        </p:spPr>
        <p:txBody>
          <a:bodyPr vert="horz" lIns="94619" tIns="47309" rIns="94619" bIns="47309" rtlCol="0" anchor="b"/>
          <a:lstStyle>
            <a:lvl1pPr algn="r">
              <a:defRPr sz="1200"/>
            </a:lvl1pPr>
          </a:lstStyle>
          <a:p>
            <a:fld id="{5EC6DD07-EFAF-446C-917E-DCE0FD84A8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8343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C6DD07-EFAF-446C-917E-DCE0FD84A8F5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57843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C6DD07-EFAF-446C-917E-DCE0FD84A8F5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39559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6322">
              <a:defRPr/>
            </a:pP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C6DD07-EFAF-446C-917E-DCE0FD84A8F5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2047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47"/>
            <a:ext cx="84201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45E4D-8533-44B2-9BAB-E5D952796EE3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2021/3/10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7594600" y="6492875"/>
            <a:ext cx="2311400" cy="365125"/>
          </a:xfrm>
        </p:spPr>
        <p:txBody>
          <a:bodyPr/>
          <a:lstStyle>
            <a:lvl1pPr>
              <a:defRPr sz="2000"/>
            </a:lvl1pPr>
          </a:lstStyle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604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CA5E5-8A4B-47D0-A65B-505B15ADEE2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2021/3/10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7577683" y="6492875"/>
            <a:ext cx="2311400" cy="365125"/>
          </a:xfrm>
        </p:spPr>
        <p:txBody>
          <a:bodyPr/>
          <a:lstStyle>
            <a:lvl1pPr>
              <a:defRPr sz="2000"/>
            </a:lvl1pPr>
          </a:lstStyle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590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2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82506" y="2906722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DB1F1-0718-4901-81E0-40E10EE82FD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2021/3/10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325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95300" y="1600204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35550" y="1600204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C7B6E-6ECB-497E-9095-7ADC10EF9EA8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2021/3/10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206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D0B00-2219-4B56-872A-78CFF1BD92E6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2021/3/10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197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8393A-0414-4662-9A9E-1460A52AFA8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2021/3/10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4432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50B2-9165-4A5A-A295-BA342ACD340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2021/3/10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>
          <a:xfrm>
            <a:off x="7591896" y="6492875"/>
            <a:ext cx="2311400" cy="365125"/>
          </a:xfrm>
        </p:spPr>
        <p:txBody>
          <a:bodyPr/>
          <a:lstStyle>
            <a:lvl1pPr>
              <a:defRPr sz="2000"/>
            </a:lvl1pPr>
          </a:lstStyle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068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9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872979" y="273052"/>
            <a:ext cx="553773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95309" y="1435102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CB8E2-91C4-48DF-BEAB-164E83F5AED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2021/3/10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870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6C527-F12E-43FA-AEC8-A1A804CF087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2021/3/10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1240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EAF3E-2F12-4FA2-9998-9195B56D6F53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2021/3/10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60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6C50E-E606-451D-85FB-73C9659758B3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2021/3/10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483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8F4C6-CA9B-435F-9D08-9CA27B8DA71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2021/3/10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085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07929-EAD1-49FF-889C-A60D4DBA6D0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2021/3/10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7594600" y="6492875"/>
            <a:ext cx="2311400" cy="365125"/>
          </a:xfrm>
        </p:spPr>
        <p:txBody>
          <a:bodyPr/>
          <a:lstStyle>
            <a:lvl1pPr>
              <a:defRPr sz="2000"/>
            </a:lvl1pPr>
          </a:lstStyle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4457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2D86D-84C2-4864-9536-0743282B8762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2021/3/10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9130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E1058-A693-4D10-8AB7-75F026E9003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2021/3/10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1207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2268-1D9C-41BB-A1E2-29DF3B05F3A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2021/3/10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1513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A2399-B34D-4E58-A75C-9EB2EAB53B7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2021/3/10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9231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638-EF4B-44DD-B416-47C9AF2539F8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2021/3/10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9130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1E0F8-A85C-4A00-A1AF-C8C7C73E1659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2021/3/10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569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ED9EE-698D-4AEF-BE3B-5EF169892DF3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2021/3/10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7781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EE47-9357-4A46-AF24-EA23DE1892B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2021/3/10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5072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5AB32-15C5-49D2-84D7-13D055DFC766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2021/3/10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953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600204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95300" y="6356372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1076A5-E20A-4980-83E2-B6AC2B449809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2021/3/10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384550" y="6356372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7099300" y="6356372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039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A7450B-1116-42C6-A3F4-EE9960E7FAFC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2021/3/10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536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em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png"/><Relationship Id="rId7" Type="http://schemas.openxmlformats.org/officeDocument/2006/relationships/image" Target="../media/image14.w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gif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5" name="正方形/長方形 54"/>
          <p:cNvSpPr/>
          <p:nvPr/>
        </p:nvSpPr>
        <p:spPr>
          <a:xfrm>
            <a:off x="0" y="0"/>
            <a:ext cx="9906000" cy="414908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0066FF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56" name="正方形/長方形 55"/>
          <p:cNvSpPr/>
          <p:nvPr/>
        </p:nvSpPr>
        <p:spPr>
          <a:xfrm>
            <a:off x="0" y="2210088"/>
            <a:ext cx="990599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40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（アンケート②）</a:t>
            </a:r>
            <a:endParaRPr lang="en-US" altLang="ja-JP" sz="40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ja-JP" altLang="en-US" sz="40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危険な体験（アンケート①で書いた事例）は</a:t>
            </a:r>
            <a:endParaRPr lang="en-US" altLang="ja-JP" sz="40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ja-JP" altLang="en-US" sz="40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どのようにすれば防げるでしょうか　　　　　　　　　　　　　　　　　　　　　　　　　　　　　　　　　　　　　　</a:t>
            </a:r>
          </a:p>
        </p:txBody>
      </p:sp>
    </p:spTree>
    <p:extLst>
      <p:ext uri="{BB962C8B-B14F-4D97-AF65-F5344CB8AC3E}">
        <p14:creationId xmlns:p14="http://schemas.microsoft.com/office/powerpoint/2010/main" val="3295395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5" name="正方形/長方形 54"/>
          <p:cNvSpPr/>
          <p:nvPr/>
        </p:nvSpPr>
        <p:spPr>
          <a:xfrm>
            <a:off x="0" y="0"/>
            <a:ext cx="9906000" cy="414908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0066FF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56" name="正方形/長方形 55"/>
          <p:cNvSpPr/>
          <p:nvPr/>
        </p:nvSpPr>
        <p:spPr>
          <a:xfrm>
            <a:off x="0" y="2636912"/>
            <a:ext cx="990599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54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取り組んでいる</a:t>
            </a:r>
            <a:endParaRPr lang="en-US" altLang="ja-JP" sz="54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ja-JP" altLang="en-US" sz="54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農作業安全対策について　　　　　　　　　　　　　　　　　　　　　　　　　</a:t>
            </a:r>
          </a:p>
        </p:txBody>
      </p:sp>
    </p:spTree>
    <p:extLst>
      <p:ext uri="{BB962C8B-B14F-4D97-AF65-F5344CB8AC3E}">
        <p14:creationId xmlns:p14="http://schemas.microsoft.com/office/powerpoint/2010/main" val="2535798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角丸四角形 3"/>
          <p:cNvSpPr/>
          <p:nvPr/>
        </p:nvSpPr>
        <p:spPr>
          <a:xfrm>
            <a:off x="116064" y="1412776"/>
            <a:ext cx="4788000" cy="5400002"/>
          </a:xfrm>
          <a:prstGeom prst="roundRect">
            <a:avLst>
              <a:gd name="adj" fmla="val 5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04" tIns="45652" rIns="91304" bIns="45652" spcCol="0"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480" y="2060848"/>
            <a:ext cx="1141272" cy="1484261"/>
          </a:xfrm>
          <a:prstGeom prst="rect">
            <a:avLst/>
          </a:prstGeom>
        </p:spPr>
      </p:pic>
      <p:sp>
        <p:nvSpPr>
          <p:cNvPr id="13" name="テキスト ボックス 12"/>
          <p:cNvSpPr txBox="1"/>
          <p:nvPr/>
        </p:nvSpPr>
        <p:spPr>
          <a:xfrm>
            <a:off x="132873" y="1412776"/>
            <a:ext cx="2006305" cy="366440"/>
          </a:xfrm>
          <a:prstGeom prst="rect">
            <a:avLst/>
          </a:prstGeom>
          <a:noFill/>
        </p:spPr>
        <p:txBody>
          <a:bodyPr wrap="none" lIns="88576" tIns="44288" rIns="88576" bIns="44288" rtlCol="0">
            <a:spAutoFit/>
          </a:bodyPr>
          <a:lstStyle/>
          <a:p>
            <a:pPr algn="l"/>
            <a:r>
              <a:rPr kumimoji="1" lang="en-US" altLang="ja-JP" sz="18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【</a:t>
            </a:r>
            <a:r>
              <a:rPr kumimoji="1" lang="ja-JP" altLang="en-US" sz="18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安全啓発の取組</a:t>
            </a:r>
            <a:r>
              <a:rPr kumimoji="1" lang="en-US" altLang="ja-JP" sz="18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】</a:t>
            </a:r>
            <a:endParaRPr kumimoji="1" lang="ja-JP" altLang="en-US" sz="18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1496616" y="2060531"/>
            <a:ext cx="3315841" cy="1382103"/>
          </a:xfrm>
          <a:prstGeom prst="rect">
            <a:avLst/>
          </a:prstGeom>
        </p:spPr>
        <p:txBody>
          <a:bodyPr wrap="square" lIns="36000" tIns="44288" rIns="88576" bIns="44288">
            <a:spAutoFit/>
          </a:bodyPr>
          <a:lstStyle/>
          <a:p>
            <a:pPr marL="72000" indent="-457200" algn="l"/>
            <a:r>
              <a:rPr lang="ja-JP" altLang="en-US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●毎年、春（</a:t>
            </a:r>
            <a:r>
              <a:rPr lang="en-US" altLang="ja-JP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3</a:t>
            </a:r>
            <a:r>
              <a:rPr lang="ja-JP" altLang="en-US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～</a:t>
            </a:r>
            <a:r>
              <a:rPr lang="en-US" altLang="ja-JP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5</a:t>
            </a:r>
            <a:r>
              <a:rPr lang="ja-JP" altLang="en-US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月）と秋（</a:t>
            </a:r>
            <a:r>
              <a:rPr lang="en-US" altLang="ja-JP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9</a:t>
            </a:r>
            <a:r>
              <a:rPr lang="ja-JP" altLang="en-US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～</a:t>
            </a:r>
            <a:r>
              <a:rPr lang="en-US" altLang="ja-JP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10</a:t>
            </a:r>
            <a:r>
              <a:rPr lang="ja-JP" altLang="en-US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月）を重点期間として、全国の関係機関の協力の下、農作業安全確認運動を実施。</a:t>
            </a:r>
            <a:endParaRPr lang="en-US" altLang="ja-JP" sz="14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72000" indent="-457200" algn="l"/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●平成</a:t>
            </a:r>
            <a:r>
              <a:rPr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30</a:t>
            </a: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年農作業安全確認運動のテーマ</a:t>
            </a:r>
            <a:endParaRPr lang="en-US" altLang="ja-JP" sz="14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72000" indent="-457200" algn="l"/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「まずはワンチェック、ワンアクションで農作業安全」</a:t>
            </a:r>
            <a:endParaRPr lang="ja-JP" altLang="en-US" sz="14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9" name="角丸四角形 18"/>
          <p:cNvSpPr/>
          <p:nvPr/>
        </p:nvSpPr>
        <p:spPr>
          <a:xfrm>
            <a:off x="5020751" y="3356992"/>
            <a:ext cx="4788000" cy="1574469"/>
          </a:xfrm>
          <a:prstGeom prst="roundRect">
            <a:avLst>
              <a:gd name="adj" fmla="val 9882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04" tIns="45652" rIns="91304" bIns="45652" spcCol="0"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5038903" y="3371060"/>
            <a:ext cx="2698803" cy="366440"/>
          </a:xfrm>
          <a:prstGeom prst="rect">
            <a:avLst/>
          </a:prstGeom>
          <a:noFill/>
        </p:spPr>
        <p:txBody>
          <a:bodyPr wrap="none" lIns="88576" tIns="44288" rIns="88576" bIns="44288" rtlCol="0">
            <a:spAutoFit/>
          </a:bodyPr>
          <a:lstStyle/>
          <a:p>
            <a:pPr algn="l"/>
            <a:r>
              <a:rPr kumimoji="1" lang="en-US" altLang="ja-JP" sz="18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【</a:t>
            </a:r>
            <a:r>
              <a:rPr kumimoji="1" lang="ja-JP" altLang="en-US" sz="18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農作業安全研修の開催</a:t>
            </a:r>
            <a:r>
              <a:rPr kumimoji="1" lang="en-US" altLang="ja-JP" sz="18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】</a:t>
            </a:r>
            <a:endParaRPr kumimoji="1" lang="ja-JP" altLang="en-US" sz="18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21" name="図 2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9024" y="3764917"/>
            <a:ext cx="1417305" cy="1114877"/>
          </a:xfrm>
          <a:prstGeom prst="rect">
            <a:avLst/>
          </a:prstGeom>
        </p:spPr>
      </p:pic>
      <p:sp>
        <p:nvSpPr>
          <p:cNvPr id="22" name="AutoShape 2"/>
          <p:cNvSpPr>
            <a:spLocks noChangeArrowheads="1"/>
          </p:cNvSpPr>
          <p:nvPr/>
        </p:nvSpPr>
        <p:spPr bwMode="auto">
          <a:xfrm>
            <a:off x="6665288" y="3795519"/>
            <a:ext cx="2962923" cy="983079"/>
          </a:xfrm>
          <a:prstGeom prst="roundRect">
            <a:avLst>
              <a:gd name="adj" fmla="val 7542"/>
            </a:avLst>
          </a:prstGeom>
          <a:noFill/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44281" rIns="88559" bIns="44281" anchor="t"/>
          <a:lstStyle/>
          <a:p>
            <a:pPr marL="72000" indent="-457200" algn="l"/>
            <a:r>
              <a:rPr lang="ja-JP" altLang="en-US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●座学のみならず、乗用型トラクターの傾斜地における横転疑似体験や歩行型トラクターの挟まれ体験等の危険性も体感できる研修を実施。</a:t>
            </a:r>
          </a:p>
        </p:txBody>
      </p:sp>
      <p:sp>
        <p:nvSpPr>
          <p:cNvPr id="23" name="角丸四角形 22"/>
          <p:cNvSpPr/>
          <p:nvPr/>
        </p:nvSpPr>
        <p:spPr>
          <a:xfrm>
            <a:off x="5019390" y="1412776"/>
            <a:ext cx="4788000" cy="1849097"/>
          </a:xfrm>
          <a:prstGeom prst="roundRect">
            <a:avLst>
              <a:gd name="adj" fmla="val 9882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04" tIns="45652" rIns="91304" bIns="45652" spcCol="0"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5038990" y="1426845"/>
            <a:ext cx="3280693" cy="366440"/>
          </a:xfrm>
          <a:prstGeom prst="rect">
            <a:avLst/>
          </a:prstGeom>
          <a:noFill/>
        </p:spPr>
        <p:txBody>
          <a:bodyPr wrap="none" lIns="88576" tIns="44288" rIns="88576" bIns="44288" rtlCol="0">
            <a:spAutoFit/>
          </a:bodyPr>
          <a:lstStyle/>
          <a:p>
            <a:pPr algn="l"/>
            <a:r>
              <a:rPr kumimoji="1" lang="en-US" altLang="ja-JP" sz="18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【</a:t>
            </a:r>
            <a:r>
              <a:rPr kumimoji="1" lang="ja-JP" altLang="en-US" sz="18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農作業事故情報の収集・分析</a:t>
            </a:r>
            <a:r>
              <a:rPr kumimoji="1" lang="en-US" altLang="ja-JP" sz="18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】</a:t>
            </a:r>
            <a:endParaRPr kumimoji="1" lang="ja-JP" altLang="en-US" sz="18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6" name="角丸四角形 25"/>
          <p:cNvSpPr/>
          <p:nvPr/>
        </p:nvSpPr>
        <p:spPr>
          <a:xfrm>
            <a:off x="5026921" y="5085184"/>
            <a:ext cx="4788000" cy="1717329"/>
          </a:xfrm>
          <a:prstGeom prst="roundRect">
            <a:avLst>
              <a:gd name="adj" fmla="val 9882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04" tIns="45652" rIns="91304" bIns="45652" spcCol="0"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5034069" y="5078784"/>
            <a:ext cx="2467970" cy="366440"/>
          </a:xfrm>
          <a:prstGeom prst="rect">
            <a:avLst/>
          </a:prstGeom>
          <a:noFill/>
        </p:spPr>
        <p:txBody>
          <a:bodyPr wrap="none" lIns="88576" tIns="44288" rIns="88576" bIns="44288" rtlCol="0">
            <a:spAutoFit/>
          </a:bodyPr>
          <a:lstStyle/>
          <a:p>
            <a:pPr algn="l"/>
            <a:r>
              <a:rPr kumimoji="1" lang="en-US" altLang="ja-JP" sz="18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【</a:t>
            </a:r>
            <a:r>
              <a:rPr kumimoji="1" lang="ja-JP" altLang="en-US" sz="18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労災保険の加入促進</a:t>
            </a:r>
            <a:r>
              <a:rPr kumimoji="1" lang="en-US" altLang="ja-JP" sz="18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】</a:t>
            </a:r>
            <a:endParaRPr kumimoji="1" lang="ja-JP" altLang="en-US" sz="18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478" y="5517232"/>
            <a:ext cx="972114" cy="1221912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0298" y="1793284"/>
            <a:ext cx="1398886" cy="1363571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6574642" y="1784557"/>
            <a:ext cx="3187832" cy="1166659"/>
          </a:xfrm>
          <a:prstGeom prst="rect">
            <a:avLst/>
          </a:prstGeom>
          <a:noFill/>
        </p:spPr>
        <p:txBody>
          <a:bodyPr wrap="square" lIns="36000" tIns="44288" rIns="88576" bIns="44288" rtlCol="0">
            <a:spAutoFit/>
          </a:bodyPr>
          <a:lstStyle/>
          <a:p>
            <a:pPr marL="72000" indent="-457200" algn="l"/>
            <a:r>
              <a:rPr lang="ja-JP" altLang="en-US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●都道府県、農業機械メーカーから情報提供を依頼。</a:t>
            </a:r>
            <a:endParaRPr lang="en-US" altLang="ja-JP" sz="14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72000" indent="-457200" algn="l"/>
            <a:r>
              <a:rPr lang="ja-JP" altLang="en-US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 研究機関</a:t>
            </a:r>
            <a:r>
              <a:rPr lang="en-US" altLang="ja-JP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(</a:t>
            </a:r>
            <a:r>
              <a:rPr lang="ja-JP" altLang="en-US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農業技術革新工学センター</a:t>
            </a:r>
            <a:r>
              <a:rPr lang="en-US" altLang="ja-JP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)</a:t>
            </a:r>
            <a:r>
              <a:rPr lang="ja-JP" altLang="en-US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において、専門家を交えた事故の分析を行い、その結果を対策に反映。</a:t>
            </a: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339568" y="5587083"/>
            <a:ext cx="3492000" cy="951215"/>
          </a:xfrm>
          <a:prstGeom prst="rect">
            <a:avLst/>
          </a:prstGeom>
          <a:noFill/>
        </p:spPr>
        <p:txBody>
          <a:bodyPr wrap="square" lIns="36000" tIns="44288" rIns="36000" bIns="44288" rtlCol="0">
            <a:spAutoFit/>
          </a:bodyPr>
          <a:lstStyle/>
          <a:p>
            <a:pPr marL="108000" indent="-457200" algn="l"/>
            <a:r>
              <a:rPr lang="ja-JP" altLang="en-US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●警察庁と</a:t>
            </a:r>
            <a:r>
              <a:rPr lang="en-US" altLang="ja-JP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JA</a:t>
            </a:r>
            <a:r>
              <a:rPr lang="ja-JP" altLang="en-US" sz="14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共済と</a:t>
            </a:r>
            <a:r>
              <a:rPr lang="ja-JP" altLang="en-US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連携し、安全啓発チラシを共同で作成。</a:t>
            </a:r>
            <a:endParaRPr lang="en-US" altLang="ja-JP" sz="14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108000" indent="-457200" algn="l"/>
            <a:r>
              <a:rPr lang="ja-JP" altLang="en-US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 農業者に対し、乗用型トラクター乗車時のシートベルト、ヘルメットの着用の声かけを実施。</a:t>
            </a: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665288" y="5824011"/>
            <a:ext cx="2970586" cy="520328"/>
          </a:xfrm>
          <a:prstGeom prst="rect">
            <a:avLst/>
          </a:prstGeom>
          <a:noFill/>
        </p:spPr>
        <p:txBody>
          <a:bodyPr wrap="square" lIns="36000" tIns="44288" rIns="88576" bIns="44288" rtlCol="0">
            <a:spAutoFit/>
          </a:bodyPr>
          <a:lstStyle/>
          <a:p>
            <a:pPr marL="72000" indent="-457200" algn="l"/>
            <a:r>
              <a:rPr lang="ja-JP" altLang="en-US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●厚生労働省と共同でパンフレットを作成・配布し、周知活動を実施。</a:t>
            </a:r>
          </a:p>
        </p:txBody>
      </p:sp>
      <p:sp>
        <p:nvSpPr>
          <p:cNvPr id="31" name="正方形/長方形 30"/>
          <p:cNvSpPr/>
          <p:nvPr/>
        </p:nvSpPr>
        <p:spPr>
          <a:xfrm>
            <a:off x="0" y="-15539"/>
            <a:ext cx="9906000" cy="476250"/>
          </a:xfrm>
          <a:prstGeom prst="rect">
            <a:avLst/>
          </a:prstGeom>
          <a:solidFill>
            <a:srgbClr val="00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>
              <a:defRPr/>
            </a:pPr>
            <a:r>
              <a:rPr lang="ja-JP" altLang="en-US" sz="2800" b="1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国における農作業安全対策の主な概要</a:t>
            </a:r>
          </a:p>
        </p:txBody>
      </p:sp>
      <p:cxnSp>
        <p:nvCxnSpPr>
          <p:cNvPr id="32" name="直線コネクタ 31"/>
          <p:cNvCxnSpPr/>
          <p:nvPr/>
        </p:nvCxnSpPr>
        <p:spPr>
          <a:xfrm>
            <a:off x="170589" y="3719523"/>
            <a:ext cx="4536000" cy="0"/>
          </a:xfrm>
          <a:prstGeom prst="line">
            <a:avLst/>
          </a:prstGeom>
          <a:ln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テキスト ボックス 35"/>
          <p:cNvSpPr txBox="1"/>
          <p:nvPr/>
        </p:nvSpPr>
        <p:spPr>
          <a:xfrm>
            <a:off x="158661" y="1719924"/>
            <a:ext cx="2623462" cy="335662"/>
          </a:xfrm>
          <a:prstGeom prst="rect">
            <a:avLst/>
          </a:prstGeom>
          <a:noFill/>
        </p:spPr>
        <p:txBody>
          <a:bodyPr wrap="none" lIns="88576" tIns="44288" rIns="88576" bIns="44288" rtlCol="0">
            <a:spAutoFit/>
          </a:bodyPr>
          <a:lstStyle/>
          <a:p>
            <a:pPr algn="l"/>
            <a:r>
              <a:rPr kumimoji="1" lang="ja-JP" altLang="en-US" sz="1600" b="1" u="sng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農作業安全確認運動の推進</a:t>
            </a:r>
          </a:p>
        </p:txBody>
      </p:sp>
      <p:sp>
        <p:nvSpPr>
          <p:cNvPr id="33" name="正方形/長方形 32"/>
          <p:cNvSpPr/>
          <p:nvPr/>
        </p:nvSpPr>
        <p:spPr>
          <a:xfrm>
            <a:off x="1496617" y="4130496"/>
            <a:ext cx="3312368" cy="738664"/>
          </a:xfrm>
          <a:prstGeom prst="rect">
            <a:avLst/>
          </a:prstGeom>
        </p:spPr>
        <p:txBody>
          <a:bodyPr wrap="square" lIns="36000" rIns="72000">
            <a:spAutoFit/>
          </a:bodyPr>
          <a:lstStyle/>
          <a:p>
            <a:pPr marL="72000" indent="-457200" algn="l"/>
            <a:r>
              <a:rPr lang="ja-JP" altLang="en-US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●補助事業により、健康診断とあわせた自己チェック、農業機械の点検など、農業者への直接的な啓発活動を実施。</a:t>
            </a: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156313" y="3725796"/>
            <a:ext cx="2770938" cy="335662"/>
          </a:xfrm>
          <a:prstGeom prst="rect">
            <a:avLst/>
          </a:prstGeom>
          <a:noFill/>
        </p:spPr>
        <p:txBody>
          <a:bodyPr wrap="none" lIns="88576" tIns="44288" rIns="88576" bIns="44288" rtlCol="0">
            <a:spAutoFit/>
          </a:bodyPr>
          <a:lstStyle/>
          <a:p>
            <a:pPr algn="l"/>
            <a:r>
              <a:rPr lang="ja-JP" altLang="en-US" sz="1600" b="1" u="sng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積極的な農業者への普及啓発</a:t>
            </a: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153965" y="5177533"/>
            <a:ext cx="1743413" cy="335662"/>
          </a:xfrm>
          <a:prstGeom prst="rect">
            <a:avLst/>
          </a:prstGeom>
          <a:noFill/>
        </p:spPr>
        <p:txBody>
          <a:bodyPr wrap="none" lIns="88576" tIns="44288" rIns="88576" bIns="44288" rtlCol="0">
            <a:spAutoFit/>
          </a:bodyPr>
          <a:lstStyle/>
          <a:p>
            <a:pPr algn="l"/>
            <a:r>
              <a:rPr lang="ja-JP" altLang="en-US" sz="1600" b="1" u="sng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警察庁等との連携</a:t>
            </a:r>
          </a:p>
        </p:txBody>
      </p:sp>
      <p:cxnSp>
        <p:nvCxnSpPr>
          <p:cNvPr id="44" name="直線コネクタ 43"/>
          <p:cNvCxnSpPr/>
          <p:nvPr/>
        </p:nvCxnSpPr>
        <p:spPr>
          <a:xfrm>
            <a:off x="182309" y="5157192"/>
            <a:ext cx="4536000" cy="0"/>
          </a:xfrm>
          <a:prstGeom prst="line">
            <a:avLst/>
          </a:prstGeom>
          <a:ln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/>
          <p:cNvSpPr txBox="1"/>
          <p:nvPr/>
        </p:nvSpPr>
        <p:spPr>
          <a:xfrm>
            <a:off x="150276" y="573775"/>
            <a:ext cx="9684000" cy="622977"/>
          </a:xfrm>
          <a:prstGeom prst="rect">
            <a:avLst/>
          </a:prstGeom>
          <a:noFill/>
        </p:spPr>
        <p:txBody>
          <a:bodyPr wrap="square" lIns="68313" tIns="34156" rIns="68313" bIns="34156" rtlCol="0">
            <a:spAutoFit/>
          </a:bodyPr>
          <a:lstStyle/>
          <a:p>
            <a:pPr algn="l"/>
            <a:r>
              <a:rPr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農林水産省では、農作業事故防止のため、農繁期における農作業安全確認運動の展開や啓発活動、農林水産研修所での農作業安全研修等を実施しています。</a:t>
            </a:r>
          </a:p>
        </p:txBody>
      </p:sp>
      <p:grpSp>
        <p:nvGrpSpPr>
          <p:cNvPr id="35" name="グループ化 34"/>
          <p:cNvGrpSpPr/>
          <p:nvPr/>
        </p:nvGrpSpPr>
        <p:grpSpPr>
          <a:xfrm>
            <a:off x="353019" y="4056584"/>
            <a:ext cx="946003" cy="1021059"/>
            <a:chOff x="6836591" y="4590686"/>
            <a:chExt cx="1216075" cy="1351647"/>
          </a:xfrm>
        </p:grpSpPr>
        <p:pic>
          <p:nvPicPr>
            <p:cNvPr id="37" name="Picture 2" descr="4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46522" y="4723931"/>
              <a:ext cx="717803" cy="426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" name="雲 37"/>
            <p:cNvSpPr/>
            <p:nvPr/>
          </p:nvSpPr>
          <p:spPr>
            <a:xfrm>
              <a:off x="6844123" y="4590686"/>
              <a:ext cx="1208543" cy="703575"/>
            </a:xfrm>
            <a:prstGeom prst="cloud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9" name="図 3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4455" y="5235333"/>
              <a:ext cx="435894" cy="691895"/>
            </a:xfrm>
            <a:prstGeom prst="rect">
              <a:avLst/>
            </a:prstGeom>
          </p:spPr>
        </p:pic>
        <p:pic>
          <p:nvPicPr>
            <p:cNvPr id="40" name="図 39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6591" y="5165357"/>
              <a:ext cx="711710" cy="776976"/>
            </a:xfrm>
            <a:prstGeom prst="rect">
              <a:avLst/>
            </a:prstGeom>
          </p:spPr>
        </p:pic>
      </p:grpSp>
      <p:pic>
        <p:nvPicPr>
          <p:cNvPr id="41" name="図 40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2983" y="5449189"/>
            <a:ext cx="905414" cy="1269972"/>
          </a:xfrm>
          <a:prstGeom prst="rect">
            <a:avLst/>
          </a:prstGeom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100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正方形/長方形 59"/>
          <p:cNvSpPr/>
          <p:nvPr/>
        </p:nvSpPr>
        <p:spPr>
          <a:xfrm>
            <a:off x="0" y="-15539"/>
            <a:ext cx="9906000" cy="476250"/>
          </a:xfrm>
          <a:prstGeom prst="rect">
            <a:avLst/>
          </a:prstGeom>
          <a:solidFill>
            <a:srgbClr val="00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>
              <a:defRPr/>
            </a:pPr>
            <a:r>
              <a:rPr lang="ja-JP" altLang="en-US" sz="2800" b="1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農作業安全確認運動における地域の取組</a:t>
            </a:r>
            <a:r>
              <a:rPr lang="ja-JP" altLang="en-US" sz="1600" b="1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（過去の取組報告から抜粋）</a:t>
            </a:r>
          </a:p>
        </p:txBody>
      </p:sp>
      <p:sp>
        <p:nvSpPr>
          <p:cNvPr id="3" name="Rectangle 48"/>
          <p:cNvSpPr>
            <a:spLocks noChangeArrowheads="1"/>
          </p:cNvSpPr>
          <p:nvPr/>
        </p:nvSpPr>
        <p:spPr bwMode="auto">
          <a:xfrm>
            <a:off x="152400" y="15240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cxnSp>
        <p:nvCxnSpPr>
          <p:cNvPr id="8" name="直線コネクタ 7"/>
          <p:cNvCxnSpPr/>
          <p:nvPr/>
        </p:nvCxnSpPr>
        <p:spPr>
          <a:xfrm>
            <a:off x="5065544" y="460711"/>
            <a:ext cx="932" cy="6397289"/>
          </a:xfrm>
          <a:prstGeom prst="line">
            <a:avLst/>
          </a:prstGeom>
          <a:ln w="19050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図 1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0495" y="1731075"/>
            <a:ext cx="2599842" cy="1888274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857" y="516983"/>
            <a:ext cx="2572103" cy="1942738"/>
          </a:xfrm>
          <a:prstGeom prst="rect">
            <a:avLst/>
          </a:prstGeom>
        </p:spPr>
      </p:pic>
      <p:sp>
        <p:nvSpPr>
          <p:cNvPr id="20" name="正方形/長方形 19"/>
          <p:cNvSpPr/>
          <p:nvPr/>
        </p:nvSpPr>
        <p:spPr>
          <a:xfrm>
            <a:off x="25952" y="3701559"/>
            <a:ext cx="504052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▲梅のせん定講習会において、作業中の安全対策等を説明。 せん定作業時の脚立の立て方やエアー式せん定</a:t>
            </a:r>
            <a:r>
              <a:rPr lang="ja-JP" altLang="en-US" sz="1800" dirty="0" err="1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ばさ</a:t>
            </a:r>
            <a:r>
              <a:rPr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みによるケガ等に関する注意喚起を実施。</a:t>
            </a:r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l"/>
            <a:r>
              <a:rPr lang="ja-JP" altLang="en-US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（</a:t>
            </a:r>
            <a:r>
              <a:rPr lang="zh-TW" altLang="en-US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和歌山県東牟婁振興局</a:t>
            </a:r>
            <a:r>
              <a:rPr lang="ja-JP" altLang="en-US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）</a:t>
            </a:r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2527" y="554071"/>
            <a:ext cx="2338510" cy="32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3" name="図 2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2675" y="554071"/>
            <a:ext cx="2136229" cy="32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4" name="正方形/長方形 23"/>
          <p:cNvSpPr/>
          <p:nvPr/>
        </p:nvSpPr>
        <p:spPr>
          <a:xfrm>
            <a:off x="7612674" y="2923434"/>
            <a:ext cx="2132488" cy="85806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5294642" y="3869075"/>
            <a:ext cx="43485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▲水稲生育状況速報とあわせて</a:t>
            </a:r>
            <a:r>
              <a:rPr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啓発</a:t>
            </a:r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（</a:t>
            </a:r>
            <a:r>
              <a:rPr lang="en-US" altLang="ja-JP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JA</a:t>
            </a:r>
            <a:r>
              <a:rPr lang="ja-JP" altLang="en-US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あぶらん</a:t>
            </a:r>
            <a:r>
              <a:rPr lang="ja-JP" altLang="en-US" sz="1400" dirty="0" err="1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ど萩</a:t>
            </a:r>
            <a:r>
              <a:rPr lang="ja-JP" altLang="en-US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営農指導課、萩農林事務所農業部）</a:t>
            </a:r>
            <a:endParaRPr kumimoji="1" lang="ja-JP" altLang="en-US" sz="14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26" name="図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1142" y="4703478"/>
            <a:ext cx="1428750" cy="1333500"/>
          </a:xfrm>
          <a:prstGeom prst="rect">
            <a:avLst/>
          </a:prstGeom>
        </p:spPr>
      </p:pic>
      <p:pic>
        <p:nvPicPr>
          <p:cNvPr id="27" name="図 2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1396" y="4758813"/>
            <a:ext cx="1208040" cy="1250965"/>
          </a:xfrm>
          <a:prstGeom prst="rect">
            <a:avLst/>
          </a:prstGeom>
        </p:spPr>
      </p:pic>
      <p:sp>
        <p:nvSpPr>
          <p:cNvPr id="28" name="正方形/長方形 27"/>
          <p:cNvSpPr/>
          <p:nvPr/>
        </p:nvSpPr>
        <p:spPr>
          <a:xfrm>
            <a:off x="5163118" y="6105733"/>
            <a:ext cx="46489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457200" algn="l"/>
            <a:r>
              <a:rPr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▲ヘルメット購入の一部助成や、「農耕車注意」の標識を設置。</a:t>
            </a:r>
            <a:r>
              <a:rPr lang="ja-JP" altLang="en-US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（沖縄県農業機械士協議会）</a:t>
            </a:r>
          </a:p>
        </p:txBody>
      </p:sp>
      <p:cxnSp>
        <p:nvCxnSpPr>
          <p:cNvPr id="10" name="直線コネクタ 9"/>
          <p:cNvCxnSpPr/>
          <p:nvPr/>
        </p:nvCxnSpPr>
        <p:spPr>
          <a:xfrm>
            <a:off x="5079612" y="4529794"/>
            <a:ext cx="4860000" cy="0"/>
          </a:xfrm>
          <a:prstGeom prst="line">
            <a:avLst/>
          </a:prstGeom>
          <a:ln w="19050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図 30" descr="C:\Users\jfmma002\Desktop\IMG_0342.JP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136" y="5042180"/>
            <a:ext cx="2479211" cy="171734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" name="直線コネクタ 32"/>
          <p:cNvCxnSpPr/>
          <p:nvPr/>
        </p:nvCxnSpPr>
        <p:spPr>
          <a:xfrm>
            <a:off x="-1284" y="4907282"/>
            <a:ext cx="5076000" cy="0"/>
          </a:xfrm>
          <a:prstGeom prst="line">
            <a:avLst/>
          </a:prstGeom>
          <a:ln w="19050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正方形/長方形 33"/>
          <p:cNvSpPr/>
          <p:nvPr/>
        </p:nvSpPr>
        <p:spPr>
          <a:xfrm>
            <a:off x="2526573" y="5123892"/>
            <a:ext cx="24393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000" indent="-457200" algn="l"/>
            <a:r>
              <a:rPr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◀各地の農業機械展示会において安全啓発を実施</a:t>
            </a:r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l"/>
            <a:r>
              <a:rPr lang="ja-JP" altLang="en-US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（日本農業機械工業会）</a:t>
            </a:r>
            <a:endParaRPr lang="en-US" altLang="ja-JP" sz="14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180000" indent="-457200" algn="l"/>
            <a:r>
              <a:rPr lang="ja-JP" altLang="en-US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（</a:t>
            </a:r>
            <a:r>
              <a:rPr lang="zh-TW" altLang="en-US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全国農業機械商業協同組合連合会</a:t>
            </a:r>
            <a:r>
              <a:rPr lang="ja-JP" altLang="en-US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）</a:t>
            </a: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827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正方形/長方形 59"/>
          <p:cNvSpPr/>
          <p:nvPr/>
        </p:nvSpPr>
        <p:spPr>
          <a:xfrm>
            <a:off x="0" y="-15539"/>
            <a:ext cx="9906000" cy="476250"/>
          </a:xfrm>
          <a:prstGeom prst="rect">
            <a:avLst/>
          </a:prstGeom>
          <a:solidFill>
            <a:srgbClr val="00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ja-JP" altLang="en-US" sz="2800" b="1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農業高校での取組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（新潟県立新発田農業高等学校）</a:t>
            </a:r>
          </a:p>
        </p:txBody>
      </p:sp>
      <p:sp>
        <p:nvSpPr>
          <p:cNvPr id="3" name="Rectangle 48"/>
          <p:cNvSpPr>
            <a:spLocks noChangeArrowheads="1"/>
          </p:cNvSpPr>
          <p:nvPr/>
        </p:nvSpPr>
        <p:spPr bwMode="auto">
          <a:xfrm>
            <a:off x="152400" y="15240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78664" y="620688"/>
            <a:ext cx="741682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新発田農業高校の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農作業事故ゼロを目指すプロジェクトチーム</a:t>
            </a:r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では、</a:t>
            </a:r>
            <a:r>
              <a:rPr kumimoji="1" lang="ja-JP" altLang="en-US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農業機械による事故の発生状況を明らか</a:t>
            </a:r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にし、今後の農作業事故ゼロを目指すため、</a:t>
            </a:r>
            <a:endParaRPr kumimoji="1" lang="en-US" altLang="ja-JP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266700" indent="-17780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kumimoji="1" lang="ja-JP" altLang="en-US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農業者へのアンケート調査</a:t>
            </a:r>
            <a:endParaRPr lang="en-US" altLang="ja-JP" dirty="0">
              <a:solidFill>
                <a:srgbClr val="0000FF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266700" indent="-17780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農業機械での転倒・転落事故が多いことから、</a:t>
            </a:r>
            <a:r>
              <a:rPr kumimoji="1" lang="ja-JP" altLang="en-US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自ら転倒体験装置を作成</a:t>
            </a:r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し、 </a:t>
            </a:r>
            <a:r>
              <a:rPr kumimoji="1" lang="ja-JP" altLang="en-US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危険を身をもって体験</a:t>
            </a:r>
            <a:endParaRPr kumimoji="1" lang="en-US" altLang="ja-JP" dirty="0">
              <a:solidFill>
                <a:srgbClr val="0000FF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88900">
              <a:lnSpc>
                <a:spcPts val="2300"/>
              </a:lnSpc>
            </a:pPr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する等、事故防止に必要な取組を検討されました。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　</a:t>
            </a:r>
            <a:endParaRPr kumimoji="1" lang="en-US" altLang="ja-JP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88640" y="2538770"/>
            <a:ext cx="613251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</a:t>
            </a:r>
            <a:r>
              <a:rPr lang="ja-JP" altLang="en-US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検討の結果は、調査協力機関（市役所、機械メーカー等）に提供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するとともに、今後は、</a:t>
            </a:r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266700" indent="-17780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ja-JP" altLang="en-US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高校内での安全講習会の開催</a:t>
            </a:r>
            <a:endParaRPr lang="en-US" altLang="ja-JP" dirty="0">
              <a:solidFill>
                <a:srgbClr val="0000FF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266700" indent="-17780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学校で取り組んでいるＧＡＰの取組が農作業安全に有効であることから、</a:t>
            </a:r>
            <a:r>
              <a:rPr lang="ja-JP" altLang="en-US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ＧＡＰの遵守の推進</a:t>
            </a:r>
            <a:endParaRPr lang="en-US" altLang="ja-JP" dirty="0">
              <a:solidFill>
                <a:srgbClr val="0000FF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88900">
              <a:lnSpc>
                <a:spcPts val="2300"/>
              </a:lnSpc>
            </a:pP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等、農作業中の事故防止に取り組むこととしています。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grpSp>
        <p:nvGrpSpPr>
          <p:cNvPr id="30" name="グループ化 29"/>
          <p:cNvGrpSpPr/>
          <p:nvPr/>
        </p:nvGrpSpPr>
        <p:grpSpPr>
          <a:xfrm>
            <a:off x="128464" y="700764"/>
            <a:ext cx="144016" cy="167476"/>
            <a:chOff x="101491" y="612713"/>
            <a:chExt cx="144016" cy="167476"/>
          </a:xfrm>
        </p:grpSpPr>
        <p:sp>
          <p:nvSpPr>
            <p:cNvPr id="32" name="正方形/長方形 31"/>
            <p:cNvSpPr/>
            <p:nvPr/>
          </p:nvSpPr>
          <p:spPr>
            <a:xfrm rot="2700000">
              <a:off x="101491" y="625098"/>
              <a:ext cx="144016" cy="144016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5" name="正方形/長方形 34"/>
            <p:cNvSpPr/>
            <p:nvPr/>
          </p:nvSpPr>
          <p:spPr>
            <a:xfrm rot="2700000">
              <a:off x="139596" y="612713"/>
              <a:ext cx="64301" cy="64301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6" name="正方形/長方形 35"/>
            <p:cNvSpPr/>
            <p:nvPr/>
          </p:nvSpPr>
          <p:spPr>
            <a:xfrm rot="2700000">
              <a:off x="139596" y="715888"/>
              <a:ext cx="64301" cy="64301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7" name="グループ化 36"/>
          <p:cNvGrpSpPr/>
          <p:nvPr/>
        </p:nvGrpSpPr>
        <p:grpSpPr>
          <a:xfrm>
            <a:off x="153251" y="2636912"/>
            <a:ext cx="144016" cy="167476"/>
            <a:chOff x="101491" y="612713"/>
            <a:chExt cx="144016" cy="167476"/>
          </a:xfrm>
        </p:grpSpPr>
        <p:sp>
          <p:nvSpPr>
            <p:cNvPr id="38" name="正方形/長方形 37"/>
            <p:cNvSpPr/>
            <p:nvPr/>
          </p:nvSpPr>
          <p:spPr>
            <a:xfrm rot="2700000">
              <a:off x="101491" y="625098"/>
              <a:ext cx="144016" cy="144016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9" name="正方形/長方形 38"/>
            <p:cNvSpPr/>
            <p:nvPr/>
          </p:nvSpPr>
          <p:spPr>
            <a:xfrm rot="2700000">
              <a:off x="139596" y="612713"/>
              <a:ext cx="64301" cy="64301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0" name="正方形/長方形 39"/>
            <p:cNvSpPr/>
            <p:nvPr/>
          </p:nvSpPr>
          <p:spPr>
            <a:xfrm rot="2700000">
              <a:off x="139596" y="715888"/>
              <a:ext cx="64301" cy="64301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45" name="図 4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5288" y="604829"/>
            <a:ext cx="2205929" cy="1816059"/>
          </a:xfrm>
          <a:prstGeom prst="rect">
            <a:avLst/>
          </a:prstGeom>
        </p:spPr>
      </p:pic>
      <p:pic>
        <p:nvPicPr>
          <p:cNvPr id="46" name="DSC04591.JPG" descr="DSC04591.JP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50714" y="2732742"/>
            <a:ext cx="1663807" cy="1272322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7" name="DSC04693.JPG" descr="DSC04693.JPG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12926" y="3068960"/>
            <a:ext cx="1520707" cy="1314783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図 49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03429" y="4509120"/>
            <a:ext cx="2469163" cy="1762453"/>
          </a:xfrm>
          <a:prstGeom prst="rect">
            <a:avLst/>
          </a:prstGeom>
        </p:spPr>
      </p:pic>
      <p:sp>
        <p:nvSpPr>
          <p:cNvPr id="51" name="テキスト ボックス 50"/>
          <p:cNvSpPr txBox="1"/>
          <p:nvPr/>
        </p:nvSpPr>
        <p:spPr>
          <a:xfrm>
            <a:off x="1432874" y="6299758"/>
            <a:ext cx="29694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solidFill>
                  <a:srgbClr val="0066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秋の農作業安全確認運動推進会議</a:t>
            </a:r>
            <a:endParaRPr kumimoji="1" lang="en-US" altLang="ja-JP" sz="1400" dirty="0">
              <a:solidFill>
                <a:srgbClr val="0066FF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ja-JP" altLang="en-US" sz="1400" dirty="0">
                <a:solidFill>
                  <a:srgbClr val="0066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平成</a:t>
            </a:r>
            <a:r>
              <a:rPr kumimoji="1" lang="en-US" altLang="ja-JP" sz="1400" dirty="0">
                <a:solidFill>
                  <a:srgbClr val="0066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29</a:t>
            </a:r>
            <a:r>
              <a:rPr kumimoji="1" lang="ja-JP" altLang="en-US" sz="1400" dirty="0">
                <a:solidFill>
                  <a:srgbClr val="0066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年</a:t>
            </a:r>
            <a:r>
              <a:rPr kumimoji="1" lang="en-US" altLang="ja-JP" sz="1400" dirty="0">
                <a:solidFill>
                  <a:srgbClr val="0066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8</a:t>
            </a:r>
            <a:r>
              <a:rPr kumimoji="1" lang="ja-JP" altLang="en-US" sz="1400" dirty="0">
                <a:solidFill>
                  <a:srgbClr val="0066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月</a:t>
            </a:r>
            <a:r>
              <a:rPr kumimoji="1" lang="en-US" altLang="ja-JP" sz="1400" dirty="0">
                <a:solidFill>
                  <a:srgbClr val="0066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10</a:t>
            </a:r>
            <a:r>
              <a:rPr kumimoji="1" lang="ja-JP" altLang="en-US" sz="1400" dirty="0">
                <a:solidFill>
                  <a:srgbClr val="0066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日</a:t>
            </a:r>
            <a:endParaRPr kumimoji="1" lang="en-US" altLang="ja-JP" sz="1400" dirty="0">
              <a:solidFill>
                <a:srgbClr val="0066FF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4808984" y="6301021"/>
            <a:ext cx="2941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solidFill>
                  <a:srgbClr val="0066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学園祭（稲穂祭）での安全講習会</a:t>
            </a:r>
            <a:endParaRPr kumimoji="1" lang="en-US" altLang="ja-JP" sz="1400" dirty="0">
              <a:solidFill>
                <a:srgbClr val="0066FF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ja-JP" altLang="en-US" sz="1400" dirty="0">
                <a:solidFill>
                  <a:srgbClr val="0066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平成</a:t>
            </a:r>
            <a:r>
              <a:rPr kumimoji="1" lang="en-US" altLang="ja-JP" sz="1400" dirty="0">
                <a:solidFill>
                  <a:srgbClr val="0066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29</a:t>
            </a:r>
            <a:r>
              <a:rPr kumimoji="1" lang="ja-JP" altLang="en-US" sz="1400" dirty="0">
                <a:solidFill>
                  <a:srgbClr val="0066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年</a:t>
            </a:r>
            <a:r>
              <a:rPr lang="en-US" altLang="ja-JP" sz="1400" dirty="0">
                <a:solidFill>
                  <a:srgbClr val="0066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10</a:t>
            </a:r>
            <a:r>
              <a:rPr kumimoji="1" lang="ja-JP" altLang="en-US" sz="1400" dirty="0">
                <a:solidFill>
                  <a:srgbClr val="0066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月</a:t>
            </a:r>
            <a:r>
              <a:rPr kumimoji="1" lang="en-US" altLang="ja-JP" sz="1400" dirty="0">
                <a:solidFill>
                  <a:srgbClr val="0066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28</a:t>
            </a:r>
            <a:r>
              <a:rPr kumimoji="1" lang="ja-JP" altLang="en-US" sz="1400" dirty="0">
                <a:solidFill>
                  <a:srgbClr val="0066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日</a:t>
            </a:r>
            <a:endParaRPr kumimoji="1" lang="en-US" altLang="ja-JP" sz="1400" dirty="0">
              <a:solidFill>
                <a:srgbClr val="0066FF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53" name="図 52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33239" y="4509120"/>
            <a:ext cx="1916832" cy="1728192"/>
          </a:xfrm>
          <a:prstGeom prst="rect">
            <a:avLst/>
          </a:prstGeom>
        </p:spPr>
      </p:pic>
      <p:pic>
        <p:nvPicPr>
          <p:cNvPr id="54" name="図 53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79213" y="4509120"/>
            <a:ext cx="1628411" cy="1712413"/>
          </a:xfrm>
          <a:prstGeom prst="rect">
            <a:avLst/>
          </a:prstGeom>
        </p:spPr>
      </p:pic>
      <p:sp>
        <p:nvSpPr>
          <p:cNvPr id="55" name="テキスト ボックス 54"/>
          <p:cNvSpPr txBox="1"/>
          <p:nvPr/>
        </p:nvSpPr>
        <p:spPr>
          <a:xfrm>
            <a:off x="7798614" y="2395054"/>
            <a:ext cx="16188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solidFill>
                  <a:srgbClr val="0066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転倒体験装置</a:t>
            </a:r>
            <a:endParaRPr kumimoji="1" lang="en-US" altLang="ja-JP" sz="1400" dirty="0">
              <a:solidFill>
                <a:srgbClr val="0066FF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8173176" y="4075966"/>
            <a:ext cx="1618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solidFill>
                  <a:srgbClr val="0066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調査協力機関へ</a:t>
            </a:r>
            <a:endParaRPr kumimoji="1" lang="en-US" altLang="ja-JP" sz="1400" dirty="0">
              <a:solidFill>
                <a:srgbClr val="0066FF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ja-JP" altLang="en-US" sz="1400" dirty="0">
                <a:solidFill>
                  <a:srgbClr val="0066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情報提供</a:t>
            </a:r>
            <a:endParaRPr kumimoji="1" lang="en-US" altLang="ja-JP" sz="1400" dirty="0">
              <a:solidFill>
                <a:srgbClr val="0066FF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766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5" name="正方形/長方形 54"/>
          <p:cNvSpPr/>
          <p:nvPr/>
        </p:nvSpPr>
        <p:spPr>
          <a:xfrm>
            <a:off x="0" y="0"/>
            <a:ext cx="9906000" cy="414908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0066FF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56" name="正方形/長方形 55"/>
          <p:cNvSpPr/>
          <p:nvPr/>
        </p:nvSpPr>
        <p:spPr>
          <a:xfrm>
            <a:off x="-2434" y="1412776"/>
            <a:ext cx="990599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48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（アンケート③）</a:t>
            </a:r>
            <a:endParaRPr lang="en-US" altLang="ja-JP" sz="48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ja-JP" altLang="en-US" sz="48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あなたのワンチェック、ワンアクションを</a:t>
            </a:r>
            <a:endParaRPr lang="en-US" altLang="ja-JP" sz="48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ja-JP" altLang="en-US" sz="48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考えてみましょう　　　　　　　　　　　　　　　　　　　　　　　　　　　　　　　　　　　　　</a:t>
            </a:r>
          </a:p>
        </p:txBody>
      </p:sp>
      <p:sp>
        <p:nvSpPr>
          <p:cNvPr id="5" name="円形吹き出し 4"/>
          <p:cNvSpPr/>
          <p:nvPr/>
        </p:nvSpPr>
        <p:spPr>
          <a:xfrm>
            <a:off x="5097016" y="4077072"/>
            <a:ext cx="1941691" cy="1662563"/>
          </a:xfrm>
          <a:prstGeom prst="wedgeEllipseCallout">
            <a:avLst>
              <a:gd name="adj1" fmla="val 43536"/>
              <a:gd name="adj2" fmla="val 44313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無事に家に</a:t>
            </a:r>
            <a:endParaRPr kumimoji="1" lang="en-US" altLang="ja-JP" b="1" dirty="0">
              <a:solidFill>
                <a:prstClr val="white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ja-JP" altLang="en-US" b="1" dirty="0">
                <a:solidFill>
                  <a:srgbClr val="3CFE2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カエル</a:t>
            </a:r>
            <a:r>
              <a:rPr kumimoji="1" lang="ja-JP" altLang="en-US" b="1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までが</a:t>
            </a:r>
            <a:endParaRPr kumimoji="1" lang="en-US" altLang="ja-JP" b="1" dirty="0">
              <a:solidFill>
                <a:prstClr val="white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ja-JP" altLang="en-US" b="1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農作業！</a:t>
            </a: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7176" y="4989497"/>
            <a:ext cx="2888488" cy="1697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633501"/>
      </p:ext>
    </p:extLst>
  </p:cSld>
  <p:clrMapOvr>
    <a:masterClrMapping/>
  </p:clrMapOvr>
</p:sld>
</file>

<file path=ppt/theme/theme1.xml><?xml version="1.0" encoding="utf-8"?>
<a:theme xmlns:a="http://schemas.openxmlformats.org/drawingml/2006/main" name="1_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14383</TotalTime>
  <Words>711</Words>
  <PresentationFormat>A4 210 x 297 mm</PresentationFormat>
  <Paragraphs>64</Paragraphs>
  <Slides>6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6</vt:i4>
      </vt:variant>
    </vt:vector>
  </HeadingPairs>
  <TitlesOfParts>
    <vt:vector size="11" baseType="lpstr">
      <vt:lpstr>Meiryo UI</vt:lpstr>
      <vt:lpstr>Arial</vt:lpstr>
      <vt:lpstr>Calibri</vt:lpstr>
      <vt:lpstr>1_Blank</vt:lpstr>
      <vt:lpstr>2_Blank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2019-03-29T07:36:23Z</cp:lastPrinted>
  <dcterms:created xsi:type="dcterms:W3CDTF">2016-07-07T00:25:42Z</dcterms:created>
  <dcterms:modified xsi:type="dcterms:W3CDTF">2021-03-10T06:07:37Z</dcterms:modified>
</cp:coreProperties>
</file>