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removePersonalInfoOnSave="1" saveSubsetFonts="1">
  <p:sldMasterIdLst>
    <p:sldMasterId id="2147483696" r:id="rId1"/>
  </p:sldMasterIdLst>
  <p:notesMasterIdLst>
    <p:notesMasterId r:id="rId5"/>
  </p:notesMasterIdLst>
  <p:sldIdLst>
    <p:sldId id="2147378892" r:id="rId2"/>
    <p:sldId id="845" r:id="rId3"/>
    <p:sldId id="2147378881" r:id="rId4"/>
  </p:sldIdLst>
  <p:sldSz cx="9906000" cy="6858000" type="A4"/>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72C4"/>
    <a:srgbClr val="2585C9"/>
    <a:srgbClr val="0070C0"/>
    <a:srgbClr val="00B050"/>
    <a:srgbClr val="70AD47"/>
    <a:srgbClr val="DAE3F3"/>
    <a:srgbClr val="FFF2CC"/>
    <a:srgbClr val="A8BF99"/>
    <a:srgbClr val="92C172"/>
    <a:srgbClr val="D2E7C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74182C-37BC-477A-99F5-90FE096163DE}" v="3" dt="2025-12-18T06:30:59.044"/>
    <p1510:client id="{97F17825-E7F4-4B37-9012-7D2FD5C27947}" v="9" dt="2025-12-18T06:30:28.621"/>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淡色スタイル 2 - アクセント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7292A2E-F333-43FB-9621-5CBBE7FDCDCB}" styleName="淡色スタイル 2 - アクセント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0E3FDE45-AF77-4B5C-9715-49D594BDF05E}" styleName="淡色スタイル 1 - アクセント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FD0F851-EC5A-4D38-B0AD-8093EC10F338}" styleName="淡色スタイル 1 - アクセント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E9639D4-E3E2-4D34-9284-5A2195B3D0D7}" styleName="スタイル (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A111915-BE36-4E01-A7E5-04B1672EAD32}" styleName="淡色スタイル 2 - アクセント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7" d="100"/>
          <a:sy n="97" d="100"/>
        </p:scale>
        <p:origin x="169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10"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3" y="3"/>
            <a:ext cx="2949574" cy="498475"/>
          </a:xfrm>
          <a:prstGeom prst="rect">
            <a:avLst/>
          </a:prstGeom>
        </p:spPr>
        <p:txBody>
          <a:bodyPr vert="horz" lIns="91410" tIns="45703" rIns="91410" bIns="45703" rtlCol="0"/>
          <a:lstStyle>
            <a:lvl1pPr algn="l">
              <a:defRPr sz="1300"/>
            </a:lvl1pPr>
          </a:lstStyle>
          <a:p>
            <a:endParaRPr kumimoji="1" lang="ja-JP" altLang="en-US"/>
          </a:p>
        </p:txBody>
      </p:sp>
      <p:sp>
        <p:nvSpPr>
          <p:cNvPr id="3" name="日付プレースホルダー 2"/>
          <p:cNvSpPr>
            <a:spLocks noGrp="1"/>
          </p:cNvSpPr>
          <p:nvPr>
            <p:ph type="dt" idx="1"/>
          </p:nvPr>
        </p:nvSpPr>
        <p:spPr>
          <a:xfrm>
            <a:off x="3856042" y="3"/>
            <a:ext cx="2949574" cy="498475"/>
          </a:xfrm>
          <a:prstGeom prst="rect">
            <a:avLst/>
          </a:prstGeom>
        </p:spPr>
        <p:txBody>
          <a:bodyPr vert="horz" lIns="91410" tIns="45703" rIns="91410" bIns="45703" rtlCol="0"/>
          <a:lstStyle>
            <a:lvl1pPr algn="r">
              <a:defRPr sz="1300"/>
            </a:lvl1pPr>
          </a:lstStyle>
          <a:p>
            <a:fld id="{7EE5BBA3-23BA-421E-A6B2-40CBB36E4ACA}" type="datetimeFigureOut">
              <a:rPr kumimoji="1" lang="ja-JP" altLang="en-US" smtClean="0"/>
              <a:t>2025/12/18</a:t>
            </a:fld>
            <a:endParaRPr kumimoji="1" lang="ja-JP" altLang="en-US"/>
          </a:p>
        </p:txBody>
      </p:sp>
      <p:sp>
        <p:nvSpPr>
          <p:cNvPr id="4" name="スライド イメージ プレースホルダー 3"/>
          <p:cNvSpPr>
            <a:spLocks noGrp="1" noRot="1" noChangeAspect="1"/>
          </p:cNvSpPr>
          <p:nvPr>
            <p:ph type="sldImg" idx="2"/>
          </p:nvPr>
        </p:nvSpPr>
        <p:spPr>
          <a:xfrm>
            <a:off x="981075" y="1243013"/>
            <a:ext cx="4845050" cy="3354387"/>
          </a:xfrm>
          <a:prstGeom prst="rect">
            <a:avLst/>
          </a:prstGeom>
          <a:noFill/>
          <a:ln w="12700">
            <a:solidFill>
              <a:prstClr val="black"/>
            </a:solidFill>
          </a:ln>
        </p:spPr>
        <p:txBody>
          <a:bodyPr vert="horz" lIns="91410" tIns="45703" rIns="91410" bIns="45703" rtlCol="0" anchor="ctr"/>
          <a:lstStyle/>
          <a:p>
            <a:endParaRPr lang="ja-JP" altLang="en-US"/>
          </a:p>
        </p:txBody>
      </p:sp>
      <p:sp>
        <p:nvSpPr>
          <p:cNvPr id="5" name="ノート プレースホルダー 4"/>
          <p:cNvSpPr>
            <a:spLocks noGrp="1"/>
          </p:cNvSpPr>
          <p:nvPr>
            <p:ph type="body" sz="quarter" idx="3"/>
          </p:nvPr>
        </p:nvSpPr>
        <p:spPr>
          <a:xfrm>
            <a:off x="681038" y="4783141"/>
            <a:ext cx="5445125" cy="3913187"/>
          </a:xfrm>
          <a:prstGeom prst="rect">
            <a:avLst/>
          </a:prstGeom>
        </p:spPr>
        <p:txBody>
          <a:bodyPr vert="horz" lIns="91410" tIns="45703" rIns="91410" bIns="45703"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3" y="9440866"/>
            <a:ext cx="2949574" cy="498475"/>
          </a:xfrm>
          <a:prstGeom prst="rect">
            <a:avLst/>
          </a:prstGeom>
        </p:spPr>
        <p:txBody>
          <a:bodyPr vert="horz" lIns="91410" tIns="45703" rIns="91410" bIns="45703" rtlCol="0" anchor="b"/>
          <a:lstStyle>
            <a:lvl1pPr algn="l">
              <a:defRPr sz="1300"/>
            </a:lvl1pPr>
          </a:lstStyle>
          <a:p>
            <a:endParaRPr kumimoji="1" lang="ja-JP" altLang="en-US"/>
          </a:p>
        </p:txBody>
      </p:sp>
      <p:sp>
        <p:nvSpPr>
          <p:cNvPr id="7" name="スライド番号プレースホルダー 6"/>
          <p:cNvSpPr>
            <a:spLocks noGrp="1"/>
          </p:cNvSpPr>
          <p:nvPr>
            <p:ph type="sldNum" sz="quarter" idx="5"/>
          </p:nvPr>
        </p:nvSpPr>
        <p:spPr>
          <a:xfrm>
            <a:off x="3856042" y="9440866"/>
            <a:ext cx="2949574" cy="498475"/>
          </a:xfrm>
          <a:prstGeom prst="rect">
            <a:avLst/>
          </a:prstGeom>
        </p:spPr>
        <p:txBody>
          <a:bodyPr vert="horz" lIns="91410" tIns="45703" rIns="91410" bIns="45703" rtlCol="0" anchor="b"/>
          <a:lstStyle>
            <a:lvl1pPr algn="r">
              <a:defRPr sz="1300"/>
            </a:lvl1pPr>
          </a:lstStyle>
          <a:p>
            <a:fld id="{CC9E4919-8921-4E53-817D-973F5F6DF7C1}" type="slidenum">
              <a:rPr kumimoji="1" lang="ja-JP" altLang="en-US" smtClean="0"/>
              <a:t>‹#›</a:t>
            </a:fld>
            <a:endParaRPr kumimoji="1" lang="ja-JP" altLang="en-US"/>
          </a:p>
        </p:txBody>
      </p:sp>
    </p:spTree>
    <p:extLst>
      <p:ext uri="{BB962C8B-B14F-4D97-AF65-F5344CB8AC3E}">
        <p14:creationId xmlns:p14="http://schemas.microsoft.com/office/powerpoint/2010/main" val="269626582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DA74BB07-3C11-4E91-82C8-DFAC405F34A7}" type="datetime1">
              <a:rPr kumimoji="1" lang="ja-JP" altLang="en-US" smtClean="0"/>
              <a:t>2025/12/18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CD5F4820-36F6-4D2D-AAED-C6E06ADCA58D}" type="slidenum">
              <a:rPr kumimoji="1" lang="ja-JP" altLang="en-US" smtClean="0"/>
              <a:pPr/>
              <a:t>‹#›</a:t>
            </a:fld>
            <a:endParaRPr kumimoji="1" lang="ja-JP" altLang="en-US"/>
          </a:p>
        </p:txBody>
      </p:sp>
    </p:spTree>
    <p:extLst>
      <p:ext uri="{BB962C8B-B14F-4D97-AF65-F5344CB8AC3E}">
        <p14:creationId xmlns:p14="http://schemas.microsoft.com/office/powerpoint/2010/main" val="347797290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09BF08FE-D774-448D-B2E3-C42CB1AE8803}" type="datetime1">
              <a:rPr kumimoji="1" lang="ja-JP" altLang="en-US" smtClean="0"/>
              <a:t>2025/12/18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a:xfrm>
            <a:off x="7651711" y="6356352"/>
            <a:ext cx="2228850" cy="365125"/>
          </a:xfrm>
        </p:spPr>
        <p:txBody>
          <a:bodyPr/>
          <a:lstStyle>
            <a:lvl1pPr>
              <a:defRPr sz="1800">
                <a:solidFill>
                  <a:schemeClr val="tx1"/>
                </a:solidFill>
              </a:defRPr>
            </a:lvl1pPr>
          </a:lstStyle>
          <a:p>
            <a:fld id="{CD5F4820-36F6-4D2D-AAED-C6E06ADCA58D}" type="slidenum">
              <a:rPr kumimoji="1" lang="ja-JP" altLang="en-US" smtClean="0"/>
              <a:pPr/>
              <a:t>‹#›</a:t>
            </a:fld>
            <a:endParaRPr kumimoji="1" lang="ja-JP" altLang="en-US"/>
          </a:p>
        </p:txBody>
      </p:sp>
    </p:spTree>
    <p:extLst>
      <p:ext uri="{BB962C8B-B14F-4D97-AF65-F5344CB8AC3E}">
        <p14:creationId xmlns:p14="http://schemas.microsoft.com/office/powerpoint/2010/main" val="59875981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719A25B7-DFB6-43C2-A8E7-7263DB790BCD}" type="datetime1">
              <a:rPr kumimoji="1" lang="ja-JP" altLang="en-US" smtClean="0"/>
              <a:t>2025/12/18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541190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B749D9F2-2830-48B7-A100-D480327B2337}" type="datetime1">
              <a:rPr kumimoji="1" lang="ja-JP" altLang="en-US" smtClean="0"/>
              <a:t>2025/12/18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2583764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7EED1D93-3B08-461A-9300-588392DE87E2}" type="datetime1">
              <a:rPr kumimoji="1" lang="ja-JP" altLang="en-US" smtClean="0"/>
              <a:t>2025/12/18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22858061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91A2EEB2-AED9-48CB-B30E-0EB8D826A80E}" type="datetime1">
              <a:rPr kumimoji="1" lang="ja-JP" altLang="en-US" smtClean="0"/>
              <a:t>2025/12/18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23957089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1C5AC9-C7CA-414A-B270-984B3848FD0C}" type="datetime1">
              <a:rPr kumimoji="1" lang="ja-JP" altLang="en-US" smtClean="0"/>
              <a:t>2025/12/18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4230608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63BA064-E48F-466A-A223-CCEA9F5DA5E8}" type="datetime1">
              <a:rPr kumimoji="1" lang="ja-JP" altLang="en-US" smtClean="0"/>
              <a:t>2025/12/18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4798745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E67E9DAF-E9A9-49F2-8DF0-7E305146E226}" type="datetime1">
              <a:rPr kumimoji="1" lang="ja-JP" altLang="en-US" smtClean="0"/>
              <a:t>2025/12/18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937967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34D69115-78FD-496B-B525-6D05422C13C6}" type="datetime1">
              <a:rPr kumimoji="1" lang="ja-JP" altLang="en-US" smtClean="0"/>
              <a:t>2025/12/18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8829059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19E59143-874B-4D35-8122-6C21EE99DA16}" type="datetime1">
              <a:rPr kumimoji="1" lang="ja-JP" altLang="en-US" smtClean="0"/>
              <a:t>2025/12/18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9116582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DF803F-6D14-4F99-A627-5200AE3BA759}" type="datetime1">
              <a:rPr kumimoji="1" lang="ja-JP" altLang="en-US" smtClean="0"/>
              <a:t>2025/12/18</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82549820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表 7">
            <a:extLst>
              <a:ext uri="{FF2B5EF4-FFF2-40B4-BE49-F238E27FC236}">
                <a16:creationId xmlns:a16="http://schemas.microsoft.com/office/drawing/2014/main" id="{293446D4-71E4-FB19-4247-A3ADE7B06ADD}"/>
              </a:ext>
            </a:extLst>
          </p:cNvPr>
          <p:cNvGraphicFramePr>
            <a:graphicFrameLocks noGrp="1"/>
          </p:cNvGraphicFramePr>
          <p:nvPr/>
        </p:nvGraphicFramePr>
        <p:xfrm>
          <a:off x="5033989" y="3996666"/>
          <a:ext cx="4794000" cy="1715453"/>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33175">
                  <a:extLst>
                    <a:ext uri="{9D8B030D-6E8A-4147-A177-3AD203B41FA5}">
                      <a16:colId xmlns:a16="http://schemas.microsoft.com/office/drawing/2014/main" val="2357388432"/>
                    </a:ext>
                  </a:extLst>
                </a:gridCol>
                <a:gridCol w="636856">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l"/>
                      <a:r>
                        <a:rPr kumimoji="1" lang="ja-JP" altLang="en-US" sz="1200" b="1" dirty="0">
                          <a:solidFill>
                            <a:schemeClr val="tx1"/>
                          </a:solidFill>
                          <a:latin typeface="ＭＳ ゴシック" panose="020B0609070205080204" pitchFamily="49" charset="-128"/>
                          <a:ea typeface="ＭＳ ゴシック" panose="020B0609070205080204" pitchFamily="49" charset="-128"/>
                        </a:rPr>
                        <a:t>（７）環境関係法令の遵守等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28800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a:solidFill>
                            <a:schemeClr val="tx1"/>
                          </a:solidFill>
                          <a:latin typeface="ＭＳ 明朝" panose="02020609040205080304" pitchFamily="17" charset="-128"/>
                          <a:ea typeface="ＭＳ 明朝" panose="02020609040205080304" pitchFamily="17" charset="-128"/>
                        </a:rPr>
                        <a:t>みどりの食料システム戦略の理解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28800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dirty="0">
                          <a:solidFill>
                            <a:schemeClr val="tx1"/>
                          </a:solidFill>
                          <a:latin typeface="ＭＳ 明朝" panose="02020609040205080304" pitchFamily="17" charset="-128"/>
                          <a:ea typeface="ＭＳ 明朝" panose="02020609040205080304" pitchFamily="17" charset="-128"/>
                        </a:rPr>
                        <a:t>関係法令の遵守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43200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⑱</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dirty="0">
                          <a:solidFill>
                            <a:schemeClr val="tx1"/>
                          </a:solidFill>
                          <a:latin typeface="ＭＳ 明朝" panose="02020609040205080304" pitchFamily="17" charset="-128"/>
                          <a:ea typeface="ＭＳ 明朝" panose="02020609040205080304" pitchFamily="17" charset="-128"/>
                        </a:rPr>
                        <a:t>農業機械等の装置・車両の適切な整備と管理の実施に努める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r h="28800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⑲</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dirty="0">
                          <a:solidFill>
                            <a:schemeClr val="tx1"/>
                          </a:solidFill>
                          <a:latin typeface="ＭＳ 明朝" panose="02020609040205080304" pitchFamily="17" charset="-128"/>
                          <a:ea typeface="ＭＳ 明朝" panose="02020609040205080304" pitchFamily="17" charset="-128"/>
                        </a:rPr>
                        <a:t>正しい知識に基づく作業安全に努める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bl>
          </a:graphicData>
        </a:graphic>
      </p:graphicFrame>
      <p:graphicFrame>
        <p:nvGraphicFramePr>
          <p:cNvPr id="13" name="表 7">
            <a:extLst>
              <a:ext uri="{FF2B5EF4-FFF2-40B4-BE49-F238E27FC236}">
                <a16:creationId xmlns:a16="http://schemas.microsoft.com/office/drawing/2014/main" id="{052E650D-22EC-BFA3-F5F0-313AF2B4B137}"/>
              </a:ext>
            </a:extLst>
          </p:cNvPr>
          <p:cNvGraphicFramePr>
            <a:graphicFrameLocks noGrp="1"/>
          </p:cNvGraphicFramePr>
          <p:nvPr/>
        </p:nvGraphicFramePr>
        <p:xfrm>
          <a:off x="5033989" y="2450731"/>
          <a:ext cx="4794000" cy="1515178"/>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40008">
                  <a:extLst>
                    <a:ext uri="{9D8B030D-6E8A-4147-A177-3AD203B41FA5}">
                      <a16:colId xmlns:a16="http://schemas.microsoft.com/office/drawing/2014/main" val="2357388432"/>
                    </a:ext>
                  </a:extLst>
                </a:gridCol>
                <a:gridCol w="630023">
                  <a:extLst>
                    <a:ext uri="{9D8B030D-6E8A-4147-A177-3AD203B41FA5}">
                      <a16:colId xmlns:a16="http://schemas.microsoft.com/office/drawing/2014/main" val="505857850"/>
                    </a:ext>
                  </a:extLst>
                </a:gridCol>
              </a:tblGrid>
              <a:tr h="423612">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dirty="0">
                          <a:solidFill>
                            <a:schemeClr val="tx1"/>
                          </a:solidFill>
                          <a:latin typeface="ＭＳ ゴシック" panose="020B0609070205080204" pitchFamily="49" charset="-128"/>
                          <a:ea typeface="ＭＳ ゴシック" panose="020B0609070205080204" pitchFamily="49" charset="-128"/>
                        </a:rPr>
                        <a:t>（６）生物多様性への悪影響の防止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61200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⑭</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dirty="0">
                          <a:solidFill>
                            <a:schemeClr val="tx1"/>
                          </a:solidFill>
                          <a:latin typeface="ＭＳ 明朝" panose="02020609040205080304" pitchFamily="17" charset="-128"/>
                          <a:ea typeface="ＭＳ 明朝" panose="02020609040205080304" pitchFamily="17" charset="-128"/>
                        </a:rPr>
                        <a:t>病害虫・雑草の発生状況を把握した上で防除の要否及びタイミングの判断に努める（再掲）</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43200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⑮</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dirty="0">
                          <a:solidFill>
                            <a:schemeClr val="tx1"/>
                          </a:solidFill>
                          <a:latin typeface="ＭＳ 明朝" panose="02020609040205080304" pitchFamily="17" charset="-128"/>
                          <a:ea typeface="ＭＳ 明朝" panose="02020609040205080304" pitchFamily="17" charset="-128"/>
                        </a:rPr>
                        <a:t>多様な防除方法（防除資材、使用方法）を活用した防除を検討（再掲）</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12" name="表 7">
            <a:extLst>
              <a:ext uri="{FF2B5EF4-FFF2-40B4-BE49-F238E27FC236}">
                <a16:creationId xmlns:a16="http://schemas.microsoft.com/office/drawing/2014/main" id="{776937D9-6D23-AD95-431A-6D61921C4AA7}"/>
              </a:ext>
            </a:extLst>
          </p:cNvPr>
          <p:cNvGraphicFramePr>
            <a:graphicFrameLocks noGrp="1"/>
          </p:cNvGraphicFramePr>
          <p:nvPr/>
        </p:nvGraphicFramePr>
        <p:xfrm>
          <a:off x="5033989" y="1657974"/>
          <a:ext cx="4794000" cy="76200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21154">
                  <a:extLst>
                    <a:ext uri="{9D8B030D-6E8A-4147-A177-3AD203B41FA5}">
                      <a16:colId xmlns:a16="http://schemas.microsoft.com/office/drawing/2014/main" val="2357388432"/>
                    </a:ext>
                  </a:extLst>
                </a:gridCol>
                <a:gridCol w="648877">
                  <a:extLst>
                    <a:ext uri="{9D8B030D-6E8A-4147-A177-3AD203B41FA5}">
                      <a16:colId xmlns:a16="http://schemas.microsoft.com/office/drawing/2014/main" val="505857850"/>
                    </a:ext>
                  </a:extLst>
                </a:gridCol>
              </a:tblGrid>
              <a:tr h="190341">
                <a:tc>
                  <a:txBody>
                    <a:bodyPr/>
                    <a:lstStyle/>
                    <a:p>
                      <a:pPr algn="ctr"/>
                      <a:endParaRPr kumimoji="1" lang="ja-JP" altLang="en-US" sz="1200" b="0">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（５）廃棄物の発生抑制、</a:t>
                      </a:r>
                      <a:endParaRPr kumimoji="1" lang="en-US" altLang="ja-JP" sz="1200" b="1">
                        <a:solidFill>
                          <a:schemeClr val="tx1"/>
                        </a:solidFill>
                        <a:latin typeface="ＭＳ ゴシック" panose="020B0609070205080204" pitchFamily="49" charset="-128"/>
                        <a:ea typeface="ＭＳ ゴシック" panose="020B0609070205080204" pitchFamily="49" charset="-128"/>
                      </a:endParaRPr>
                    </a:p>
                    <a:p>
                      <a:pPr marL="0" indent="442913" algn="l"/>
                      <a:r>
                        <a:rPr kumimoji="1" lang="ja-JP" altLang="en-US" sz="1200" b="1">
                          <a:solidFill>
                            <a:schemeClr val="tx1"/>
                          </a:solidFill>
                          <a:latin typeface="ＭＳ ゴシック" panose="020B0609070205080204" pitchFamily="49" charset="-128"/>
                          <a:ea typeface="ＭＳ ゴシック" panose="020B0609070205080204" pitchFamily="49" charset="-128"/>
                        </a:rPr>
                        <a:t>適正な循環的な利用及び適正な処分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288000">
                <a:tc>
                  <a:txBody>
                    <a:bodyPr/>
                    <a:lstStyle/>
                    <a:p>
                      <a:pPr algn="ctr"/>
                      <a:r>
                        <a:rPr kumimoji="1" lang="ja-JP" altLang="en-US" sz="1200" b="0">
                          <a:latin typeface="ＭＳ ゴシック" panose="020B0609070205080204" pitchFamily="49" charset="-128"/>
                          <a:ea typeface="ＭＳ ゴシック" panose="020B0609070205080204" pitchFamily="49" charset="-128"/>
                        </a:rPr>
                        <a:t>⑬</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dirty="0">
                          <a:solidFill>
                            <a:schemeClr val="tx1"/>
                          </a:solidFill>
                          <a:latin typeface="ＭＳ 明朝" panose="02020609040205080304" pitchFamily="17" charset="-128"/>
                          <a:ea typeface="ＭＳ 明朝" panose="02020609040205080304" pitchFamily="17" charset="-128"/>
                        </a:rPr>
                        <a:t>プラ等廃棄物の削減に努め、適正に処理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bl>
          </a:graphicData>
        </a:graphic>
      </p:graphicFrame>
      <p:graphicFrame>
        <p:nvGraphicFramePr>
          <p:cNvPr id="9" name="表 7">
            <a:extLst>
              <a:ext uri="{FF2B5EF4-FFF2-40B4-BE49-F238E27FC236}">
                <a16:creationId xmlns:a16="http://schemas.microsoft.com/office/drawing/2014/main" id="{2727FBEC-1822-487A-53E3-7C1CA897C7BF}"/>
              </a:ext>
            </a:extLst>
          </p:cNvPr>
          <p:cNvGraphicFramePr>
            <a:graphicFrameLocks noGrp="1"/>
          </p:cNvGraphicFramePr>
          <p:nvPr/>
        </p:nvGraphicFramePr>
        <p:xfrm>
          <a:off x="78011" y="4925917"/>
          <a:ext cx="4794000" cy="1251586"/>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40082">
                  <a:extLst>
                    <a:ext uri="{9D8B030D-6E8A-4147-A177-3AD203B41FA5}">
                      <a16:colId xmlns:a16="http://schemas.microsoft.com/office/drawing/2014/main" val="2357388432"/>
                    </a:ext>
                  </a:extLst>
                </a:gridCol>
                <a:gridCol w="629949">
                  <a:extLst>
                    <a:ext uri="{9D8B030D-6E8A-4147-A177-3AD203B41FA5}">
                      <a16:colId xmlns:a16="http://schemas.microsoft.com/office/drawing/2014/main" val="505857850"/>
                    </a:ext>
                  </a:extLst>
                </a:gridCol>
              </a:tblGrid>
              <a:tr h="282850">
                <a:tc>
                  <a:txBody>
                    <a:bodyPr/>
                    <a:lstStyle/>
                    <a:p>
                      <a:pPr algn="ctr"/>
                      <a:endParaRPr kumimoji="1" lang="ja-JP" altLang="en-US" sz="1200" b="1">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（３）エネルギーの節減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432000">
                <a:tc>
                  <a:txBody>
                    <a:bodyPr/>
                    <a:lstStyle/>
                    <a:p>
                      <a:pPr algn="ctr"/>
                      <a:r>
                        <a:rPr kumimoji="1" lang="ja-JP" altLang="en-US" sz="1200" b="0">
                          <a:latin typeface="ＭＳ ゴシック" panose="020B0609070205080204" pitchFamily="49" charset="-128"/>
                          <a:ea typeface="ＭＳ ゴシック" panose="020B0609070205080204" pitchFamily="49" charset="-128"/>
                        </a:rPr>
                        <a:t>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dirty="0">
                          <a:solidFill>
                            <a:schemeClr val="tx1"/>
                          </a:solidFill>
                          <a:latin typeface="ＭＳ 明朝" panose="02020609040205080304" pitchFamily="17" charset="-128"/>
                          <a:ea typeface="ＭＳ 明朝" panose="02020609040205080304" pitchFamily="17" charset="-128"/>
                        </a:rPr>
                        <a:t>農機、ハウス等の電気・燃料の使用状況の記録・保存に努める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432000">
                <a:tc>
                  <a:txBody>
                    <a:bodyPr/>
                    <a:lstStyle/>
                    <a:p>
                      <a:pPr algn="ctr"/>
                      <a:r>
                        <a:rPr kumimoji="1" lang="ja-JP" altLang="en-US" sz="1200" b="0">
                          <a:latin typeface="ＭＳ ゴシック" panose="020B0609070205080204" pitchFamily="49" charset="-128"/>
                          <a:ea typeface="ＭＳ ゴシック" panose="020B0609070205080204" pitchFamily="49" charset="-128"/>
                        </a:rPr>
                        <a:t>⑪</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dirty="0">
                          <a:solidFill>
                            <a:schemeClr val="tx1"/>
                          </a:solidFill>
                          <a:latin typeface="ＭＳ 明朝" panose="02020609040205080304" pitchFamily="17" charset="-128"/>
                          <a:ea typeface="ＭＳ 明朝" panose="02020609040205080304" pitchFamily="17" charset="-128"/>
                        </a:rPr>
                        <a:t>省エネを意識し、不必要・非効率なエネルギー消費をしないように努める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8" name="表 7">
            <a:extLst>
              <a:ext uri="{FF2B5EF4-FFF2-40B4-BE49-F238E27FC236}">
                <a16:creationId xmlns:a16="http://schemas.microsoft.com/office/drawing/2014/main" id="{28186357-C594-7256-AA75-3BCC82378DC1}"/>
              </a:ext>
            </a:extLst>
          </p:cNvPr>
          <p:cNvGraphicFramePr>
            <a:graphicFrameLocks noGrp="1"/>
          </p:cNvGraphicFramePr>
          <p:nvPr/>
        </p:nvGraphicFramePr>
        <p:xfrm>
          <a:off x="78011" y="2579357"/>
          <a:ext cx="4794000" cy="2311719"/>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30655">
                  <a:extLst>
                    <a:ext uri="{9D8B030D-6E8A-4147-A177-3AD203B41FA5}">
                      <a16:colId xmlns:a16="http://schemas.microsoft.com/office/drawing/2014/main" val="2357388432"/>
                    </a:ext>
                  </a:extLst>
                </a:gridCol>
                <a:gridCol w="639376">
                  <a:extLst>
                    <a:ext uri="{9D8B030D-6E8A-4147-A177-3AD203B41FA5}">
                      <a16:colId xmlns:a16="http://schemas.microsoft.com/office/drawing/2014/main" val="505857850"/>
                    </a:ext>
                  </a:extLst>
                </a:gridCol>
              </a:tblGrid>
              <a:tr h="282850">
                <a:tc>
                  <a:txBody>
                    <a:bodyPr/>
                    <a:lstStyle/>
                    <a:p>
                      <a:pPr algn="ctr"/>
                      <a:endParaRPr kumimoji="1" lang="ja-JP" altLang="en-US" sz="1200" b="1">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（２）適正な防除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dirty="0">
                          <a:solidFill>
                            <a:schemeClr val="tx1"/>
                          </a:solidFill>
                          <a:latin typeface="ＭＳ 明朝" panose="02020609040205080304" pitchFamily="17" charset="-128"/>
                          <a:ea typeface="ＭＳ 明朝" panose="02020609040205080304" pitchFamily="17" charset="-128"/>
                        </a:rPr>
                        <a:t>病害虫・雑草が発生しにくい生産条件の整備を検討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1" lang="ja-JP" altLang="en-US" sz="1200" b="0" dirty="0">
                          <a:solidFill>
                            <a:schemeClr val="tx1"/>
                          </a:solidFill>
                          <a:latin typeface="ＭＳ 明朝" panose="02020609040205080304" pitchFamily="17" charset="-128"/>
                          <a:ea typeface="ＭＳ 明朝" panose="02020609040205080304" pitchFamily="17" charset="-128"/>
                        </a:rPr>
                        <a:t>病害虫・雑草の発生状況を把握した上で防除の要否及びタイミングの判断に努める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dirty="0">
                          <a:solidFill>
                            <a:schemeClr val="tx1"/>
                          </a:solidFill>
                          <a:latin typeface="ＭＳ 明朝" panose="02020609040205080304" pitchFamily="17" charset="-128"/>
                          <a:ea typeface="ＭＳ 明朝" panose="02020609040205080304" pitchFamily="17" charset="-128"/>
                        </a:rPr>
                        <a:t>多様な防除方法（防除資材、使用方法）を活用した防除を検討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r h="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1" lang="ja-JP" altLang="en-US" sz="1200" b="0" dirty="0">
                          <a:solidFill>
                            <a:schemeClr val="tx1"/>
                          </a:solidFill>
                          <a:latin typeface="ＭＳ 明朝" panose="02020609040205080304" pitchFamily="17" charset="-128"/>
                          <a:ea typeface="ＭＳ 明朝" panose="02020609040205080304" pitchFamily="17" charset="-128"/>
                        </a:rPr>
                        <a:t>農薬の適正な使用・保管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r h="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⑨</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1" lang="ja-JP" altLang="en-US" sz="1200" b="0" dirty="0">
                          <a:solidFill>
                            <a:schemeClr val="tx1"/>
                          </a:solidFill>
                          <a:latin typeface="ＭＳ 明朝" panose="02020609040205080304" pitchFamily="17" charset="-128"/>
                          <a:ea typeface="ＭＳ 明朝" panose="02020609040205080304" pitchFamily="17" charset="-128"/>
                        </a:rPr>
                        <a:t>農薬の使用状況等の記録・保存</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15524589"/>
                  </a:ext>
                </a:extLst>
              </a:tr>
            </a:tbl>
          </a:graphicData>
        </a:graphic>
      </p:graphicFrame>
      <p:graphicFrame>
        <p:nvGraphicFramePr>
          <p:cNvPr id="7" name="表 7">
            <a:extLst>
              <a:ext uri="{FF2B5EF4-FFF2-40B4-BE49-F238E27FC236}">
                <a16:creationId xmlns:a16="http://schemas.microsoft.com/office/drawing/2014/main" id="{A998F7D5-90BD-3218-DB46-49C7D8A10F4D}"/>
              </a:ext>
            </a:extLst>
          </p:cNvPr>
          <p:cNvGraphicFramePr>
            <a:graphicFrameLocks noGrp="1"/>
          </p:cNvGraphicFramePr>
          <p:nvPr/>
        </p:nvGraphicFramePr>
        <p:xfrm>
          <a:off x="78011" y="974796"/>
          <a:ext cx="4794000" cy="156972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30655">
                  <a:extLst>
                    <a:ext uri="{9D8B030D-6E8A-4147-A177-3AD203B41FA5}">
                      <a16:colId xmlns:a16="http://schemas.microsoft.com/office/drawing/2014/main" val="2357388432"/>
                    </a:ext>
                  </a:extLst>
                </a:gridCol>
                <a:gridCol w="639376">
                  <a:extLst>
                    <a:ext uri="{9D8B030D-6E8A-4147-A177-3AD203B41FA5}">
                      <a16:colId xmlns:a16="http://schemas.microsoft.com/office/drawing/2014/main" val="505857850"/>
                    </a:ext>
                  </a:extLst>
                </a:gridCol>
              </a:tblGrid>
              <a:tr h="282850">
                <a:tc>
                  <a:txBody>
                    <a:bodyPr/>
                    <a:lstStyle/>
                    <a:p>
                      <a:pPr algn="ctr"/>
                      <a:endParaRPr kumimoji="1" lang="ja-JP" altLang="en-US" sz="1200" b="1">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dirty="0">
                          <a:solidFill>
                            <a:schemeClr val="tx1"/>
                          </a:solidFill>
                          <a:latin typeface="ＭＳ ゴシック" panose="020B0609070205080204" pitchFamily="49" charset="-128"/>
                          <a:ea typeface="ＭＳ ゴシック" panose="020B0609070205080204" pitchFamily="49" charset="-128"/>
                        </a:rPr>
                        <a:t>（１）適正な施肥</a:t>
                      </a:r>
                      <a:endParaRPr kumimoji="1" lang="en-US" altLang="ja-JP" sz="1200" b="1"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①</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latin typeface="ＭＳ ゴシック" panose="020B0609070205080204" pitchFamily="49" charset="-128"/>
                          <a:ea typeface="ＭＳ ゴシック" panose="020B0609070205080204" pitchFamily="49" charset="-128"/>
                        </a:rPr>
                        <a:t>□</a:t>
                      </a:r>
                      <a:endParaRPr kumimoji="1" lang="en-US" altLang="ja-JP" sz="1400" b="0">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dirty="0">
                          <a:latin typeface="ＭＳ 明朝" panose="02020609040205080304" pitchFamily="17" charset="-128"/>
                          <a:ea typeface="ＭＳ 明朝" panose="02020609040205080304" pitchFamily="17" charset="-128"/>
                        </a:rPr>
                        <a:t>肥料の適正な保管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dirty="0">
                          <a:latin typeface="ＭＳ 明朝" panose="02020609040205080304" pitchFamily="17" charset="-128"/>
                          <a:ea typeface="ＭＳ 明朝" panose="02020609040205080304" pitchFamily="17" charset="-128"/>
                        </a:rPr>
                        <a:t>肥料の使用状況等の記録・保存に努める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r h="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dirty="0">
                          <a:latin typeface="ＭＳ 明朝" panose="02020609040205080304" pitchFamily="17" charset="-128"/>
                          <a:ea typeface="ＭＳ 明朝" panose="02020609040205080304" pitchFamily="17" charset="-128"/>
                        </a:rPr>
                        <a:t>作物特性やデータに基づく施肥設計を検討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r h="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1" lang="ja-JP" altLang="en-US" sz="1200" b="0" dirty="0">
                          <a:latin typeface="ＭＳ 明朝" panose="02020609040205080304" pitchFamily="17" charset="-128"/>
                          <a:ea typeface="ＭＳ 明朝" panose="02020609040205080304" pitchFamily="17" charset="-128"/>
                        </a:rPr>
                        <a:t>有機物の適正な</a:t>
                      </a:r>
                      <a:r>
                        <a:rPr kumimoji="1" lang="ja-JP" altLang="en-US" sz="1200" b="0" dirty="0">
                          <a:solidFill>
                            <a:schemeClr val="tx1"/>
                          </a:solidFill>
                          <a:latin typeface="ＭＳ 明朝" panose="02020609040205080304" pitchFamily="17" charset="-128"/>
                          <a:ea typeface="ＭＳ 明朝" panose="02020609040205080304" pitchFamily="17" charset="-128"/>
                        </a:rPr>
                        <a:t>施用による土づくりを検討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04151411"/>
                  </a:ext>
                </a:extLst>
              </a:tr>
            </a:tbl>
          </a:graphicData>
        </a:graphic>
      </p:graphicFrame>
      <p:sp>
        <p:nvSpPr>
          <p:cNvPr id="3" name="テキスト ボックス 2">
            <a:extLst>
              <a:ext uri="{FF2B5EF4-FFF2-40B4-BE49-F238E27FC236}">
                <a16:creationId xmlns:a16="http://schemas.microsoft.com/office/drawing/2014/main" id="{0ECBA042-7483-A3D2-761A-1F6EAA22EB13}"/>
              </a:ext>
            </a:extLst>
          </p:cNvPr>
          <p:cNvSpPr txBox="1"/>
          <p:nvPr/>
        </p:nvSpPr>
        <p:spPr>
          <a:xfrm>
            <a:off x="8902" y="262624"/>
            <a:ext cx="5144357" cy="646331"/>
          </a:xfrm>
          <a:prstGeom prst="rect">
            <a:avLst/>
          </a:prstGeom>
          <a:noFill/>
        </p:spPr>
        <p:txBody>
          <a:bodyPr wrap="none" lIns="91440" tIns="45720" rIns="91440" bIns="45720" rtlCol="0" anchor="t">
            <a:spAutoFit/>
          </a:bodyPr>
          <a:lstStyle/>
          <a:p>
            <a:r>
              <a:rPr kumimoji="1" lang="ja-JP" altLang="en-US" b="1" dirty="0">
                <a:latin typeface="Meiryo UI"/>
                <a:ea typeface="Meiryo UI"/>
              </a:rPr>
              <a:t>環境負荷低減のクロスコンプライアンス チェックシート</a:t>
            </a:r>
            <a:endParaRPr kumimoji="1" lang="en-US" altLang="ja-JP" b="1" dirty="0">
              <a:latin typeface="Meiryo UI"/>
              <a:ea typeface="Meiryo UI"/>
            </a:endParaRPr>
          </a:p>
          <a:p>
            <a:r>
              <a:rPr lang="ja-JP" altLang="en-US" b="1" dirty="0">
                <a:solidFill>
                  <a:prstClr val="black"/>
                </a:solidFill>
                <a:latin typeface="メイリオ"/>
                <a:ea typeface="メイリオ"/>
              </a:rPr>
              <a:t>（</a:t>
            </a:r>
            <a:r>
              <a:rPr kumimoji="0" lang="ja-JP" altLang="en-US" b="1" i="0" u="none" strike="noStrike" kern="1200" cap="none" spc="0" normalizeH="0" baseline="0" noProof="0" dirty="0">
                <a:ln>
                  <a:noFill/>
                </a:ln>
                <a:solidFill>
                  <a:prstClr val="black"/>
                </a:solidFill>
                <a:effectLst/>
                <a:uLnTx/>
                <a:uFillTx/>
                <a:latin typeface="メイリオ"/>
                <a:ea typeface="メイリオ"/>
              </a:rPr>
              <a:t>農業経営体向け）</a:t>
            </a:r>
            <a:endParaRPr kumimoji="1" lang="en-US" altLang="ja-JP" b="1" dirty="0">
              <a:latin typeface="Meiryo UI"/>
              <a:ea typeface="Meiryo UI"/>
            </a:endParaRPr>
          </a:p>
        </p:txBody>
      </p:sp>
      <p:graphicFrame>
        <p:nvGraphicFramePr>
          <p:cNvPr id="2" name="表 7">
            <a:extLst>
              <a:ext uri="{FF2B5EF4-FFF2-40B4-BE49-F238E27FC236}">
                <a16:creationId xmlns:a16="http://schemas.microsoft.com/office/drawing/2014/main" id="{48D11440-97AC-268D-92BD-F270091C8890}"/>
              </a:ext>
            </a:extLst>
          </p:cNvPr>
          <p:cNvGraphicFramePr>
            <a:graphicFrameLocks noGrp="1"/>
          </p:cNvGraphicFramePr>
          <p:nvPr/>
        </p:nvGraphicFramePr>
        <p:xfrm>
          <a:off x="5033989" y="968715"/>
          <a:ext cx="4794000" cy="65532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11727">
                  <a:extLst>
                    <a:ext uri="{9D8B030D-6E8A-4147-A177-3AD203B41FA5}">
                      <a16:colId xmlns:a16="http://schemas.microsoft.com/office/drawing/2014/main" val="2357388432"/>
                    </a:ext>
                  </a:extLst>
                </a:gridCol>
                <a:gridCol w="658304">
                  <a:extLst>
                    <a:ext uri="{9D8B030D-6E8A-4147-A177-3AD203B41FA5}">
                      <a16:colId xmlns:a16="http://schemas.microsoft.com/office/drawing/2014/main" val="505857850"/>
                    </a:ext>
                  </a:extLst>
                </a:gridCol>
              </a:tblGrid>
              <a:tr h="282850">
                <a:tc>
                  <a:txBody>
                    <a:bodyPr/>
                    <a:lstStyle/>
                    <a:p>
                      <a:pPr algn="ctr"/>
                      <a:endParaRPr kumimoji="1" lang="ja-JP" altLang="en-US" sz="1200" b="1">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（４）悪臭及び害虫の発生防止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28800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⑫</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dirty="0">
                          <a:solidFill>
                            <a:schemeClr val="tx1"/>
                          </a:solidFill>
                          <a:latin typeface="ＭＳ 明朝" panose="02020609040205080304" pitchFamily="17" charset="-128"/>
                          <a:ea typeface="ＭＳ 明朝" panose="02020609040205080304" pitchFamily="17" charset="-128"/>
                        </a:rPr>
                        <a:t>悪臭・害虫の発生防止・低減に努める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cxnSp>
        <p:nvCxnSpPr>
          <p:cNvPr id="10" name="直線コネクタ 9">
            <a:extLst>
              <a:ext uri="{FF2B5EF4-FFF2-40B4-BE49-F238E27FC236}">
                <a16:creationId xmlns:a16="http://schemas.microsoft.com/office/drawing/2014/main" id="{ABD0584A-16F7-498D-95FF-601C4A8CE0CB}"/>
              </a:ext>
            </a:extLst>
          </p:cNvPr>
          <p:cNvCxnSpPr>
            <a:cxnSpLocks/>
          </p:cNvCxnSpPr>
          <p:nvPr/>
        </p:nvCxnSpPr>
        <p:spPr>
          <a:xfrm>
            <a:off x="-71659" y="922705"/>
            <a:ext cx="10049318"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6" name="テキスト ボックス 5">
            <a:extLst>
              <a:ext uri="{FF2B5EF4-FFF2-40B4-BE49-F238E27FC236}">
                <a16:creationId xmlns:a16="http://schemas.microsoft.com/office/drawing/2014/main" id="{34C4DFA5-D155-792A-2115-2BF37F11D7D1}"/>
              </a:ext>
            </a:extLst>
          </p:cNvPr>
          <p:cNvSpPr txBox="1"/>
          <p:nvPr/>
        </p:nvSpPr>
        <p:spPr>
          <a:xfrm>
            <a:off x="5222368" y="46928"/>
            <a:ext cx="3877985" cy="830997"/>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kumimoji="1" lang="ja-JP" altLang="en-US" sz="1200" dirty="0">
                <a:latin typeface="ＭＳ ゴシック" panose="020B0609070205080204" pitchFamily="49" charset="-128"/>
                <a:ea typeface="ＭＳ ゴシック" panose="020B0609070205080204" pitchFamily="49" charset="-128"/>
              </a:rPr>
              <a:t>事業名：</a:t>
            </a:r>
            <a:r>
              <a:rPr kumimoji="1" lang="ja-JP" altLang="en-US" sz="1200" u="sng" dirty="0">
                <a:latin typeface="ＭＳ ゴシック" panose="020B0609070205080204" pitchFamily="49" charset="-128"/>
                <a:ea typeface="ＭＳ ゴシック" panose="020B0609070205080204" pitchFamily="49" charset="-128"/>
              </a:rPr>
              <a:t>　　　　　　　　　　　　　　　　　　　　</a:t>
            </a:r>
            <a:endParaRPr kumimoji="1" lang="en-US" altLang="ja-JP" sz="1200" u="sng" dirty="0">
              <a:latin typeface="ＭＳ ゴシック" panose="020B0609070205080204" pitchFamily="49" charset="-128"/>
              <a:ea typeface="ＭＳ ゴシック" panose="020B0609070205080204" pitchFamily="49" charset="-128"/>
            </a:endParaRPr>
          </a:p>
          <a:p>
            <a:r>
              <a:rPr kumimoji="1" lang="ja-JP" altLang="en-US" sz="1200" dirty="0">
                <a:latin typeface="ＭＳ ゴシック" panose="020B0609070205080204" pitchFamily="49" charset="-128"/>
                <a:ea typeface="ＭＳ ゴシック" panose="020B0609070205080204" pitchFamily="49" charset="-128"/>
              </a:rPr>
              <a:t>組織名・代表者氏名：</a:t>
            </a:r>
            <a:r>
              <a:rPr kumimoji="1" lang="ja-JP" altLang="en-US" sz="1200" u="sng" dirty="0">
                <a:latin typeface="ＭＳ ゴシック" panose="020B0609070205080204" pitchFamily="49" charset="-128"/>
                <a:ea typeface="ＭＳ ゴシック" panose="020B0609070205080204" pitchFamily="49" charset="-128"/>
              </a:rPr>
              <a:t>　　　　　　　　　　　　　　</a:t>
            </a:r>
            <a:endParaRPr kumimoji="1" lang="en-US" altLang="ja-JP" sz="1200" u="sng" dirty="0">
              <a:latin typeface="ＭＳ ゴシック" panose="020B0609070205080204" pitchFamily="49" charset="-128"/>
              <a:ea typeface="ＭＳ ゴシック" panose="020B0609070205080204" pitchFamily="49" charset="-128"/>
            </a:endParaRPr>
          </a:p>
          <a:p>
            <a:r>
              <a:rPr kumimoji="1" lang="ja-JP" altLang="en-US" sz="1200" dirty="0">
                <a:latin typeface="ＭＳ ゴシック" panose="020B0609070205080204" pitchFamily="49" charset="-128"/>
                <a:ea typeface="ＭＳ ゴシック" panose="020B0609070205080204" pitchFamily="49" charset="-128"/>
              </a:rPr>
              <a:t>住所：</a:t>
            </a:r>
            <a:r>
              <a:rPr kumimoji="1" lang="ja-JP" altLang="en-US" sz="1200" u="sng" dirty="0">
                <a:latin typeface="ＭＳ ゴシック" panose="020B0609070205080204" pitchFamily="49" charset="-128"/>
                <a:ea typeface="ＭＳ ゴシック" panose="020B0609070205080204" pitchFamily="49" charset="-128"/>
              </a:rPr>
              <a:t>　　　　　　　　　　　　　　　　　　　　　</a:t>
            </a:r>
            <a:endParaRPr kumimoji="1" lang="en-US" altLang="ja-JP" sz="1200" u="sng" dirty="0">
              <a:latin typeface="ＭＳ ゴシック" panose="020B0609070205080204" pitchFamily="49" charset="-128"/>
              <a:ea typeface="ＭＳ ゴシック" panose="020B0609070205080204" pitchFamily="49" charset="-128"/>
            </a:endParaRPr>
          </a:p>
          <a:p>
            <a:r>
              <a:rPr kumimoji="1" lang="ja-JP" altLang="en-US" sz="1200" dirty="0">
                <a:latin typeface="ＭＳ ゴシック" panose="020B0609070205080204" pitchFamily="49" charset="-128"/>
                <a:ea typeface="ＭＳ ゴシック" panose="020B0609070205080204" pitchFamily="49" charset="-128"/>
              </a:rPr>
              <a:t>連絡先：</a:t>
            </a:r>
            <a:r>
              <a:rPr kumimoji="1" lang="ja-JP" altLang="en-US" sz="1200" u="sng" dirty="0">
                <a:latin typeface="ＭＳ ゴシック" panose="020B0609070205080204" pitchFamily="49" charset="-128"/>
                <a:ea typeface="ＭＳ ゴシック" panose="020B0609070205080204" pitchFamily="49" charset="-128"/>
              </a:rPr>
              <a:t>　　　　　　　　　　　　　　　　　　　　</a:t>
            </a:r>
          </a:p>
        </p:txBody>
      </p:sp>
      <p:grpSp>
        <p:nvGrpSpPr>
          <p:cNvPr id="5" name="グループ化 4">
            <a:extLst>
              <a:ext uri="{FF2B5EF4-FFF2-40B4-BE49-F238E27FC236}">
                <a16:creationId xmlns:a16="http://schemas.microsoft.com/office/drawing/2014/main" id="{AC647BB4-5765-9B42-A0C5-5D5FE71E4277}"/>
              </a:ext>
            </a:extLst>
          </p:cNvPr>
          <p:cNvGrpSpPr/>
          <p:nvPr/>
        </p:nvGrpSpPr>
        <p:grpSpPr>
          <a:xfrm>
            <a:off x="4953000" y="5680494"/>
            <a:ext cx="4970979" cy="1189551"/>
            <a:chOff x="4837668" y="5691969"/>
            <a:chExt cx="4970979" cy="1189551"/>
          </a:xfrm>
        </p:grpSpPr>
        <p:sp>
          <p:nvSpPr>
            <p:cNvPr id="15" name="テキスト ボックス 14">
              <a:extLst>
                <a:ext uri="{FF2B5EF4-FFF2-40B4-BE49-F238E27FC236}">
                  <a16:creationId xmlns:a16="http://schemas.microsoft.com/office/drawing/2014/main" id="{669051E2-FFA6-AE06-24D2-3E8ECF25DA5A}"/>
                </a:ext>
              </a:extLst>
            </p:cNvPr>
            <p:cNvSpPr txBox="1"/>
            <p:nvPr/>
          </p:nvSpPr>
          <p:spPr>
            <a:xfrm>
              <a:off x="4837668" y="5691969"/>
              <a:ext cx="4872011" cy="110799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kumimoji="1" lang="ja-JP" altLang="en-US" sz="1100" dirty="0">
                  <a:latin typeface="ＭＳ ゴシック" panose="020B0609070205080204" pitchFamily="49" charset="-128"/>
                  <a:ea typeface="ＭＳ ゴシック" panose="020B0609070205080204" pitchFamily="49" charset="-128"/>
                </a:rPr>
                <a:t>＜報告内容の確認と個人情報の取り扱いについて＞</a:t>
              </a:r>
              <a:endParaRPr kumimoji="1" lang="en-US" altLang="ja-JP" sz="1100" dirty="0">
                <a:latin typeface="ＭＳ ゴシック" panose="020B0609070205080204" pitchFamily="49" charset="-128"/>
                <a:ea typeface="ＭＳ ゴシック" panose="020B0609070205080204" pitchFamily="49" charset="-128"/>
              </a:endParaRPr>
            </a:p>
            <a:p>
              <a:pPr marL="176213" indent="-176213"/>
              <a:r>
                <a:rPr kumimoji="1" lang="ja-JP" altLang="en-US" sz="1100" dirty="0">
                  <a:latin typeface="ＭＳ ゴシック" panose="020B0609070205080204" pitchFamily="49" charset="-128"/>
                  <a:ea typeface="ＭＳ ゴシック" panose="020B0609070205080204" pitchFamily="49" charset="-128"/>
                </a:rPr>
                <a:t>・　本チェックシートにて報告された内容については、農林水産省が対象者を抽出し、実施状況の確認を行います。</a:t>
              </a:r>
              <a:endParaRPr kumimoji="1" lang="en-US" altLang="ja-JP" sz="1100" dirty="0">
                <a:latin typeface="ＭＳ ゴシック" panose="020B0609070205080204" pitchFamily="49" charset="-128"/>
                <a:ea typeface="ＭＳ ゴシック" panose="020B0609070205080204" pitchFamily="49" charset="-128"/>
              </a:endParaRPr>
            </a:p>
            <a:p>
              <a:pPr marL="176213" indent="-176213"/>
              <a:r>
                <a:rPr kumimoji="1" lang="ja-JP" altLang="en-US" sz="1100" dirty="0">
                  <a:latin typeface="ＭＳ ゴシック" panose="020B0609070205080204" pitchFamily="49" charset="-128"/>
                  <a:ea typeface="ＭＳ ゴシック" panose="020B0609070205080204" pitchFamily="49" charset="-128"/>
                </a:rPr>
                <a:t>・　記入いただいた個人情報については、本チェックシートの実施状況確認のために農林水産省で使用し、ご本人の同意がなければ第三者に提供することはありません。</a:t>
              </a:r>
              <a:endParaRPr kumimoji="1" lang="en-US" altLang="ja-JP" sz="1100" dirty="0">
                <a:latin typeface="ＭＳ ゴシック" panose="020B0609070205080204" pitchFamily="49" charset="-128"/>
                <a:ea typeface="ＭＳ ゴシック" panose="020B0609070205080204" pitchFamily="49" charset="-128"/>
              </a:endParaRPr>
            </a:p>
          </p:txBody>
        </p:sp>
        <p:sp>
          <p:nvSpPr>
            <p:cNvPr id="16" name="テキスト ボックス 15">
              <a:extLst>
                <a:ext uri="{FF2B5EF4-FFF2-40B4-BE49-F238E27FC236}">
                  <a16:creationId xmlns:a16="http://schemas.microsoft.com/office/drawing/2014/main" id="{B09F9575-3F39-1C53-A8AA-3574036A6213}"/>
                </a:ext>
              </a:extLst>
            </p:cNvPr>
            <p:cNvSpPr txBox="1"/>
            <p:nvPr/>
          </p:nvSpPr>
          <p:spPr>
            <a:xfrm>
              <a:off x="7315657" y="6604521"/>
              <a:ext cx="2492990" cy="276999"/>
            </a:xfrm>
            <a:prstGeom prst="rect">
              <a:avLst/>
            </a:prstGeom>
            <a:noFill/>
          </p:spPr>
          <p:txBody>
            <a:bodyPr wrap="none" rtlCol="0">
              <a:spAutoFit/>
            </a:bodyPr>
            <a:lstStyle/>
            <a:p>
              <a:r>
                <a:rPr kumimoji="1" lang="ja-JP" altLang="en-US" sz="1200" dirty="0">
                  <a:latin typeface="ＭＳ ゴシック" panose="020B0609070205080204" pitchFamily="49" charset="-128"/>
                  <a:ea typeface="ＭＳ ゴシック" panose="020B0609070205080204" pitchFamily="49" charset="-128"/>
                </a:rPr>
                <a:t>上記について、確認しました→</a:t>
              </a:r>
              <a:r>
                <a:rPr kumimoji="1" lang="ja-JP" altLang="en-US" sz="1200" b="0" dirty="0">
                  <a:solidFill>
                    <a:schemeClr val="tx1"/>
                  </a:solidFill>
                  <a:latin typeface="ＭＳ ゴシック" panose="020B0609070205080204" pitchFamily="49" charset="-128"/>
                  <a:ea typeface="ＭＳ ゴシック" panose="020B0609070205080204" pitchFamily="49" charset="-128"/>
                </a:rPr>
                <a:t>□</a:t>
              </a:r>
            </a:p>
          </p:txBody>
        </p:sp>
        <p:sp>
          <p:nvSpPr>
            <p:cNvPr id="17" name="正方形/長方形 16">
              <a:extLst>
                <a:ext uri="{FF2B5EF4-FFF2-40B4-BE49-F238E27FC236}">
                  <a16:creationId xmlns:a16="http://schemas.microsoft.com/office/drawing/2014/main" id="{28016EBC-4AC8-3860-B54B-4E354F7F72ED}"/>
                </a:ext>
              </a:extLst>
            </p:cNvPr>
            <p:cNvSpPr/>
            <p:nvPr/>
          </p:nvSpPr>
          <p:spPr>
            <a:xfrm>
              <a:off x="4918657" y="5739827"/>
              <a:ext cx="4800258" cy="1107996"/>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 name="テキスト ボックス 6">
            <a:extLst>
              <a:ext uri="{FF2B5EF4-FFF2-40B4-BE49-F238E27FC236}">
                <a16:creationId xmlns:a16="http://schemas.microsoft.com/office/drawing/2014/main" id="{0F30E036-5BB9-7A0C-8933-91DC842776B2}"/>
              </a:ext>
            </a:extLst>
          </p:cNvPr>
          <p:cNvSpPr txBox="1"/>
          <p:nvPr/>
        </p:nvSpPr>
        <p:spPr>
          <a:xfrm>
            <a:off x="0" y="23244"/>
            <a:ext cx="2676513" cy="276999"/>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1200" dirty="0">
                <a:latin typeface="ＭＳ ゴシック" panose="020B0609070205080204" pitchFamily="49" charset="-128"/>
                <a:ea typeface="ＭＳ ゴシック" panose="020B0609070205080204" pitchFamily="49" charset="-128"/>
              </a:rPr>
              <a:t>（</a:t>
            </a:r>
            <a:r>
              <a:rPr kumimoji="1" lang="zh-TW" altLang="en-US" sz="1200" dirty="0">
                <a:latin typeface="ＭＳ ゴシック" panose="020B0609070205080204" pitchFamily="49" charset="-128"/>
                <a:ea typeface="ＭＳ ゴシック" panose="020B0609070205080204" pitchFamily="49" charset="-128"/>
              </a:rPr>
              <a:t>別記様式第５号</a:t>
            </a:r>
            <a:r>
              <a:rPr kumimoji="1" lang="ja-JP" altLang="en-US" sz="1200" dirty="0">
                <a:latin typeface="ＭＳ ゴシック" panose="020B0609070205080204" pitchFamily="49" charset="-128"/>
                <a:ea typeface="ＭＳ ゴシック" panose="020B0609070205080204" pitchFamily="49" charset="-128"/>
              </a:rPr>
              <a:t>別添１）</a:t>
            </a:r>
            <a:endParaRPr kumimoji="1" lang="en-US" altLang="ja-JP" sz="1200" dirty="0">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5808559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7">
            <a:extLst>
              <a:ext uri="{FF2B5EF4-FFF2-40B4-BE49-F238E27FC236}">
                <a16:creationId xmlns:a16="http://schemas.microsoft.com/office/drawing/2014/main" id="{AAE7C397-1585-5B09-F65C-7C23D445815E}"/>
              </a:ext>
            </a:extLst>
          </p:cNvPr>
          <p:cNvGraphicFramePr>
            <a:graphicFrameLocks noGrp="1"/>
          </p:cNvGraphicFramePr>
          <p:nvPr/>
        </p:nvGraphicFramePr>
        <p:xfrm>
          <a:off x="51639" y="5182851"/>
          <a:ext cx="4862107" cy="1097280"/>
        </p:xfrm>
        <a:graphic>
          <a:graphicData uri="http://schemas.openxmlformats.org/drawingml/2006/table">
            <a:tbl>
              <a:tblPr firstRow="1" bandRow="1">
                <a:tableStyleId>{912C8C85-51F0-491E-9774-3900AFEF0FD7}</a:tableStyleId>
              </a:tblPr>
              <a:tblGrid>
                <a:gridCol w="265897">
                  <a:extLst>
                    <a:ext uri="{9D8B030D-6E8A-4147-A177-3AD203B41FA5}">
                      <a16:colId xmlns:a16="http://schemas.microsoft.com/office/drawing/2014/main" val="3966827443"/>
                    </a:ext>
                  </a:extLst>
                </a:gridCol>
                <a:gridCol w="569778">
                  <a:extLst>
                    <a:ext uri="{9D8B030D-6E8A-4147-A177-3AD203B41FA5}">
                      <a16:colId xmlns:a16="http://schemas.microsoft.com/office/drawing/2014/main" val="3756062049"/>
                    </a:ext>
                  </a:extLst>
                </a:gridCol>
                <a:gridCol w="3379887">
                  <a:extLst>
                    <a:ext uri="{9D8B030D-6E8A-4147-A177-3AD203B41FA5}">
                      <a16:colId xmlns:a16="http://schemas.microsoft.com/office/drawing/2014/main" val="2357388432"/>
                    </a:ext>
                  </a:extLst>
                </a:gridCol>
                <a:gridCol w="646545">
                  <a:extLst>
                    <a:ext uri="{9D8B030D-6E8A-4147-A177-3AD203B41FA5}">
                      <a16:colId xmlns:a16="http://schemas.microsoft.com/office/drawing/2014/main" val="505857850"/>
                    </a:ext>
                  </a:extLst>
                </a:gridCol>
              </a:tblGrid>
              <a:tr h="283620">
                <a:tc>
                  <a:txBody>
                    <a:bodyPr/>
                    <a:lstStyle/>
                    <a:p>
                      <a:pPr algn="ctr"/>
                      <a:endParaRPr kumimoji="1" lang="ja-JP" altLang="en-US" sz="120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dirty="0">
                          <a:solidFill>
                            <a:schemeClr val="tx1"/>
                          </a:solidFill>
                          <a:latin typeface="ＭＳ ゴシック" panose="020B0609070205080204" pitchFamily="49" charset="-128"/>
                          <a:ea typeface="ＭＳ ゴシック" panose="020B0609070205080204" pitchFamily="49" charset="-128"/>
                        </a:rPr>
                        <a:t>（４）悪臭及び害虫の発生防止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246626">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悪臭・害虫の発生防止・低減に努める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357608">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dirty="0">
                          <a:solidFill>
                            <a:schemeClr val="tx1"/>
                          </a:solidFill>
                          <a:latin typeface="ＭＳ ゴシック" panose="020B0609070205080204" pitchFamily="49" charset="-128"/>
                          <a:ea typeface="ＭＳ ゴシック" panose="020B0609070205080204" pitchFamily="49" charset="-128"/>
                        </a:rPr>
                        <a:t>※</a:t>
                      </a:r>
                      <a:r>
                        <a:rPr kumimoji="1" lang="ja-JP" altLang="en-US" sz="1100" b="1" dirty="0">
                          <a:solidFill>
                            <a:schemeClr val="tx1"/>
                          </a:solidFill>
                          <a:latin typeface="ＭＳ ゴシック" panose="020B0609070205080204" pitchFamily="49" charset="-128"/>
                          <a:ea typeface="ＭＳ ゴシック" panose="020B0609070205080204" pitchFamily="49" charset="-128"/>
                        </a:rPr>
                        <a:t>飼養頭数が一定規模以上の場合（該当しない □）</a:t>
                      </a:r>
                    </a:p>
                    <a:p>
                      <a:pPr algn="l"/>
                      <a:r>
                        <a:rPr kumimoji="1" lang="ja-JP" altLang="en-US" sz="1200" b="0" dirty="0">
                          <a:solidFill>
                            <a:schemeClr val="tx1"/>
                          </a:solidFill>
                          <a:latin typeface="ＭＳ 明朝" panose="02020609040205080304" pitchFamily="17" charset="-128"/>
                          <a:ea typeface="ＭＳ 明朝" panose="02020609040205080304" pitchFamily="17" charset="-128"/>
                        </a:rPr>
                        <a:t>家畜排せつ物の管理基準の遵守</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bl>
          </a:graphicData>
        </a:graphic>
      </p:graphicFrame>
      <p:cxnSp>
        <p:nvCxnSpPr>
          <p:cNvPr id="4" name="直線コネクタ 3">
            <a:extLst>
              <a:ext uri="{FF2B5EF4-FFF2-40B4-BE49-F238E27FC236}">
                <a16:creationId xmlns:a16="http://schemas.microsoft.com/office/drawing/2014/main" id="{A7BF22A4-7A6B-272F-D315-F3BDF0C37416}"/>
              </a:ext>
            </a:extLst>
          </p:cNvPr>
          <p:cNvCxnSpPr>
            <a:cxnSpLocks/>
          </p:cNvCxnSpPr>
          <p:nvPr/>
        </p:nvCxnSpPr>
        <p:spPr>
          <a:xfrm>
            <a:off x="1" y="933346"/>
            <a:ext cx="9905999"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graphicFrame>
        <p:nvGraphicFramePr>
          <p:cNvPr id="23" name="表 7">
            <a:extLst>
              <a:ext uri="{FF2B5EF4-FFF2-40B4-BE49-F238E27FC236}">
                <a16:creationId xmlns:a16="http://schemas.microsoft.com/office/drawing/2014/main" id="{E604575B-B555-F190-FF12-204224600662}"/>
              </a:ext>
            </a:extLst>
          </p:cNvPr>
          <p:cNvGraphicFramePr>
            <a:graphicFrameLocks noGrp="1"/>
          </p:cNvGraphicFramePr>
          <p:nvPr/>
        </p:nvGraphicFramePr>
        <p:xfrm>
          <a:off x="5001167" y="2644617"/>
          <a:ext cx="4862107" cy="3108960"/>
        </p:xfrm>
        <a:graphic>
          <a:graphicData uri="http://schemas.openxmlformats.org/drawingml/2006/table">
            <a:tbl>
              <a:tblPr firstRow="1" bandRow="1">
                <a:tableStyleId>{912C8C85-51F0-491E-9774-3900AFEF0FD7}</a:tableStyleId>
              </a:tblPr>
              <a:tblGrid>
                <a:gridCol w="265897">
                  <a:extLst>
                    <a:ext uri="{9D8B030D-6E8A-4147-A177-3AD203B41FA5}">
                      <a16:colId xmlns:a16="http://schemas.microsoft.com/office/drawing/2014/main" val="3966827443"/>
                    </a:ext>
                  </a:extLst>
                </a:gridCol>
                <a:gridCol w="569778">
                  <a:extLst>
                    <a:ext uri="{9D8B030D-6E8A-4147-A177-3AD203B41FA5}">
                      <a16:colId xmlns:a16="http://schemas.microsoft.com/office/drawing/2014/main" val="3756062049"/>
                    </a:ext>
                  </a:extLst>
                </a:gridCol>
                <a:gridCol w="3381050">
                  <a:extLst>
                    <a:ext uri="{9D8B030D-6E8A-4147-A177-3AD203B41FA5}">
                      <a16:colId xmlns:a16="http://schemas.microsoft.com/office/drawing/2014/main" val="2357388432"/>
                    </a:ext>
                  </a:extLst>
                </a:gridCol>
                <a:gridCol w="645382">
                  <a:extLst>
                    <a:ext uri="{9D8B030D-6E8A-4147-A177-3AD203B41FA5}">
                      <a16:colId xmlns:a16="http://schemas.microsoft.com/office/drawing/2014/main" val="505857850"/>
                    </a:ext>
                  </a:extLst>
                </a:gridCol>
              </a:tblGrid>
              <a:tr h="334505">
                <a:tc>
                  <a:txBody>
                    <a:bodyPr/>
                    <a:lstStyle/>
                    <a:p>
                      <a:pPr algn="ctr"/>
                      <a:endParaRPr kumimoji="1" lang="ja-JP" altLang="en-US" sz="120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（７）環境関係法令の遵守等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298721">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⑪</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みどりの食料システム戦略の理解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298721">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⑫</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関係法令の遵守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298721">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⑬</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en-US" altLang="ja-JP" sz="1200" b="0">
                          <a:solidFill>
                            <a:schemeClr val="tx1"/>
                          </a:solidFill>
                          <a:latin typeface="ＭＳ 明朝" panose="02020609040205080304" pitchFamily="17" charset="-128"/>
                          <a:ea typeface="ＭＳ 明朝" panose="02020609040205080304" pitchFamily="17" charset="-128"/>
                        </a:rPr>
                        <a:t>GAP</a:t>
                      </a:r>
                      <a:r>
                        <a:rPr kumimoji="1" lang="ja-JP" altLang="en-US" sz="1200" b="0">
                          <a:solidFill>
                            <a:schemeClr val="tx1"/>
                          </a:solidFill>
                          <a:latin typeface="ＭＳ 明朝" panose="02020609040205080304" pitchFamily="17" charset="-128"/>
                          <a:ea typeface="ＭＳ 明朝" panose="02020609040205080304" pitchFamily="17" charset="-128"/>
                        </a:rPr>
                        <a:t>・</a:t>
                      </a:r>
                      <a:r>
                        <a:rPr kumimoji="1" lang="en-US" altLang="ja-JP" sz="1200" b="0">
                          <a:solidFill>
                            <a:schemeClr val="tx1"/>
                          </a:solidFill>
                          <a:latin typeface="ＭＳ 明朝" panose="02020609040205080304" pitchFamily="17" charset="-128"/>
                          <a:ea typeface="ＭＳ 明朝" panose="02020609040205080304" pitchFamily="17" charset="-128"/>
                        </a:rPr>
                        <a:t>HACCP</a:t>
                      </a:r>
                      <a:r>
                        <a:rPr kumimoji="1" lang="ja-JP" altLang="en-US" sz="1200" b="0">
                          <a:solidFill>
                            <a:schemeClr val="tx1"/>
                          </a:solidFill>
                          <a:latin typeface="ＭＳ 明朝" panose="02020609040205080304" pitchFamily="17" charset="-128"/>
                          <a:ea typeface="ＭＳ 明朝" panose="02020609040205080304" pitchFamily="17" charset="-128"/>
                        </a:rPr>
                        <a:t>について可能な取組から実践</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93739219"/>
                  </a:ext>
                </a:extLst>
              </a:tr>
              <a:tr h="436311">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⑭</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アニマルウェルフェアの考えに基づいた飼養管理の考え方を認識している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68222239"/>
                  </a:ext>
                </a:extLst>
              </a:tr>
              <a:tr h="436311">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⑮</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農業機械等の装置・車両の適切な整備と管理の実施に努める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r h="298721">
                <a:tc>
                  <a:txBody>
                    <a:bodyPr/>
                    <a:lstStyle/>
                    <a:p>
                      <a:pPr algn="ctr"/>
                      <a:r>
                        <a:rPr kumimoji="1" lang="ja-JP" altLang="en-US" sz="1200" b="0" dirty="0">
                          <a:solidFill>
                            <a:schemeClr val="tx1"/>
                          </a:solidFill>
                          <a:latin typeface="ＭＳ ゴシック" panose="020B0609070205080204" pitchFamily="49" charset="-128"/>
                          <a:ea typeface="ＭＳ ゴシック" panose="020B0609070205080204" pitchFamily="49" charset="-128"/>
                        </a:rPr>
                        <a:t>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endParaRPr kumimoji="1" lang="en-US" altLang="ja-JP" sz="1400" b="0"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dirty="0">
                          <a:solidFill>
                            <a:schemeClr val="tx1"/>
                          </a:solidFill>
                          <a:latin typeface="ＭＳ 明朝" panose="02020609040205080304" pitchFamily="17" charset="-128"/>
                          <a:ea typeface="ＭＳ 明朝" panose="02020609040205080304" pitchFamily="17" charset="-128"/>
                        </a:rPr>
                        <a:t>正しい知識に基づく作業安全に努める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r h="596292">
                <a:tc>
                  <a:txBody>
                    <a:bodyPr/>
                    <a:lstStyle/>
                    <a:p>
                      <a:pPr algn="ctr"/>
                      <a:r>
                        <a:rPr kumimoji="1" lang="ja-JP" altLang="en-US" sz="1200" b="0" dirty="0">
                          <a:solidFill>
                            <a:schemeClr val="tx1"/>
                          </a:solidFill>
                          <a:latin typeface="ＭＳ ゴシック" panose="020B0609070205080204" pitchFamily="49" charset="-128"/>
                          <a:ea typeface="ＭＳ ゴシック" panose="020B0609070205080204" pitchFamily="49" charset="-128"/>
                        </a:rPr>
                        <a:t>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endParaRPr kumimoji="1" lang="en-US" altLang="ja-JP" sz="1400" b="0"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en-US" altLang="ja-JP" sz="1100" b="1" dirty="0">
                          <a:solidFill>
                            <a:schemeClr val="tx1"/>
                          </a:solidFill>
                          <a:latin typeface="ＭＳ 明朝" panose="02020609040205080304" pitchFamily="17" charset="-128"/>
                          <a:ea typeface="ＭＳ 明朝" panose="02020609040205080304" pitchFamily="17" charset="-128"/>
                        </a:rPr>
                        <a:t>※</a:t>
                      </a:r>
                      <a:r>
                        <a:rPr kumimoji="1" lang="ja-JP" altLang="en-US" sz="1100" b="1" dirty="0">
                          <a:solidFill>
                            <a:schemeClr val="tx1"/>
                          </a:solidFill>
                          <a:latin typeface="ＭＳ 明朝" panose="02020609040205080304" pitchFamily="17" charset="-128"/>
                          <a:ea typeface="ＭＳ 明朝" panose="02020609040205080304" pitchFamily="17" charset="-128"/>
                        </a:rPr>
                        <a:t>和牛生産を行っている場合（該当しない □）</a:t>
                      </a:r>
                    </a:p>
                    <a:p>
                      <a:pPr algn="l"/>
                      <a:r>
                        <a:rPr kumimoji="1" lang="ja-JP" altLang="en-US" sz="1200" b="0" dirty="0">
                          <a:solidFill>
                            <a:schemeClr val="tx1"/>
                          </a:solidFill>
                          <a:latin typeface="ＭＳ 明朝" panose="02020609040205080304" pitchFamily="17" charset="-128"/>
                          <a:ea typeface="ＭＳ 明朝" panose="02020609040205080304" pitchFamily="17" charset="-128"/>
                        </a:rPr>
                        <a:t>家畜改良増殖法及び家畜遺伝資源に係る不正競争防止に関する法律の遵守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650602"/>
                  </a:ext>
                </a:extLst>
              </a:tr>
            </a:tbl>
          </a:graphicData>
        </a:graphic>
      </p:graphicFrame>
      <p:graphicFrame>
        <p:nvGraphicFramePr>
          <p:cNvPr id="25" name="表 7">
            <a:extLst>
              <a:ext uri="{FF2B5EF4-FFF2-40B4-BE49-F238E27FC236}">
                <a16:creationId xmlns:a16="http://schemas.microsoft.com/office/drawing/2014/main" id="{7D21EDC4-3EBE-64A8-B61E-492EC2A5AB56}"/>
              </a:ext>
            </a:extLst>
          </p:cNvPr>
          <p:cNvGraphicFramePr>
            <a:graphicFrameLocks noGrp="1"/>
          </p:cNvGraphicFramePr>
          <p:nvPr/>
        </p:nvGraphicFramePr>
        <p:xfrm>
          <a:off x="5001167" y="1821704"/>
          <a:ext cx="4862107" cy="792480"/>
        </p:xfrm>
        <a:graphic>
          <a:graphicData uri="http://schemas.openxmlformats.org/drawingml/2006/table">
            <a:tbl>
              <a:tblPr firstRow="1" bandRow="1">
                <a:tableStyleId>{912C8C85-51F0-491E-9774-3900AFEF0FD7}</a:tableStyleId>
              </a:tblPr>
              <a:tblGrid>
                <a:gridCol w="265897">
                  <a:extLst>
                    <a:ext uri="{9D8B030D-6E8A-4147-A177-3AD203B41FA5}">
                      <a16:colId xmlns:a16="http://schemas.microsoft.com/office/drawing/2014/main" val="3966827443"/>
                    </a:ext>
                  </a:extLst>
                </a:gridCol>
                <a:gridCol w="569778">
                  <a:extLst>
                    <a:ext uri="{9D8B030D-6E8A-4147-A177-3AD203B41FA5}">
                      <a16:colId xmlns:a16="http://schemas.microsoft.com/office/drawing/2014/main" val="3756062049"/>
                    </a:ext>
                  </a:extLst>
                </a:gridCol>
                <a:gridCol w="3390286">
                  <a:extLst>
                    <a:ext uri="{9D8B030D-6E8A-4147-A177-3AD203B41FA5}">
                      <a16:colId xmlns:a16="http://schemas.microsoft.com/office/drawing/2014/main" val="2357388432"/>
                    </a:ext>
                  </a:extLst>
                </a:gridCol>
                <a:gridCol w="636146">
                  <a:extLst>
                    <a:ext uri="{9D8B030D-6E8A-4147-A177-3AD203B41FA5}">
                      <a16:colId xmlns:a16="http://schemas.microsoft.com/office/drawing/2014/main" val="505857850"/>
                    </a:ext>
                  </a:extLst>
                </a:gridCol>
              </a:tblGrid>
              <a:tr h="296066">
                <a:tc>
                  <a:txBody>
                    <a:bodyPr/>
                    <a:lstStyle/>
                    <a:p>
                      <a:pPr algn="ctr"/>
                      <a:endParaRPr kumimoji="1" lang="ja-JP" altLang="en-US" sz="120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dirty="0">
                          <a:solidFill>
                            <a:schemeClr val="tx1"/>
                          </a:solidFill>
                          <a:latin typeface="ＭＳ ゴシック" panose="020B0609070205080204" pitchFamily="49" charset="-128"/>
                          <a:ea typeface="ＭＳ ゴシック" panose="020B0609070205080204" pitchFamily="49" charset="-128"/>
                        </a:rPr>
                        <a:t>（６）生物多様性への悪影響の防止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dirty="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3301">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dirty="0">
                          <a:solidFill>
                            <a:schemeClr val="tx1"/>
                          </a:solidFill>
                          <a:latin typeface="ＭＳ ゴシック" panose="020B0609070205080204" pitchFamily="49" charset="-128"/>
                          <a:ea typeface="ＭＳ ゴシック" panose="020B0609070205080204" pitchFamily="49" charset="-128"/>
                        </a:rPr>
                        <a:t>※</a:t>
                      </a:r>
                      <a:r>
                        <a:rPr kumimoji="1" lang="ja-JP" altLang="en-US" sz="1100" b="1" dirty="0">
                          <a:solidFill>
                            <a:schemeClr val="tx1"/>
                          </a:solidFill>
                          <a:latin typeface="ＭＳ ゴシック" panose="020B0609070205080204" pitchFamily="49" charset="-128"/>
                          <a:ea typeface="ＭＳ ゴシック" panose="020B0609070205080204" pitchFamily="49" charset="-128"/>
                        </a:rPr>
                        <a:t>特定事業場である場合（該当しない □）</a:t>
                      </a:r>
                    </a:p>
                    <a:p>
                      <a:pPr algn="l"/>
                      <a:r>
                        <a:rPr kumimoji="1" lang="ja-JP" altLang="en-US" sz="1200" b="0" dirty="0">
                          <a:solidFill>
                            <a:schemeClr val="tx1"/>
                          </a:solidFill>
                          <a:latin typeface="ＭＳ 明朝" panose="02020609040205080304" pitchFamily="17" charset="-128"/>
                          <a:ea typeface="ＭＳ 明朝" panose="02020609040205080304" pitchFamily="17" charset="-128"/>
                        </a:rPr>
                        <a:t>排水処理に係る水質汚濁防止法の遵守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bl>
          </a:graphicData>
        </a:graphic>
      </p:graphicFrame>
      <p:graphicFrame>
        <p:nvGraphicFramePr>
          <p:cNvPr id="26" name="表 7">
            <a:extLst>
              <a:ext uri="{FF2B5EF4-FFF2-40B4-BE49-F238E27FC236}">
                <a16:creationId xmlns:a16="http://schemas.microsoft.com/office/drawing/2014/main" id="{558AE7AF-FE02-8D92-BB70-53B4EF62207F}"/>
              </a:ext>
            </a:extLst>
          </p:cNvPr>
          <p:cNvGraphicFramePr>
            <a:graphicFrameLocks noGrp="1"/>
          </p:cNvGraphicFramePr>
          <p:nvPr/>
        </p:nvGraphicFramePr>
        <p:xfrm>
          <a:off x="5002347" y="991747"/>
          <a:ext cx="4862107" cy="777404"/>
        </p:xfrm>
        <a:graphic>
          <a:graphicData uri="http://schemas.openxmlformats.org/drawingml/2006/table">
            <a:tbl>
              <a:tblPr firstRow="1" bandRow="1">
                <a:tableStyleId>{912C8C85-51F0-491E-9774-3900AFEF0FD7}</a:tableStyleId>
              </a:tblPr>
              <a:tblGrid>
                <a:gridCol w="265897">
                  <a:extLst>
                    <a:ext uri="{9D8B030D-6E8A-4147-A177-3AD203B41FA5}">
                      <a16:colId xmlns:a16="http://schemas.microsoft.com/office/drawing/2014/main" val="3966827443"/>
                    </a:ext>
                  </a:extLst>
                </a:gridCol>
                <a:gridCol w="569778">
                  <a:extLst>
                    <a:ext uri="{9D8B030D-6E8A-4147-A177-3AD203B41FA5}">
                      <a16:colId xmlns:a16="http://schemas.microsoft.com/office/drawing/2014/main" val="3756062049"/>
                    </a:ext>
                  </a:extLst>
                </a:gridCol>
                <a:gridCol w="3361397">
                  <a:extLst>
                    <a:ext uri="{9D8B030D-6E8A-4147-A177-3AD203B41FA5}">
                      <a16:colId xmlns:a16="http://schemas.microsoft.com/office/drawing/2014/main" val="2357388432"/>
                    </a:ext>
                  </a:extLst>
                </a:gridCol>
                <a:gridCol w="665035">
                  <a:extLst>
                    <a:ext uri="{9D8B030D-6E8A-4147-A177-3AD203B41FA5}">
                      <a16:colId xmlns:a16="http://schemas.microsoft.com/office/drawing/2014/main" val="505857850"/>
                    </a:ext>
                  </a:extLst>
                </a:gridCol>
              </a:tblGrid>
              <a:tr h="394772">
                <a:tc>
                  <a:txBody>
                    <a:bodyPr/>
                    <a:lstStyle/>
                    <a:p>
                      <a:pPr algn="ctr"/>
                      <a:endParaRPr kumimoji="1" lang="ja-JP" altLang="en-US" sz="120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endParaRPr kumimoji="1" lang="en-US" altLang="ja-JP" sz="8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dirty="0">
                          <a:solidFill>
                            <a:schemeClr val="tx1"/>
                          </a:solidFill>
                          <a:latin typeface="ＭＳ ゴシック" panose="020B0609070205080204" pitchFamily="49" charset="-128"/>
                          <a:ea typeface="ＭＳ ゴシック" panose="020B0609070205080204" pitchFamily="49" charset="-128"/>
                        </a:rPr>
                        <a:t>（５）廃棄物の発生抑制、</a:t>
                      </a:r>
                      <a:endParaRPr kumimoji="1" lang="en-US" altLang="ja-JP" sz="1200" b="1" dirty="0">
                        <a:solidFill>
                          <a:schemeClr val="tx1"/>
                        </a:solidFill>
                        <a:latin typeface="ＭＳ ゴシック" panose="020B0609070205080204" pitchFamily="49" charset="-128"/>
                        <a:ea typeface="ＭＳ ゴシック" panose="020B0609070205080204" pitchFamily="49" charset="-128"/>
                      </a:endParaRPr>
                    </a:p>
                    <a:p>
                      <a:pPr algn="l"/>
                      <a:r>
                        <a:rPr kumimoji="1" lang="ja-JP" altLang="en-US" sz="1200" b="1" dirty="0">
                          <a:solidFill>
                            <a:schemeClr val="tx1"/>
                          </a:solidFill>
                          <a:latin typeface="ＭＳ ゴシック" panose="020B0609070205080204" pitchFamily="49" charset="-128"/>
                          <a:ea typeface="ＭＳ ゴシック" panose="020B0609070205080204" pitchFamily="49" charset="-128"/>
                        </a:rPr>
                        <a:t>　　　適正な循環的な利用及び適正な処分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dirty="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20204">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⑨</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プラ等廃棄物の削減に努め、適正に処理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bl>
          </a:graphicData>
        </a:graphic>
      </p:graphicFrame>
      <p:graphicFrame>
        <p:nvGraphicFramePr>
          <p:cNvPr id="29" name="表 7">
            <a:extLst>
              <a:ext uri="{FF2B5EF4-FFF2-40B4-BE49-F238E27FC236}">
                <a16:creationId xmlns:a16="http://schemas.microsoft.com/office/drawing/2014/main" id="{5FBDA531-8292-A0ED-6048-65078120B5A2}"/>
              </a:ext>
            </a:extLst>
          </p:cNvPr>
          <p:cNvGraphicFramePr>
            <a:graphicFrameLocks noGrp="1"/>
          </p:cNvGraphicFramePr>
          <p:nvPr/>
        </p:nvGraphicFramePr>
        <p:xfrm>
          <a:off x="51639" y="4157063"/>
          <a:ext cx="4862107" cy="990600"/>
        </p:xfrm>
        <a:graphic>
          <a:graphicData uri="http://schemas.openxmlformats.org/drawingml/2006/table">
            <a:tbl>
              <a:tblPr firstRow="1" bandRow="1">
                <a:tableStyleId>{912C8C85-51F0-491E-9774-3900AFEF0FD7}</a:tableStyleId>
              </a:tblPr>
              <a:tblGrid>
                <a:gridCol w="265897">
                  <a:extLst>
                    <a:ext uri="{9D8B030D-6E8A-4147-A177-3AD203B41FA5}">
                      <a16:colId xmlns:a16="http://schemas.microsoft.com/office/drawing/2014/main" val="3966827443"/>
                    </a:ext>
                  </a:extLst>
                </a:gridCol>
                <a:gridCol w="569778">
                  <a:extLst>
                    <a:ext uri="{9D8B030D-6E8A-4147-A177-3AD203B41FA5}">
                      <a16:colId xmlns:a16="http://schemas.microsoft.com/office/drawing/2014/main" val="3756062049"/>
                    </a:ext>
                  </a:extLst>
                </a:gridCol>
                <a:gridCol w="3389123">
                  <a:extLst>
                    <a:ext uri="{9D8B030D-6E8A-4147-A177-3AD203B41FA5}">
                      <a16:colId xmlns:a16="http://schemas.microsoft.com/office/drawing/2014/main" val="2357388432"/>
                    </a:ext>
                  </a:extLst>
                </a:gridCol>
                <a:gridCol w="637309">
                  <a:extLst>
                    <a:ext uri="{9D8B030D-6E8A-4147-A177-3AD203B41FA5}">
                      <a16:colId xmlns:a16="http://schemas.microsoft.com/office/drawing/2014/main" val="505857850"/>
                    </a:ext>
                  </a:extLst>
                </a:gridCol>
              </a:tblGrid>
              <a:tr h="299909">
                <a:tc>
                  <a:txBody>
                    <a:bodyPr/>
                    <a:lstStyle/>
                    <a:p>
                      <a:pPr algn="ctr"/>
                      <a:endParaRPr kumimoji="1" lang="ja-JP" altLang="en-US" sz="120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dirty="0">
                          <a:solidFill>
                            <a:schemeClr val="tx1"/>
                          </a:solidFill>
                          <a:latin typeface="ＭＳ ゴシック" panose="020B0609070205080204" pitchFamily="49" charset="-128"/>
                          <a:ea typeface="ＭＳ ゴシック" panose="020B0609070205080204" pitchFamily="49" charset="-128"/>
                        </a:rPr>
                        <a:t>（３）エネルギーの節減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547659">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dirty="0">
                          <a:solidFill>
                            <a:schemeClr val="tx1"/>
                          </a:solidFill>
                          <a:latin typeface="ＭＳ 明朝" panose="02020609040205080304" pitchFamily="17" charset="-128"/>
                          <a:ea typeface="ＭＳ 明朝" panose="02020609040205080304" pitchFamily="17" charset="-128"/>
                        </a:rPr>
                        <a:t>畜舎内の照明、温度管理等施設・機械等の使用や導入に際して、不必要・非効率なエネルギー消費をしないように努める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bl>
          </a:graphicData>
        </a:graphic>
      </p:graphicFrame>
      <p:graphicFrame>
        <p:nvGraphicFramePr>
          <p:cNvPr id="30" name="表 29">
            <a:extLst>
              <a:ext uri="{FF2B5EF4-FFF2-40B4-BE49-F238E27FC236}">
                <a16:creationId xmlns:a16="http://schemas.microsoft.com/office/drawing/2014/main" id="{A5E6A04A-5EAB-522D-76E3-AD59DE778C51}"/>
              </a:ext>
            </a:extLst>
          </p:cNvPr>
          <p:cNvGraphicFramePr>
            <a:graphicFrameLocks noGrp="1"/>
          </p:cNvGraphicFramePr>
          <p:nvPr/>
        </p:nvGraphicFramePr>
        <p:xfrm>
          <a:off x="51639" y="2264457"/>
          <a:ext cx="4862107" cy="1859280"/>
        </p:xfrm>
        <a:graphic>
          <a:graphicData uri="http://schemas.openxmlformats.org/drawingml/2006/table">
            <a:tbl>
              <a:tblPr firstRow="1" bandRow="1">
                <a:tableStyleId>{912C8C85-51F0-491E-9774-3900AFEF0FD7}</a:tableStyleId>
              </a:tblPr>
              <a:tblGrid>
                <a:gridCol w="265897">
                  <a:extLst>
                    <a:ext uri="{9D8B030D-6E8A-4147-A177-3AD203B41FA5}">
                      <a16:colId xmlns:a16="http://schemas.microsoft.com/office/drawing/2014/main" val="3966827443"/>
                    </a:ext>
                  </a:extLst>
                </a:gridCol>
                <a:gridCol w="569778">
                  <a:extLst>
                    <a:ext uri="{9D8B030D-6E8A-4147-A177-3AD203B41FA5}">
                      <a16:colId xmlns:a16="http://schemas.microsoft.com/office/drawing/2014/main" val="3756062049"/>
                    </a:ext>
                  </a:extLst>
                </a:gridCol>
                <a:gridCol w="3389123">
                  <a:extLst>
                    <a:ext uri="{9D8B030D-6E8A-4147-A177-3AD203B41FA5}">
                      <a16:colId xmlns:a16="http://schemas.microsoft.com/office/drawing/2014/main" val="2357388432"/>
                    </a:ext>
                  </a:extLst>
                </a:gridCol>
                <a:gridCol w="637309">
                  <a:extLst>
                    <a:ext uri="{9D8B030D-6E8A-4147-A177-3AD203B41FA5}">
                      <a16:colId xmlns:a16="http://schemas.microsoft.com/office/drawing/2014/main" val="505857850"/>
                    </a:ext>
                  </a:extLst>
                </a:gridCol>
              </a:tblGrid>
              <a:tr h="319061">
                <a:tc>
                  <a:txBody>
                    <a:bodyPr/>
                    <a:lstStyle/>
                    <a:p>
                      <a:pPr algn="ctr"/>
                      <a:endParaRPr kumimoji="1" lang="ja-JP" altLang="en-US" sz="120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　　</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dirty="0">
                          <a:solidFill>
                            <a:schemeClr val="tx1"/>
                          </a:solidFill>
                          <a:latin typeface="ＭＳ ゴシック" panose="020B0609070205080204" pitchFamily="49" charset="-128"/>
                          <a:ea typeface="ＭＳ ゴシック" panose="020B0609070205080204" pitchFamily="49" charset="-128"/>
                        </a:rPr>
                        <a:t>（２）適正な防除</a:t>
                      </a:r>
                      <a:r>
                        <a:rPr kumimoji="1" lang="ja-JP" altLang="en-US" sz="1200" b="0" dirty="0">
                          <a:solidFill>
                            <a:schemeClr val="tx1"/>
                          </a:solidFill>
                          <a:latin typeface="ＭＳ ゴシック" panose="020B0609070205080204" pitchFamily="49" charset="-128"/>
                          <a:ea typeface="ＭＳ ゴシック" panose="020B0609070205080204" pitchFamily="49" charset="-128"/>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568761">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1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dirty="0">
                          <a:solidFill>
                            <a:schemeClr val="tx1"/>
                          </a:solidFill>
                          <a:latin typeface="ＭＳ ゴシック" panose="020B0609070205080204" pitchFamily="49" charset="-128"/>
                          <a:ea typeface="ＭＳ ゴシック" panose="020B0609070205080204" pitchFamily="49" charset="-128"/>
                        </a:rPr>
                        <a:t>※</a:t>
                      </a:r>
                      <a:r>
                        <a:rPr kumimoji="1" lang="ja-JP" altLang="en-US" sz="1100" b="1" dirty="0">
                          <a:solidFill>
                            <a:schemeClr val="tx1"/>
                          </a:solidFill>
                          <a:latin typeface="ＭＳ ゴシック" panose="020B0609070205080204" pitchFamily="49" charset="-128"/>
                          <a:ea typeface="ＭＳ ゴシック" panose="020B0609070205080204" pitchFamily="49" charset="-128"/>
                        </a:rPr>
                        <a:t>飼料生産を行う場合（該当しない □）</a:t>
                      </a:r>
                      <a:endParaRPr kumimoji="1" lang="en-US" altLang="ja-JP" sz="1100" b="0" dirty="0">
                        <a:solidFill>
                          <a:schemeClr val="tx1"/>
                        </a:solidFill>
                        <a:latin typeface="ＭＳ 明朝" panose="02020609040205080304" pitchFamily="17" charset="-128"/>
                        <a:ea typeface="ＭＳ 明朝" panose="02020609040205080304" pitchFamily="17" charset="-128"/>
                      </a:endParaRPr>
                    </a:p>
                    <a:p>
                      <a:pPr algn="l"/>
                      <a:r>
                        <a:rPr kumimoji="1" lang="ja-JP" altLang="en-US" sz="1200" b="0" dirty="0">
                          <a:solidFill>
                            <a:schemeClr val="tx1"/>
                          </a:solidFill>
                          <a:latin typeface="ＭＳ 明朝" panose="02020609040205080304" pitchFamily="17" charset="-128"/>
                          <a:ea typeface="ＭＳ 明朝" panose="02020609040205080304" pitchFamily="17" charset="-128"/>
                        </a:rPr>
                        <a:t>病害虫・雑草が発生しにくい生産条件の整備を検討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402294">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dirty="0">
                          <a:solidFill>
                            <a:schemeClr val="tx1"/>
                          </a:solidFill>
                          <a:latin typeface="ＭＳ ゴシック" panose="020B0609070205080204" pitchFamily="49" charset="-128"/>
                          <a:ea typeface="ＭＳ ゴシック" panose="020B0609070205080204" pitchFamily="49" charset="-128"/>
                        </a:rPr>
                        <a:t>※</a:t>
                      </a:r>
                      <a:r>
                        <a:rPr kumimoji="1" lang="ja-JP" altLang="en-US" sz="1100" b="1" dirty="0">
                          <a:solidFill>
                            <a:schemeClr val="tx1"/>
                          </a:solidFill>
                          <a:latin typeface="ＭＳ ゴシック" panose="020B0609070205080204" pitchFamily="49" charset="-128"/>
                          <a:ea typeface="ＭＳ ゴシック" panose="020B0609070205080204" pitchFamily="49" charset="-128"/>
                        </a:rPr>
                        <a:t>飼料生産を行う場合（該当しない □）</a:t>
                      </a:r>
                      <a:endParaRPr kumimoji="1" lang="en-US" altLang="ja-JP" sz="1100" b="0" dirty="0">
                        <a:solidFill>
                          <a:schemeClr val="tx1"/>
                        </a:solidFill>
                        <a:latin typeface="ＭＳ 明朝" panose="02020609040205080304" pitchFamily="17" charset="-128"/>
                        <a:ea typeface="ＭＳ 明朝" panose="02020609040205080304" pitchFamily="17" charset="-128"/>
                      </a:endParaRPr>
                    </a:p>
                    <a:p>
                      <a:pPr algn="l"/>
                      <a:r>
                        <a:rPr kumimoji="1" lang="ja-JP" altLang="en-US" sz="1200" b="0" dirty="0">
                          <a:solidFill>
                            <a:schemeClr val="tx1"/>
                          </a:solidFill>
                          <a:latin typeface="ＭＳ 明朝" panose="02020609040205080304" pitchFamily="17" charset="-128"/>
                          <a:ea typeface="ＭＳ 明朝" panose="02020609040205080304" pitchFamily="17" charset="-128"/>
                        </a:rPr>
                        <a:t>農薬の適正な使用・保管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402294">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dirty="0">
                          <a:solidFill>
                            <a:schemeClr val="tx1"/>
                          </a:solidFill>
                          <a:latin typeface="ＭＳ ゴシック" panose="020B0609070205080204" pitchFamily="49" charset="-128"/>
                          <a:ea typeface="ＭＳ ゴシック" panose="020B0609070205080204" pitchFamily="49" charset="-128"/>
                        </a:rPr>
                        <a:t>※</a:t>
                      </a:r>
                      <a:r>
                        <a:rPr kumimoji="1" lang="ja-JP" altLang="en-US" sz="1100" b="1" dirty="0">
                          <a:solidFill>
                            <a:schemeClr val="tx1"/>
                          </a:solidFill>
                          <a:latin typeface="ＭＳ ゴシック" panose="020B0609070205080204" pitchFamily="49" charset="-128"/>
                          <a:ea typeface="ＭＳ ゴシック" panose="020B0609070205080204" pitchFamily="49" charset="-128"/>
                        </a:rPr>
                        <a:t>飼料生産を行う場合（該当しない □）</a:t>
                      </a:r>
                      <a:endParaRPr kumimoji="1" lang="en-US" altLang="ja-JP" sz="1100" b="0" dirty="0">
                        <a:solidFill>
                          <a:schemeClr val="tx1"/>
                        </a:solidFill>
                        <a:latin typeface="ＭＳ 明朝" panose="02020609040205080304" pitchFamily="17" charset="-128"/>
                        <a:ea typeface="ＭＳ 明朝" panose="02020609040205080304" pitchFamily="17" charset="-128"/>
                      </a:endParaRPr>
                    </a:p>
                    <a:p>
                      <a:pPr algn="l"/>
                      <a:r>
                        <a:rPr kumimoji="1" lang="ja-JP" altLang="en-US" sz="1200" b="0" dirty="0">
                          <a:solidFill>
                            <a:schemeClr val="tx1"/>
                          </a:solidFill>
                          <a:latin typeface="ＭＳ 明朝" panose="02020609040205080304" pitchFamily="17" charset="-128"/>
                          <a:ea typeface="ＭＳ 明朝" panose="02020609040205080304" pitchFamily="17" charset="-128"/>
                        </a:rPr>
                        <a:t>農薬の使用状況等の記録・保存</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bl>
          </a:graphicData>
        </a:graphic>
      </p:graphicFrame>
      <p:graphicFrame>
        <p:nvGraphicFramePr>
          <p:cNvPr id="31" name="表 7">
            <a:extLst>
              <a:ext uri="{FF2B5EF4-FFF2-40B4-BE49-F238E27FC236}">
                <a16:creationId xmlns:a16="http://schemas.microsoft.com/office/drawing/2014/main" id="{050CFC20-908E-14E9-8EFE-2482F56C49F6}"/>
              </a:ext>
            </a:extLst>
          </p:cNvPr>
          <p:cNvGraphicFramePr>
            <a:graphicFrameLocks noGrp="1"/>
          </p:cNvGraphicFramePr>
          <p:nvPr/>
        </p:nvGraphicFramePr>
        <p:xfrm>
          <a:off x="51639" y="991404"/>
          <a:ext cx="4862107" cy="1234440"/>
        </p:xfrm>
        <a:graphic>
          <a:graphicData uri="http://schemas.openxmlformats.org/drawingml/2006/table">
            <a:tbl>
              <a:tblPr firstRow="1" bandRow="1">
                <a:tableStyleId>{912C8C85-51F0-491E-9774-3900AFEF0FD7}</a:tableStyleId>
              </a:tblPr>
              <a:tblGrid>
                <a:gridCol w="265897">
                  <a:extLst>
                    <a:ext uri="{9D8B030D-6E8A-4147-A177-3AD203B41FA5}">
                      <a16:colId xmlns:a16="http://schemas.microsoft.com/office/drawing/2014/main" val="3966827443"/>
                    </a:ext>
                  </a:extLst>
                </a:gridCol>
                <a:gridCol w="569778">
                  <a:extLst>
                    <a:ext uri="{9D8B030D-6E8A-4147-A177-3AD203B41FA5}">
                      <a16:colId xmlns:a16="http://schemas.microsoft.com/office/drawing/2014/main" val="3756062049"/>
                    </a:ext>
                  </a:extLst>
                </a:gridCol>
                <a:gridCol w="3379887">
                  <a:extLst>
                    <a:ext uri="{9D8B030D-6E8A-4147-A177-3AD203B41FA5}">
                      <a16:colId xmlns:a16="http://schemas.microsoft.com/office/drawing/2014/main" val="2357388432"/>
                    </a:ext>
                  </a:extLst>
                </a:gridCol>
                <a:gridCol w="646545">
                  <a:extLst>
                    <a:ext uri="{9D8B030D-6E8A-4147-A177-3AD203B41FA5}">
                      <a16:colId xmlns:a16="http://schemas.microsoft.com/office/drawing/2014/main" val="505857850"/>
                    </a:ext>
                  </a:extLst>
                </a:gridCol>
              </a:tblGrid>
              <a:tr h="262997">
                <a:tc>
                  <a:txBody>
                    <a:bodyPr/>
                    <a:lstStyle/>
                    <a:p>
                      <a:pPr algn="ctr"/>
                      <a:endParaRPr kumimoji="1" lang="ja-JP" altLang="en-US" sz="120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dirty="0">
                          <a:solidFill>
                            <a:schemeClr val="tx1"/>
                          </a:solidFill>
                          <a:latin typeface="ＭＳ ゴシック" panose="020B0609070205080204" pitchFamily="49" charset="-128"/>
                          <a:ea typeface="ＭＳ ゴシック" panose="020B0609070205080204" pitchFamily="49" charset="-128"/>
                        </a:rPr>
                        <a:t>（１）適正な施肥</a:t>
                      </a:r>
                      <a:r>
                        <a:rPr kumimoji="1" lang="ja-JP" altLang="en-US" sz="1200" b="0" dirty="0">
                          <a:solidFill>
                            <a:schemeClr val="tx1"/>
                          </a:solidFill>
                          <a:latin typeface="ＭＳ ゴシック" panose="020B0609070205080204" pitchFamily="49" charset="-128"/>
                          <a:ea typeface="ＭＳ ゴシック" panose="020B0609070205080204" pitchFamily="49" charset="-128"/>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31605">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①</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dirty="0">
                          <a:solidFill>
                            <a:schemeClr val="tx1"/>
                          </a:solidFill>
                          <a:latin typeface="ＭＳ ゴシック" panose="020B0609070205080204" pitchFamily="49" charset="-128"/>
                          <a:ea typeface="ＭＳ ゴシック" panose="020B0609070205080204" pitchFamily="49" charset="-128"/>
                        </a:rPr>
                        <a:t>※</a:t>
                      </a:r>
                      <a:r>
                        <a:rPr kumimoji="1" lang="ja-JP" altLang="en-US" sz="1100" b="1" dirty="0">
                          <a:solidFill>
                            <a:schemeClr val="tx1"/>
                          </a:solidFill>
                          <a:latin typeface="ＭＳ ゴシック" panose="020B0609070205080204" pitchFamily="49" charset="-128"/>
                          <a:ea typeface="ＭＳ ゴシック" panose="020B0609070205080204" pitchFamily="49" charset="-128"/>
                        </a:rPr>
                        <a:t>飼料生産を行う場合（該当しない □）</a:t>
                      </a:r>
                      <a:endParaRPr kumimoji="1" lang="en-US" altLang="ja-JP" sz="1100" b="1" dirty="0">
                        <a:solidFill>
                          <a:schemeClr val="tx1"/>
                        </a:solidFill>
                        <a:latin typeface="ＭＳ ゴシック" panose="020B0609070205080204" pitchFamily="49" charset="-128"/>
                        <a:ea typeface="ＭＳ ゴシック" panose="020B0609070205080204" pitchFamily="49" charset="-128"/>
                      </a:endParaRPr>
                    </a:p>
                    <a:p>
                      <a:pPr algn="l"/>
                      <a:r>
                        <a:rPr kumimoji="1" lang="ja-JP" altLang="en-US" sz="1200" b="0" dirty="0">
                          <a:solidFill>
                            <a:schemeClr val="tx1"/>
                          </a:solidFill>
                          <a:latin typeface="ＭＳ 明朝" panose="02020609040205080304" pitchFamily="17" charset="-128"/>
                          <a:ea typeface="ＭＳ 明朝" panose="02020609040205080304" pitchFamily="17" charset="-128"/>
                        </a:rPr>
                        <a:t>肥料の適正な保管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331605">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dirty="0">
                          <a:solidFill>
                            <a:schemeClr val="tx1"/>
                          </a:solidFill>
                          <a:latin typeface="ＭＳ ゴシック" panose="020B0609070205080204" pitchFamily="49" charset="-128"/>
                          <a:ea typeface="ＭＳ ゴシック" panose="020B0609070205080204" pitchFamily="49" charset="-128"/>
                        </a:rPr>
                        <a:t>※</a:t>
                      </a:r>
                      <a:r>
                        <a:rPr kumimoji="1" lang="ja-JP" altLang="en-US" sz="1100" b="1" dirty="0">
                          <a:solidFill>
                            <a:schemeClr val="tx1"/>
                          </a:solidFill>
                          <a:latin typeface="ＭＳ ゴシック" panose="020B0609070205080204" pitchFamily="49" charset="-128"/>
                          <a:ea typeface="ＭＳ ゴシック" panose="020B0609070205080204" pitchFamily="49" charset="-128"/>
                        </a:rPr>
                        <a:t>飼料生産を行う場合（該当しない □）</a:t>
                      </a:r>
                      <a:endParaRPr kumimoji="1" lang="en-US" altLang="ja-JP" sz="1100" b="1" dirty="0">
                        <a:solidFill>
                          <a:schemeClr val="tx1"/>
                        </a:solidFill>
                        <a:latin typeface="ＭＳ ゴシック" panose="020B0609070205080204" pitchFamily="49" charset="-128"/>
                        <a:ea typeface="ＭＳ ゴシック" panose="020B0609070205080204" pitchFamily="49"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ＭＳ 明朝" panose="02020609040205080304" pitchFamily="17" charset="-128"/>
                          <a:ea typeface="ＭＳ 明朝" panose="02020609040205080304" pitchFamily="17" charset="-128"/>
                        </a:rPr>
                        <a:t>肥料の使用状況等の記録・保存に努める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bl>
          </a:graphicData>
        </a:graphic>
      </p:graphicFrame>
      <p:sp>
        <p:nvSpPr>
          <p:cNvPr id="5" name="テキスト ボックス 4">
            <a:extLst>
              <a:ext uri="{FF2B5EF4-FFF2-40B4-BE49-F238E27FC236}">
                <a16:creationId xmlns:a16="http://schemas.microsoft.com/office/drawing/2014/main" id="{79B8A850-0DB9-55C1-3E5C-B0C9FE20C5B9}"/>
              </a:ext>
            </a:extLst>
          </p:cNvPr>
          <p:cNvSpPr txBox="1"/>
          <p:nvPr/>
        </p:nvSpPr>
        <p:spPr>
          <a:xfrm>
            <a:off x="0" y="290718"/>
            <a:ext cx="5144357" cy="646331"/>
          </a:xfrm>
          <a:prstGeom prst="rect">
            <a:avLst/>
          </a:prstGeom>
          <a:noFill/>
        </p:spPr>
        <p:txBody>
          <a:bodyPr wrap="none" lIns="91440" tIns="45720" rIns="91440" bIns="45720" rtlCol="0" anchor="t">
            <a:spAutoFit/>
          </a:bodyPr>
          <a:lstStyle/>
          <a:p>
            <a:r>
              <a:rPr kumimoji="1" lang="ja-JP" altLang="en-US" b="1" dirty="0">
                <a:latin typeface="Meiryo UI"/>
                <a:ea typeface="Meiryo UI"/>
              </a:rPr>
              <a:t>環境負荷低減のクロスコンプライアンス チェックシート</a:t>
            </a:r>
            <a:endParaRPr kumimoji="1" lang="en-US" altLang="ja-JP" b="1" dirty="0">
              <a:latin typeface="Meiryo UI"/>
              <a:ea typeface="Meiryo UI"/>
            </a:endParaRPr>
          </a:p>
          <a:p>
            <a:r>
              <a:rPr lang="ja-JP" altLang="en-US" b="1" dirty="0">
                <a:solidFill>
                  <a:prstClr val="black"/>
                </a:solidFill>
                <a:latin typeface="メイリオ"/>
                <a:ea typeface="メイリオ"/>
              </a:rPr>
              <a:t>（</a:t>
            </a:r>
            <a:r>
              <a:rPr kumimoji="0" lang="ja-JP" altLang="en-US" b="1" i="0" u="none" strike="noStrike" kern="1200" cap="none" spc="0" normalizeH="0" baseline="0" noProof="0" dirty="0">
                <a:ln>
                  <a:noFill/>
                </a:ln>
                <a:solidFill>
                  <a:prstClr val="black"/>
                </a:solidFill>
                <a:effectLst/>
                <a:uLnTx/>
                <a:uFillTx/>
                <a:latin typeface="メイリオ"/>
                <a:ea typeface="メイリオ"/>
              </a:rPr>
              <a:t>畜産経営体向け）</a:t>
            </a:r>
            <a:endParaRPr kumimoji="1" lang="en-US" altLang="ja-JP" b="1" dirty="0">
              <a:latin typeface="Meiryo UI"/>
              <a:ea typeface="Meiryo UI"/>
            </a:endParaRPr>
          </a:p>
        </p:txBody>
      </p:sp>
      <p:sp>
        <p:nvSpPr>
          <p:cNvPr id="7" name="テキスト ボックス 6">
            <a:extLst>
              <a:ext uri="{FF2B5EF4-FFF2-40B4-BE49-F238E27FC236}">
                <a16:creationId xmlns:a16="http://schemas.microsoft.com/office/drawing/2014/main" id="{EE181419-9257-0E72-BC01-62C073617769}"/>
              </a:ext>
            </a:extLst>
          </p:cNvPr>
          <p:cNvSpPr txBox="1"/>
          <p:nvPr/>
        </p:nvSpPr>
        <p:spPr>
          <a:xfrm>
            <a:off x="51639" y="6392523"/>
            <a:ext cx="4902124" cy="374461"/>
          </a:xfrm>
          <a:prstGeom prst="rect">
            <a:avLst/>
          </a:prstGeom>
          <a:noFill/>
        </p:spPr>
        <p:txBody>
          <a:bodyPr wrap="square" rtlCol="0">
            <a:spAutoFit/>
          </a:bodyPr>
          <a:lstStyle/>
          <a:p>
            <a:pPr marL="180000" indent="-176213">
              <a:lnSpc>
                <a:spcPts val="1100"/>
              </a:lnSpc>
            </a:pPr>
            <a:r>
              <a:rPr kumimoji="1" lang="ja-JP" altLang="en-US" sz="1100" dirty="0">
                <a:latin typeface="ＭＳ 明朝" panose="02020609040205080304" pitchFamily="17" charset="-128"/>
                <a:ea typeface="ＭＳ 明朝" panose="02020609040205080304" pitchFamily="17" charset="-128"/>
              </a:rPr>
              <a:t>注　</a:t>
            </a:r>
            <a:r>
              <a:rPr kumimoji="1" lang="en-US" altLang="ja-JP" sz="1100" dirty="0">
                <a:latin typeface="ＭＳ 明朝" panose="02020609040205080304" pitchFamily="17" charset="-128"/>
                <a:ea typeface="ＭＳ 明朝" panose="02020609040205080304" pitchFamily="17" charset="-128"/>
              </a:rPr>
              <a:t>※</a:t>
            </a:r>
            <a:r>
              <a:rPr kumimoji="1" lang="ja-JP" altLang="en-US" sz="1100" dirty="0">
                <a:latin typeface="ＭＳ 明朝" panose="02020609040205080304" pitchFamily="17" charset="-128"/>
                <a:ea typeface="ＭＳ 明朝" panose="02020609040205080304" pitchFamily="17" charset="-128"/>
              </a:rPr>
              <a:t>の記載内容に「該当しない」場合には□にチェックしてください。この場合、当該項目の申請時・報告時のチェックは不要です。</a:t>
            </a:r>
            <a:endParaRPr kumimoji="1" lang="en-US" altLang="ja-JP" sz="1100" dirty="0">
              <a:latin typeface="ＭＳ 明朝" panose="02020609040205080304" pitchFamily="17" charset="-128"/>
              <a:ea typeface="ＭＳ 明朝" panose="02020609040205080304" pitchFamily="17" charset="-128"/>
            </a:endParaRPr>
          </a:p>
        </p:txBody>
      </p:sp>
      <p:sp>
        <p:nvSpPr>
          <p:cNvPr id="3" name="テキスト ボックス 2">
            <a:extLst>
              <a:ext uri="{FF2B5EF4-FFF2-40B4-BE49-F238E27FC236}">
                <a16:creationId xmlns:a16="http://schemas.microsoft.com/office/drawing/2014/main" id="{895D7E3C-DE3B-6F7A-2E3C-F01640A054DF}"/>
              </a:ext>
            </a:extLst>
          </p:cNvPr>
          <p:cNvSpPr txBox="1"/>
          <p:nvPr/>
        </p:nvSpPr>
        <p:spPr>
          <a:xfrm>
            <a:off x="5222368" y="46928"/>
            <a:ext cx="3877985" cy="830997"/>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kumimoji="1" lang="ja-JP" altLang="en-US" sz="1200" dirty="0">
                <a:latin typeface="ＭＳ ゴシック" panose="020B0609070205080204" pitchFamily="49" charset="-128"/>
                <a:ea typeface="ＭＳ ゴシック" panose="020B0609070205080204" pitchFamily="49" charset="-128"/>
              </a:rPr>
              <a:t>事業名：</a:t>
            </a:r>
            <a:r>
              <a:rPr kumimoji="1" lang="ja-JP" altLang="en-US" sz="1200" u="sng" dirty="0">
                <a:latin typeface="ＭＳ ゴシック" panose="020B0609070205080204" pitchFamily="49" charset="-128"/>
                <a:ea typeface="ＭＳ ゴシック" panose="020B0609070205080204" pitchFamily="49" charset="-128"/>
              </a:rPr>
              <a:t>　　　　　　　　　　　　　　　　　　　　</a:t>
            </a:r>
            <a:endParaRPr kumimoji="1" lang="en-US" altLang="ja-JP" sz="1200" u="sng" dirty="0">
              <a:latin typeface="ＭＳ ゴシック" panose="020B0609070205080204" pitchFamily="49" charset="-128"/>
              <a:ea typeface="ＭＳ ゴシック" panose="020B0609070205080204" pitchFamily="49" charset="-128"/>
            </a:endParaRPr>
          </a:p>
          <a:p>
            <a:r>
              <a:rPr kumimoji="1" lang="ja-JP" altLang="en-US" sz="1200" dirty="0">
                <a:latin typeface="ＭＳ ゴシック" panose="020B0609070205080204" pitchFamily="49" charset="-128"/>
                <a:ea typeface="ＭＳ ゴシック" panose="020B0609070205080204" pitchFamily="49" charset="-128"/>
              </a:rPr>
              <a:t>組織名・代表者氏名：</a:t>
            </a:r>
            <a:r>
              <a:rPr kumimoji="1" lang="ja-JP" altLang="en-US" sz="1200" u="sng" dirty="0">
                <a:latin typeface="ＭＳ ゴシック" panose="020B0609070205080204" pitchFamily="49" charset="-128"/>
                <a:ea typeface="ＭＳ ゴシック" panose="020B0609070205080204" pitchFamily="49" charset="-128"/>
              </a:rPr>
              <a:t>　　　　　　　　　　　　　　</a:t>
            </a:r>
            <a:endParaRPr kumimoji="1" lang="en-US" altLang="ja-JP" sz="1200" u="sng" dirty="0">
              <a:latin typeface="ＭＳ ゴシック" panose="020B0609070205080204" pitchFamily="49" charset="-128"/>
              <a:ea typeface="ＭＳ ゴシック" panose="020B0609070205080204" pitchFamily="49" charset="-128"/>
            </a:endParaRPr>
          </a:p>
          <a:p>
            <a:r>
              <a:rPr kumimoji="1" lang="ja-JP" altLang="en-US" sz="1200" dirty="0">
                <a:latin typeface="ＭＳ ゴシック" panose="020B0609070205080204" pitchFamily="49" charset="-128"/>
                <a:ea typeface="ＭＳ ゴシック" panose="020B0609070205080204" pitchFamily="49" charset="-128"/>
              </a:rPr>
              <a:t>住所：</a:t>
            </a:r>
            <a:r>
              <a:rPr kumimoji="1" lang="ja-JP" altLang="en-US" sz="1200" u="sng" dirty="0">
                <a:latin typeface="ＭＳ ゴシック" panose="020B0609070205080204" pitchFamily="49" charset="-128"/>
                <a:ea typeface="ＭＳ ゴシック" panose="020B0609070205080204" pitchFamily="49" charset="-128"/>
              </a:rPr>
              <a:t>　　　　　　　　　　　　　　　　　　　　　</a:t>
            </a:r>
            <a:endParaRPr kumimoji="1" lang="en-US" altLang="ja-JP" sz="1200" u="sng" dirty="0">
              <a:latin typeface="ＭＳ ゴシック" panose="020B0609070205080204" pitchFamily="49" charset="-128"/>
              <a:ea typeface="ＭＳ ゴシック" panose="020B0609070205080204" pitchFamily="49" charset="-128"/>
            </a:endParaRPr>
          </a:p>
          <a:p>
            <a:r>
              <a:rPr kumimoji="1" lang="ja-JP" altLang="en-US" sz="1200" dirty="0">
                <a:latin typeface="ＭＳ ゴシック" panose="020B0609070205080204" pitchFamily="49" charset="-128"/>
                <a:ea typeface="ＭＳ ゴシック" panose="020B0609070205080204" pitchFamily="49" charset="-128"/>
              </a:rPr>
              <a:t>連絡先：</a:t>
            </a:r>
            <a:r>
              <a:rPr kumimoji="1" lang="ja-JP" altLang="en-US" sz="1200" u="sng" dirty="0">
                <a:latin typeface="ＭＳ ゴシック" panose="020B0609070205080204" pitchFamily="49" charset="-128"/>
                <a:ea typeface="ＭＳ ゴシック" panose="020B0609070205080204" pitchFamily="49" charset="-128"/>
              </a:rPr>
              <a:t>　　　　　　　　　　　　　　　　　　　　</a:t>
            </a:r>
          </a:p>
        </p:txBody>
      </p:sp>
      <p:sp>
        <p:nvSpPr>
          <p:cNvPr id="8" name="テキスト ボックス 6">
            <a:extLst>
              <a:ext uri="{FF2B5EF4-FFF2-40B4-BE49-F238E27FC236}">
                <a16:creationId xmlns:a16="http://schemas.microsoft.com/office/drawing/2014/main" id="{0F30E036-5BB9-7A0C-8933-91DC842776B2}"/>
              </a:ext>
            </a:extLst>
          </p:cNvPr>
          <p:cNvSpPr txBox="1"/>
          <p:nvPr/>
        </p:nvSpPr>
        <p:spPr>
          <a:xfrm>
            <a:off x="0" y="13719"/>
            <a:ext cx="2676513" cy="276999"/>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1200" dirty="0">
                <a:latin typeface="ＭＳ ゴシック" panose="020B0609070205080204" pitchFamily="49" charset="-128"/>
                <a:ea typeface="ＭＳ ゴシック" panose="020B0609070205080204" pitchFamily="49" charset="-128"/>
              </a:rPr>
              <a:t>（</a:t>
            </a:r>
            <a:r>
              <a:rPr kumimoji="1" lang="zh-TW" altLang="en-US" sz="1200" dirty="0">
                <a:latin typeface="ＭＳ ゴシック" panose="020B0609070205080204" pitchFamily="49" charset="-128"/>
                <a:ea typeface="ＭＳ ゴシック" panose="020B0609070205080204" pitchFamily="49" charset="-128"/>
              </a:rPr>
              <a:t>別記様式第５号</a:t>
            </a:r>
            <a:r>
              <a:rPr kumimoji="1" lang="ja-JP" altLang="en-US" sz="1200" dirty="0">
                <a:latin typeface="ＭＳ ゴシック" panose="020B0609070205080204" pitchFamily="49" charset="-128"/>
                <a:ea typeface="ＭＳ ゴシック" panose="020B0609070205080204" pitchFamily="49" charset="-128"/>
              </a:rPr>
              <a:t>別添２）</a:t>
            </a:r>
            <a:endParaRPr kumimoji="1" lang="en-US" altLang="ja-JP" sz="1200" dirty="0">
              <a:latin typeface="ＭＳ ゴシック" panose="020B0609070205080204" pitchFamily="49" charset="-128"/>
              <a:ea typeface="ＭＳ ゴシック" panose="020B0609070205080204" pitchFamily="49" charset="-128"/>
            </a:endParaRPr>
          </a:p>
        </p:txBody>
      </p:sp>
      <p:grpSp>
        <p:nvGrpSpPr>
          <p:cNvPr id="12" name="グループ化 11">
            <a:extLst>
              <a:ext uri="{FF2B5EF4-FFF2-40B4-BE49-F238E27FC236}">
                <a16:creationId xmlns:a16="http://schemas.microsoft.com/office/drawing/2014/main" id="{01545308-80D0-E21E-C2D3-20A7F145D937}"/>
              </a:ext>
            </a:extLst>
          </p:cNvPr>
          <p:cNvGrpSpPr/>
          <p:nvPr/>
        </p:nvGrpSpPr>
        <p:grpSpPr>
          <a:xfrm>
            <a:off x="4953000" y="5731491"/>
            <a:ext cx="4972210" cy="1155854"/>
            <a:chOff x="4837668" y="5691969"/>
            <a:chExt cx="4972210" cy="1155854"/>
          </a:xfrm>
        </p:grpSpPr>
        <p:sp>
          <p:nvSpPr>
            <p:cNvPr id="13" name="テキスト ボックス 12">
              <a:extLst>
                <a:ext uri="{FF2B5EF4-FFF2-40B4-BE49-F238E27FC236}">
                  <a16:creationId xmlns:a16="http://schemas.microsoft.com/office/drawing/2014/main" id="{AC4C4FB1-26BB-C618-5ACD-8AE85CCBDBFC}"/>
                </a:ext>
              </a:extLst>
            </p:cNvPr>
            <p:cNvSpPr txBox="1"/>
            <p:nvPr/>
          </p:nvSpPr>
          <p:spPr>
            <a:xfrm>
              <a:off x="4837668" y="5691969"/>
              <a:ext cx="4872011" cy="110799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kumimoji="1" lang="ja-JP" altLang="en-US" sz="1100" dirty="0">
                  <a:latin typeface="ＭＳ ゴシック" panose="020B0609070205080204" pitchFamily="49" charset="-128"/>
                  <a:ea typeface="ＭＳ ゴシック" panose="020B0609070205080204" pitchFamily="49" charset="-128"/>
                </a:rPr>
                <a:t>＜報告内容の確認と個人情報の取り扱いについて＞</a:t>
              </a:r>
              <a:endParaRPr kumimoji="1" lang="en-US" altLang="ja-JP" sz="1100" dirty="0">
                <a:latin typeface="ＭＳ ゴシック" panose="020B0609070205080204" pitchFamily="49" charset="-128"/>
                <a:ea typeface="ＭＳ ゴシック" panose="020B0609070205080204" pitchFamily="49" charset="-128"/>
              </a:endParaRPr>
            </a:p>
            <a:p>
              <a:pPr marL="176213" indent="-176213"/>
              <a:r>
                <a:rPr kumimoji="1" lang="ja-JP" altLang="en-US" sz="1100" dirty="0">
                  <a:latin typeface="ＭＳ ゴシック" panose="020B0609070205080204" pitchFamily="49" charset="-128"/>
                  <a:ea typeface="ＭＳ ゴシック" panose="020B0609070205080204" pitchFamily="49" charset="-128"/>
                </a:rPr>
                <a:t>・　本チェックシートにて報告された内容については、農林水産省が対象者を抽出し、実施状況の確認を行います。</a:t>
              </a:r>
              <a:endParaRPr kumimoji="1" lang="en-US" altLang="ja-JP" sz="1100" dirty="0">
                <a:latin typeface="ＭＳ ゴシック" panose="020B0609070205080204" pitchFamily="49" charset="-128"/>
                <a:ea typeface="ＭＳ ゴシック" panose="020B0609070205080204" pitchFamily="49" charset="-128"/>
              </a:endParaRPr>
            </a:p>
            <a:p>
              <a:pPr marL="176213" indent="-176213"/>
              <a:r>
                <a:rPr kumimoji="1" lang="ja-JP" altLang="en-US" sz="1100" dirty="0">
                  <a:latin typeface="ＭＳ ゴシック" panose="020B0609070205080204" pitchFamily="49" charset="-128"/>
                  <a:ea typeface="ＭＳ ゴシック" panose="020B0609070205080204" pitchFamily="49" charset="-128"/>
                </a:rPr>
                <a:t>・　記入いただいた個人情報については、本チェックシートの実施状況確認のために農林水産省で使用し、ご本人の同意がなければ第三者に提供することはありません。</a:t>
              </a:r>
              <a:endParaRPr kumimoji="1" lang="en-US" altLang="ja-JP" sz="1100" dirty="0">
                <a:latin typeface="ＭＳ ゴシック" panose="020B0609070205080204" pitchFamily="49" charset="-128"/>
                <a:ea typeface="ＭＳ ゴシック" panose="020B0609070205080204" pitchFamily="49" charset="-128"/>
              </a:endParaRPr>
            </a:p>
          </p:txBody>
        </p:sp>
        <p:sp>
          <p:nvSpPr>
            <p:cNvPr id="14" name="テキスト ボックス 13">
              <a:extLst>
                <a:ext uri="{FF2B5EF4-FFF2-40B4-BE49-F238E27FC236}">
                  <a16:creationId xmlns:a16="http://schemas.microsoft.com/office/drawing/2014/main" id="{9354144D-C714-647F-0D8E-F58023528808}"/>
                </a:ext>
              </a:extLst>
            </p:cNvPr>
            <p:cNvSpPr txBox="1"/>
            <p:nvPr/>
          </p:nvSpPr>
          <p:spPr>
            <a:xfrm>
              <a:off x="7316888" y="6570824"/>
              <a:ext cx="2492990" cy="276999"/>
            </a:xfrm>
            <a:prstGeom prst="rect">
              <a:avLst/>
            </a:prstGeom>
            <a:noFill/>
          </p:spPr>
          <p:txBody>
            <a:bodyPr wrap="none" rtlCol="0">
              <a:spAutoFit/>
            </a:bodyPr>
            <a:lstStyle/>
            <a:p>
              <a:r>
                <a:rPr kumimoji="1" lang="ja-JP" altLang="en-US" sz="1200" dirty="0">
                  <a:latin typeface="ＭＳ ゴシック" panose="020B0609070205080204" pitchFamily="49" charset="-128"/>
                  <a:ea typeface="ＭＳ ゴシック" panose="020B0609070205080204" pitchFamily="49" charset="-128"/>
                </a:rPr>
                <a:t>上記について、確認しました→</a:t>
              </a:r>
              <a:r>
                <a:rPr kumimoji="1" lang="ja-JP" altLang="en-US" sz="1200" b="0" dirty="0">
                  <a:solidFill>
                    <a:schemeClr val="tx1"/>
                  </a:solidFill>
                  <a:latin typeface="ＭＳ ゴシック" panose="020B0609070205080204" pitchFamily="49" charset="-128"/>
                  <a:ea typeface="ＭＳ ゴシック" panose="020B0609070205080204" pitchFamily="49" charset="-128"/>
                </a:rPr>
                <a:t>□</a:t>
              </a:r>
            </a:p>
          </p:txBody>
        </p:sp>
        <p:sp>
          <p:nvSpPr>
            <p:cNvPr id="15" name="正方形/長方形 14">
              <a:extLst>
                <a:ext uri="{FF2B5EF4-FFF2-40B4-BE49-F238E27FC236}">
                  <a16:creationId xmlns:a16="http://schemas.microsoft.com/office/drawing/2014/main" id="{08D478FD-9AA9-B9D1-5BB4-A06FEA4C8A9B}"/>
                </a:ext>
              </a:extLst>
            </p:cNvPr>
            <p:cNvSpPr/>
            <p:nvPr/>
          </p:nvSpPr>
          <p:spPr>
            <a:xfrm>
              <a:off x="4918657" y="5739827"/>
              <a:ext cx="4800258" cy="1060138"/>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30795966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線コネクタ 3">
            <a:extLst>
              <a:ext uri="{FF2B5EF4-FFF2-40B4-BE49-F238E27FC236}">
                <a16:creationId xmlns:a16="http://schemas.microsoft.com/office/drawing/2014/main" id="{A7BF22A4-7A6B-272F-D315-F3BDF0C37416}"/>
              </a:ext>
            </a:extLst>
          </p:cNvPr>
          <p:cNvCxnSpPr>
            <a:cxnSpLocks/>
          </p:cNvCxnSpPr>
          <p:nvPr/>
        </p:nvCxnSpPr>
        <p:spPr>
          <a:xfrm>
            <a:off x="1" y="921279"/>
            <a:ext cx="9905999"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graphicFrame>
        <p:nvGraphicFramePr>
          <p:cNvPr id="27" name="表 26">
            <a:extLst>
              <a:ext uri="{FF2B5EF4-FFF2-40B4-BE49-F238E27FC236}">
                <a16:creationId xmlns:a16="http://schemas.microsoft.com/office/drawing/2014/main" id="{3C7941E5-A0C8-A4C0-4E43-94FD6529D2AD}"/>
              </a:ext>
            </a:extLst>
          </p:cNvPr>
          <p:cNvGraphicFramePr>
            <a:graphicFrameLocks noGrp="1"/>
          </p:cNvGraphicFramePr>
          <p:nvPr/>
        </p:nvGraphicFramePr>
        <p:xfrm>
          <a:off x="4974555" y="3495065"/>
          <a:ext cx="4894500" cy="2179320"/>
        </p:xfrm>
        <a:graphic>
          <a:graphicData uri="http://schemas.openxmlformats.org/drawingml/2006/table">
            <a:tbl>
              <a:tblPr firstRow="1" bandRow="1">
                <a:tableStyleId>{912C8C85-51F0-491E-9774-3900AFEF0FD7}</a:tableStyleId>
              </a:tblPr>
              <a:tblGrid>
                <a:gridCol w="267668">
                  <a:extLst>
                    <a:ext uri="{9D8B030D-6E8A-4147-A177-3AD203B41FA5}">
                      <a16:colId xmlns:a16="http://schemas.microsoft.com/office/drawing/2014/main" val="3966827443"/>
                    </a:ext>
                  </a:extLst>
                </a:gridCol>
                <a:gridCol w="676304">
                  <a:extLst>
                    <a:ext uri="{9D8B030D-6E8A-4147-A177-3AD203B41FA5}">
                      <a16:colId xmlns:a16="http://schemas.microsoft.com/office/drawing/2014/main" val="3756062049"/>
                    </a:ext>
                  </a:extLst>
                </a:gridCol>
                <a:gridCol w="3356009">
                  <a:extLst>
                    <a:ext uri="{9D8B030D-6E8A-4147-A177-3AD203B41FA5}">
                      <a16:colId xmlns:a16="http://schemas.microsoft.com/office/drawing/2014/main" val="2357388432"/>
                    </a:ext>
                  </a:extLst>
                </a:gridCol>
                <a:gridCol w="594519">
                  <a:extLst>
                    <a:ext uri="{9D8B030D-6E8A-4147-A177-3AD203B41FA5}">
                      <a16:colId xmlns:a16="http://schemas.microsoft.com/office/drawing/2014/main" val="505857850"/>
                    </a:ext>
                  </a:extLst>
                </a:gridCol>
              </a:tblGrid>
              <a:tr h="324852">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10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dirty="0">
                          <a:solidFill>
                            <a:schemeClr val="tx1"/>
                          </a:solidFill>
                          <a:latin typeface="ＭＳ ゴシック" panose="020B0609070205080204" pitchFamily="49" charset="-128"/>
                          <a:ea typeface="ＭＳ ゴシック" panose="020B0609070205080204" pitchFamily="49" charset="-128"/>
                        </a:rPr>
                        <a:t>（７）環境関係法令の遵守等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00" b="0">
                          <a:solidFill>
                            <a:schemeClr val="tx1"/>
                          </a:solidFill>
                          <a:latin typeface="ＭＳ ゴシック" panose="020B0609070205080204" pitchFamily="49" charset="-128"/>
                          <a:ea typeface="ＭＳ ゴシック" panose="020B0609070205080204" pitchFamily="49" charset="-128"/>
                        </a:rPr>
                        <a:t>報告時</a:t>
                      </a:r>
                      <a:br>
                        <a:rPr kumimoji="1" lang="en-US" altLang="ja-JP" sz="1000" b="0">
                          <a:solidFill>
                            <a:schemeClr val="tx1"/>
                          </a:solidFill>
                          <a:latin typeface="ＭＳ ゴシック" panose="020B0609070205080204" pitchFamily="49" charset="-128"/>
                          <a:ea typeface="ＭＳ ゴシック" panose="020B0609070205080204" pitchFamily="49" charset="-128"/>
                        </a:rPr>
                      </a:b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289249">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⑪</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みどりの食料システム戦略の理解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289249">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⑫</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関係法令の遵守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406065">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⑬</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環境配慮の取組方針の策定や研修の実施に努める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93739219"/>
                  </a:ext>
                </a:extLst>
              </a:tr>
              <a:tr h="392529">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⑭</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a:solidFill>
                            <a:schemeClr val="tx1"/>
                          </a:solidFill>
                          <a:latin typeface="ＭＳ ゴシック" panose="020B0609070205080204" pitchFamily="49" charset="-128"/>
                          <a:ea typeface="ＭＳ ゴシック" panose="020B0609070205080204" pitchFamily="49" charset="-128"/>
                        </a:rPr>
                        <a:t>※</a:t>
                      </a:r>
                      <a:r>
                        <a:rPr kumimoji="1" lang="ja-JP" altLang="en-US" sz="1100" b="1">
                          <a:solidFill>
                            <a:schemeClr val="tx1"/>
                          </a:solidFill>
                          <a:latin typeface="ＭＳ ゴシック" panose="020B0609070205080204" pitchFamily="49" charset="-128"/>
                          <a:ea typeface="ＭＳ ゴシック" panose="020B0609070205080204" pitchFamily="49" charset="-128"/>
                        </a:rPr>
                        <a:t>機械等を扱う事業者である場合（該当しない □）</a:t>
                      </a:r>
                      <a:endParaRPr kumimoji="1" lang="en-US" altLang="ja-JP" sz="1100" b="1">
                        <a:solidFill>
                          <a:schemeClr val="tx1"/>
                        </a:solidFill>
                        <a:latin typeface="ＭＳ ゴシック" panose="020B0609070205080204" pitchFamily="49" charset="-128"/>
                        <a:ea typeface="ＭＳ ゴシック" panose="020B0609070205080204" pitchFamily="49" charset="-128"/>
                      </a:endParaRPr>
                    </a:p>
                    <a:p>
                      <a:pPr algn="l"/>
                      <a:r>
                        <a:rPr kumimoji="1" lang="ja-JP" altLang="en-US" sz="1200" b="0">
                          <a:solidFill>
                            <a:schemeClr val="tx1"/>
                          </a:solidFill>
                          <a:latin typeface="ＭＳ 明朝" panose="02020609040205080304" pitchFamily="17" charset="-128"/>
                          <a:ea typeface="ＭＳ 明朝" panose="02020609040205080304" pitchFamily="17" charset="-128"/>
                        </a:rPr>
                        <a:t>機械等の適切な整備と管理に努める</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98685970"/>
                  </a:ext>
                </a:extLst>
              </a:tr>
              <a:tr h="289249">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⑮</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正しい知識に基づく作業安全に努める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bl>
          </a:graphicData>
        </a:graphic>
      </p:graphicFrame>
      <p:graphicFrame>
        <p:nvGraphicFramePr>
          <p:cNvPr id="30" name="表 7">
            <a:extLst>
              <a:ext uri="{FF2B5EF4-FFF2-40B4-BE49-F238E27FC236}">
                <a16:creationId xmlns:a16="http://schemas.microsoft.com/office/drawing/2014/main" id="{E39C0356-3C95-C47C-144C-13E36EFE284C}"/>
              </a:ext>
            </a:extLst>
          </p:cNvPr>
          <p:cNvGraphicFramePr>
            <a:graphicFrameLocks noGrp="1"/>
          </p:cNvGraphicFramePr>
          <p:nvPr/>
        </p:nvGraphicFramePr>
        <p:xfrm>
          <a:off x="4974555" y="974425"/>
          <a:ext cx="4894499" cy="1066800"/>
        </p:xfrm>
        <a:graphic>
          <a:graphicData uri="http://schemas.openxmlformats.org/drawingml/2006/table">
            <a:tbl>
              <a:tblPr firstRow="1" bandRow="1">
                <a:tableStyleId>{912C8C85-51F0-491E-9774-3900AFEF0FD7}</a:tableStyleId>
              </a:tblPr>
              <a:tblGrid>
                <a:gridCol w="267668">
                  <a:extLst>
                    <a:ext uri="{9D8B030D-6E8A-4147-A177-3AD203B41FA5}">
                      <a16:colId xmlns:a16="http://schemas.microsoft.com/office/drawing/2014/main" val="3966827443"/>
                    </a:ext>
                  </a:extLst>
                </a:gridCol>
                <a:gridCol w="657439">
                  <a:extLst>
                    <a:ext uri="{9D8B030D-6E8A-4147-A177-3AD203B41FA5}">
                      <a16:colId xmlns:a16="http://schemas.microsoft.com/office/drawing/2014/main" val="3756062049"/>
                    </a:ext>
                  </a:extLst>
                </a:gridCol>
                <a:gridCol w="3337205">
                  <a:extLst>
                    <a:ext uri="{9D8B030D-6E8A-4147-A177-3AD203B41FA5}">
                      <a16:colId xmlns:a16="http://schemas.microsoft.com/office/drawing/2014/main" val="2357388432"/>
                    </a:ext>
                  </a:extLst>
                </a:gridCol>
                <a:gridCol w="632187">
                  <a:extLst>
                    <a:ext uri="{9D8B030D-6E8A-4147-A177-3AD203B41FA5}">
                      <a16:colId xmlns:a16="http://schemas.microsoft.com/office/drawing/2014/main" val="505857850"/>
                    </a:ext>
                  </a:extLst>
                </a:gridCol>
              </a:tblGrid>
              <a:tr h="352533">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（５）廃棄物の発生抑制、</a:t>
                      </a:r>
                      <a:endParaRPr kumimoji="1" lang="en-US" altLang="ja-JP" sz="1200" b="1">
                        <a:solidFill>
                          <a:schemeClr val="tx1"/>
                        </a:solidFill>
                        <a:latin typeface="ＭＳ ゴシック" panose="020B0609070205080204" pitchFamily="49" charset="-128"/>
                        <a:ea typeface="ＭＳ ゴシック" panose="020B0609070205080204" pitchFamily="49" charset="-128"/>
                      </a:endParaRPr>
                    </a:p>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　　　適正な循環的な利用及び適正な処分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11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253437">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プラ等廃棄物の削減に努め、適正に処理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253437">
                <a:tc>
                  <a:txBody>
                    <a:bodyPr/>
                    <a:lstStyle/>
                    <a:p>
                      <a:pPr algn="ctr"/>
                      <a:r>
                        <a:rPr kumimoji="1" lang="ja-JP" altLang="en-US" sz="1200" b="0" dirty="0">
                          <a:solidFill>
                            <a:schemeClr val="tx1"/>
                          </a:solidFill>
                          <a:latin typeface="ＭＳ ゴシック" panose="020B0609070205080204" pitchFamily="49" charset="-128"/>
                          <a:ea typeface="ＭＳ ゴシック" panose="020B0609070205080204" pitchFamily="49" charset="-128"/>
                        </a:rPr>
                        <a:t>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endParaRPr kumimoji="1" lang="en-US" altLang="ja-JP" sz="1400" b="0"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dirty="0">
                          <a:solidFill>
                            <a:schemeClr val="tx1"/>
                          </a:solidFill>
                          <a:latin typeface="ＭＳ 明朝" panose="02020609040205080304" pitchFamily="17" charset="-128"/>
                          <a:ea typeface="ＭＳ 明朝" panose="02020609040205080304" pitchFamily="17" charset="-128"/>
                        </a:rPr>
                        <a:t>資源の再利用を検討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6058773"/>
                  </a:ext>
                </a:extLst>
              </a:tr>
            </a:tbl>
          </a:graphicData>
        </a:graphic>
      </p:graphicFrame>
      <p:graphicFrame>
        <p:nvGraphicFramePr>
          <p:cNvPr id="31" name="表 7">
            <a:extLst>
              <a:ext uri="{FF2B5EF4-FFF2-40B4-BE49-F238E27FC236}">
                <a16:creationId xmlns:a16="http://schemas.microsoft.com/office/drawing/2014/main" id="{CBE8F60D-84E1-0635-0380-418964769421}"/>
              </a:ext>
            </a:extLst>
          </p:cNvPr>
          <p:cNvGraphicFramePr>
            <a:graphicFrameLocks noGrp="1"/>
          </p:cNvGraphicFramePr>
          <p:nvPr/>
        </p:nvGraphicFramePr>
        <p:xfrm>
          <a:off x="51636" y="2863850"/>
          <a:ext cx="4809000" cy="2087880"/>
        </p:xfrm>
        <a:graphic>
          <a:graphicData uri="http://schemas.openxmlformats.org/drawingml/2006/table">
            <a:tbl>
              <a:tblPr firstRow="1" bandRow="1">
                <a:tableStyleId>{912C8C85-51F0-491E-9774-3900AFEF0FD7}</a:tableStyleId>
              </a:tblPr>
              <a:tblGrid>
                <a:gridCol w="262992">
                  <a:extLst>
                    <a:ext uri="{9D8B030D-6E8A-4147-A177-3AD203B41FA5}">
                      <a16:colId xmlns:a16="http://schemas.microsoft.com/office/drawing/2014/main" val="3966827443"/>
                    </a:ext>
                  </a:extLst>
                </a:gridCol>
                <a:gridCol w="572062">
                  <a:extLst>
                    <a:ext uri="{9D8B030D-6E8A-4147-A177-3AD203B41FA5}">
                      <a16:colId xmlns:a16="http://schemas.microsoft.com/office/drawing/2014/main" val="3756062049"/>
                    </a:ext>
                  </a:extLst>
                </a:gridCol>
                <a:gridCol w="3352801">
                  <a:extLst>
                    <a:ext uri="{9D8B030D-6E8A-4147-A177-3AD203B41FA5}">
                      <a16:colId xmlns:a16="http://schemas.microsoft.com/office/drawing/2014/main" val="2357388432"/>
                    </a:ext>
                  </a:extLst>
                </a:gridCol>
                <a:gridCol w="621145">
                  <a:extLst>
                    <a:ext uri="{9D8B030D-6E8A-4147-A177-3AD203B41FA5}">
                      <a16:colId xmlns:a16="http://schemas.microsoft.com/office/drawing/2014/main" val="505857850"/>
                    </a:ext>
                  </a:extLst>
                </a:gridCol>
              </a:tblGrid>
              <a:tr h="282029">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marL="72000" marR="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marL="72000" marR="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（３）エネルギーの節減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67863">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オフィスや車両・機械等の電気・燃料の使用状況の記録・保存に努める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662154">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dirty="0">
                          <a:solidFill>
                            <a:schemeClr val="tx1"/>
                          </a:solidFill>
                          <a:latin typeface="ＭＳ 明朝" panose="02020609040205080304" pitchFamily="17" charset="-128"/>
                          <a:ea typeface="ＭＳ 明朝" panose="02020609040205080304" pitchFamily="17" charset="-128"/>
                        </a:rPr>
                        <a:t>省エネを意識し、不必要・非効率なエネルギー消費をしない（照明、空調、ウォームビズ・クールビズ、燃費効率のよい機械の利用等）ように努める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44117004"/>
                  </a:ext>
                </a:extLst>
              </a:tr>
              <a:tr h="367863">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a:solidFill>
                            <a:schemeClr val="tx1"/>
                          </a:solidFill>
                          <a:latin typeface="ＭＳ 明朝" panose="02020609040205080304" pitchFamily="17" charset="-128"/>
                          <a:ea typeface="ＭＳ 明朝" panose="02020609040205080304" pitchFamily="17" charset="-128"/>
                        </a:rPr>
                        <a:t>環境負荷低減に配慮した商品、原料等の調達を検討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79492618"/>
                  </a:ext>
                </a:extLst>
              </a:tr>
            </a:tbl>
          </a:graphicData>
        </a:graphic>
      </p:graphicFrame>
      <p:graphicFrame>
        <p:nvGraphicFramePr>
          <p:cNvPr id="2" name="表 7">
            <a:extLst>
              <a:ext uri="{FF2B5EF4-FFF2-40B4-BE49-F238E27FC236}">
                <a16:creationId xmlns:a16="http://schemas.microsoft.com/office/drawing/2014/main" id="{23403E29-A423-730A-74D3-D877B34251E3}"/>
              </a:ext>
            </a:extLst>
          </p:cNvPr>
          <p:cNvGraphicFramePr>
            <a:graphicFrameLocks noGrp="1"/>
          </p:cNvGraphicFramePr>
          <p:nvPr/>
        </p:nvGraphicFramePr>
        <p:xfrm>
          <a:off x="51637" y="974425"/>
          <a:ext cx="4808999" cy="818050"/>
        </p:xfrm>
        <a:graphic>
          <a:graphicData uri="http://schemas.openxmlformats.org/drawingml/2006/table">
            <a:tbl>
              <a:tblPr firstRow="1" bandRow="1">
                <a:tableStyleId>{912C8C85-51F0-491E-9774-3900AFEF0FD7}</a:tableStyleId>
              </a:tblPr>
              <a:tblGrid>
                <a:gridCol w="281347">
                  <a:extLst>
                    <a:ext uri="{9D8B030D-6E8A-4147-A177-3AD203B41FA5}">
                      <a16:colId xmlns:a16="http://schemas.microsoft.com/office/drawing/2014/main" val="3966827443"/>
                    </a:ext>
                  </a:extLst>
                </a:gridCol>
                <a:gridCol w="602423">
                  <a:extLst>
                    <a:ext uri="{9D8B030D-6E8A-4147-A177-3AD203B41FA5}">
                      <a16:colId xmlns:a16="http://schemas.microsoft.com/office/drawing/2014/main" val="1478065040"/>
                    </a:ext>
                  </a:extLst>
                </a:gridCol>
                <a:gridCol w="3260732">
                  <a:extLst>
                    <a:ext uri="{9D8B030D-6E8A-4147-A177-3AD203B41FA5}">
                      <a16:colId xmlns:a16="http://schemas.microsoft.com/office/drawing/2014/main" val="2357388432"/>
                    </a:ext>
                  </a:extLst>
                </a:gridCol>
                <a:gridCol w="664497">
                  <a:extLst>
                    <a:ext uri="{9D8B030D-6E8A-4147-A177-3AD203B41FA5}">
                      <a16:colId xmlns:a16="http://schemas.microsoft.com/office/drawing/2014/main" val="505857850"/>
                    </a:ext>
                  </a:extLst>
                </a:gridCol>
              </a:tblGrid>
              <a:tr h="321453">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（１）適正な施肥</a:t>
                      </a:r>
                      <a:endParaRPr kumimoji="1" lang="en-US" altLang="ja-JP" sz="1200" b="1">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46753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①</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rtl="0" eaLnBrk="1" fontAlgn="auto" latinLnBrk="0" hangingPunct="1">
                        <a:lnSpc>
                          <a:spcPct val="100000"/>
                        </a:lnSpc>
                        <a:spcBef>
                          <a:spcPts val="0"/>
                        </a:spcBef>
                        <a:spcAft>
                          <a:spcPts val="0"/>
                        </a:spcAft>
                        <a:buClrTx/>
                        <a:buSzTx/>
                        <a:buFontTx/>
                        <a:buNone/>
                      </a:pPr>
                      <a:r>
                        <a:rPr lang="ja-JP" altLang="en-US" sz="1100" b="1" dirty="0">
                          <a:solidFill>
                            <a:schemeClr val="tx1"/>
                          </a:solidFill>
                          <a:latin typeface="ＭＳ ゴシック"/>
                          <a:ea typeface="ＭＳ ゴシック"/>
                        </a:rPr>
                        <a:t> </a:t>
                      </a:r>
                      <a:r>
                        <a:rPr kumimoji="1" lang="en-US" altLang="ja-JP" sz="1100" b="1" dirty="0">
                          <a:solidFill>
                            <a:schemeClr val="tx1"/>
                          </a:solidFill>
                          <a:latin typeface="ＭＳ ゴシック"/>
                          <a:ea typeface="ＭＳ ゴシック"/>
                        </a:rPr>
                        <a:t>※</a:t>
                      </a:r>
                      <a:r>
                        <a:rPr kumimoji="1" lang="ja-JP" altLang="en-US" sz="1100" b="1" dirty="0">
                          <a:solidFill>
                            <a:schemeClr val="tx1"/>
                          </a:solidFill>
                          <a:latin typeface="ＭＳ ゴシック"/>
                          <a:ea typeface="ＭＳ ゴシック"/>
                        </a:rPr>
                        <a:t>農産物</a:t>
                      </a:r>
                      <a:r>
                        <a:rPr lang="ja-JP" altLang="en-US" sz="1100" b="1" dirty="0">
                          <a:solidFill>
                            <a:schemeClr val="tx1"/>
                          </a:solidFill>
                          <a:latin typeface="ＭＳ ゴシック"/>
                          <a:ea typeface="ＭＳ ゴシック"/>
                        </a:rPr>
                        <a:t>等</a:t>
                      </a:r>
                      <a:r>
                        <a:rPr kumimoji="1" lang="ja-JP" altLang="en-US" sz="1100" b="1" dirty="0">
                          <a:solidFill>
                            <a:schemeClr val="tx1"/>
                          </a:solidFill>
                          <a:latin typeface="ＭＳ ゴシック"/>
                          <a:ea typeface="ＭＳ ゴシック"/>
                        </a:rPr>
                        <a:t>の調達を行う場合（該当しない □）</a:t>
                      </a:r>
                      <a:endParaRPr kumimoji="1" lang="en-US" altLang="ja-JP" sz="1100" b="1" dirty="0">
                        <a:solidFill>
                          <a:schemeClr val="tx1"/>
                        </a:solidFill>
                        <a:latin typeface="ＭＳ ゴシック"/>
                        <a:ea typeface="ＭＳ ゴシック"/>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ＭＳ 明朝" panose="02020609040205080304" pitchFamily="17" charset="-128"/>
                          <a:ea typeface="ＭＳ 明朝" panose="02020609040205080304" pitchFamily="17" charset="-128"/>
                        </a:rPr>
                        <a:t>環境負荷低減に配慮した農産物等の調達を検討</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5" name="表 7">
            <a:extLst>
              <a:ext uri="{FF2B5EF4-FFF2-40B4-BE49-F238E27FC236}">
                <a16:creationId xmlns:a16="http://schemas.microsoft.com/office/drawing/2014/main" id="{02FA10FD-C5B6-4E82-EEDB-6787192C77D5}"/>
              </a:ext>
            </a:extLst>
          </p:cNvPr>
          <p:cNvGraphicFramePr>
            <a:graphicFrameLocks noGrp="1"/>
          </p:cNvGraphicFramePr>
          <p:nvPr/>
        </p:nvGraphicFramePr>
        <p:xfrm>
          <a:off x="51636" y="1840550"/>
          <a:ext cx="4809000" cy="975360"/>
        </p:xfrm>
        <a:graphic>
          <a:graphicData uri="http://schemas.openxmlformats.org/drawingml/2006/table">
            <a:tbl>
              <a:tblPr firstRow="1" bandRow="1">
                <a:tableStyleId>{912C8C85-51F0-491E-9774-3900AFEF0FD7}</a:tableStyleId>
              </a:tblPr>
              <a:tblGrid>
                <a:gridCol w="281637">
                  <a:extLst>
                    <a:ext uri="{9D8B030D-6E8A-4147-A177-3AD203B41FA5}">
                      <a16:colId xmlns:a16="http://schemas.microsoft.com/office/drawing/2014/main" val="3966827443"/>
                    </a:ext>
                  </a:extLst>
                </a:gridCol>
                <a:gridCol w="568424">
                  <a:extLst>
                    <a:ext uri="{9D8B030D-6E8A-4147-A177-3AD203B41FA5}">
                      <a16:colId xmlns:a16="http://schemas.microsoft.com/office/drawing/2014/main" val="711524135"/>
                    </a:ext>
                  </a:extLst>
                </a:gridCol>
                <a:gridCol w="3293759">
                  <a:extLst>
                    <a:ext uri="{9D8B030D-6E8A-4147-A177-3AD203B41FA5}">
                      <a16:colId xmlns:a16="http://schemas.microsoft.com/office/drawing/2014/main" val="2357388432"/>
                    </a:ext>
                  </a:extLst>
                </a:gridCol>
                <a:gridCol w="665180">
                  <a:extLst>
                    <a:ext uri="{9D8B030D-6E8A-4147-A177-3AD203B41FA5}">
                      <a16:colId xmlns:a16="http://schemas.microsoft.com/office/drawing/2014/main" val="505857850"/>
                    </a:ext>
                  </a:extLst>
                </a:gridCol>
              </a:tblGrid>
              <a:tr h="308777">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dirty="0">
                          <a:solidFill>
                            <a:schemeClr val="tx1"/>
                          </a:solidFill>
                          <a:latin typeface="ＭＳ ゴシック" panose="020B0609070205080204" pitchFamily="49" charset="-128"/>
                          <a:ea typeface="ＭＳ ゴシック" panose="020B0609070205080204" pitchFamily="49" charset="-128"/>
                        </a:rPr>
                        <a:t>（２）適正な防除</a:t>
                      </a:r>
                      <a:endParaRPr kumimoji="1" lang="en-US" altLang="ja-JP" sz="1200" b="1"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440345">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rtl="0" eaLnBrk="1" fontAlgn="auto" latinLnBrk="0" hangingPunct="1">
                        <a:lnSpc>
                          <a:spcPct val="100000"/>
                        </a:lnSpc>
                        <a:spcBef>
                          <a:spcPts val="0"/>
                        </a:spcBef>
                        <a:spcAft>
                          <a:spcPts val="0"/>
                        </a:spcAft>
                        <a:buClrTx/>
                        <a:buSzTx/>
                        <a:buFontTx/>
                        <a:buNone/>
                      </a:pPr>
                      <a:r>
                        <a:rPr lang="ja-JP" altLang="en-US" sz="1100" b="1">
                          <a:solidFill>
                            <a:schemeClr val="tx1"/>
                          </a:solidFill>
                          <a:latin typeface="ＭＳ ゴシック"/>
                          <a:ea typeface="ＭＳ ゴシック"/>
                        </a:rPr>
                        <a:t> </a:t>
                      </a:r>
                      <a:r>
                        <a:rPr kumimoji="1" lang="en-US" altLang="ja-JP" sz="1100" b="1">
                          <a:solidFill>
                            <a:schemeClr val="tx1"/>
                          </a:solidFill>
                          <a:latin typeface="ＭＳ ゴシック"/>
                          <a:ea typeface="ＭＳ ゴシック"/>
                        </a:rPr>
                        <a:t>※</a:t>
                      </a:r>
                      <a:r>
                        <a:rPr kumimoji="1" lang="ja-JP" altLang="en-US" sz="1100" b="1">
                          <a:solidFill>
                            <a:schemeClr val="tx1"/>
                          </a:solidFill>
                          <a:latin typeface="ＭＳ ゴシック"/>
                          <a:ea typeface="ＭＳ ゴシック"/>
                        </a:rPr>
                        <a:t>農産物</a:t>
                      </a:r>
                      <a:r>
                        <a:rPr lang="ja-JP" altLang="en-US" sz="1100" b="1">
                          <a:solidFill>
                            <a:schemeClr val="tx1"/>
                          </a:solidFill>
                          <a:latin typeface="ＭＳ ゴシック"/>
                          <a:ea typeface="ＭＳ ゴシック"/>
                        </a:rPr>
                        <a:t>等</a:t>
                      </a:r>
                      <a:r>
                        <a:rPr kumimoji="1" lang="ja-JP" altLang="en-US" sz="1100" b="1">
                          <a:solidFill>
                            <a:schemeClr val="tx1"/>
                          </a:solidFill>
                          <a:latin typeface="ＭＳ ゴシック"/>
                          <a:ea typeface="ＭＳ ゴシック"/>
                        </a:rPr>
                        <a:t>の調達を行う場合（該当しない □）</a:t>
                      </a:r>
                      <a:endParaRPr kumimoji="1" lang="en-US" altLang="ja-JP" sz="1100" b="1">
                        <a:solidFill>
                          <a:schemeClr val="tx1"/>
                        </a:solidFill>
                        <a:latin typeface="ＭＳ ゴシック"/>
                        <a:ea typeface="ＭＳ ゴシック"/>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a:solidFill>
                            <a:schemeClr val="tx1"/>
                          </a:solidFill>
                          <a:latin typeface="ＭＳ 明朝" panose="02020609040205080304" pitchFamily="17" charset="-128"/>
                          <a:ea typeface="ＭＳ 明朝" panose="02020609040205080304" pitchFamily="17" charset="-128"/>
                        </a:rPr>
                        <a:t> 環境負荷低減に配慮した農産物等の調達を検討（再掲）</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9" name="表 7">
            <a:extLst>
              <a:ext uri="{FF2B5EF4-FFF2-40B4-BE49-F238E27FC236}">
                <a16:creationId xmlns:a16="http://schemas.microsoft.com/office/drawing/2014/main" id="{44E7B47C-36CA-9A9B-5A48-F0C07EB9876C}"/>
              </a:ext>
            </a:extLst>
          </p:cNvPr>
          <p:cNvGraphicFramePr>
            <a:graphicFrameLocks noGrp="1"/>
          </p:cNvGraphicFramePr>
          <p:nvPr/>
        </p:nvGraphicFramePr>
        <p:xfrm>
          <a:off x="51639" y="4999670"/>
          <a:ext cx="4808997" cy="792480"/>
        </p:xfrm>
        <a:graphic>
          <a:graphicData uri="http://schemas.openxmlformats.org/drawingml/2006/table">
            <a:tbl>
              <a:tblPr firstRow="1" bandRow="1">
                <a:tableStyleId>{912C8C85-51F0-491E-9774-3900AFEF0FD7}</a:tableStyleId>
              </a:tblPr>
              <a:tblGrid>
                <a:gridCol w="281926">
                  <a:extLst>
                    <a:ext uri="{9D8B030D-6E8A-4147-A177-3AD203B41FA5}">
                      <a16:colId xmlns:a16="http://schemas.microsoft.com/office/drawing/2014/main" val="3966827443"/>
                    </a:ext>
                  </a:extLst>
                </a:gridCol>
                <a:gridCol w="543891">
                  <a:extLst>
                    <a:ext uri="{9D8B030D-6E8A-4147-A177-3AD203B41FA5}">
                      <a16:colId xmlns:a16="http://schemas.microsoft.com/office/drawing/2014/main" val="3398224354"/>
                    </a:ext>
                  </a:extLst>
                </a:gridCol>
                <a:gridCol w="3362037">
                  <a:extLst>
                    <a:ext uri="{9D8B030D-6E8A-4147-A177-3AD203B41FA5}">
                      <a16:colId xmlns:a16="http://schemas.microsoft.com/office/drawing/2014/main" val="2357388432"/>
                    </a:ext>
                  </a:extLst>
                </a:gridCol>
                <a:gridCol w="621143">
                  <a:extLst>
                    <a:ext uri="{9D8B030D-6E8A-4147-A177-3AD203B41FA5}">
                      <a16:colId xmlns:a16="http://schemas.microsoft.com/office/drawing/2014/main" val="505857850"/>
                    </a:ext>
                  </a:extLst>
                </a:gridCol>
              </a:tblGrid>
              <a:tr h="269782">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marL="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dirty="0">
                          <a:solidFill>
                            <a:schemeClr val="tx1"/>
                          </a:solidFill>
                          <a:latin typeface="ＭＳ ゴシック" panose="020B0609070205080204" pitchFamily="49" charset="-128"/>
                          <a:ea typeface="ＭＳ ゴシック" panose="020B0609070205080204" pitchFamily="49" charset="-128"/>
                        </a:rPr>
                        <a:t>（４）悪臭及び害虫の発生防止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40161">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1">
                          <a:solidFill>
                            <a:schemeClr val="tx1"/>
                          </a:solidFill>
                          <a:latin typeface="ＭＳ ゴシック" panose="020B0609070205080204" pitchFamily="49" charset="-128"/>
                          <a:ea typeface="ＭＳ ゴシック" panose="020B0609070205080204" pitchFamily="49" charset="-128"/>
                        </a:rPr>
                        <a:t> </a:t>
                      </a:r>
                      <a:r>
                        <a:rPr kumimoji="1" lang="en-US" altLang="ja-JP" sz="1100" b="1">
                          <a:solidFill>
                            <a:schemeClr val="tx1"/>
                          </a:solidFill>
                          <a:latin typeface="ＭＳ ゴシック" panose="020B0609070205080204" pitchFamily="49" charset="-128"/>
                          <a:ea typeface="ＭＳ ゴシック" panose="020B0609070205080204" pitchFamily="49" charset="-128"/>
                        </a:rPr>
                        <a:t>※</a:t>
                      </a:r>
                      <a:r>
                        <a:rPr kumimoji="1" lang="ja-JP" altLang="en-US" sz="1100" b="1">
                          <a:solidFill>
                            <a:schemeClr val="tx1"/>
                          </a:solidFill>
                          <a:latin typeface="ＭＳ ゴシック" panose="020B0609070205080204" pitchFamily="49" charset="-128"/>
                          <a:ea typeface="ＭＳ ゴシック" panose="020B0609070205080204" pitchFamily="49" charset="-128"/>
                        </a:rPr>
                        <a:t>肥料・飼料等の製造を行う場合（該当しない □）</a:t>
                      </a:r>
                      <a:endParaRPr kumimoji="1" lang="en-US" altLang="ja-JP" sz="1100" b="1">
                        <a:solidFill>
                          <a:schemeClr val="tx1"/>
                        </a:solidFill>
                        <a:latin typeface="ＭＳ ゴシック" panose="020B0609070205080204" pitchFamily="49" charset="-128"/>
                        <a:ea typeface="ＭＳ ゴシック" panose="020B0609070205080204" pitchFamily="49" charset="-128"/>
                      </a:endParaRPr>
                    </a:p>
                    <a:p>
                      <a:pPr algn="l"/>
                      <a:r>
                        <a:rPr kumimoji="1" lang="ja-JP" altLang="en-US" sz="1200" b="0">
                          <a:solidFill>
                            <a:schemeClr val="tx1"/>
                          </a:solidFill>
                          <a:latin typeface="ＭＳ 明朝" panose="02020609040205080304" pitchFamily="17" charset="-128"/>
                          <a:ea typeface="ＭＳ 明朝" panose="02020609040205080304" pitchFamily="17" charset="-128"/>
                        </a:rPr>
                        <a:t> 悪臭・害虫の発生防止・低減に努める</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11" name="表 7">
            <a:extLst>
              <a:ext uri="{FF2B5EF4-FFF2-40B4-BE49-F238E27FC236}">
                <a16:creationId xmlns:a16="http://schemas.microsoft.com/office/drawing/2014/main" id="{9391A420-8BAA-82AA-CE6F-3CC43B9F79FA}"/>
              </a:ext>
            </a:extLst>
          </p:cNvPr>
          <p:cNvGraphicFramePr>
            <a:graphicFrameLocks noGrp="1"/>
          </p:cNvGraphicFramePr>
          <p:nvPr/>
        </p:nvGraphicFramePr>
        <p:xfrm>
          <a:off x="4974555" y="2067105"/>
          <a:ext cx="4894500" cy="1402080"/>
        </p:xfrm>
        <a:graphic>
          <a:graphicData uri="http://schemas.openxmlformats.org/drawingml/2006/table">
            <a:tbl>
              <a:tblPr firstRow="1" bandRow="1">
                <a:tableStyleId>{912C8C85-51F0-491E-9774-3900AFEF0FD7}</a:tableStyleId>
              </a:tblPr>
              <a:tblGrid>
                <a:gridCol w="286941">
                  <a:extLst>
                    <a:ext uri="{9D8B030D-6E8A-4147-A177-3AD203B41FA5}">
                      <a16:colId xmlns:a16="http://schemas.microsoft.com/office/drawing/2014/main" val="3966827443"/>
                    </a:ext>
                  </a:extLst>
                </a:gridCol>
                <a:gridCol w="654019">
                  <a:extLst>
                    <a:ext uri="{9D8B030D-6E8A-4147-A177-3AD203B41FA5}">
                      <a16:colId xmlns:a16="http://schemas.microsoft.com/office/drawing/2014/main" val="3756062049"/>
                    </a:ext>
                  </a:extLst>
                </a:gridCol>
                <a:gridCol w="3335929">
                  <a:extLst>
                    <a:ext uri="{9D8B030D-6E8A-4147-A177-3AD203B41FA5}">
                      <a16:colId xmlns:a16="http://schemas.microsoft.com/office/drawing/2014/main" val="2357388432"/>
                    </a:ext>
                  </a:extLst>
                </a:gridCol>
                <a:gridCol w="617611">
                  <a:extLst>
                    <a:ext uri="{9D8B030D-6E8A-4147-A177-3AD203B41FA5}">
                      <a16:colId xmlns:a16="http://schemas.microsoft.com/office/drawing/2014/main" val="505857850"/>
                    </a:ext>
                  </a:extLst>
                </a:gridCol>
              </a:tblGrid>
              <a:tr h="283976">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（６）生物多様性への悪影響の防止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br>
                        <a:rPr kumimoji="1" lang="en-US" altLang="ja-JP" sz="900" b="0">
                          <a:solidFill>
                            <a:schemeClr val="tx1"/>
                          </a:solidFill>
                          <a:latin typeface="ＭＳ ゴシック" panose="020B0609070205080204" pitchFamily="49" charset="-128"/>
                          <a:ea typeface="ＭＳ ゴシック" panose="020B0609070205080204" pitchFamily="49" charset="-128"/>
                        </a:rPr>
                      </a:b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marL="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493872">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⑨</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a:solidFill>
                            <a:schemeClr val="tx1"/>
                          </a:solidFill>
                          <a:latin typeface="ＭＳ ゴシック" panose="020B0609070205080204" pitchFamily="49" charset="-128"/>
                          <a:ea typeface="ＭＳ ゴシック" panose="020B0609070205080204" pitchFamily="49" charset="-128"/>
                        </a:rPr>
                        <a:t>※</a:t>
                      </a:r>
                      <a:r>
                        <a:rPr kumimoji="1" lang="ja-JP" altLang="en-US" sz="1100" b="1">
                          <a:solidFill>
                            <a:schemeClr val="tx1"/>
                          </a:solidFill>
                          <a:latin typeface="ＭＳ ゴシック" panose="020B0609070205080204" pitchFamily="49" charset="-128"/>
                          <a:ea typeface="ＭＳ ゴシック" panose="020B0609070205080204" pitchFamily="49" charset="-128"/>
                        </a:rPr>
                        <a:t>生物多様性への影響が想定される工事等を実施する場合（該当しない □）</a:t>
                      </a:r>
                      <a:endParaRPr kumimoji="1" lang="en-US" altLang="ja-JP" sz="1100" b="1">
                        <a:solidFill>
                          <a:schemeClr val="tx1"/>
                        </a:solidFill>
                        <a:latin typeface="ＭＳ ゴシック" panose="020B0609070205080204" pitchFamily="49" charset="-128"/>
                        <a:ea typeface="ＭＳ ゴシック" panose="020B0609070205080204" pitchFamily="49" charset="-128"/>
                      </a:endParaRPr>
                    </a:p>
                    <a:p>
                      <a:pPr algn="l"/>
                      <a:r>
                        <a:rPr kumimoji="1" lang="ja-JP" altLang="en-US" sz="1200" b="0">
                          <a:solidFill>
                            <a:schemeClr val="tx1"/>
                          </a:solidFill>
                          <a:latin typeface="ＭＳ 明朝" panose="02020609040205080304" pitchFamily="17" charset="-128"/>
                          <a:ea typeface="ＭＳ 明朝" panose="02020609040205080304" pitchFamily="17" charset="-128"/>
                        </a:rPr>
                        <a:t>生物多様性に配慮した事業実施に努める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58057">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dirty="0">
                          <a:solidFill>
                            <a:schemeClr val="tx1"/>
                          </a:solidFill>
                          <a:latin typeface="ＭＳ ゴシック" panose="020B0609070205080204" pitchFamily="49" charset="-128"/>
                          <a:ea typeface="ＭＳ ゴシック" panose="020B0609070205080204" pitchFamily="49" charset="-128"/>
                        </a:rPr>
                        <a:t>※</a:t>
                      </a:r>
                      <a:r>
                        <a:rPr kumimoji="1" lang="ja-JP" altLang="en-US" sz="1100" b="1" dirty="0">
                          <a:solidFill>
                            <a:schemeClr val="tx1"/>
                          </a:solidFill>
                          <a:latin typeface="ＭＳ ゴシック" panose="020B0609070205080204" pitchFamily="49" charset="-128"/>
                          <a:ea typeface="ＭＳ ゴシック" panose="020B0609070205080204" pitchFamily="49" charset="-128"/>
                        </a:rPr>
                        <a:t>特定事業場である場合（該当しない □）</a:t>
                      </a:r>
                    </a:p>
                    <a:p>
                      <a:pPr algn="l"/>
                      <a:r>
                        <a:rPr kumimoji="1" lang="ja-JP" altLang="en-US" sz="1200" b="0" dirty="0">
                          <a:solidFill>
                            <a:schemeClr val="tx1"/>
                          </a:solidFill>
                          <a:latin typeface="ＭＳ 明朝" panose="02020609040205080304" pitchFamily="17" charset="-128"/>
                          <a:ea typeface="ＭＳ 明朝" panose="02020609040205080304" pitchFamily="17" charset="-128"/>
                        </a:rPr>
                        <a:t>排水処理に係る水質汚濁防止法の遵守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826925"/>
                  </a:ext>
                </a:extLst>
              </a:tr>
            </a:tbl>
          </a:graphicData>
        </a:graphic>
      </p:graphicFrame>
      <p:sp>
        <p:nvSpPr>
          <p:cNvPr id="10" name="テキスト ボックス 9">
            <a:extLst>
              <a:ext uri="{FF2B5EF4-FFF2-40B4-BE49-F238E27FC236}">
                <a16:creationId xmlns:a16="http://schemas.microsoft.com/office/drawing/2014/main" id="{9DAF8577-A7B2-9A7B-0E92-6CA66664FCF3}"/>
              </a:ext>
            </a:extLst>
          </p:cNvPr>
          <p:cNvSpPr txBox="1"/>
          <p:nvPr/>
        </p:nvSpPr>
        <p:spPr>
          <a:xfrm>
            <a:off x="0" y="279835"/>
            <a:ext cx="5144357" cy="646331"/>
          </a:xfrm>
          <a:prstGeom prst="rect">
            <a:avLst/>
          </a:prstGeom>
          <a:noFill/>
        </p:spPr>
        <p:txBody>
          <a:bodyPr wrap="none" lIns="91440" tIns="45720" rIns="91440" bIns="45720" rtlCol="0" anchor="t">
            <a:spAutoFit/>
          </a:bodyPr>
          <a:lstStyle/>
          <a:p>
            <a:r>
              <a:rPr kumimoji="1" lang="ja-JP" altLang="en-US" b="1" dirty="0">
                <a:latin typeface="Meiryo UI"/>
                <a:ea typeface="Meiryo UI"/>
              </a:rPr>
              <a:t>環境負荷低減のクロスコンプライアンス チェックシート</a:t>
            </a:r>
            <a:endParaRPr kumimoji="1" lang="en-US" altLang="ja-JP" b="1" dirty="0">
              <a:latin typeface="Meiryo UI"/>
              <a:ea typeface="Meiryo UI"/>
            </a:endParaRPr>
          </a:p>
          <a:p>
            <a:r>
              <a:rPr lang="ja-JP" altLang="en-US" b="1" dirty="0">
                <a:solidFill>
                  <a:prstClr val="black"/>
                </a:solidFill>
                <a:latin typeface="メイリオ"/>
                <a:ea typeface="メイリオ"/>
              </a:rPr>
              <a:t>（民間事業者・自治体等</a:t>
            </a:r>
            <a:r>
              <a:rPr kumimoji="0" lang="ja-JP" altLang="en-US"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向け</a:t>
            </a:r>
            <a:r>
              <a:rPr kumimoji="0" lang="ja-JP" altLang="en-US" b="1" i="0" u="none" strike="noStrike" kern="1200" cap="none" spc="0" normalizeH="0" baseline="0" noProof="0" dirty="0">
                <a:ln>
                  <a:noFill/>
                </a:ln>
                <a:solidFill>
                  <a:prstClr val="black"/>
                </a:solidFill>
                <a:effectLst/>
                <a:uLnTx/>
                <a:uFillTx/>
                <a:latin typeface="メイリオ"/>
                <a:ea typeface="メイリオ"/>
              </a:rPr>
              <a:t>）</a:t>
            </a:r>
            <a:endParaRPr kumimoji="1" lang="en-US" altLang="ja-JP" b="1" dirty="0">
              <a:latin typeface="Meiryo UI"/>
              <a:ea typeface="Meiryo UI"/>
            </a:endParaRPr>
          </a:p>
        </p:txBody>
      </p:sp>
      <p:sp>
        <p:nvSpPr>
          <p:cNvPr id="12" name="テキスト ボックス 11">
            <a:extLst>
              <a:ext uri="{FF2B5EF4-FFF2-40B4-BE49-F238E27FC236}">
                <a16:creationId xmlns:a16="http://schemas.microsoft.com/office/drawing/2014/main" id="{34DDC1D4-497E-896C-9FBC-6950230988D6}"/>
              </a:ext>
            </a:extLst>
          </p:cNvPr>
          <p:cNvSpPr txBox="1"/>
          <p:nvPr/>
        </p:nvSpPr>
        <p:spPr>
          <a:xfrm>
            <a:off x="0" y="5936721"/>
            <a:ext cx="4745018" cy="430887"/>
          </a:xfrm>
          <a:prstGeom prst="rect">
            <a:avLst/>
          </a:prstGeom>
          <a:noFill/>
        </p:spPr>
        <p:txBody>
          <a:bodyPr wrap="square" rtlCol="0">
            <a:spAutoFit/>
          </a:bodyPr>
          <a:lstStyle/>
          <a:p>
            <a:pPr marL="90488" indent="-90488"/>
            <a:r>
              <a:rPr kumimoji="1" lang="ja-JP" altLang="en-US" sz="1100" dirty="0">
                <a:latin typeface="ＭＳ 明朝" panose="02020609040205080304" pitchFamily="17" charset="-128"/>
                <a:ea typeface="ＭＳ 明朝" panose="02020609040205080304" pitchFamily="17" charset="-128"/>
              </a:rPr>
              <a:t>注　</a:t>
            </a:r>
            <a:r>
              <a:rPr kumimoji="1" lang="en-US" altLang="ja-JP" sz="1100" dirty="0">
                <a:latin typeface="ＭＳ 明朝" panose="02020609040205080304" pitchFamily="17" charset="-128"/>
                <a:ea typeface="ＭＳ 明朝" panose="02020609040205080304" pitchFamily="17" charset="-128"/>
              </a:rPr>
              <a:t>※</a:t>
            </a:r>
            <a:r>
              <a:rPr kumimoji="1" lang="ja-JP" altLang="en-US" sz="1100" dirty="0">
                <a:latin typeface="ＭＳ 明朝" panose="02020609040205080304" pitchFamily="17" charset="-128"/>
                <a:ea typeface="ＭＳ 明朝" panose="02020609040205080304" pitchFamily="17" charset="-128"/>
              </a:rPr>
              <a:t>の記載内容に「該当しない」場合には□にチェックしてください。この場合、当該項目の申請時・報告時のチェックは不要です。</a:t>
            </a:r>
            <a:endParaRPr kumimoji="1" lang="en-US" altLang="ja-JP" sz="1100" dirty="0">
              <a:latin typeface="ＭＳ 明朝" panose="02020609040205080304" pitchFamily="17" charset="-128"/>
              <a:ea typeface="ＭＳ 明朝" panose="02020609040205080304" pitchFamily="17" charset="-128"/>
            </a:endParaRPr>
          </a:p>
        </p:txBody>
      </p:sp>
      <p:sp>
        <p:nvSpPr>
          <p:cNvPr id="6" name="テキスト ボックス 5">
            <a:extLst>
              <a:ext uri="{FF2B5EF4-FFF2-40B4-BE49-F238E27FC236}">
                <a16:creationId xmlns:a16="http://schemas.microsoft.com/office/drawing/2014/main" id="{ECE685EC-B96C-9668-BC76-A9A1D6A1F636}"/>
              </a:ext>
            </a:extLst>
          </p:cNvPr>
          <p:cNvSpPr txBox="1"/>
          <p:nvPr/>
        </p:nvSpPr>
        <p:spPr>
          <a:xfrm>
            <a:off x="5222368" y="46928"/>
            <a:ext cx="3877985" cy="830997"/>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kumimoji="1" lang="ja-JP" altLang="en-US" sz="1200" dirty="0">
                <a:latin typeface="ＭＳ ゴシック" panose="020B0609070205080204" pitchFamily="49" charset="-128"/>
                <a:ea typeface="ＭＳ ゴシック" panose="020B0609070205080204" pitchFamily="49" charset="-128"/>
              </a:rPr>
              <a:t>事業名：</a:t>
            </a:r>
            <a:r>
              <a:rPr kumimoji="1" lang="ja-JP" altLang="en-US" sz="1200" u="sng" dirty="0">
                <a:latin typeface="ＭＳ ゴシック" panose="020B0609070205080204" pitchFamily="49" charset="-128"/>
                <a:ea typeface="ＭＳ ゴシック" panose="020B0609070205080204" pitchFamily="49" charset="-128"/>
              </a:rPr>
              <a:t>　　　　　　　　　　　　　　　　　　　　</a:t>
            </a:r>
            <a:endParaRPr kumimoji="1" lang="en-US" altLang="ja-JP" sz="1200" u="sng" dirty="0">
              <a:latin typeface="ＭＳ ゴシック" panose="020B0609070205080204" pitchFamily="49" charset="-128"/>
              <a:ea typeface="ＭＳ ゴシック" panose="020B0609070205080204" pitchFamily="49" charset="-128"/>
            </a:endParaRPr>
          </a:p>
          <a:p>
            <a:r>
              <a:rPr kumimoji="1" lang="ja-JP" altLang="en-US" sz="1200" dirty="0">
                <a:latin typeface="ＭＳ ゴシック" panose="020B0609070205080204" pitchFamily="49" charset="-128"/>
                <a:ea typeface="ＭＳ ゴシック" panose="020B0609070205080204" pitchFamily="49" charset="-128"/>
              </a:rPr>
              <a:t>組織名・代表者氏名：</a:t>
            </a:r>
            <a:r>
              <a:rPr kumimoji="1" lang="ja-JP" altLang="en-US" sz="1200" u="sng" dirty="0">
                <a:latin typeface="ＭＳ ゴシック" panose="020B0609070205080204" pitchFamily="49" charset="-128"/>
                <a:ea typeface="ＭＳ ゴシック" panose="020B0609070205080204" pitchFamily="49" charset="-128"/>
              </a:rPr>
              <a:t>　　　　　　　　　　　　　　</a:t>
            </a:r>
            <a:endParaRPr kumimoji="1" lang="en-US" altLang="ja-JP" sz="1200" u="sng" dirty="0">
              <a:latin typeface="ＭＳ ゴシック" panose="020B0609070205080204" pitchFamily="49" charset="-128"/>
              <a:ea typeface="ＭＳ ゴシック" panose="020B0609070205080204" pitchFamily="49" charset="-128"/>
            </a:endParaRPr>
          </a:p>
          <a:p>
            <a:r>
              <a:rPr kumimoji="1" lang="ja-JP" altLang="en-US" sz="1200" dirty="0">
                <a:latin typeface="ＭＳ ゴシック" panose="020B0609070205080204" pitchFamily="49" charset="-128"/>
                <a:ea typeface="ＭＳ ゴシック" panose="020B0609070205080204" pitchFamily="49" charset="-128"/>
              </a:rPr>
              <a:t>住所：</a:t>
            </a:r>
            <a:r>
              <a:rPr kumimoji="1" lang="ja-JP" altLang="en-US" sz="1200" u="sng" dirty="0">
                <a:latin typeface="ＭＳ ゴシック" panose="020B0609070205080204" pitchFamily="49" charset="-128"/>
                <a:ea typeface="ＭＳ ゴシック" panose="020B0609070205080204" pitchFamily="49" charset="-128"/>
              </a:rPr>
              <a:t>　　　　　　　　　　　　　　　　　　　　　</a:t>
            </a:r>
            <a:endParaRPr kumimoji="1" lang="en-US" altLang="ja-JP" sz="1200" u="sng" dirty="0">
              <a:latin typeface="ＭＳ ゴシック" panose="020B0609070205080204" pitchFamily="49" charset="-128"/>
              <a:ea typeface="ＭＳ ゴシック" panose="020B0609070205080204" pitchFamily="49" charset="-128"/>
            </a:endParaRPr>
          </a:p>
          <a:p>
            <a:r>
              <a:rPr kumimoji="1" lang="ja-JP" altLang="en-US" sz="1200" dirty="0">
                <a:latin typeface="ＭＳ ゴシック" panose="020B0609070205080204" pitchFamily="49" charset="-128"/>
                <a:ea typeface="ＭＳ ゴシック" panose="020B0609070205080204" pitchFamily="49" charset="-128"/>
              </a:rPr>
              <a:t>連絡先：</a:t>
            </a:r>
            <a:r>
              <a:rPr kumimoji="1" lang="ja-JP" altLang="en-US" sz="1200" u="sng" dirty="0">
                <a:latin typeface="ＭＳ ゴシック" panose="020B0609070205080204" pitchFamily="49" charset="-128"/>
                <a:ea typeface="ＭＳ ゴシック" panose="020B0609070205080204" pitchFamily="49" charset="-128"/>
              </a:rPr>
              <a:t>　　　　　　　　　　　　　　　　　　　　</a:t>
            </a:r>
          </a:p>
        </p:txBody>
      </p:sp>
      <p:sp>
        <p:nvSpPr>
          <p:cNvPr id="3" name="テキスト ボックス 6">
            <a:extLst>
              <a:ext uri="{FF2B5EF4-FFF2-40B4-BE49-F238E27FC236}">
                <a16:creationId xmlns:a16="http://schemas.microsoft.com/office/drawing/2014/main" id="{0F30E036-5BB9-7A0C-8933-91DC842776B2}"/>
              </a:ext>
            </a:extLst>
          </p:cNvPr>
          <p:cNvSpPr txBox="1"/>
          <p:nvPr/>
        </p:nvSpPr>
        <p:spPr>
          <a:xfrm>
            <a:off x="-1" y="3145"/>
            <a:ext cx="2676513" cy="276999"/>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1200" dirty="0">
                <a:latin typeface="ＭＳ ゴシック" panose="020B0609070205080204" pitchFamily="49" charset="-128"/>
                <a:ea typeface="ＭＳ ゴシック" panose="020B0609070205080204" pitchFamily="49" charset="-128"/>
              </a:rPr>
              <a:t>（</a:t>
            </a:r>
            <a:r>
              <a:rPr kumimoji="1" lang="zh-TW" altLang="en-US" sz="1200" dirty="0">
                <a:latin typeface="ＭＳ ゴシック" panose="020B0609070205080204" pitchFamily="49" charset="-128"/>
                <a:ea typeface="ＭＳ ゴシック" panose="020B0609070205080204" pitchFamily="49" charset="-128"/>
              </a:rPr>
              <a:t>別記様式第５号</a:t>
            </a:r>
            <a:r>
              <a:rPr kumimoji="1" lang="ja-JP" altLang="en-US" sz="1200" dirty="0">
                <a:latin typeface="ＭＳ ゴシック" panose="020B0609070205080204" pitchFamily="49" charset="-128"/>
                <a:ea typeface="ＭＳ ゴシック" panose="020B0609070205080204" pitchFamily="49" charset="-128"/>
              </a:rPr>
              <a:t>別添３）</a:t>
            </a:r>
            <a:endParaRPr kumimoji="1" lang="en-US" altLang="ja-JP" sz="1200" dirty="0">
              <a:latin typeface="ＭＳ ゴシック" panose="020B0609070205080204" pitchFamily="49" charset="-128"/>
              <a:ea typeface="ＭＳ ゴシック" panose="020B0609070205080204" pitchFamily="49" charset="-128"/>
            </a:endParaRPr>
          </a:p>
        </p:txBody>
      </p:sp>
      <p:grpSp>
        <p:nvGrpSpPr>
          <p:cNvPr id="13" name="グループ化 12">
            <a:extLst>
              <a:ext uri="{FF2B5EF4-FFF2-40B4-BE49-F238E27FC236}">
                <a16:creationId xmlns:a16="http://schemas.microsoft.com/office/drawing/2014/main" id="{3A0802FC-F802-C1F8-EA50-53F12172B5C0}"/>
              </a:ext>
            </a:extLst>
          </p:cNvPr>
          <p:cNvGrpSpPr/>
          <p:nvPr/>
        </p:nvGrpSpPr>
        <p:grpSpPr>
          <a:xfrm>
            <a:off x="4953000" y="5680494"/>
            <a:ext cx="4970979" cy="1189551"/>
            <a:chOff x="4837668" y="5691969"/>
            <a:chExt cx="4970979" cy="1189551"/>
          </a:xfrm>
        </p:grpSpPr>
        <p:sp>
          <p:nvSpPr>
            <p:cNvPr id="15" name="テキスト ボックス 14">
              <a:extLst>
                <a:ext uri="{FF2B5EF4-FFF2-40B4-BE49-F238E27FC236}">
                  <a16:creationId xmlns:a16="http://schemas.microsoft.com/office/drawing/2014/main" id="{E8C85D42-2DF0-E749-DB59-B4836E87E958}"/>
                </a:ext>
              </a:extLst>
            </p:cNvPr>
            <p:cNvSpPr txBox="1"/>
            <p:nvPr/>
          </p:nvSpPr>
          <p:spPr>
            <a:xfrm>
              <a:off x="4837668" y="5691969"/>
              <a:ext cx="4872011" cy="110799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kumimoji="1" lang="ja-JP" altLang="en-US" sz="1100" dirty="0">
                  <a:latin typeface="ＭＳ ゴシック" panose="020B0609070205080204" pitchFamily="49" charset="-128"/>
                  <a:ea typeface="ＭＳ ゴシック" panose="020B0609070205080204" pitchFamily="49" charset="-128"/>
                </a:rPr>
                <a:t>＜報告内容の確認と個人情報の取り扱いについて＞</a:t>
              </a:r>
              <a:endParaRPr kumimoji="1" lang="en-US" altLang="ja-JP" sz="1100" dirty="0">
                <a:latin typeface="ＭＳ ゴシック" panose="020B0609070205080204" pitchFamily="49" charset="-128"/>
                <a:ea typeface="ＭＳ ゴシック" panose="020B0609070205080204" pitchFamily="49" charset="-128"/>
              </a:endParaRPr>
            </a:p>
            <a:p>
              <a:pPr marL="176213" indent="-176213"/>
              <a:r>
                <a:rPr kumimoji="1" lang="ja-JP" altLang="en-US" sz="1100" dirty="0">
                  <a:latin typeface="ＭＳ ゴシック" panose="020B0609070205080204" pitchFamily="49" charset="-128"/>
                  <a:ea typeface="ＭＳ ゴシック" panose="020B0609070205080204" pitchFamily="49" charset="-128"/>
                </a:rPr>
                <a:t>・　本チェックシートにて報告された内容については、農林水産省が対象者を抽出し、実施状況の確認を行います。</a:t>
              </a:r>
              <a:endParaRPr kumimoji="1" lang="en-US" altLang="ja-JP" sz="1100" dirty="0">
                <a:latin typeface="ＭＳ ゴシック" panose="020B0609070205080204" pitchFamily="49" charset="-128"/>
                <a:ea typeface="ＭＳ ゴシック" panose="020B0609070205080204" pitchFamily="49" charset="-128"/>
              </a:endParaRPr>
            </a:p>
            <a:p>
              <a:pPr marL="176213" indent="-176213"/>
              <a:r>
                <a:rPr kumimoji="1" lang="ja-JP" altLang="en-US" sz="1100" dirty="0">
                  <a:latin typeface="ＭＳ ゴシック" panose="020B0609070205080204" pitchFamily="49" charset="-128"/>
                  <a:ea typeface="ＭＳ ゴシック" panose="020B0609070205080204" pitchFamily="49" charset="-128"/>
                </a:rPr>
                <a:t>・　記入いただいた個人情報については、本チェックシートの実施状況確認のために農林水産省で使用し、ご本人の同意がなければ第三者に提供することはありません。</a:t>
              </a:r>
              <a:endParaRPr kumimoji="1" lang="en-US" altLang="ja-JP" sz="1100" dirty="0">
                <a:latin typeface="ＭＳ ゴシック" panose="020B0609070205080204" pitchFamily="49" charset="-128"/>
                <a:ea typeface="ＭＳ ゴシック" panose="020B0609070205080204" pitchFamily="49" charset="-128"/>
              </a:endParaRPr>
            </a:p>
          </p:txBody>
        </p:sp>
        <p:sp>
          <p:nvSpPr>
            <p:cNvPr id="16" name="テキスト ボックス 15">
              <a:extLst>
                <a:ext uri="{FF2B5EF4-FFF2-40B4-BE49-F238E27FC236}">
                  <a16:creationId xmlns:a16="http://schemas.microsoft.com/office/drawing/2014/main" id="{525A8139-BDE4-3C01-757D-A07D61C173FD}"/>
                </a:ext>
              </a:extLst>
            </p:cNvPr>
            <p:cNvSpPr txBox="1"/>
            <p:nvPr/>
          </p:nvSpPr>
          <p:spPr>
            <a:xfrm>
              <a:off x="7315657" y="6604521"/>
              <a:ext cx="2492990" cy="276999"/>
            </a:xfrm>
            <a:prstGeom prst="rect">
              <a:avLst/>
            </a:prstGeom>
            <a:noFill/>
          </p:spPr>
          <p:txBody>
            <a:bodyPr wrap="none" rtlCol="0">
              <a:spAutoFit/>
            </a:bodyPr>
            <a:lstStyle/>
            <a:p>
              <a:r>
                <a:rPr kumimoji="1" lang="ja-JP" altLang="en-US" sz="1200" dirty="0">
                  <a:latin typeface="ＭＳ ゴシック" panose="020B0609070205080204" pitchFamily="49" charset="-128"/>
                  <a:ea typeface="ＭＳ ゴシック" panose="020B0609070205080204" pitchFamily="49" charset="-128"/>
                </a:rPr>
                <a:t>上記について、確認しました→</a:t>
              </a:r>
              <a:r>
                <a:rPr kumimoji="1" lang="ja-JP" altLang="en-US" sz="1200" b="0" dirty="0">
                  <a:solidFill>
                    <a:schemeClr val="tx1"/>
                  </a:solidFill>
                  <a:latin typeface="ＭＳ ゴシック" panose="020B0609070205080204" pitchFamily="49" charset="-128"/>
                  <a:ea typeface="ＭＳ ゴシック" panose="020B0609070205080204" pitchFamily="49" charset="-128"/>
                </a:rPr>
                <a:t>□</a:t>
              </a:r>
            </a:p>
          </p:txBody>
        </p:sp>
        <p:sp>
          <p:nvSpPr>
            <p:cNvPr id="17" name="正方形/長方形 16">
              <a:extLst>
                <a:ext uri="{FF2B5EF4-FFF2-40B4-BE49-F238E27FC236}">
                  <a16:creationId xmlns:a16="http://schemas.microsoft.com/office/drawing/2014/main" id="{3C0DAAD7-4C5A-5ED6-DEEE-EE42E10A1766}"/>
                </a:ext>
              </a:extLst>
            </p:cNvPr>
            <p:cNvSpPr/>
            <p:nvPr/>
          </p:nvSpPr>
          <p:spPr>
            <a:xfrm>
              <a:off x="4918657" y="5739827"/>
              <a:ext cx="4800258" cy="1107996"/>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2527553762"/>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1751</Words>
  <Application>Microsoft Office PowerPoint</Application>
  <PresentationFormat>A4 210 x 297 mm</PresentationFormat>
  <Paragraphs>359</Paragraphs>
  <Slides>3</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3</vt:i4>
      </vt:variant>
    </vt:vector>
  </HeadingPairs>
  <TitlesOfParts>
    <vt:vector size="12" baseType="lpstr">
      <vt:lpstr>Meiryo UI</vt:lpstr>
      <vt:lpstr>ＭＳ ゴシック</vt:lpstr>
      <vt:lpstr>ＭＳ 明朝</vt:lpstr>
      <vt:lpstr>メイリオ</vt:lpstr>
      <vt:lpstr>游ゴシック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2025-12-18T06:30:59Z</dcterms:created>
  <dcterms:modified xsi:type="dcterms:W3CDTF">2025-12-18T06:31:01Z</dcterms:modified>
</cp:coreProperties>
</file>