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sldIdLst>
    <p:sldId id="256" r:id="rId2"/>
    <p:sldId id="260" r:id="rId3"/>
    <p:sldId id="258" r:id="rId4"/>
    <p:sldId id="259" r:id="rId5"/>
  </p:sldIdLst>
  <p:sldSz cx="6858000" cy="9906000" type="A4"/>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ABB66"/>
    <a:srgbClr val="F69008"/>
    <a:srgbClr val="FF8A09"/>
    <a:srgbClr val="202C22"/>
    <a:srgbClr val="526E52"/>
    <a:srgbClr val="243024"/>
    <a:srgbClr val="1F231F"/>
    <a:srgbClr val="121412"/>
    <a:srgbClr val="0D0D0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7" autoAdjust="0"/>
    <p:restoredTop sz="94660"/>
  </p:normalViewPr>
  <p:slideViewPr>
    <p:cSldViewPr snapToGrid="0">
      <p:cViewPr varScale="1">
        <p:scale>
          <a:sx n="79" d="100"/>
          <a:sy n="79" d="100"/>
        </p:scale>
        <p:origin x="3138"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A32A743C-CB9E-48A9-9CD7-33BF9E4D86E5}" type="datetimeFigureOut">
              <a:rPr kumimoji="1" lang="ja-JP" altLang="en-US" smtClean="0"/>
              <a:t>2023/3/3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199EC71-C6C8-412E-9610-7162E0F8293F}" type="slidenum">
              <a:rPr kumimoji="1" lang="ja-JP" altLang="en-US" smtClean="0"/>
              <a:t>‹#›</a:t>
            </a:fld>
            <a:endParaRPr kumimoji="1" lang="ja-JP" altLang="en-US"/>
          </a:p>
        </p:txBody>
      </p:sp>
    </p:spTree>
    <p:extLst>
      <p:ext uri="{BB962C8B-B14F-4D97-AF65-F5344CB8AC3E}">
        <p14:creationId xmlns:p14="http://schemas.microsoft.com/office/powerpoint/2010/main" val="34275767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32A743C-CB9E-48A9-9CD7-33BF9E4D86E5}" type="datetimeFigureOut">
              <a:rPr kumimoji="1" lang="ja-JP" altLang="en-US" smtClean="0"/>
              <a:t>2023/3/3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199EC71-C6C8-412E-9610-7162E0F8293F}" type="slidenum">
              <a:rPr kumimoji="1" lang="ja-JP" altLang="en-US" smtClean="0"/>
              <a:t>‹#›</a:t>
            </a:fld>
            <a:endParaRPr kumimoji="1" lang="ja-JP" altLang="en-US"/>
          </a:p>
        </p:txBody>
      </p:sp>
    </p:spTree>
    <p:extLst>
      <p:ext uri="{BB962C8B-B14F-4D97-AF65-F5344CB8AC3E}">
        <p14:creationId xmlns:p14="http://schemas.microsoft.com/office/powerpoint/2010/main" val="2132523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A32A743C-CB9E-48A9-9CD7-33BF9E4D86E5}" type="datetimeFigureOut">
              <a:rPr kumimoji="1" lang="ja-JP" altLang="en-US" smtClean="0"/>
              <a:t>2023/3/3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199EC71-C6C8-412E-9610-7162E0F8293F}" type="slidenum">
              <a:rPr kumimoji="1" lang="ja-JP" altLang="en-US" smtClean="0"/>
              <a:t>‹#›</a:t>
            </a:fld>
            <a:endParaRPr kumimoji="1" lang="ja-JP" altLang="en-US"/>
          </a:p>
        </p:txBody>
      </p:sp>
    </p:spTree>
    <p:extLst>
      <p:ext uri="{BB962C8B-B14F-4D97-AF65-F5344CB8AC3E}">
        <p14:creationId xmlns:p14="http://schemas.microsoft.com/office/powerpoint/2010/main" val="167041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A32A743C-CB9E-48A9-9CD7-33BF9E4D86E5}" type="datetimeFigureOut">
              <a:rPr kumimoji="1" lang="ja-JP" altLang="en-US" smtClean="0"/>
              <a:t>2023/3/3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199EC71-C6C8-412E-9610-7162E0F8293F}" type="slidenum">
              <a:rPr kumimoji="1" lang="ja-JP" altLang="en-US" smtClean="0"/>
              <a:t>‹#›</a:t>
            </a:fld>
            <a:endParaRPr kumimoji="1" lang="ja-JP" altLang="en-US"/>
          </a:p>
        </p:txBody>
      </p:sp>
    </p:spTree>
    <p:extLst>
      <p:ext uri="{BB962C8B-B14F-4D97-AF65-F5344CB8AC3E}">
        <p14:creationId xmlns:p14="http://schemas.microsoft.com/office/powerpoint/2010/main" val="4033834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A32A743C-CB9E-48A9-9CD7-33BF9E4D86E5}" type="datetimeFigureOut">
              <a:rPr kumimoji="1" lang="ja-JP" altLang="en-US" smtClean="0"/>
              <a:t>2023/3/3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199EC71-C6C8-412E-9610-7162E0F8293F}" type="slidenum">
              <a:rPr kumimoji="1" lang="ja-JP" altLang="en-US" smtClean="0"/>
              <a:t>‹#›</a:t>
            </a:fld>
            <a:endParaRPr kumimoji="1" lang="ja-JP" altLang="en-US"/>
          </a:p>
        </p:txBody>
      </p:sp>
    </p:spTree>
    <p:extLst>
      <p:ext uri="{BB962C8B-B14F-4D97-AF65-F5344CB8AC3E}">
        <p14:creationId xmlns:p14="http://schemas.microsoft.com/office/powerpoint/2010/main" val="216792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A32A743C-CB9E-48A9-9CD7-33BF9E4D86E5}" type="datetimeFigureOut">
              <a:rPr kumimoji="1" lang="ja-JP" altLang="en-US" smtClean="0"/>
              <a:t>2023/3/3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199EC71-C6C8-412E-9610-7162E0F8293F}" type="slidenum">
              <a:rPr kumimoji="1" lang="ja-JP" altLang="en-US" smtClean="0"/>
              <a:t>‹#›</a:t>
            </a:fld>
            <a:endParaRPr kumimoji="1" lang="ja-JP" altLang="en-US"/>
          </a:p>
        </p:txBody>
      </p:sp>
    </p:spTree>
    <p:extLst>
      <p:ext uri="{BB962C8B-B14F-4D97-AF65-F5344CB8AC3E}">
        <p14:creationId xmlns:p14="http://schemas.microsoft.com/office/powerpoint/2010/main" val="34066267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2A743C-CB9E-48A9-9CD7-33BF9E4D86E5}" type="datetimeFigureOut">
              <a:rPr kumimoji="1" lang="ja-JP" altLang="en-US" smtClean="0"/>
              <a:t>2023/3/3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199EC71-C6C8-412E-9610-7162E0F8293F}" type="slidenum">
              <a:rPr kumimoji="1" lang="ja-JP" altLang="en-US" smtClean="0"/>
              <a:t>‹#›</a:t>
            </a:fld>
            <a:endParaRPr kumimoji="1" lang="ja-JP" altLang="en-US"/>
          </a:p>
        </p:txBody>
      </p:sp>
    </p:spTree>
    <p:extLst>
      <p:ext uri="{BB962C8B-B14F-4D97-AF65-F5344CB8AC3E}">
        <p14:creationId xmlns:p14="http://schemas.microsoft.com/office/powerpoint/2010/main" val="2231189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32A743C-CB9E-48A9-9CD7-33BF9E4D86E5}" type="datetimeFigureOut">
              <a:rPr kumimoji="1" lang="ja-JP" altLang="en-US" smtClean="0"/>
              <a:t>2023/3/3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199EC71-C6C8-412E-9610-7162E0F8293F}" type="slidenum">
              <a:rPr kumimoji="1" lang="ja-JP" altLang="en-US" smtClean="0"/>
              <a:t>‹#›</a:t>
            </a:fld>
            <a:endParaRPr kumimoji="1" lang="ja-JP" altLang="en-US"/>
          </a:p>
        </p:txBody>
      </p:sp>
    </p:spTree>
    <p:extLst>
      <p:ext uri="{BB962C8B-B14F-4D97-AF65-F5344CB8AC3E}">
        <p14:creationId xmlns:p14="http://schemas.microsoft.com/office/powerpoint/2010/main" val="3376825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32A743C-CB9E-48A9-9CD7-33BF9E4D86E5}" type="datetimeFigureOut">
              <a:rPr kumimoji="1" lang="ja-JP" altLang="en-US" smtClean="0"/>
              <a:t>2023/3/3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199EC71-C6C8-412E-9610-7162E0F8293F}" type="slidenum">
              <a:rPr kumimoji="1" lang="ja-JP" altLang="en-US" smtClean="0"/>
              <a:t>‹#›</a:t>
            </a:fld>
            <a:endParaRPr kumimoji="1" lang="ja-JP" altLang="en-US"/>
          </a:p>
        </p:txBody>
      </p:sp>
    </p:spTree>
    <p:extLst>
      <p:ext uri="{BB962C8B-B14F-4D97-AF65-F5344CB8AC3E}">
        <p14:creationId xmlns:p14="http://schemas.microsoft.com/office/powerpoint/2010/main" val="2222811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32A743C-CB9E-48A9-9CD7-33BF9E4D86E5}" type="datetimeFigureOut">
              <a:rPr kumimoji="1" lang="ja-JP" altLang="en-US" smtClean="0"/>
              <a:t>2023/3/3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199EC71-C6C8-412E-9610-7162E0F8293F}" type="slidenum">
              <a:rPr kumimoji="1" lang="ja-JP" altLang="en-US" smtClean="0"/>
              <a:t>‹#›</a:t>
            </a:fld>
            <a:endParaRPr kumimoji="1" lang="ja-JP" altLang="en-US"/>
          </a:p>
        </p:txBody>
      </p:sp>
    </p:spTree>
    <p:extLst>
      <p:ext uri="{BB962C8B-B14F-4D97-AF65-F5344CB8AC3E}">
        <p14:creationId xmlns:p14="http://schemas.microsoft.com/office/powerpoint/2010/main" val="1643423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32A743C-CB9E-48A9-9CD7-33BF9E4D86E5}" type="datetimeFigureOut">
              <a:rPr kumimoji="1" lang="ja-JP" altLang="en-US" smtClean="0"/>
              <a:t>2023/3/3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199EC71-C6C8-412E-9610-7162E0F8293F}" type="slidenum">
              <a:rPr kumimoji="1" lang="ja-JP" altLang="en-US" smtClean="0"/>
              <a:t>‹#›</a:t>
            </a:fld>
            <a:endParaRPr kumimoji="1" lang="ja-JP" altLang="en-US"/>
          </a:p>
        </p:txBody>
      </p:sp>
    </p:spTree>
    <p:extLst>
      <p:ext uri="{BB962C8B-B14F-4D97-AF65-F5344CB8AC3E}">
        <p14:creationId xmlns:p14="http://schemas.microsoft.com/office/powerpoint/2010/main" val="165579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A32A743C-CB9E-48A9-9CD7-33BF9E4D86E5}" type="datetimeFigureOut">
              <a:rPr kumimoji="1" lang="ja-JP" altLang="en-US" smtClean="0"/>
              <a:t>2023/3/3</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E199EC71-C6C8-412E-9610-7162E0F8293F}" type="slidenum">
              <a:rPr kumimoji="1" lang="ja-JP" altLang="en-US" smtClean="0"/>
              <a:t>‹#›</a:t>
            </a:fld>
            <a:endParaRPr kumimoji="1" lang="ja-JP" altLang="en-US"/>
          </a:p>
        </p:txBody>
      </p:sp>
    </p:spTree>
    <p:extLst>
      <p:ext uri="{BB962C8B-B14F-4D97-AF65-F5344CB8AC3E}">
        <p14:creationId xmlns:p14="http://schemas.microsoft.com/office/powerpoint/2010/main" val="13983820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EF9BE"/>
        </a:solidFill>
        <a:effectLst/>
      </p:bgPr>
    </p:bg>
    <p:spTree>
      <p:nvGrpSpPr>
        <p:cNvPr id="1" name=""/>
        <p:cNvGrpSpPr/>
        <p:nvPr/>
      </p:nvGrpSpPr>
      <p:grpSpPr>
        <a:xfrm>
          <a:off x="0" y="0"/>
          <a:ext cx="0" cy="0"/>
          <a:chOff x="0" y="0"/>
          <a:chExt cx="0" cy="0"/>
        </a:xfrm>
      </p:grpSpPr>
      <p:pic>
        <p:nvPicPr>
          <p:cNvPr id="1030" name="Picture 6">
            <a:extLst>
              <a:ext uri="{FF2B5EF4-FFF2-40B4-BE49-F238E27FC236}">
                <a16:creationId xmlns:a16="http://schemas.microsoft.com/office/drawing/2014/main" id="{E1E618D4-42D7-4BCB-8A1B-8710F34BDF68}"/>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578" y="216827"/>
            <a:ext cx="7920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1E40148A-7016-4099-B375-160E46F9C51C}"/>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8924" y="229019"/>
            <a:ext cx="792000" cy="720000"/>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a:extLst>
              <a:ext uri="{FF2B5EF4-FFF2-40B4-BE49-F238E27FC236}">
                <a16:creationId xmlns:a16="http://schemas.microsoft.com/office/drawing/2014/main" id="{FB1E7EC5-B959-49A6-B0A6-B827F871D37D}"/>
              </a:ext>
            </a:extLst>
          </p:cNvPr>
          <p:cNvSpPr>
            <a:spLocks noGrp="1"/>
          </p:cNvSpPr>
          <p:nvPr>
            <p:ph type="ctrTitle"/>
          </p:nvPr>
        </p:nvSpPr>
        <p:spPr>
          <a:xfrm>
            <a:off x="236741" y="280788"/>
            <a:ext cx="6362163" cy="744955"/>
          </a:xfrm>
          <a:ln>
            <a:noFill/>
          </a:ln>
        </p:spPr>
        <p:txBody>
          <a:bodyPr>
            <a:noAutofit/>
          </a:bodyPr>
          <a:lstStyle/>
          <a:p>
            <a:pPr>
              <a:lnSpc>
                <a:spcPct val="110000"/>
              </a:lnSpc>
            </a:pPr>
            <a:r>
              <a:rPr kumimoji="1" lang="ja-JP" altLang="en-US" sz="3200" b="1" dirty="0">
                <a:ln w="82550">
                  <a:solidFill>
                    <a:srgbClr val="202C22"/>
                  </a:solidFill>
                </a:ln>
                <a:latin typeface="BIZ UDPゴシック" panose="020B0400000000000000" pitchFamily="50" charset="-128"/>
                <a:ea typeface="BIZ UDPゴシック" panose="020B0400000000000000" pitchFamily="50" charset="-128"/>
              </a:rPr>
              <a:t>肥料価格高騰対策のごあんない</a:t>
            </a:r>
            <a:br>
              <a:rPr kumimoji="1" lang="en-US" altLang="ja-JP" sz="3200" b="1" dirty="0">
                <a:ln w="82550">
                  <a:solidFill>
                    <a:srgbClr val="202C22"/>
                  </a:solidFill>
                </a:ln>
                <a:latin typeface="BIZ UDPゴシック" panose="020B0400000000000000" pitchFamily="50" charset="-128"/>
                <a:ea typeface="BIZ UDPゴシック" panose="020B0400000000000000" pitchFamily="50" charset="-128"/>
              </a:rPr>
            </a:br>
            <a:r>
              <a:rPr kumimoji="1" lang="ja-JP" altLang="en-US" sz="2000" b="1" dirty="0">
                <a:ln w="82550">
                  <a:solidFill>
                    <a:srgbClr val="202C22"/>
                  </a:solidFill>
                </a:ln>
                <a:latin typeface="BIZ UDPゴシック" panose="020B0400000000000000" pitchFamily="50" charset="-128"/>
                <a:ea typeface="BIZ UDPゴシック" panose="020B0400000000000000" pitchFamily="50" charset="-128"/>
              </a:rPr>
              <a:t>～肥料価格高騰に直面する農家の皆様を支援します～</a:t>
            </a:r>
            <a:endParaRPr kumimoji="1" lang="ja-JP" altLang="en-US" sz="3200" b="1" dirty="0">
              <a:ln w="82550">
                <a:solidFill>
                  <a:srgbClr val="202C22"/>
                </a:solidFill>
              </a:ln>
              <a:latin typeface="BIZ UDPゴシック" panose="020B0400000000000000" pitchFamily="50" charset="-128"/>
              <a:ea typeface="BIZ UDPゴシック" panose="020B0400000000000000" pitchFamily="50" charset="-128"/>
            </a:endParaRPr>
          </a:p>
        </p:txBody>
      </p:sp>
      <p:sp>
        <p:nvSpPr>
          <p:cNvPr id="8" name="四角形: 角を丸くする 7">
            <a:extLst>
              <a:ext uri="{FF2B5EF4-FFF2-40B4-BE49-F238E27FC236}">
                <a16:creationId xmlns:a16="http://schemas.microsoft.com/office/drawing/2014/main" id="{7952536A-D68D-46FC-9F20-9279CE7FDBF0}"/>
              </a:ext>
            </a:extLst>
          </p:cNvPr>
          <p:cNvSpPr/>
          <p:nvPr/>
        </p:nvSpPr>
        <p:spPr>
          <a:xfrm>
            <a:off x="133350" y="1117765"/>
            <a:ext cx="6565900" cy="1746729"/>
          </a:xfrm>
          <a:prstGeom prst="roundRect">
            <a:avLst/>
          </a:prstGeom>
          <a:solidFill>
            <a:schemeClr val="bg1"/>
          </a:solidFill>
          <a:ln w="44450" cmpd="sng">
            <a:solidFill>
              <a:srgbClr val="3A851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8" name="正方形/長方形 27">
            <a:extLst>
              <a:ext uri="{FF2B5EF4-FFF2-40B4-BE49-F238E27FC236}">
                <a16:creationId xmlns:a16="http://schemas.microsoft.com/office/drawing/2014/main" id="{134EA117-36AD-4EA6-A6A9-CB90F0684AA1}"/>
              </a:ext>
            </a:extLst>
          </p:cNvPr>
          <p:cNvSpPr/>
          <p:nvPr/>
        </p:nvSpPr>
        <p:spPr>
          <a:xfrm flipV="1">
            <a:off x="288405" y="3235741"/>
            <a:ext cx="6362163" cy="984248"/>
          </a:xfrm>
          <a:prstGeom prst="rect">
            <a:avLst/>
          </a:prstGeom>
          <a:solidFill>
            <a:schemeClr val="bg1"/>
          </a:solidFill>
          <a:ln w="28575">
            <a:solidFill>
              <a:srgbClr val="3A85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30" name="矢印: 五方向 29">
            <a:extLst>
              <a:ext uri="{FF2B5EF4-FFF2-40B4-BE49-F238E27FC236}">
                <a16:creationId xmlns:a16="http://schemas.microsoft.com/office/drawing/2014/main" id="{60538687-AD17-4744-89A8-DE34AF74C3F8}"/>
              </a:ext>
            </a:extLst>
          </p:cNvPr>
          <p:cNvSpPr/>
          <p:nvPr/>
        </p:nvSpPr>
        <p:spPr>
          <a:xfrm>
            <a:off x="275527" y="3043138"/>
            <a:ext cx="2918434" cy="399473"/>
          </a:xfrm>
          <a:prstGeom prst="homePlate">
            <a:avLst/>
          </a:prstGeom>
          <a:solidFill>
            <a:srgbClr val="3A851F"/>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latin typeface="BIZ UDPゴシック" panose="020B0400000000000000" pitchFamily="50" charset="-128"/>
                <a:ea typeface="BIZ UDPゴシック" panose="020B0400000000000000" pitchFamily="50" charset="-128"/>
              </a:rPr>
              <a:t> 支援の対象となる肥料</a:t>
            </a:r>
          </a:p>
        </p:txBody>
      </p:sp>
      <p:sp>
        <p:nvSpPr>
          <p:cNvPr id="31" name="正方形/長方形 30">
            <a:extLst>
              <a:ext uri="{FF2B5EF4-FFF2-40B4-BE49-F238E27FC236}">
                <a16:creationId xmlns:a16="http://schemas.microsoft.com/office/drawing/2014/main" id="{51B2CDD0-7E9F-4CE8-9605-DA87324658B3}"/>
              </a:ext>
            </a:extLst>
          </p:cNvPr>
          <p:cNvSpPr/>
          <p:nvPr/>
        </p:nvSpPr>
        <p:spPr>
          <a:xfrm flipV="1">
            <a:off x="282932" y="4535767"/>
            <a:ext cx="6362163" cy="2427443"/>
          </a:xfrm>
          <a:prstGeom prst="rect">
            <a:avLst/>
          </a:prstGeom>
          <a:solidFill>
            <a:schemeClr val="bg1"/>
          </a:solidFill>
          <a:ln w="28575">
            <a:solidFill>
              <a:srgbClr val="3A85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33" name="矢印: 五方向 32">
            <a:extLst>
              <a:ext uri="{FF2B5EF4-FFF2-40B4-BE49-F238E27FC236}">
                <a16:creationId xmlns:a16="http://schemas.microsoft.com/office/drawing/2014/main" id="{EEDF2E6F-9508-42DF-8863-983FA0DC8305}"/>
              </a:ext>
            </a:extLst>
          </p:cNvPr>
          <p:cNvSpPr/>
          <p:nvPr/>
        </p:nvSpPr>
        <p:spPr>
          <a:xfrm>
            <a:off x="271082" y="4348386"/>
            <a:ext cx="1540394" cy="399473"/>
          </a:xfrm>
          <a:prstGeom prst="homePlate">
            <a:avLst/>
          </a:prstGeom>
          <a:solidFill>
            <a:srgbClr val="3A851F"/>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latin typeface="BIZ UDPゴシック" panose="020B0400000000000000" pitchFamily="50" charset="-128"/>
                <a:ea typeface="BIZ UDPゴシック" panose="020B0400000000000000" pitchFamily="50" charset="-128"/>
              </a:rPr>
              <a:t> 支援の内容</a:t>
            </a:r>
          </a:p>
        </p:txBody>
      </p:sp>
      <p:sp>
        <p:nvSpPr>
          <p:cNvPr id="16" name="正方形/長方形 15">
            <a:extLst>
              <a:ext uri="{FF2B5EF4-FFF2-40B4-BE49-F238E27FC236}">
                <a16:creationId xmlns:a16="http://schemas.microsoft.com/office/drawing/2014/main" id="{32F71D0B-D8CB-4CFE-B985-3C27E42D9DAF}"/>
              </a:ext>
            </a:extLst>
          </p:cNvPr>
          <p:cNvSpPr/>
          <p:nvPr/>
        </p:nvSpPr>
        <p:spPr>
          <a:xfrm flipV="1">
            <a:off x="275527" y="7261468"/>
            <a:ext cx="6362163" cy="2214814"/>
          </a:xfrm>
          <a:prstGeom prst="rect">
            <a:avLst/>
          </a:prstGeom>
          <a:solidFill>
            <a:schemeClr val="bg1"/>
          </a:solidFill>
          <a:ln w="28575">
            <a:solidFill>
              <a:srgbClr val="3A85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8" name="矢印: 五方向 17">
            <a:extLst>
              <a:ext uri="{FF2B5EF4-FFF2-40B4-BE49-F238E27FC236}">
                <a16:creationId xmlns:a16="http://schemas.microsoft.com/office/drawing/2014/main" id="{2D85C27F-AA44-4205-BF18-22558C58AF55}"/>
              </a:ext>
            </a:extLst>
          </p:cNvPr>
          <p:cNvSpPr/>
          <p:nvPr/>
        </p:nvSpPr>
        <p:spPr>
          <a:xfrm>
            <a:off x="264732" y="7079404"/>
            <a:ext cx="2308923" cy="399473"/>
          </a:xfrm>
          <a:prstGeom prst="homePlate">
            <a:avLst/>
          </a:prstGeom>
          <a:solidFill>
            <a:srgbClr val="3A851F"/>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latin typeface="BIZ UDPゴシック" panose="020B0400000000000000" pitchFamily="50" charset="-128"/>
                <a:ea typeface="BIZ UDPゴシック" panose="020B0400000000000000" pitchFamily="50" charset="-128"/>
              </a:rPr>
              <a:t>申請に必要なもの</a:t>
            </a:r>
          </a:p>
        </p:txBody>
      </p:sp>
      <p:cxnSp>
        <p:nvCxnSpPr>
          <p:cNvPr id="6" name="直線矢印コネクタ 5">
            <a:extLst>
              <a:ext uri="{FF2B5EF4-FFF2-40B4-BE49-F238E27FC236}">
                <a16:creationId xmlns:a16="http://schemas.microsoft.com/office/drawing/2014/main" id="{C2957BB8-CD4C-40F9-B2E3-3EB7A2CD9391}"/>
              </a:ext>
            </a:extLst>
          </p:cNvPr>
          <p:cNvCxnSpPr>
            <a:cxnSpLocks/>
          </p:cNvCxnSpPr>
          <p:nvPr/>
        </p:nvCxnSpPr>
        <p:spPr>
          <a:xfrm>
            <a:off x="2387600" y="9840545"/>
            <a:ext cx="4199468" cy="0"/>
          </a:xfrm>
          <a:prstGeom prst="straightConnector1">
            <a:avLst/>
          </a:prstGeom>
          <a:ln w="38100">
            <a:solidFill>
              <a:srgbClr val="FABB66"/>
            </a:solidFill>
            <a:tailEnd type="triangle" w="lg" len="med"/>
          </a:ln>
        </p:spPr>
        <p:style>
          <a:lnRef idx="1">
            <a:schemeClr val="accent1"/>
          </a:lnRef>
          <a:fillRef idx="0">
            <a:schemeClr val="accent1"/>
          </a:fillRef>
          <a:effectRef idx="0">
            <a:schemeClr val="accent1"/>
          </a:effectRef>
          <a:fontRef idx="minor">
            <a:schemeClr val="tx1"/>
          </a:fontRef>
        </p:style>
      </p:cxnSp>
      <p:sp>
        <p:nvSpPr>
          <p:cNvPr id="7" name="テキスト ボックス 6">
            <a:extLst>
              <a:ext uri="{FF2B5EF4-FFF2-40B4-BE49-F238E27FC236}">
                <a16:creationId xmlns:a16="http://schemas.microsoft.com/office/drawing/2014/main" id="{03043AAA-AE94-4DB1-8EDC-6C9A01C82F40}"/>
              </a:ext>
            </a:extLst>
          </p:cNvPr>
          <p:cNvSpPr txBox="1"/>
          <p:nvPr/>
        </p:nvSpPr>
        <p:spPr>
          <a:xfrm>
            <a:off x="4908439" y="9501731"/>
            <a:ext cx="1595309" cy="307777"/>
          </a:xfrm>
          <a:prstGeom prst="rect">
            <a:avLst/>
          </a:prstGeom>
          <a:noFill/>
        </p:spPr>
        <p:txBody>
          <a:bodyPr wrap="none" rtlCol="0">
            <a:spAutoFit/>
          </a:bodyPr>
          <a:lstStyle/>
          <a:p>
            <a:r>
              <a:rPr kumimoji="1" lang="ja-JP" altLang="en-US" sz="1400" dirty="0">
                <a:latin typeface="BIZ UDPゴシック" panose="020B0400000000000000" pitchFamily="50" charset="-128"/>
                <a:ea typeface="BIZ UDPゴシック" panose="020B0400000000000000" pitchFamily="50" charset="-128"/>
              </a:rPr>
              <a:t>次のページを参照</a:t>
            </a:r>
          </a:p>
        </p:txBody>
      </p:sp>
      <p:sp>
        <p:nvSpPr>
          <p:cNvPr id="35" name="テキスト ボックス 34">
            <a:extLst>
              <a:ext uri="{FF2B5EF4-FFF2-40B4-BE49-F238E27FC236}">
                <a16:creationId xmlns:a16="http://schemas.microsoft.com/office/drawing/2014/main" id="{A7472EE5-C023-4BC1-ADAB-92070E9538CC}"/>
              </a:ext>
            </a:extLst>
          </p:cNvPr>
          <p:cNvSpPr txBox="1"/>
          <p:nvPr/>
        </p:nvSpPr>
        <p:spPr>
          <a:xfrm>
            <a:off x="1369270" y="5437158"/>
            <a:ext cx="5329980" cy="307777"/>
          </a:xfrm>
          <a:prstGeom prst="rect">
            <a:avLst/>
          </a:prstGeom>
          <a:noFill/>
        </p:spPr>
        <p:txBody>
          <a:bodyPr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　</a:t>
            </a:r>
            <a:endParaRPr kumimoji="1" lang="ja-JP" altLang="en-US" sz="1200" b="1" dirty="0">
              <a:solidFill>
                <a:srgbClr val="E24100"/>
              </a:solidFill>
              <a:latin typeface="BIZ UDPゴシック" panose="020B0400000000000000" pitchFamily="50" charset="-128"/>
              <a:ea typeface="BIZ UDPゴシック" panose="020B0400000000000000" pitchFamily="50" charset="-128"/>
            </a:endParaRPr>
          </a:p>
        </p:txBody>
      </p:sp>
      <p:sp>
        <p:nvSpPr>
          <p:cNvPr id="36" name="正方形/長方形 35">
            <a:extLst>
              <a:ext uri="{FF2B5EF4-FFF2-40B4-BE49-F238E27FC236}">
                <a16:creationId xmlns:a16="http://schemas.microsoft.com/office/drawing/2014/main" id="{90F698A3-82FC-4A4A-8F67-CBB1631C29E7}"/>
              </a:ext>
            </a:extLst>
          </p:cNvPr>
          <p:cNvSpPr/>
          <p:nvPr/>
        </p:nvSpPr>
        <p:spPr>
          <a:xfrm>
            <a:off x="415296" y="5422725"/>
            <a:ext cx="918459" cy="322538"/>
          </a:xfrm>
          <a:prstGeom prst="rect">
            <a:avLst/>
          </a:prstGeom>
          <a:solidFill>
            <a:schemeClr val="bg1"/>
          </a:solidFill>
          <a:ln w="28575">
            <a:solidFill>
              <a:srgbClr val="FABB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latin typeface="BIZ UDPゴシック" panose="020B0400000000000000" pitchFamily="50" charset="-128"/>
                <a:ea typeface="BIZ UDPゴシック" panose="020B0400000000000000" pitchFamily="50" charset="-128"/>
              </a:rPr>
              <a:t>支援金</a:t>
            </a:r>
          </a:p>
        </p:txBody>
      </p:sp>
      <p:sp>
        <p:nvSpPr>
          <p:cNvPr id="39" name="大かっこ 38">
            <a:extLst>
              <a:ext uri="{FF2B5EF4-FFF2-40B4-BE49-F238E27FC236}">
                <a16:creationId xmlns:a16="http://schemas.microsoft.com/office/drawing/2014/main" id="{7F25A3B5-9F9B-44B8-B022-BAF02F9EB705}"/>
              </a:ext>
            </a:extLst>
          </p:cNvPr>
          <p:cNvSpPr/>
          <p:nvPr/>
        </p:nvSpPr>
        <p:spPr>
          <a:xfrm>
            <a:off x="773570" y="5825796"/>
            <a:ext cx="5106529" cy="811640"/>
          </a:xfrm>
          <a:prstGeom prst="bracketPair">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25" name="タイトル 1">
            <a:extLst>
              <a:ext uri="{FF2B5EF4-FFF2-40B4-BE49-F238E27FC236}">
                <a16:creationId xmlns:a16="http://schemas.microsoft.com/office/drawing/2014/main" id="{9485ADF1-3526-4AB0-A941-7ECFAAEBFE54}"/>
              </a:ext>
            </a:extLst>
          </p:cNvPr>
          <p:cNvSpPr txBox="1">
            <a:spLocks/>
          </p:cNvSpPr>
          <p:nvPr/>
        </p:nvSpPr>
        <p:spPr>
          <a:xfrm>
            <a:off x="235391" y="280702"/>
            <a:ext cx="6362163" cy="744955"/>
          </a:xfrm>
          <a:prstGeom prst="rect">
            <a:avLst/>
          </a:prstGeom>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kumimoji="1" sz="4500" kern="1200">
                <a:solidFill>
                  <a:schemeClr val="tx1"/>
                </a:solidFill>
                <a:latin typeface="+mj-lt"/>
                <a:ea typeface="+mj-ea"/>
                <a:cs typeface="+mj-cs"/>
              </a:defRPr>
            </a:lvl1pPr>
          </a:lstStyle>
          <a:p>
            <a:pPr>
              <a:lnSpc>
                <a:spcPct val="110000"/>
              </a:lnSpc>
            </a:pPr>
            <a:r>
              <a:rPr lang="ja-JP" altLang="en-US" sz="3200" b="1" dirty="0">
                <a:solidFill>
                  <a:srgbClr val="C9E77D"/>
                </a:solidFill>
                <a:latin typeface="BIZ UDPゴシック" panose="020B0400000000000000" pitchFamily="50" charset="-128"/>
                <a:ea typeface="BIZ UDPゴシック" panose="020B0400000000000000" pitchFamily="50" charset="-128"/>
              </a:rPr>
              <a:t>肥料価格高騰対策</a:t>
            </a:r>
            <a:r>
              <a:rPr lang="ja-JP" altLang="en-US" sz="3200" b="1" dirty="0">
                <a:solidFill>
                  <a:schemeClr val="bg1"/>
                </a:solidFill>
                <a:latin typeface="BIZ UDPゴシック" panose="020B0400000000000000" pitchFamily="50" charset="-128"/>
                <a:ea typeface="BIZ UDPゴシック" panose="020B0400000000000000" pitchFamily="50" charset="-128"/>
              </a:rPr>
              <a:t>のごあんない</a:t>
            </a:r>
            <a:br>
              <a:rPr lang="en-US" altLang="ja-JP" sz="3200" b="1" dirty="0">
                <a:solidFill>
                  <a:schemeClr val="bg1"/>
                </a:solidFill>
                <a:latin typeface="BIZ UDPゴシック" panose="020B0400000000000000" pitchFamily="50" charset="-128"/>
                <a:ea typeface="BIZ UDPゴシック" panose="020B0400000000000000" pitchFamily="50" charset="-128"/>
              </a:rPr>
            </a:br>
            <a:r>
              <a:rPr lang="ja-JP" altLang="en-US" sz="2000" b="1" dirty="0">
                <a:solidFill>
                  <a:schemeClr val="bg1"/>
                </a:solidFill>
                <a:latin typeface="BIZ UDPゴシック" panose="020B0400000000000000" pitchFamily="50" charset="-128"/>
                <a:ea typeface="BIZ UDPゴシック" panose="020B0400000000000000" pitchFamily="50" charset="-128"/>
              </a:rPr>
              <a:t>～肥料価格高騰に直面する農家の皆様を支援します～</a:t>
            </a:r>
            <a:endParaRPr lang="ja-JP" altLang="en-US" sz="3200" b="1" dirty="0">
              <a:solidFill>
                <a:schemeClr val="bg1"/>
              </a:solidFill>
              <a:latin typeface="BIZ UDPゴシック" panose="020B0400000000000000" pitchFamily="50" charset="-128"/>
              <a:ea typeface="BIZ UDPゴシック" panose="020B0400000000000000" pitchFamily="50" charset="-128"/>
            </a:endParaRPr>
          </a:p>
        </p:txBody>
      </p:sp>
      <p:cxnSp>
        <p:nvCxnSpPr>
          <p:cNvPr id="5" name="直線コネクタ 4">
            <a:extLst>
              <a:ext uri="{FF2B5EF4-FFF2-40B4-BE49-F238E27FC236}">
                <a16:creationId xmlns:a16="http://schemas.microsoft.com/office/drawing/2014/main" id="{3B0506C5-64F9-4CBB-A270-3084A8ABF565}"/>
              </a:ext>
            </a:extLst>
          </p:cNvPr>
          <p:cNvCxnSpPr>
            <a:cxnSpLocks/>
          </p:cNvCxnSpPr>
          <p:nvPr/>
        </p:nvCxnSpPr>
        <p:spPr>
          <a:xfrm>
            <a:off x="514331" y="1642475"/>
            <a:ext cx="1906455" cy="0"/>
          </a:xfrm>
          <a:prstGeom prst="line">
            <a:avLst/>
          </a:prstGeom>
          <a:ln w="1778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C35EB3D6-0E0E-4A6B-A821-185FAE51078A}"/>
              </a:ext>
            </a:extLst>
          </p:cNvPr>
          <p:cNvCxnSpPr>
            <a:cxnSpLocks/>
          </p:cNvCxnSpPr>
          <p:nvPr/>
        </p:nvCxnSpPr>
        <p:spPr>
          <a:xfrm>
            <a:off x="1333876" y="2448838"/>
            <a:ext cx="1641948" cy="0"/>
          </a:xfrm>
          <a:prstGeom prst="line">
            <a:avLst/>
          </a:prstGeom>
          <a:ln w="1778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9" name="テキスト ボックス 8">
            <a:extLst>
              <a:ext uri="{FF2B5EF4-FFF2-40B4-BE49-F238E27FC236}">
                <a16:creationId xmlns:a16="http://schemas.microsoft.com/office/drawing/2014/main" id="{A9B90211-5BA3-4584-9C26-3141B476E620}"/>
              </a:ext>
            </a:extLst>
          </p:cNvPr>
          <p:cNvSpPr txBox="1"/>
          <p:nvPr/>
        </p:nvSpPr>
        <p:spPr>
          <a:xfrm>
            <a:off x="425608" y="1346306"/>
            <a:ext cx="6095859" cy="1269450"/>
          </a:xfrm>
          <a:prstGeom prst="rect">
            <a:avLst/>
          </a:prstGeom>
          <a:noFill/>
        </p:spPr>
        <p:txBody>
          <a:bodyPr wrap="square" rtlCol="0">
            <a:spAutoFit/>
          </a:bodyPr>
          <a:lstStyle/>
          <a:p>
            <a:pPr>
              <a:lnSpc>
                <a:spcPct val="125000"/>
              </a:lnSpc>
            </a:pPr>
            <a:r>
              <a:rPr kumimoji="1" lang="ja-JP" altLang="en-US" sz="2150" b="1" dirty="0">
                <a:latin typeface="BIZ UDPゴシック" panose="020B0400000000000000" pitchFamily="50" charset="-128"/>
                <a:ea typeface="BIZ UDPゴシック" panose="020B0400000000000000" pitchFamily="50" charset="-128"/>
              </a:rPr>
              <a:t>肥料価格の高騰</a:t>
            </a:r>
            <a:r>
              <a:rPr kumimoji="1" lang="ja-JP" altLang="en-US" sz="2150" dirty="0">
                <a:latin typeface="BIZ UDPゴシック" panose="020B0400000000000000" pitchFamily="50" charset="-128"/>
                <a:ea typeface="BIZ UDPゴシック" panose="020B0400000000000000" pitchFamily="50" charset="-128"/>
              </a:rPr>
              <a:t>による農業経営への影響緩和のため、化学肥料の低減に向けて取り組む農業者の皆様の</a:t>
            </a:r>
            <a:r>
              <a:rPr kumimoji="1" lang="ja-JP" altLang="en-US" sz="2150" b="1" dirty="0">
                <a:latin typeface="BIZ UDPゴシック" panose="020B0400000000000000" pitchFamily="50" charset="-128"/>
                <a:ea typeface="BIZ UDPゴシック" panose="020B0400000000000000" pitchFamily="50" charset="-128"/>
              </a:rPr>
              <a:t>肥料費を支援</a:t>
            </a:r>
            <a:r>
              <a:rPr kumimoji="1" lang="ja-JP" altLang="en-US" sz="2150" dirty="0">
                <a:latin typeface="BIZ UDPゴシック" panose="020B0400000000000000" pitchFamily="50" charset="-128"/>
                <a:ea typeface="BIZ UDPゴシック" panose="020B0400000000000000" pitchFamily="50" charset="-128"/>
              </a:rPr>
              <a:t>します。</a:t>
            </a:r>
            <a:endParaRPr kumimoji="1" lang="en-US" altLang="ja-JP" sz="2150" dirty="0">
              <a:latin typeface="BIZ UDPゴシック" panose="020B0400000000000000" pitchFamily="50" charset="-128"/>
              <a:ea typeface="BIZ UDPゴシック" panose="020B0400000000000000" pitchFamily="50" charset="-128"/>
            </a:endParaRPr>
          </a:p>
        </p:txBody>
      </p:sp>
      <p:cxnSp>
        <p:nvCxnSpPr>
          <p:cNvPr id="42" name="直線コネクタ 41">
            <a:extLst>
              <a:ext uri="{FF2B5EF4-FFF2-40B4-BE49-F238E27FC236}">
                <a16:creationId xmlns:a16="http://schemas.microsoft.com/office/drawing/2014/main" id="{243A19D7-D11D-4842-AC66-72B28BB37CB2}"/>
              </a:ext>
            </a:extLst>
          </p:cNvPr>
          <p:cNvCxnSpPr>
            <a:cxnSpLocks/>
          </p:cNvCxnSpPr>
          <p:nvPr/>
        </p:nvCxnSpPr>
        <p:spPr>
          <a:xfrm>
            <a:off x="651536" y="3730233"/>
            <a:ext cx="3642183" cy="0"/>
          </a:xfrm>
          <a:prstGeom prst="line">
            <a:avLst/>
          </a:prstGeom>
          <a:ln w="1524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9" name="テキスト ボックス 28">
            <a:extLst>
              <a:ext uri="{FF2B5EF4-FFF2-40B4-BE49-F238E27FC236}">
                <a16:creationId xmlns:a16="http://schemas.microsoft.com/office/drawing/2014/main" id="{973E253A-215C-4F1D-BA77-02A3F322EF2A}"/>
              </a:ext>
            </a:extLst>
          </p:cNvPr>
          <p:cNvSpPr txBox="1"/>
          <p:nvPr/>
        </p:nvSpPr>
        <p:spPr>
          <a:xfrm>
            <a:off x="548067" y="3487409"/>
            <a:ext cx="6091707" cy="630942"/>
          </a:xfrm>
          <a:prstGeom prst="rect">
            <a:avLst/>
          </a:prstGeom>
          <a:noFill/>
        </p:spPr>
        <p:txBody>
          <a:bodyPr wrap="square" rtlCol="0">
            <a:spAutoFit/>
          </a:bodyPr>
          <a:lstStyle/>
          <a:p>
            <a:r>
              <a:rPr kumimoji="1" lang="ja-JP" altLang="en-US" sz="1900" b="1" dirty="0">
                <a:latin typeface="BIZ UDPゴシック" panose="020B0400000000000000" pitchFamily="50" charset="-128"/>
                <a:ea typeface="BIZ UDPゴシック" panose="020B0400000000000000" pitchFamily="50" charset="-128"/>
              </a:rPr>
              <a:t>令和４年６月</a:t>
            </a:r>
            <a:r>
              <a:rPr kumimoji="1" lang="ja-JP" altLang="en-US" sz="1600" dirty="0">
                <a:latin typeface="BIZ UDPゴシック" panose="020B0400000000000000" pitchFamily="50" charset="-128"/>
                <a:ea typeface="BIZ UDPゴシック" panose="020B0400000000000000" pitchFamily="50" charset="-128"/>
              </a:rPr>
              <a:t>から</a:t>
            </a:r>
            <a:r>
              <a:rPr kumimoji="1" lang="ja-JP" altLang="en-US" sz="1900" b="1" dirty="0">
                <a:latin typeface="BIZ UDPゴシック" panose="020B0400000000000000" pitchFamily="50" charset="-128"/>
                <a:ea typeface="BIZ UDPゴシック" panose="020B0400000000000000" pitchFamily="50" charset="-128"/>
              </a:rPr>
              <a:t>令和５年５月</a:t>
            </a:r>
            <a:r>
              <a:rPr kumimoji="1" lang="ja-JP" altLang="en-US" sz="1600" dirty="0">
                <a:latin typeface="BIZ UDPゴシック" panose="020B0400000000000000" pitchFamily="50" charset="-128"/>
                <a:ea typeface="BIZ UDPゴシック" panose="020B0400000000000000" pitchFamily="50" charset="-128"/>
              </a:rPr>
              <a:t>に購入した肥料（本年の秋肥と来年の春肥として使用する肥料）が対象です。</a:t>
            </a:r>
          </a:p>
        </p:txBody>
      </p:sp>
      <p:cxnSp>
        <p:nvCxnSpPr>
          <p:cNvPr id="52" name="直線コネクタ 51">
            <a:extLst>
              <a:ext uri="{FF2B5EF4-FFF2-40B4-BE49-F238E27FC236}">
                <a16:creationId xmlns:a16="http://schemas.microsoft.com/office/drawing/2014/main" id="{922E792A-0EF5-4D33-BCEA-7DFA8ECF26AB}"/>
              </a:ext>
            </a:extLst>
          </p:cNvPr>
          <p:cNvCxnSpPr>
            <a:cxnSpLocks/>
          </p:cNvCxnSpPr>
          <p:nvPr/>
        </p:nvCxnSpPr>
        <p:spPr>
          <a:xfrm>
            <a:off x="2091744" y="8299611"/>
            <a:ext cx="1081632" cy="0"/>
          </a:xfrm>
          <a:prstGeom prst="line">
            <a:avLst/>
          </a:prstGeom>
          <a:ln w="1524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53" name="直線コネクタ 52">
            <a:extLst>
              <a:ext uri="{FF2B5EF4-FFF2-40B4-BE49-F238E27FC236}">
                <a16:creationId xmlns:a16="http://schemas.microsoft.com/office/drawing/2014/main" id="{131DF234-1A57-457B-957E-0DFC0E77AB29}"/>
              </a:ext>
            </a:extLst>
          </p:cNvPr>
          <p:cNvCxnSpPr>
            <a:cxnSpLocks/>
          </p:cNvCxnSpPr>
          <p:nvPr/>
        </p:nvCxnSpPr>
        <p:spPr>
          <a:xfrm>
            <a:off x="678321" y="9078545"/>
            <a:ext cx="1471356" cy="0"/>
          </a:xfrm>
          <a:prstGeom prst="line">
            <a:avLst/>
          </a:prstGeom>
          <a:ln w="1524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78DB0419-731B-47C0-AEBB-BD65D28334F5}"/>
              </a:ext>
            </a:extLst>
          </p:cNvPr>
          <p:cNvCxnSpPr>
            <a:cxnSpLocks/>
          </p:cNvCxnSpPr>
          <p:nvPr/>
        </p:nvCxnSpPr>
        <p:spPr>
          <a:xfrm flipV="1">
            <a:off x="3282950" y="9072195"/>
            <a:ext cx="862472" cy="6350"/>
          </a:xfrm>
          <a:prstGeom prst="line">
            <a:avLst/>
          </a:prstGeom>
          <a:ln w="1524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56" name="直線コネクタ 55">
            <a:extLst>
              <a:ext uri="{FF2B5EF4-FFF2-40B4-BE49-F238E27FC236}">
                <a16:creationId xmlns:a16="http://schemas.microsoft.com/office/drawing/2014/main" id="{66FA66AD-2C0B-4262-BC01-87CDB95B6D28}"/>
              </a:ext>
            </a:extLst>
          </p:cNvPr>
          <p:cNvCxnSpPr>
            <a:cxnSpLocks/>
          </p:cNvCxnSpPr>
          <p:nvPr/>
        </p:nvCxnSpPr>
        <p:spPr>
          <a:xfrm>
            <a:off x="1601926" y="9301641"/>
            <a:ext cx="944424" cy="0"/>
          </a:xfrm>
          <a:prstGeom prst="line">
            <a:avLst/>
          </a:prstGeom>
          <a:ln w="1524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51" name="テキスト ボックス 50">
            <a:extLst>
              <a:ext uri="{FF2B5EF4-FFF2-40B4-BE49-F238E27FC236}">
                <a16:creationId xmlns:a16="http://schemas.microsoft.com/office/drawing/2014/main" id="{CA54A6AE-691C-452B-BD44-9212CBBDF77E}"/>
              </a:ext>
            </a:extLst>
          </p:cNvPr>
          <p:cNvSpPr txBox="1"/>
          <p:nvPr/>
        </p:nvSpPr>
        <p:spPr>
          <a:xfrm>
            <a:off x="307150" y="7483429"/>
            <a:ext cx="6300721" cy="1992853"/>
          </a:xfrm>
          <a:prstGeom prst="rect">
            <a:avLst/>
          </a:prstGeom>
          <a:noFill/>
        </p:spPr>
        <p:txBody>
          <a:bodyPr wrap="square" rtlCol="0">
            <a:spAutoFit/>
          </a:bodyPr>
          <a:lstStyle/>
          <a:p>
            <a:r>
              <a:rPr kumimoji="1" lang="ja-JP" altLang="en-US" sz="1600" dirty="0">
                <a:latin typeface="BIZ UDPゴシック" panose="020B0400000000000000" pitchFamily="50" charset="-128"/>
                <a:ea typeface="BIZ UDPゴシック" panose="020B0400000000000000" pitchFamily="50" charset="-128"/>
              </a:rPr>
              <a:t>次の２つがあれば申請できます。</a:t>
            </a:r>
            <a:endParaRPr kumimoji="1" lang="en-US" altLang="ja-JP" sz="1600" dirty="0">
              <a:latin typeface="BIZ UDPゴシック" panose="020B0400000000000000" pitchFamily="50" charset="-128"/>
              <a:ea typeface="BIZ UDPゴシック" panose="020B0400000000000000" pitchFamily="50" charset="-128"/>
            </a:endParaRPr>
          </a:p>
          <a:p>
            <a:endParaRPr kumimoji="1" lang="en-US" altLang="ja-JP" sz="600" dirty="0">
              <a:latin typeface="BIZ UDPゴシック" panose="020B0400000000000000" pitchFamily="50" charset="-128"/>
              <a:ea typeface="BIZ UDPゴシック" panose="020B0400000000000000" pitchFamily="50" charset="-128"/>
            </a:endParaRPr>
          </a:p>
          <a:p>
            <a:pPr marL="266700" indent="-266700">
              <a:spcAft>
                <a:spcPts val="300"/>
              </a:spcAft>
            </a:pPr>
            <a:r>
              <a:rPr kumimoji="1" lang="ja-JP" altLang="en-US" sz="1600" dirty="0">
                <a:solidFill>
                  <a:srgbClr val="3A851F"/>
                </a:solidFill>
                <a:latin typeface="BIZ UDPゴシック" panose="020B0400000000000000" pitchFamily="50" charset="-128"/>
                <a:ea typeface="BIZ UDPゴシック" panose="020B0400000000000000" pitchFamily="50" charset="-128"/>
              </a:rPr>
              <a:t>➊</a:t>
            </a:r>
            <a:r>
              <a:rPr kumimoji="1" lang="ja-JP" altLang="en-US" sz="1600" dirty="0">
                <a:latin typeface="BIZ UDPゴシック" panose="020B0400000000000000" pitchFamily="50" charset="-128"/>
                <a:ea typeface="BIZ UDPゴシック" panose="020B0400000000000000" pitchFamily="50" charset="-128"/>
              </a:rPr>
              <a:t>　</a:t>
            </a:r>
            <a:r>
              <a:rPr kumimoji="1" lang="ja-JP" altLang="en-US" sz="1400" dirty="0">
                <a:latin typeface="BIZ UDPゴシック" panose="020B0400000000000000" pitchFamily="50" charset="-128"/>
                <a:ea typeface="BIZ UDPゴシック" panose="020B0400000000000000" pitchFamily="50" charset="-128"/>
              </a:rPr>
              <a:t>本年秋肥</a:t>
            </a:r>
            <a:r>
              <a:rPr kumimoji="1" lang="ja-JP" altLang="en-US" sz="1100" dirty="0">
                <a:latin typeface="BIZ UDPゴシック" panose="020B0400000000000000" pitchFamily="50" charset="-128"/>
                <a:ea typeface="BIZ UDPゴシック" panose="020B0400000000000000" pitchFamily="50" charset="-128"/>
              </a:rPr>
              <a:t>（令和４年６月～</a:t>
            </a:r>
            <a:r>
              <a:rPr kumimoji="1" lang="en-US" altLang="ja-JP" sz="1100" dirty="0">
                <a:latin typeface="BIZ UDPゴシック" panose="020B0400000000000000" pitchFamily="50" charset="-128"/>
                <a:ea typeface="BIZ UDPゴシック" panose="020B0400000000000000" pitchFamily="50" charset="-128"/>
              </a:rPr>
              <a:t>10</a:t>
            </a:r>
            <a:r>
              <a:rPr kumimoji="1" lang="ja-JP" altLang="en-US" sz="1100" dirty="0">
                <a:latin typeface="BIZ UDPゴシック" panose="020B0400000000000000" pitchFamily="50" charset="-128"/>
                <a:ea typeface="BIZ UDPゴシック" panose="020B0400000000000000" pitchFamily="50" charset="-128"/>
              </a:rPr>
              <a:t>月に注文）</a:t>
            </a:r>
            <a:r>
              <a:rPr kumimoji="1" lang="ja-JP" altLang="en-US" sz="1400" dirty="0">
                <a:latin typeface="BIZ UDPゴシック" panose="020B0400000000000000" pitchFamily="50" charset="-128"/>
                <a:ea typeface="BIZ UDPゴシック" panose="020B0400000000000000" pitchFamily="50" charset="-128"/>
              </a:rPr>
              <a:t>、来年春肥</a:t>
            </a:r>
            <a:r>
              <a:rPr kumimoji="1" lang="ja-JP" altLang="en-US" sz="1100" dirty="0">
                <a:latin typeface="BIZ UDPゴシック" panose="020B0400000000000000" pitchFamily="50" charset="-128"/>
                <a:ea typeface="BIZ UDPゴシック" panose="020B0400000000000000" pitchFamily="50" charset="-128"/>
              </a:rPr>
              <a:t>（令和４年</a:t>
            </a:r>
            <a:r>
              <a:rPr kumimoji="1" lang="en-US" altLang="ja-JP" sz="1100" dirty="0">
                <a:latin typeface="BIZ UDPゴシック" panose="020B0400000000000000" pitchFamily="50" charset="-128"/>
                <a:ea typeface="BIZ UDPゴシック" panose="020B0400000000000000" pitchFamily="50" charset="-128"/>
              </a:rPr>
              <a:t>11</a:t>
            </a:r>
            <a:r>
              <a:rPr kumimoji="1" lang="ja-JP" altLang="en-US" sz="1100" dirty="0">
                <a:latin typeface="BIZ UDPゴシック" panose="020B0400000000000000" pitchFamily="50" charset="-128"/>
                <a:ea typeface="BIZ UDPゴシック" panose="020B0400000000000000" pitchFamily="50" charset="-128"/>
              </a:rPr>
              <a:t>月～令和５年５月に注文）の購入価格がわかるもの</a:t>
            </a:r>
            <a:r>
              <a:rPr kumimoji="1" lang="ja-JP" altLang="en-US" sz="1400" dirty="0">
                <a:latin typeface="BIZ UDPゴシック" panose="020B0400000000000000" pitchFamily="50" charset="-128"/>
                <a:ea typeface="BIZ UDPゴシック" panose="020B0400000000000000" pitchFamily="50" charset="-128"/>
              </a:rPr>
              <a:t>（</a:t>
            </a:r>
            <a:r>
              <a:rPr kumimoji="1" lang="ja-JP" altLang="en-US" b="1" dirty="0">
                <a:latin typeface="BIZ UDPゴシック" panose="020B0400000000000000" pitchFamily="50" charset="-128"/>
                <a:ea typeface="BIZ UDPゴシック" panose="020B0400000000000000" pitchFamily="50" charset="-128"/>
              </a:rPr>
              <a:t>注文票</a:t>
            </a:r>
            <a:r>
              <a:rPr kumimoji="1" lang="ja-JP" altLang="en-US" sz="1400" dirty="0">
                <a:latin typeface="BIZ UDPゴシック" panose="020B0400000000000000" pitchFamily="50" charset="-128"/>
                <a:ea typeface="BIZ UDPゴシック" panose="020B0400000000000000" pitchFamily="50" charset="-128"/>
              </a:rPr>
              <a:t>など）</a:t>
            </a:r>
            <a:endParaRPr kumimoji="1" lang="en-US" altLang="ja-JP" sz="1400" b="1" dirty="0">
              <a:latin typeface="BIZ UDPゴシック" panose="020B0400000000000000" pitchFamily="50" charset="-128"/>
              <a:ea typeface="BIZ UDPゴシック" panose="020B0400000000000000" pitchFamily="50" charset="-128"/>
            </a:endParaRPr>
          </a:p>
          <a:p>
            <a:pPr marL="266700" indent="-266700"/>
            <a:r>
              <a:rPr kumimoji="1" lang="ja-JP" altLang="en-US" sz="1200" dirty="0">
                <a:latin typeface="BIZ UDPゴシック" panose="020B0400000000000000" pitchFamily="50" charset="-128"/>
                <a:ea typeface="BIZ UDPゴシック" panose="020B0400000000000000" pitchFamily="50" charset="-128"/>
              </a:rPr>
              <a:t>　　　本年秋肥と来年春肥は、それぞれをまとめて、別々に申請してください。</a:t>
            </a:r>
            <a:endParaRPr kumimoji="1" lang="en-US" altLang="ja-JP" sz="1200" dirty="0">
              <a:latin typeface="BIZ UDPゴシック" panose="020B0400000000000000" pitchFamily="50" charset="-128"/>
              <a:ea typeface="BIZ UDPゴシック" panose="020B0400000000000000" pitchFamily="50" charset="-128"/>
            </a:endParaRPr>
          </a:p>
          <a:p>
            <a:pPr marL="266700" indent="-266700"/>
            <a:r>
              <a:rPr kumimoji="1" lang="ja-JP" altLang="en-US" sz="1200" dirty="0">
                <a:latin typeface="BIZ UDPゴシック" panose="020B0400000000000000" pitchFamily="50" charset="-128"/>
                <a:ea typeface="BIZ UDPゴシック" panose="020B0400000000000000" pitchFamily="50" charset="-128"/>
              </a:rPr>
              <a:t>　　　注文票のほか、領収書または請求書が必要です。</a:t>
            </a:r>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900" dirty="0">
              <a:latin typeface="BIZ UDPゴシック" panose="020B0400000000000000" pitchFamily="50" charset="-128"/>
              <a:ea typeface="BIZ UDPゴシック" panose="020B0400000000000000" pitchFamily="50" charset="-128"/>
            </a:endParaRPr>
          </a:p>
          <a:p>
            <a:pPr marL="180975" indent="-180975"/>
            <a:r>
              <a:rPr kumimoji="1" lang="ja-JP" altLang="en-US" sz="1400" dirty="0">
                <a:solidFill>
                  <a:srgbClr val="3A851F"/>
                </a:solidFill>
                <a:latin typeface="BIZ UDPゴシック" panose="020B0400000000000000" pitchFamily="50" charset="-128"/>
                <a:ea typeface="BIZ UDPゴシック" panose="020B0400000000000000" pitchFamily="50" charset="-128"/>
              </a:rPr>
              <a:t>❷</a:t>
            </a:r>
            <a:r>
              <a:rPr kumimoji="1" lang="ja-JP" altLang="en-US" sz="1400" dirty="0">
                <a:latin typeface="BIZ UDPゴシック" panose="020B0400000000000000" pitchFamily="50" charset="-128"/>
                <a:ea typeface="BIZ UDPゴシック" panose="020B0400000000000000" pitchFamily="50" charset="-128"/>
              </a:rPr>
              <a:t>　</a:t>
            </a:r>
            <a:r>
              <a:rPr kumimoji="1" lang="ja-JP" altLang="en-US" b="1" dirty="0">
                <a:latin typeface="BIZ UDPゴシック" panose="020B0400000000000000" pitchFamily="50" charset="-128"/>
                <a:ea typeface="BIZ UDPゴシック" panose="020B0400000000000000" pitchFamily="50" charset="-128"/>
              </a:rPr>
              <a:t>化学肥料低減</a:t>
            </a:r>
            <a:r>
              <a:rPr kumimoji="1" lang="ja-JP" altLang="en-US" sz="1400" dirty="0">
                <a:latin typeface="BIZ UDPゴシック" panose="020B0400000000000000" pitchFamily="50" charset="-128"/>
                <a:ea typeface="BIZ UDPゴシック" panose="020B0400000000000000" pitchFamily="50" charset="-128"/>
              </a:rPr>
              <a:t>に向けた取組に</a:t>
            </a:r>
            <a:r>
              <a:rPr kumimoji="1" lang="ja-JP" altLang="en-US" b="1" dirty="0">
                <a:latin typeface="BIZ UDPゴシック" panose="020B0400000000000000" pitchFamily="50" charset="-128"/>
                <a:ea typeface="BIZ UDPゴシック" panose="020B0400000000000000" pitchFamily="50" charset="-128"/>
              </a:rPr>
              <a:t>２つ以上</a:t>
            </a:r>
            <a:r>
              <a:rPr kumimoji="1" lang="ja-JP" altLang="en-US" sz="1400" dirty="0">
                <a:latin typeface="BIZ UDPゴシック" panose="020B0400000000000000" pitchFamily="50" charset="-128"/>
                <a:ea typeface="BIZ UDPゴシック" panose="020B0400000000000000" pitchFamily="50" charset="-128"/>
              </a:rPr>
              <a:t>取り組むこと</a:t>
            </a:r>
            <a:endParaRPr kumimoji="1" lang="en-US" altLang="ja-JP" sz="1400" dirty="0">
              <a:latin typeface="BIZ UDPゴシック" panose="020B0400000000000000" pitchFamily="50" charset="-128"/>
              <a:ea typeface="BIZ UDPゴシック" panose="020B0400000000000000" pitchFamily="50" charset="-128"/>
            </a:endParaRPr>
          </a:p>
          <a:p>
            <a:pPr marL="180975" indent="-180975"/>
            <a:r>
              <a:rPr kumimoji="1" lang="ja-JP" altLang="en-US" sz="1400" dirty="0">
                <a:latin typeface="BIZ UDPゴシック" panose="020B0400000000000000" pitchFamily="50" charset="-128"/>
                <a:ea typeface="BIZ UDPゴシック" panose="020B0400000000000000" pitchFamily="50" charset="-128"/>
              </a:rPr>
              <a:t>　　</a:t>
            </a:r>
            <a:r>
              <a:rPr kumimoji="1" lang="ja-JP" altLang="en-US" sz="1200" dirty="0">
                <a:latin typeface="BIZ UDPゴシック" panose="020B0400000000000000" pitchFamily="50" charset="-128"/>
                <a:ea typeface="BIZ UDPゴシック" panose="020B0400000000000000" pitchFamily="50" charset="-128"/>
              </a:rPr>
              <a:t>（次のページのチェックシートで申告していただきます。）</a:t>
            </a:r>
            <a:endParaRPr kumimoji="1" lang="en-US" altLang="ja-JP" sz="1400" dirty="0">
              <a:latin typeface="BIZ UDPゴシック" panose="020B0400000000000000" pitchFamily="50" charset="-128"/>
              <a:ea typeface="BIZ UDPゴシック" panose="020B0400000000000000" pitchFamily="50" charset="-128"/>
            </a:endParaRPr>
          </a:p>
        </p:txBody>
      </p:sp>
      <p:cxnSp>
        <p:nvCxnSpPr>
          <p:cNvPr id="58" name="直線コネクタ 57">
            <a:extLst>
              <a:ext uri="{FF2B5EF4-FFF2-40B4-BE49-F238E27FC236}">
                <a16:creationId xmlns:a16="http://schemas.microsoft.com/office/drawing/2014/main" id="{89A13A9D-10EC-4D06-B801-753500E57360}"/>
              </a:ext>
            </a:extLst>
          </p:cNvPr>
          <p:cNvCxnSpPr>
            <a:cxnSpLocks/>
          </p:cNvCxnSpPr>
          <p:nvPr/>
        </p:nvCxnSpPr>
        <p:spPr>
          <a:xfrm>
            <a:off x="2387600" y="9372600"/>
            <a:ext cx="0" cy="467945"/>
          </a:xfrm>
          <a:prstGeom prst="line">
            <a:avLst/>
          </a:prstGeom>
          <a:ln w="38100">
            <a:solidFill>
              <a:srgbClr val="FABB66"/>
            </a:solidFill>
          </a:ln>
        </p:spPr>
        <p:style>
          <a:lnRef idx="1">
            <a:schemeClr val="accent1"/>
          </a:lnRef>
          <a:fillRef idx="0">
            <a:schemeClr val="accent1"/>
          </a:fillRef>
          <a:effectRef idx="0">
            <a:schemeClr val="accent1"/>
          </a:effectRef>
          <a:fontRef idx="minor">
            <a:schemeClr val="tx1"/>
          </a:fontRef>
        </p:style>
      </p:cxnSp>
      <p:pic>
        <p:nvPicPr>
          <p:cNvPr id="1026" name="Picture 2">
            <a:extLst>
              <a:ext uri="{FF2B5EF4-FFF2-40B4-BE49-F238E27FC236}">
                <a16:creationId xmlns:a16="http://schemas.microsoft.com/office/drawing/2014/main" id="{FB178045-0BE8-4120-8585-FE1D5F7F47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692439">
            <a:off x="6133210" y="2146650"/>
            <a:ext cx="771020" cy="77102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F4D8E8E9-F4D9-4F12-883B-8B609134B0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083526">
            <a:off x="5808409" y="2425530"/>
            <a:ext cx="664337" cy="664337"/>
          </a:xfrm>
          <a:prstGeom prst="rect">
            <a:avLst/>
          </a:prstGeom>
          <a:noFill/>
          <a:extLst>
            <a:ext uri="{909E8E84-426E-40DD-AFC4-6F175D3DCCD1}">
              <a14:hiddenFill xmlns:a14="http://schemas.microsoft.com/office/drawing/2010/main">
                <a:solidFill>
                  <a:srgbClr val="FFFFFF"/>
                </a:solidFill>
              </a14:hiddenFill>
            </a:ext>
          </a:extLst>
        </p:spPr>
      </p:pic>
      <p:sp>
        <p:nvSpPr>
          <p:cNvPr id="46" name="大かっこ 45">
            <a:extLst>
              <a:ext uri="{FF2B5EF4-FFF2-40B4-BE49-F238E27FC236}">
                <a16:creationId xmlns:a16="http://schemas.microsoft.com/office/drawing/2014/main" id="{0E29604C-427C-431D-BE36-47CF7D032EF6}"/>
              </a:ext>
            </a:extLst>
          </p:cNvPr>
          <p:cNvSpPr/>
          <p:nvPr/>
        </p:nvSpPr>
        <p:spPr>
          <a:xfrm>
            <a:off x="613683" y="8395439"/>
            <a:ext cx="4999718" cy="427586"/>
          </a:xfrm>
          <a:prstGeom prst="bracketPair">
            <a:avLst>
              <a:gd name="adj" fmla="val 20688"/>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1400">
              <a:latin typeface="BIZ UDPゴシック" panose="020B0400000000000000" pitchFamily="50" charset="-128"/>
              <a:ea typeface="BIZ UDPゴシック" panose="020B0400000000000000" pitchFamily="50" charset="-128"/>
            </a:endParaRPr>
          </a:p>
        </p:txBody>
      </p:sp>
      <p:sp>
        <p:nvSpPr>
          <p:cNvPr id="41" name="正方形/長方形 40">
            <a:extLst>
              <a:ext uri="{FF2B5EF4-FFF2-40B4-BE49-F238E27FC236}">
                <a16:creationId xmlns:a16="http://schemas.microsoft.com/office/drawing/2014/main" id="{C130C443-D86A-40E3-B1A4-A3B02A8BDE7A}"/>
              </a:ext>
            </a:extLst>
          </p:cNvPr>
          <p:cNvSpPr/>
          <p:nvPr/>
        </p:nvSpPr>
        <p:spPr>
          <a:xfrm>
            <a:off x="2549301" y="5779351"/>
            <a:ext cx="3174922" cy="949714"/>
          </a:xfrm>
          <a:prstGeom prst="rect">
            <a:avLst/>
          </a:prstGeom>
          <a:solidFill>
            <a:schemeClr val="bg1"/>
          </a:solidFill>
          <a:ln w="28575">
            <a:solidFill>
              <a:srgbClr val="FABB6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kumimoji="1" lang="ja-JP" altLang="en-US" sz="1200" dirty="0">
                <a:solidFill>
                  <a:schemeClr val="tx1"/>
                </a:solidFill>
                <a:latin typeface="BIZ UDPゴシック" panose="020B0400000000000000" pitchFamily="50" charset="-128"/>
                <a:ea typeface="BIZ UDPゴシック" panose="020B0400000000000000" pitchFamily="50" charset="-128"/>
              </a:rPr>
              <a:t>当年の肥料費</a:t>
            </a:r>
            <a:r>
              <a:rPr kumimoji="1" lang="ja-JP" altLang="en-US" sz="400" dirty="0">
                <a:solidFill>
                  <a:schemeClr val="tx1"/>
                </a:solidFill>
                <a:latin typeface="BIZ UDPゴシック" panose="020B0400000000000000" pitchFamily="50" charset="-128"/>
                <a:ea typeface="BIZ UDPゴシック" panose="020B0400000000000000" pitchFamily="50" charset="-128"/>
              </a:rPr>
              <a:t>　</a:t>
            </a:r>
            <a:r>
              <a:rPr kumimoji="1" lang="en-US" altLang="ja-JP" sz="1200" dirty="0">
                <a:solidFill>
                  <a:schemeClr val="tx1"/>
                </a:solidFill>
                <a:latin typeface="BIZ UDPゴシック" panose="020B0400000000000000" pitchFamily="50" charset="-128"/>
                <a:ea typeface="BIZ UDPゴシック" panose="020B0400000000000000" pitchFamily="50" charset="-128"/>
              </a:rPr>
              <a:t>÷</a:t>
            </a:r>
            <a:r>
              <a:rPr kumimoji="1" lang="ja-JP" altLang="en-US" sz="400" dirty="0">
                <a:solidFill>
                  <a:schemeClr val="tx1"/>
                </a:solidFill>
                <a:latin typeface="BIZ UDPゴシック" panose="020B0400000000000000" pitchFamily="50" charset="-128"/>
                <a:ea typeface="BIZ UDPゴシック" panose="020B0400000000000000" pitchFamily="50" charset="-128"/>
              </a:rPr>
              <a:t>　</a:t>
            </a:r>
            <a:r>
              <a:rPr kumimoji="1" lang="ja-JP" altLang="en-US" sz="1200" dirty="0">
                <a:solidFill>
                  <a:schemeClr val="tx1"/>
                </a:solidFill>
                <a:latin typeface="BIZ UDPゴシック" panose="020B0400000000000000" pitchFamily="50" charset="-128"/>
                <a:ea typeface="BIZ UDPゴシック" panose="020B0400000000000000" pitchFamily="50" charset="-128"/>
              </a:rPr>
              <a:t>価格上昇率</a:t>
            </a:r>
            <a:r>
              <a:rPr kumimoji="1" lang="ja-JP" altLang="en-US" sz="400" dirty="0">
                <a:solidFill>
                  <a:schemeClr val="tx1"/>
                </a:solidFill>
                <a:latin typeface="BIZ UDPゴシック" panose="020B0400000000000000" pitchFamily="50" charset="-128"/>
                <a:ea typeface="BIZ UDPゴシック" panose="020B0400000000000000" pitchFamily="50" charset="-128"/>
              </a:rPr>
              <a:t>　</a:t>
            </a:r>
            <a:r>
              <a:rPr kumimoji="1" lang="en-US" altLang="ja-JP" sz="1200" dirty="0">
                <a:solidFill>
                  <a:schemeClr val="tx1"/>
                </a:solidFill>
                <a:latin typeface="BIZ UDPゴシック" panose="020B0400000000000000" pitchFamily="50" charset="-128"/>
                <a:ea typeface="BIZ UDPゴシック" panose="020B0400000000000000" pitchFamily="50" charset="-128"/>
              </a:rPr>
              <a:t>÷</a:t>
            </a:r>
            <a:r>
              <a:rPr kumimoji="1" lang="ja-JP" altLang="en-US" sz="400" dirty="0">
                <a:solidFill>
                  <a:schemeClr val="tx1"/>
                </a:solidFill>
                <a:latin typeface="BIZ UDPゴシック" panose="020B0400000000000000" pitchFamily="50" charset="-128"/>
                <a:ea typeface="BIZ UDPゴシック" panose="020B0400000000000000" pitchFamily="50" charset="-128"/>
              </a:rPr>
              <a:t>　</a:t>
            </a:r>
            <a:r>
              <a:rPr kumimoji="1" lang="ja-JP" altLang="en-US" sz="1200" dirty="0">
                <a:solidFill>
                  <a:schemeClr val="tx1"/>
                </a:solidFill>
                <a:latin typeface="BIZ UDPゴシック" panose="020B0400000000000000" pitchFamily="50" charset="-128"/>
                <a:ea typeface="BIZ UDPゴシック" panose="020B0400000000000000" pitchFamily="50" charset="-128"/>
              </a:rPr>
              <a:t>使用量低減率</a:t>
            </a:r>
          </a:p>
        </p:txBody>
      </p:sp>
      <p:sp>
        <p:nvSpPr>
          <p:cNvPr id="48" name="テキスト ボックス 47">
            <a:extLst>
              <a:ext uri="{FF2B5EF4-FFF2-40B4-BE49-F238E27FC236}">
                <a16:creationId xmlns:a16="http://schemas.microsoft.com/office/drawing/2014/main" id="{CF2DC51E-BCC3-409E-8071-3BF6E8FDFE39}"/>
              </a:ext>
            </a:extLst>
          </p:cNvPr>
          <p:cNvSpPr txBox="1"/>
          <p:nvPr/>
        </p:nvSpPr>
        <p:spPr>
          <a:xfrm>
            <a:off x="202216" y="6049504"/>
            <a:ext cx="6428168" cy="307777"/>
          </a:xfrm>
          <a:prstGeom prst="rect">
            <a:avLst/>
          </a:prstGeom>
          <a:noFill/>
        </p:spPr>
        <p:txBody>
          <a:bodyPr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　　　　　　　　　　　         　ー　　　　　　　　　　           　　　　　　　　　　　　　　</a:t>
            </a:r>
            <a:r>
              <a:rPr kumimoji="1" lang="en-US" altLang="ja-JP" sz="1400" dirty="0">
                <a:latin typeface="BIZ UDPゴシック" panose="020B0400000000000000" pitchFamily="50" charset="-128"/>
                <a:ea typeface="BIZ UDPゴシック" panose="020B0400000000000000" pitchFamily="50" charset="-128"/>
              </a:rPr>
              <a:t>×</a:t>
            </a:r>
            <a:r>
              <a:rPr kumimoji="1" lang="ja-JP" altLang="en-US" sz="1400" dirty="0">
                <a:latin typeface="BIZ UDPゴシック" panose="020B0400000000000000" pitchFamily="50" charset="-128"/>
                <a:ea typeface="BIZ UDPゴシック" panose="020B0400000000000000" pitchFamily="50" charset="-128"/>
              </a:rPr>
              <a:t> </a:t>
            </a:r>
            <a:r>
              <a:rPr kumimoji="1" lang="ja-JP" altLang="en-US" sz="1400" b="1" dirty="0">
                <a:solidFill>
                  <a:srgbClr val="E24100"/>
                </a:solidFill>
                <a:latin typeface="BIZ UDPゴシック" panose="020B0400000000000000" pitchFamily="50" charset="-128"/>
                <a:ea typeface="BIZ UDPゴシック" panose="020B0400000000000000" pitchFamily="50" charset="-128"/>
              </a:rPr>
              <a:t>０．７</a:t>
            </a:r>
            <a:endParaRPr kumimoji="1" lang="ja-JP" altLang="en-US" sz="1200" b="1" dirty="0">
              <a:solidFill>
                <a:srgbClr val="E24100"/>
              </a:solidFill>
              <a:latin typeface="BIZ UDPゴシック" panose="020B0400000000000000" pitchFamily="50" charset="-128"/>
              <a:ea typeface="BIZ UDPゴシック" panose="020B0400000000000000" pitchFamily="50" charset="-128"/>
            </a:endParaRPr>
          </a:p>
        </p:txBody>
      </p:sp>
      <p:sp>
        <p:nvSpPr>
          <p:cNvPr id="37" name="正方形/長方形 36">
            <a:extLst>
              <a:ext uri="{FF2B5EF4-FFF2-40B4-BE49-F238E27FC236}">
                <a16:creationId xmlns:a16="http://schemas.microsoft.com/office/drawing/2014/main" id="{822F93DA-6717-4EE3-A2A4-F766A4982693}"/>
              </a:ext>
            </a:extLst>
          </p:cNvPr>
          <p:cNvSpPr/>
          <p:nvPr/>
        </p:nvSpPr>
        <p:spPr>
          <a:xfrm>
            <a:off x="878026" y="6057001"/>
            <a:ext cx="1273377" cy="322538"/>
          </a:xfrm>
          <a:prstGeom prst="rect">
            <a:avLst/>
          </a:prstGeom>
          <a:solidFill>
            <a:schemeClr val="bg1"/>
          </a:solidFill>
          <a:ln w="28575">
            <a:solidFill>
              <a:srgbClr val="FABB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latin typeface="BIZ UDPゴシック" panose="020B0400000000000000" pitchFamily="50" charset="-128"/>
                <a:ea typeface="BIZ UDPゴシック" panose="020B0400000000000000" pitchFamily="50" charset="-128"/>
              </a:rPr>
              <a:t>当年の肥料費</a:t>
            </a:r>
          </a:p>
        </p:txBody>
      </p:sp>
      <p:sp>
        <p:nvSpPr>
          <p:cNvPr id="43" name="テキスト ボックス 42">
            <a:extLst>
              <a:ext uri="{FF2B5EF4-FFF2-40B4-BE49-F238E27FC236}">
                <a16:creationId xmlns:a16="http://schemas.microsoft.com/office/drawing/2014/main" id="{3737548A-9990-4245-BC9F-81434D8EFF64}"/>
              </a:ext>
            </a:extLst>
          </p:cNvPr>
          <p:cNvSpPr txBox="1"/>
          <p:nvPr/>
        </p:nvSpPr>
        <p:spPr>
          <a:xfrm>
            <a:off x="3769300" y="6076953"/>
            <a:ext cx="851120" cy="369332"/>
          </a:xfrm>
          <a:prstGeom prst="rect">
            <a:avLst/>
          </a:prstGeom>
          <a:noFill/>
        </p:spPr>
        <p:txBody>
          <a:bodyPr wrap="square" rtlCol="0">
            <a:spAutoFit/>
          </a:bodyPr>
          <a:lstStyle/>
          <a:p>
            <a:r>
              <a:rPr kumimoji="1" lang="ja-JP" altLang="en-US" sz="900" u="sng" dirty="0">
                <a:uFill>
                  <a:solidFill>
                    <a:srgbClr val="FF0000"/>
                  </a:solidFill>
                </a:uFill>
                <a:latin typeface="BIZ UDPゴシック" panose="020B0400000000000000" pitchFamily="50" charset="-128"/>
                <a:ea typeface="BIZ UDPゴシック" panose="020B0400000000000000" pitchFamily="50" charset="-128"/>
              </a:rPr>
              <a:t>統計データ</a:t>
            </a:r>
            <a:endParaRPr kumimoji="1" lang="en-US" altLang="ja-JP" sz="900" u="sng" dirty="0">
              <a:uFill>
                <a:solidFill>
                  <a:srgbClr val="FF0000"/>
                </a:solidFill>
              </a:uFill>
              <a:latin typeface="BIZ UDPゴシック" panose="020B0400000000000000" pitchFamily="50" charset="-128"/>
              <a:ea typeface="BIZ UDPゴシック" panose="020B0400000000000000" pitchFamily="50" charset="-128"/>
            </a:endParaRPr>
          </a:p>
          <a:p>
            <a:r>
              <a:rPr kumimoji="1" lang="ja-JP" altLang="en-US" sz="900" u="sng" dirty="0">
                <a:uFill>
                  <a:solidFill>
                    <a:srgbClr val="FF0000"/>
                  </a:solidFill>
                </a:uFill>
                <a:latin typeface="BIZ UDPゴシック" panose="020B0400000000000000" pitchFamily="50" charset="-128"/>
                <a:ea typeface="BIZ UDPゴシック" panose="020B0400000000000000" pitchFamily="50" charset="-128"/>
              </a:rPr>
              <a:t>を基に決定</a:t>
            </a:r>
            <a:endParaRPr kumimoji="1" lang="en-US" altLang="ja-JP" sz="900" u="sng" dirty="0">
              <a:uFill>
                <a:solidFill>
                  <a:srgbClr val="FF0000"/>
                </a:solidFill>
              </a:uFill>
              <a:latin typeface="BIZ UDPゴシック" panose="020B0400000000000000" pitchFamily="50" charset="-128"/>
              <a:ea typeface="BIZ UDPゴシック" panose="020B0400000000000000" pitchFamily="50" charset="-128"/>
            </a:endParaRPr>
          </a:p>
        </p:txBody>
      </p:sp>
      <p:sp>
        <p:nvSpPr>
          <p:cNvPr id="44" name="テキスト ボックス 43">
            <a:extLst>
              <a:ext uri="{FF2B5EF4-FFF2-40B4-BE49-F238E27FC236}">
                <a16:creationId xmlns:a16="http://schemas.microsoft.com/office/drawing/2014/main" id="{D7DDE8AE-690F-462E-81A2-11D82D4C7EC1}"/>
              </a:ext>
            </a:extLst>
          </p:cNvPr>
          <p:cNvSpPr txBox="1"/>
          <p:nvPr/>
        </p:nvSpPr>
        <p:spPr>
          <a:xfrm>
            <a:off x="4952205" y="6138509"/>
            <a:ext cx="478948" cy="246221"/>
          </a:xfrm>
          <a:prstGeom prst="rect">
            <a:avLst/>
          </a:prstGeom>
          <a:noFill/>
        </p:spPr>
        <p:txBody>
          <a:bodyPr wrap="square" rtlCol="0">
            <a:spAutoFit/>
          </a:bodyPr>
          <a:lstStyle/>
          <a:p>
            <a:r>
              <a:rPr kumimoji="1" lang="en-US" altLang="ja-JP" sz="1000" dirty="0">
                <a:latin typeface="BIZ UDPゴシック" panose="020B0400000000000000" pitchFamily="50" charset="-128"/>
                <a:ea typeface="BIZ UDPゴシック" panose="020B0400000000000000" pitchFamily="50" charset="-128"/>
              </a:rPr>
              <a:t>0.9</a:t>
            </a:r>
          </a:p>
        </p:txBody>
      </p:sp>
      <p:sp>
        <p:nvSpPr>
          <p:cNvPr id="45" name="大かっこ 44">
            <a:extLst>
              <a:ext uri="{FF2B5EF4-FFF2-40B4-BE49-F238E27FC236}">
                <a16:creationId xmlns:a16="http://schemas.microsoft.com/office/drawing/2014/main" id="{86A747BA-B1BD-46A6-9910-0EA713B7F6F3}"/>
              </a:ext>
            </a:extLst>
          </p:cNvPr>
          <p:cNvSpPr/>
          <p:nvPr/>
        </p:nvSpPr>
        <p:spPr>
          <a:xfrm>
            <a:off x="3769300" y="6093566"/>
            <a:ext cx="732850" cy="359522"/>
          </a:xfrm>
          <a:prstGeom prst="bracketPair">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1400">
              <a:latin typeface="BIZ UDPゴシック" panose="020B0400000000000000" pitchFamily="50" charset="-128"/>
              <a:ea typeface="BIZ UDPゴシック" panose="020B0400000000000000" pitchFamily="50" charset="-128"/>
            </a:endParaRPr>
          </a:p>
        </p:txBody>
      </p:sp>
      <p:sp>
        <p:nvSpPr>
          <p:cNvPr id="47" name="大かっこ 46">
            <a:extLst>
              <a:ext uri="{FF2B5EF4-FFF2-40B4-BE49-F238E27FC236}">
                <a16:creationId xmlns:a16="http://schemas.microsoft.com/office/drawing/2014/main" id="{254E0CC3-EF32-480B-AA72-22CF69137EBE}"/>
              </a:ext>
            </a:extLst>
          </p:cNvPr>
          <p:cNvSpPr/>
          <p:nvPr/>
        </p:nvSpPr>
        <p:spPr>
          <a:xfrm>
            <a:off x="4908439" y="6093566"/>
            <a:ext cx="478948" cy="346844"/>
          </a:xfrm>
          <a:prstGeom prst="bracketPair">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1400">
              <a:latin typeface="BIZ UDPゴシック" panose="020B0400000000000000" pitchFamily="50" charset="-128"/>
              <a:ea typeface="BIZ UDPゴシック" panose="020B0400000000000000" pitchFamily="50" charset="-128"/>
            </a:endParaRPr>
          </a:p>
        </p:txBody>
      </p:sp>
      <p:sp>
        <p:nvSpPr>
          <p:cNvPr id="3" name="正方形/長方形 2">
            <a:extLst>
              <a:ext uri="{FF2B5EF4-FFF2-40B4-BE49-F238E27FC236}">
                <a16:creationId xmlns:a16="http://schemas.microsoft.com/office/drawing/2014/main" id="{23299135-B153-4116-AB1C-92228267DFD6}"/>
              </a:ext>
            </a:extLst>
          </p:cNvPr>
          <p:cNvSpPr/>
          <p:nvPr/>
        </p:nvSpPr>
        <p:spPr>
          <a:xfrm>
            <a:off x="3740400" y="5823994"/>
            <a:ext cx="792000" cy="81344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22455307-C2BA-4757-BFA5-C7B0C66E5981}"/>
              </a:ext>
            </a:extLst>
          </p:cNvPr>
          <p:cNvSpPr/>
          <p:nvPr/>
        </p:nvSpPr>
        <p:spPr>
          <a:xfrm>
            <a:off x="3805583" y="6402931"/>
            <a:ext cx="675719" cy="234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rgbClr val="FF0000"/>
                </a:solidFill>
              </a:rPr>
              <a:t>1.4</a:t>
            </a:r>
            <a:endParaRPr kumimoji="1" lang="ja-JP" altLang="en-US" sz="1400" dirty="0">
              <a:solidFill>
                <a:srgbClr val="FF0000"/>
              </a:solidFill>
            </a:endParaRPr>
          </a:p>
        </p:txBody>
      </p:sp>
      <p:cxnSp>
        <p:nvCxnSpPr>
          <p:cNvPr id="49" name="直線コネクタ 48">
            <a:extLst>
              <a:ext uri="{FF2B5EF4-FFF2-40B4-BE49-F238E27FC236}">
                <a16:creationId xmlns:a16="http://schemas.microsoft.com/office/drawing/2014/main" id="{2BCF06AC-6221-4175-A037-895644F66345}"/>
              </a:ext>
            </a:extLst>
          </p:cNvPr>
          <p:cNvCxnSpPr>
            <a:cxnSpLocks/>
          </p:cNvCxnSpPr>
          <p:nvPr/>
        </p:nvCxnSpPr>
        <p:spPr>
          <a:xfrm>
            <a:off x="1701823" y="5234979"/>
            <a:ext cx="422454" cy="0"/>
          </a:xfrm>
          <a:prstGeom prst="line">
            <a:avLst/>
          </a:prstGeom>
          <a:ln w="1524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0" name="正方形/長方形 9">
            <a:extLst>
              <a:ext uri="{FF2B5EF4-FFF2-40B4-BE49-F238E27FC236}">
                <a16:creationId xmlns:a16="http://schemas.microsoft.com/office/drawing/2014/main" id="{4A5EEE3E-FA17-4E5B-8B49-6DB656026CDD}"/>
              </a:ext>
            </a:extLst>
          </p:cNvPr>
          <p:cNvSpPr/>
          <p:nvPr/>
        </p:nvSpPr>
        <p:spPr>
          <a:xfrm>
            <a:off x="2518624" y="6737350"/>
            <a:ext cx="3190026" cy="204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a:solidFill>
                  <a:srgbClr val="FF0000"/>
                </a:solidFill>
                <a:latin typeface="ＭＳ ゴシック" panose="020B0609070205080204" pitchFamily="49" charset="-128"/>
                <a:ea typeface="ＭＳ ゴシック" panose="020B0609070205080204" pitchFamily="49" charset="-128"/>
              </a:rPr>
              <a:t>「昨年秋肥</a:t>
            </a:r>
            <a:r>
              <a:rPr kumimoji="1" lang="ja-JP" altLang="en-US" sz="1000" spc="-400" dirty="0">
                <a:solidFill>
                  <a:srgbClr val="FF0000"/>
                </a:solidFill>
                <a:latin typeface="ＭＳ ゴシック" panose="020B0609070205080204" pitchFamily="49" charset="-128"/>
                <a:ea typeface="ＭＳ ゴシック" panose="020B0609070205080204" pitchFamily="49" charset="-128"/>
              </a:rPr>
              <a:t>」</a:t>
            </a:r>
            <a:r>
              <a:rPr kumimoji="1" lang="ja-JP" altLang="en-US" sz="1000" spc="-800" dirty="0">
                <a:solidFill>
                  <a:srgbClr val="FF0000"/>
                </a:solidFill>
                <a:latin typeface="ＭＳ ゴシック" panose="020B0609070205080204" pitchFamily="49" charset="-128"/>
                <a:ea typeface="ＭＳ ゴシック" panose="020B0609070205080204" pitchFamily="49" charset="-128"/>
              </a:rPr>
              <a:t>、</a:t>
            </a:r>
            <a:r>
              <a:rPr kumimoji="1" lang="ja-JP" altLang="en-US" sz="1000" dirty="0">
                <a:solidFill>
                  <a:srgbClr val="FF0000"/>
                </a:solidFill>
                <a:latin typeface="ＭＳ ゴシック" panose="020B0609070205080204" pitchFamily="49" charset="-128"/>
                <a:ea typeface="ＭＳ ゴシック" panose="020B0609070205080204" pitchFamily="49" charset="-128"/>
              </a:rPr>
              <a:t>「本年春肥</a:t>
            </a:r>
            <a:r>
              <a:rPr kumimoji="1" lang="ja-JP" altLang="en-US" sz="1000" spc="-400" dirty="0">
                <a:solidFill>
                  <a:srgbClr val="FF0000"/>
                </a:solidFill>
                <a:latin typeface="ＭＳ ゴシック" panose="020B0609070205080204" pitchFamily="49" charset="-128"/>
                <a:ea typeface="ＭＳ ゴシック" panose="020B0609070205080204" pitchFamily="49" charset="-128"/>
              </a:rPr>
              <a:t>」</a:t>
            </a:r>
            <a:r>
              <a:rPr kumimoji="1" lang="ja-JP" altLang="en-US" sz="1000" dirty="0">
                <a:solidFill>
                  <a:srgbClr val="FF0000"/>
                </a:solidFill>
                <a:latin typeface="ＭＳ ゴシック" panose="020B0609070205080204" pitchFamily="49" charset="-128"/>
                <a:ea typeface="ＭＳ ゴシック" panose="020B0609070205080204" pitchFamily="49" charset="-128"/>
              </a:rPr>
              <a:t>及</a:t>
            </a:r>
            <a:r>
              <a:rPr kumimoji="1" lang="ja-JP" altLang="en-US" sz="1000" spc="-400" dirty="0">
                <a:solidFill>
                  <a:srgbClr val="FF0000"/>
                </a:solidFill>
                <a:latin typeface="ＭＳ ゴシック" panose="020B0609070205080204" pitchFamily="49" charset="-128"/>
                <a:ea typeface="ＭＳ ゴシック" panose="020B0609070205080204" pitchFamily="49" charset="-128"/>
              </a:rPr>
              <a:t>び</a:t>
            </a:r>
            <a:r>
              <a:rPr kumimoji="1" lang="ja-JP" altLang="en-US" sz="1000" dirty="0">
                <a:solidFill>
                  <a:srgbClr val="FF0000"/>
                </a:solidFill>
                <a:latin typeface="ＭＳ ゴシック" panose="020B0609070205080204" pitchFamily="49" charset="-128"/>
                <a:ea typeface="ＭＳ ゴシック" panose="020B0609070205080204" pitchFamily="49" charset="-128"/>
              </a:rPr>
              <a:t>「通年</a:t>
            </a:r>
            <a:r>
              <a:rPr kumimoji="1" lang="ja-JP" altLang="en-US" sz="1000" spc="-400" dirty="0">
                <a:solidFill>
                  <a:srgbClr val="FF0000"/>
                </a:solidFill>
                <a:latin typeface="ＭＳ ゴシック" panose="020B0609070205080204" pitchFamily="49" charset="-128"/>
                <a:ea typeface="ＭＳ ゴシック" panose="020B0609070205080204" pitchFamily="49" charset="-128"/>
              </a:rPr>
              <a:t>」</a:t>
            </a:r>
            <a:r>
              <a:rPr kumimoji="1" lang="ja-JP" altLang="en-US" sz="1000" dirty="0">
                <a:solidFill>
                  <a:srgbClr val="FF0000"/>
                </a:solidFill>
                <a:latin typeface="ＭＳ ゴシック" panose="020B0609070205080204" pitchFamily="49" charset="-128"/>
                <a:ea typeface="ＭＳ ゴシック" panose="020B0609070205080204" pitchFamily="49" charset="-128"/>
              </a:rPr>
              <a:t>のいずれも同じ</a:t>
            </a:r>
          </a:p>
        </p:txBody>
      </p:sp>
      <p:cxnSp>
        <p:nvCxnSpPr>
          <p:cNvPr id="14" name="直線コネクタ 13">
            <a:extLst>
              <a:ext uri="{FF2B5EF4-FFF2-40B4-BE49-F238E27FC236}">
                <a16:creationId xmlns:a16="http://schemas.microsoft.com/office/drawing/2014/main" id="{F585059C-75ED-AAC3-4572-7E87C6CE868A}"/>
              </a:ext>
            </a:extLst>
          </p:cNvPr>
          <p:cNvCxnSpPr>
            <a:cxnSpLocks/>
          </p:cNvCxnSpPr>
          <p:nvPr/>
        </p:nvCxnSpPr>
        <p:spPr>
          <a:xfrm>
            <a:off x="4147884" y="6649864"/>
            <a:ext cx="0" cy="113913"/>
          </a:xfrm>
          <a:prstGeom prst="line">
            <a:avLst/>
          </a:prstGeom>
          <a:ln w="12700">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32" name="テキスト ボックス 31">
            <a:extLst>
              <a:ext uri="{FF2B5EF4-FFF2-40B4-BE49-F238E27FC236}">
                <a16:creationId xmlns:a16="http://schemas.microsoft.com/office/drawing/2014/main" id="{23802A3C-3D3D-4D46-97E9-B6DEE0A87865}"/>
              </a:ext>
            </a:extLst>
          </p:cNvPr>
          <p:cNvSpPr txBox="1"/>
          <p:nvPr/>
        </p:nvSpPr>
        <p:spPr>
          <a:xfrm>
            <a:off x="495324" y="4736722"/>
            <a:ext cx="5941633" cy="630942"/>
          </a:xfrm>
          <a:prstGeom prst="rect">
            <a:avLst/>
          </a:prstGeom>
          <a:noFill/>
        </p:spPr>
        <p:txBody>
          <a:bodyPr wrap="square" rtlCol="0">
            <a:spAutoFit/>
          </a:bodyPr>
          <a:lstStyle/>
          <a:p>
            <a:r>
              <a:rPr kumimoji="1" lang="ja-JP" altLang="en-US" sz="1600" dirty="0">
                <a:latin typeface="BIZ UDPゴシック" panose="020B0400000000000000" pitchFamily="50" charset="-128"/>
                <a:ea typeface="BIZ UDPゴシック" panose="020B0400000000000000" pitchFamily="50" charset="-128"/>
              </a:rPr>
              <a:t>化学肥料低減の取組を行った上で前年度から増加した肥料費について、その</a:t>
            </a:r>
            <a:r>
              <a:rPr kumimoji="1" lang="ja-JP" altLang="en-US" sz="1900" b="1" dirty="0">
                <a:latin typeface="BIZ UDPゴシック" panose="020B0400000000000000" pitchFamily="50" charset="-128"/>
                <a:ea typeface="BIZ UDPゴシック" panose="020B0400000000000000" pitchFamily="50" charset="-128"/>
              </a:rPr>
              <a:t>７割</a:t>
            </a:r>
            <a:r>
              <a:rPr kumimoji="1" lang="ja-JP" altLang="en-US" sz="1600" dirty="0">
                <a:latin typeface="BIZ UDPゴシック" panose="020B0400000000000000" pitchFamily="50" charset="-128"/>
                <a:ea typeface="BIZ UDPゴシック" panose="020B0400000000000000" pitchFamily="50" charset="-128"/>
              </a:rPr>
              <a:t>を支援金として交付します。</a:t>
            </a:r>
            <a:endParaRPr kumimoji="1" lang="en-US" altLang="ja-JP" sz="1400"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2322065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EF9BE"/>
        </a:solidFill>
        <a:effectLst/>
      </p:bgPr>
    </p:bg>
    <p:spTree>
      <p:nvGrpSpPr>
        <p:cNvPr id="1" name=""/>
        <p:cNvGrpSpPr/>
        <p:nvPr/>
      </p:nvGrpSpPr>
      <p:grpSpPr>
        <a:xfrm>
          <a:off x="0" y="0"/>
          <a:ext cx="0" cy="0"/>
          <a:chOff x="0" y="0"/>
          <a:chExt cx="0" cy="0"/>
        </a:xfrm>
      </p:grpSpPr>
      <p:pic>
        <p:nvPicPr>
          <p:cNvPr id="15" name="図 14">
            <a:extLst>
              <a:ext uri="{FF2B5EF4-FFF2-40B4-BE49-F238E27FC236}">
                <a16:creationId xmlns:a16="http://schemas.microsoft.com/office/drawing/2014/main" id="{165DE309-1502-4B1B-B414-2D640D740EFC}"/>
              </a:ext>
            </a:extLst>
          </p:cNvPr>
          <p:cNvPicPr>
            <a:picLocks noChangeAspect="1"/>
          </p:cNvPicPr>
          <p:nvPr/>
        </p:nvPicPr>
        <p:blipFill rotWithShape="1">
          <a:blip r:embed="rId2">
            <a:extLst>
              <a:ext uri="{28A0092B-C50C-407E-A947-70E740481C1C}">
                <a14:useLocalDpi xmlns:a14="http://schemas.microsoft.com/office/drawing/2010/main" val="0"/>
              </a:ext>
            </a:extLst>
          </a:blip>
          <a:srcRect l="140" r="140"/>
          <a:stretch/>
        </p:blipFill>
        <p:spPr>
          <a:xfrm>
            <a:off x="233435" y="652084"/>
            <a:ext cx="6469564" cy="9065495"/>
          </a:xfrm>
          <a:prstGeom prst="rect">
            <a:avLst/>
          </a:prstGeom>
          <a:solidFill>
            <a:schemeClr val="bg1"/>
          </a:solidFill>
          <a:ln>
            <a:solidFill>
              <a:schemeClr val="tx1"/>
            </a:solidFill>
          </a:ln>
        </p:spPr>
      </p:pic>
      <p:sp>
        <p:nvSpPr>
          <p:cNvPr id="8" name="正方形/長方形 7">
            <a:extLst>
              <a:ext uri="{FF2B5EF4-FFF2-40B4-BE49-F238E27FC236}">
                <a16:creationId xmlns:a16="http://schemas.microsoft.com/office/drawing/2014/main" id="{330ED366-C7E9-43E8-AB13-D9596F28C5C6}"/>
              </a:ext>
            </a:extLst>
          </p:cNvPr>
          <p:cNvSpPr/>
          <p:nvPr/>
        </p:nvSpPr>
        <p:spPr>
          <a:xfrm>
            <a:off x="4838700" y="3600450"/>
            <a:ext cx="1714500" cy="4220522"/>
          </a:xfrm>
          <a:prstGeom prst="rect">
            <a:avLst/>
          </a:prstGeom>
          <a:solidFill>
            <a:srgbClr val="FEF9BE">
              <a:alpha val="36000"/>
            </a:srgbClr>
          </a:solidFill>
          <a:ln w="38100">
            <a:solidFill>
              <a:srgbClr val="3A85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四角形: 角を丸くする 1">
            <a:extLst>
              <a:ext uri="{FF2B5EF4-FFF2-40B4-BE49-F238E27FC236}">
                <a16:creationId xmlns:a16="http://schemas.microsoft.com/office/drawing/2014/main" id="{F5E68252-EB0A-4C52-B28B-8A5B1BDCD9EA}"/>
              </a:ext>
            </a:extLst>
          </p:cNvPr>
          <p:cNvSpPr/>
          <p:nvPr/>
        </p:nvSpPr>
        <p:spPr>
          <a:xfrm>
            <a:off x="329381" y="72552"/>
            <a:ext cx="3537769" cy="457200"/>
          </a:xfrm>
          <a:prstGeom prst="roundRect">
            <a:avLst/>
          </a:prstGeom>
          <a:solidFill>
            <a:srgbClr val="3A85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latin typeface="BIZ UDPゴシック" panose="020B0400000000000000" pitchFamily="50" charset="-128"/>
                <a:ea typeface="BIZ UDPゴシック" panose="020B0400000000000000" pitchFamily="50" charset="-128"/>
              </a:rPr>
              <a:t>農業者の皆様に記入いただくもの</a:t>
            </a:r>
          </a:p>
        </p:txBody>
      </p:sp>
      <p:sp>
        <p:nvSpPr>
          <p:cNvPr id="4" name="テキスト ボックス 3">
            <a:extLst>
              <a:ext uri="{FF2B5EF4-FFF2-40B4-BE49-F238E27FC236}">
                <a16:creationId xmlns:a16="http://schemas.microsoft.com/office/drawing/2014/main" id="{4CE883FD-01F7-4106-AFDA-6AC24AE7DF77}"/>
              </a:ext>
            </a:extLst>
          </p:cNvPr>
          <p:cNvSpPr txBox="1"/>
          <p:nvPr/>
        </p:nvSpPr>
        <p:spPr>
          <a:xfrm>
            <a:off x="3906079" y="3646170"/>
            <a:ext cx="1980029" cy="1164421"/>
          </a:xfrm>
          <a:prstGeom prst="rect">
            <a:avLst/>
          </a:prstGeom>
          <a:noFill/>
        </p:spPr>
        <p:txBody>
          <a:bodyPr wrap="none" rtlCol="0">
            <a:spAutoFit/>
          </a:bodyPr>
          <a:lstStyle/>
          <a:p>
            <a:pPr>
              <a:spcAft>
                <a:spcPts val="5000"/>
              </a:spcAft>
            </a:pPr>
            <a:r>
              <a:rPr kumimoji="1" lang="ja-JP" altLang="en-US" sz="1400" b="1" dirty="0"/>
              <a:t>○　　　　　　　　○</a:t>
            </a:r>
            <a:endParaRPr kumimoji="1" lang="en-US" altLang="ja-JP" sz="1400" b="1" dirty="0"/>
          </a:p>
          <a:p>
            <a:pPr>
              <a:spcAft>
                <a:spcPts val="600"/>
              </a:spcAft>
            </a:pPr>
            <a:r>
              <a:rPr kumimoji="1" lang="ja-JP" altLang="en-US" sz="1400" b="1" dirty="0"/>
              <a:t>○　　　　　　　　◎</a:t>
            </a:r>
          </a:p>
        </p:txBody>
      </p:sp>
      <p:pic>
        <p:nvPicPr>
          <p:cNvPr id="25" name="Picture 6">
            <a:extLst>
              <a:ext uri="{FF2B5EF4-FFF2-40B4-BE49-F238E27FC236}">
                <a16:creationId xmlns:a16="http://schemas.microsoft.com/office/drawing/2014/main" id="{9F66A69C-258B-4DB3-A1BF-2DBBD76B713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5819" y="15875"/>
            <a:ext cx="633258" cy="59055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8">
            <a:extLst>
              <a:ext uri="{FF2B5EF4-FFF2-40B4-BE49-F238E27FC236}">
                <a16:creationId xmlns:a16="http://schemas.microsoft.com/office/drawing/2014/main" id="{C314C71A-23B7-4D62-926E-051A4C1E819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3547454" y="-3653"/>
            <a:ext cx="633258" cy="61007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1F14E76B-DC74-423A-9269-AD19FC9EA56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47200" y="3638550"/>
            <a:ext cx="1498600" cy="1498600"/>
          </a:xfrm>
          <a:prstGeom prst="rect">
            <a:avLst/>
          </a:prstGeom>
          <a:noFill/>
          <a:extLst>
            <a:ext uri="{909E8E84-426E-40DD-AFC4-6F175D3DCCD1}">
              <a14:hiddenFill xmlns:a14="http://schemas.microsoft.com/office/drawing/2010/main">
                <a:solidFill>
                  <a:srgbClr val="FFFFFF"/>
                </a:solidFill>
              </a14:hiddenFill>
            </a:ext>
          </a:extLst>
        </p:spPr>
      </p:pic>
      <p:sp>
        <p:nvSpPr>
          <p:cNvPr id="21" name="フリーフォーム: 図形 20">
            <a:extLst>
              <a:ext uri="{FF2B5EF4-FFF2-40B4-BE49-F238E27FC236}">
                <a16:creationId xmlns:a16="http://schemas.microsoft.com/office/drawing/2014/main" id="{545AA9F0-400B-40F6-8951-856966B2FADF}"/>
              </a:ext>
            </a:extLst>
          </p:cNvPr>
          <p:cNvSpPr/>
          <p:nvPr/>
        </p:nvSpPr>
        <p:spPr>
          <a:xfrm>
            <a:off x="2650962" y="903988"/>
            <a:ext cx="3446301" cy="2343169"/>
          </a:xfrm>
          <a:custGeom>
            <a:avLst/>
            <a:gdLst>
              <a:gd name="connsiteX0" fmla="*/ 211268 w 3446301"/>
              <a:gd name="connsiteY0" fmla="*/ 0 h 2343169"/>
              <a:gd name="connsiteX1" fmla="*/ 3235033 w 3446301"/>
              <a:gd name="connsiteY1" fmla="*/ 0 h 2343169"/>
              <a:gd name="connsiteX2" fmla="*/ 3446301 w 3446301"/>
              <a:gd name="connsiteY2" fmla="*/ 211268 h 2343169"/>
              <a:gd name="connsiteX3" fmla="*/ 3446301 w 3446301"/>
              <a:gd name="connsiteY3" fmla="*/ 1495255 h 2343169"/>
              <a:gd name="connsiteX4" fmla="*/ 3235033 w 3446301"/>
              <a:gd name="connsiteY4" fmla="*/ 1706523 h 2343169"/>
              <a:gd name="connsiteX5" fmla="*/ 3107862 w 3446301"/>
              <a:gd name="connsiteY5" fmla="*/ 1706523 h 2343169"/>
              <a:gd name="connsiteX6" fmla="*/ 3135911 w 3446301"/>
              <a:gd name="connsiteY6" fmla="*/ 2343169 h 2343169"/>
              <a:gd name="connsiteX7" fmla="*/ 2782348 w 3446301"/>
              <a:gd name="connsiteY7" fmla="*/ 1706523 h 2343169"/>
              <a:gd name="connsiteX8" fmla="*/ 211268 w 3446301"/>
              <a:gd name="connsiteY8" fmla="*/ 1706523 h 2343169"/>
              <a:gd name="connsiteX9" fmla="*/ 0 w 3446301"/>
              <a:gd name="connsiteY9" fmla="*/ 1495255 h 2343169"/>
              <a:gd name="connsiteX10" fmla="*/ 0 w 3446301"/>
              <a:gd name="connsiteY10" fmla="*/ 211268 h 2343169"/>
              <a:gd name="connsiteX11" fmla="*/ 211268 w 3446301"/>
              <a:gd name="connsiteY11" fmla="*/ 0 h 2343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46301" h="2343169">
                <a:moveTo>
                  <a:pt x="211268" y="0"/>
                </a:moveTo>
                <a:lnTo>
                  <a:pt x="3235033" y="0"/>
                </a:lnTo>
                <a:cubicBezTo>
                  <a:pt x="3351713" y="0"/>
                  <a:pt x="3446301" y="94588"/>
                  <a:pt x="3446301" y="211268"/>
                </a:cubicBezTo>
                <a:lnTo>
                  <a:pt x="3446301" y="1495255"/>
                </a:lnTo>
                <a:cubicBezTo>
                  <a:pt x="3446301" y="1611935"/>
                  <a:pt x="3351713" y="1706523"/>
                  <a:pt x="3235033" y="1706523"/>
                </a:cubicBezTo>
                <a:lnTo>
                  <a:pt x="3107862" y="1706523"/>
                </a:lnTo>
                <a:lnTo>
                  <a:pt x="3135911" y="2343169"/>
                </a:lnTo>
                <a:lnTo>
                  <a:pt x="2782348" y="1706523"/>
                </a:lnTo>
                <a:lnTo>
                  <a:pt x="211268" y="1706523"/>
                </a:lnTo>
                <a:cubicBezTo>
                  <a:pt x="94588" y="1706523"/>
                  <a:pt x="0" y="1611935"/>
                  <a:pt x="0" y="1495255"/>
                </a:cubicBezTo>
                <a:lnTo>
                  <a:pt x="0" y="211268"/>
                </a:lnTo>
                <a:cubicBezTo>
                  <a:pt x="0" y="94588"/>
                  <a:pt x="94588" y="0"/>
                  <a:pt x="211268" y="0"/>
                </a:cubicBezTo>
                <a:close/>
              </a:path>
            </a:pathLst>
          </a:custGeom>
          <a:solidFill>
            <a:schemeClr val="accent4">
              <a:lumMod val="20000"/>
              <a:lumOff val="80000"/>
            </a:schemeClr>
          </a:solidFill>
          <a:ln w="28575">
            <a:solidFill>
              <a:srgbClr val="3A851F"/>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rIns="144000" rtlCol="0" anchor="ctr">
            <a:noAutofit/>
          </a:bodyPr>
          <a:lstStyle/>
          <a:p>
            <a:endParaRPr kumimoji="1" lang="ja-JP" altLang="en-US" sz="1200" dirty="0">
              <a:solidFill>
                <a:schemeClr val="tx1"/>
              </a:solidFill>
              <a:latin typeface="BIZ UDPゴシック" panose="020B0400000000000000" pitchFamily="50" charset="-128"/>
              <a:ea typeface="BIZ UDPゴシック" panose="020B0400000000000000" pitchFamily="50" charset="-128"/>
            </a:endParaRPr>
          </a:p>
        </p:txBody>
      </p:sp>
      <p:cxnSp>
        <p:nvCxnSpPr>
          <p:cNvPr id="263" name="直線コネクタ 262">
            <a:extLst>
              <a:ext uri="{FF2B5EF4-FFF2-40B4-BE49-F238E27FC236}">
                <a16:creationId xmlns:a16="http://schemas.microsoft.com/office/drawing/2014/main" id="{E4BFC3CE-D9F4-40DB-B5FB-1B6E553C80B4}"/>
              </a:ext>
            </a:extLst>
          </p:cNvPr>
          <p:cNvCxnSpPr>
            <a:cxnSpLocks/>
          </p:cNvCxnSpPr>
          <p:nvPr/>
        </p:nvCxnSpPr>
        <p:spPr>
          <a:xfrm>
            <a:off x="2961733" y="1607846"/>
            <a:ext cx="1721207" cy="0"/>
          </a:xfrm>
          <a:prstGeom prst="line">
            <a:avLst/>
          </a:prstGeom>
          <a:ln w="1270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14" name="Picture 2">
            <a:extLst>
              <a:ext uri="{FF2B5EF4-FFF2-40B4-BE49-F238E27FC236}">
                <a16:creationId xmlns:a16="http://schemas.microsoft.com/office/drawing/2014/main" id="{A0E991E2-34C2-416B-A1B2-051FB30C866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17982" y="2193756"/>
            <a:ext cx="1062715" cy="953531"/>
          </a:xfrm>
          <a:prstGeom prst="rect">
            <a:avLst/>
          </a:prstGeom>
          <a:noFill/>
          <a:extLst>
            <a:ext uri="{909E8E84-426E-40DD-AFC4-6F175D3DCCD1}">
              <a14:hiddenFill xmlns:a14="http://schemas.microsoft.com/office/drawing/2010/main">
                <a:solidFill>
                  <a:srgbClr val="FFFFFF"/>
                </a:solidFill>
              </a14:hiddenFill>
            </a:ext>
          </a:extLst>
        </p:spPr>
      </p:pic>
      <p:cxnSp>
        <p:nvCxnSpPr>
          <p:cNvPr id="23" name="直線コネクタ 22">
            <a:extLst>
              <a:ext uri="{FF2B5EF4-FFF2-40B4-BE49-F238E27FC236}">
                <a16:creationId xmlns:a16="http://schemas.microsoft.com/office/drawing/2014/main" id="{225DEFF8-CBCF-4DCD-B5FF-5ACEAE96885F}"/>
              </a:ext>
            </a:extLst>
          </p:cNvPr>
          <p:cNvCxnSpPr>
            <a:cxnSpLocks/>
          </p:cNvCxnSpPr>
          <p:nvPr/>
        </p:nvCxnSpPr>
        <p:spPr>
          <a:xfrm>
            <a:off x="5075679" y="2085028"/>
            <a:ext cx="810429" cy="0"/>
          </a:xfrm>
          <a:prstGeom prst="line">
            <a:avLst/>
          </a:prstGeom>
          <a:ln w="1270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F62D359C-2152-4486-BBC5-9250654E65AC}"/>
              </a:ext>
            </a:extLst>
          </p:cNvPr>
          <p:cNvCxnSpPr>
            <a:cxnSpLocks/>
          </p:cNvCxnSpPr>
          <p:nvPr/>
        </p:nvCxnSpPr>
        <p:spPr>
          <a:xfrm>
            <a:off x="3537929" y="1881828"/>
            <a:ext cx="2338654" cy="0"/>
          </a:xfrm>
          <a:prstGeom prst="line">
            <a:avLst/>
          </a:prstGeom>
          <a:ln w="1270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6C60F31E-46BC-4ED3-A306-FDBADD5F3724}"/>
              </a:ext>
            </a:extLst>
          </p:cNvPr>
          <p:cNvCxnSpPr>
            <a:cxnSpLocks/>
          </p:cNvCxnSpPr>
          <p:nvPr/>
        </p:nvCxnSpPr>
        <p:spPr>
          <a:xfrm>
            <a:off x="2932032" y="2285053"/>
            <a:ext cx="2954076" cy="0"/>
          </a:xfrm>
          <a:prstGeom prst="line">
            <a:avLst/>
          </a:prstGeom>
          <a:ln w="1270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2" name="テキスト ボックス 21">
            <a:extLst>
              <a:ext uri="{FF2B5EF4-FFF2-40B4-BE49-F238E27FC236}">
                <a16:creationId xmlns:a16="http://schemas.microsoft.com/office/drawing/2014/main" id="{A95A6272-D3C5-47CD-97E1-922551A0387C}"/>
              </a:ext>
            </a:extLst>
          </p:cNvPr>
          <p:cNvSpPr txBox="1"/>
          <p:nvPr/>
        </p:nvSpPr>
        <p:spPr>
          <a:xfrm>
            <a:off x="2703038" y="982915"/>
            <a:ext cx="3446301" cy="1698029"/>
          </a:xfrm>
          <a:prstGeom prst="rect">
            <a:avLst/>
          </a:prstGeom>
          <a:noFill/>
        </p:spPr>
        <p:txBody>
          <a:bodyPr wrap="square">
            <a:spAutoFit/>
          </a:bodyPr>
          <a:lstStyle/>
          <a:p>
            <a:pPr>
              <a:lnSpc>
                <a:spcPct val="110000"/>
              </a:lnSpc>
            </a:pPr>
            <a:r>
              <a:rPr kumimoji="1" lang="ja-JP" altLang="en-US" sz="1200" dirty="0">
                <a:latin typeface="BIZ UDPゴシック" panose="020B0400000000000000" pitchFamily="50" charset="-128"/>
                <a:ea typeface="BIZ UDPゴシック" panose="020B0400000000000000" pitchFamily="50" charset="-128"/>
              </a:rPr>
              <a:t>「</a:t>
            </a:r>
            <a:r>
              <a:rPr kumimoji="1" lang="ja-JP" altLang="en-US" sz="1200" dirty="0">
                <a:solidFill>
                  <a:schemeClr val="tx1"/>
                </a:solidFill>
                <a:latin typeface="BIZ UDPゴシック" panose="020B0400000000000000" pitchFamily="50" charset="-128"/>
                <a:ea typeface="BIZ UDPゴシック" panose="020B0400000000000000" pitchFamily="50" charset="-128"/>
              </a:rPr>
              <a:t>令和４年度又は令和５年度の取組」</a:t>
            </a:r>
            <a:r>
              <a:rPr kumimoji="1" lang="ja-JP" altLang="en-US" sz="1200" dirty="0">
                <a:latin typeface="BIZ UDPゴシック" panose="020B0400000000000000" pitchFamily="50" charset="-128"/>
                <a:ea typeface="BIZ UDPゴシック" panose="020B0400000000000000" pitchFamily="50" charset="-128"/>
              </a:rPr>
              <a:t>欄のうち、</a:t>
            </a:r>
            <a:endParaRPr kumimoji="1" lang="en-US" altLang="ja-JP" sz="1200" dirty="0">
              <a:latin typeface="BIZ UDPゴシック" panose="020B0400000000000000" pitchFamily="50" charset="-128"/>
              <a:ea typeface="BIZ UDPゴシック" panose="020B0400000000000000" pitchFamily="50" charset="-128"/>
            </a:endParaRPr>
          </a:p>
          <a:p>
            <a:pPr>
              <a:lnSpc>
                <a:spcPct val="110000"/>
              </a:lnSpc>
            </a:pPr>
            <a:r>
              <a:rPr kumimoji="1" lang="ja-JP" altLang="en-US" sz="1200" dirty="0">
                <a:latin typeface="BIZ UDPゴシック" panose="020B0400000000000000" pitchFamily="50" charset="-128"/>
                <a:ea typeface="BIZ UDPゴシック" panose="020B0400000000000000" pitchFamily="50" charset="-128"/>
              </a:rPr>
              <a:t>取り組めるものに〇を記入してください。</a:t>
            </a:r>
            <a:endParaRPr kumimoji="1" lang="en-US" altLang="ja-JP" sz="1200" dirty="0">
              <a:latin typeface="BIZ UDPゴシック" panose="020B0400000000000000" pitchFamily="50" charset="-128"/>
              <a:ea typeface="BIZ UDPゴシック" panose="020B0400000000000000" pitchFamily="50" charset="-128"/>
            </a:endParaRPr>
          </a:p>
          <a:p>
            <a:pPr>
              <a:lnSpc>
                <a:spcPct val="110000"/>
              </a:lnSpc>
            </a:pPr>
            <a:endParaRPr kumimoji="1" lang="en-US" altLang="ja-JP" sz="500" dirty="0">
              <a:latin typeface="BIZ UDPゴシック" panose="020B0400000000000000" pitchFamily="50" charset="-128"/>
              <a:ea typeface="BIZ UDPゴシック" panose="020B0400000000000000" pitchFamily="50" charset="-128"/>
            </a:endParaRPr>
          </a:p>
          <a:p>
            <a:pPr marL="171450" indent="-171450">
              <a:lnSpc>
                <a:spcPct val="110000"/>
              </a:lnSpc>
              <a:spcAft>
                <a:spcPts val="600"/>
              </a:spcAft>
              <a:buFont typeface="Arial" panose="020B0604020202020204" pitchFamily="34" charset="0"/>
              <a:buChar char="•"/>
            </a:pPr>
            <a:r>
              <a:rPr kumimoji="1" lang="ja-JP" altLang="en-US" sz="1200" dirty="0">
                <a:latin typeface="BIZ UDPゴシック" panose="020B0400000000000000" pitchFamily="50" charset="-128"/>
                <a:ea typeface="BIZ UDPゴシック" panose="020B0400000000000000" pitchFamily="50" charset="-128"/>
              </a:rPr>
              <a:t>２つ以上に〇が付けば</a:t>
            </a:r>
            <a:r>
              <a:rPr kumimoji="1" lang="en-US" altLang="ja-JP" sz="1200" dirty="0">
                <a:latin typeface="BIZ UDPゴシック" panose="020B0400000000000000" pitchFamily="50" charset="-128"/>
                <a:ea typeface="BIZ UDPゴシック" panose="020B0400000000000000" pitchFamily="50" charset="-128"/>
              </a:rPr>
              <a:t>OK</a:t>
            </a:r>
            <a:r>
              <a:rPr kumimoji="1" lang="ja-JP" altLang="en-US" sz="1200" dirty="0">
                <a:latin typeface="BIZ UDPゴシック" panose="020B0400000000000000" pitchFamily="50" charset="-128"/>
                <a:ea typeface="BIZ UDPゴシック" panose="020B0400000000000000" pitchFamily="50" charset="-128"/>
              </a:rPr>
              <a:t>です。</a:t>
            </a:r>
            <a:endParaRPr kumimoji="1" lang="en-US" altLang="ja-JP" sz="1200" dirty="0">
              <a:solidFill>
                <a:schemeClr val="tx1"/>
              </a:solidFill>
              <a:latin typeface="BIZ UDPゴシック" panose="020B0400000000000000" pitchFamily="50" charset="-128"/>
              <a:ea typeface="BIZ UDPゴシック" panose="020B0400000000000000" pitchFamily="50" charset="-128"/>
            </a:endParaRPr>
          </a:p>
          <a:p>
            <a:pPr marL="171450" indent="-171450">
              <a:lnSpc>
                <a:spcPct val="110000"/>
              </a:lnSpc>
              <a:buFont typeface="Arial" panose="020B0604020202020204" pitchFamily="34" charset="0"/>
              <a:buChar char="•"/>
            </a:pPr>
            <a:r>
              <a:rPr kumimoji="1" lang="ja-JP" altLang="en-US" sz="1200" dirty="0">
                <a:latin typeface="BIZ UDPゴシック" panose="020B0400000000000000" pitchFamily="50" charset="-128"/>
                <a:ea typeface="BIZ UDPゴシック" panose="020B0400000000000000" pitchFamily="50" charset="-128"/>
              </a:rPr>
              <a:t>これまで既に取り組んでいるものもカウント</a:t>
            </a:r>
            <a:br>
              <a:rPr kumimoji="1" lang="en-US" altLang="ja-JP" sz="1200" dirty="0">
                <a:latin typeface="BIZ UDPゴシック" panose="020B0400000000000000" pitchFamily="50" charset="-128"/>
                <a:ea typeface="BIZ UDPゴシック" panose="020B0400000000000000" pitchFamily="50" charset="-128"/>
              </a:rPr>
            </a:br>
            <a:r>
              <a:rPr kumimoji="1" lang="ja-JP" altLang="en-US" sz="1200" dirty="0">
                <a:latin typeface="BIZ UDPゴシック" panose="020B0400000000000000" pitchFamily="50" charset="-128"/>
                <a:ea typeface="BIZ UDPゴシック" panose="020B0400000000000000" pitchFamily="50" charset="-128"/>
              </a:rPr>
              <a:t>できます（その場合、１つ以上は、新しい取組</a:t>
            </a:r>
            <a:br>
              <a:rPr kumimoji="1" lang="en-US" altLang="ja-JP" sz="1200" dirty="0">
                <a:latin typeface="BIZ UDPゴシック" panose="020B0400000000000000" pitchFamily="50" charset="-128"/>
                <a:ea typeface="BIZ UDPゴシック" panose="020B0400000000000000" pitchFamily="50" charset="-128"/>
              </a:rPr>
            </a:br>
            <a:r>
              <a:rPr kumimoji="1" lang="ja-JP" altLang="en-US" sz="1200" dirty="0">
                <a:latin typeface="BIZ UDPゴシック" panose="020B0400000000000000" pitchFamily="50" charset="-128"/>
                <a:ea typeface="BIZ UDPゴシック" panose="020B0400000000000000" pitchFamily="50" charset="-128"/>
              </a:rPr>
              <a:t>または従来の取組の強化・拡大（「◎」で記入）を含むようにしてください。）</a:t>
            </a:r>
            <a:endParaRPr kumimoji="1" lang="en-US" altLang="ja-JP" sz="1200"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38694332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EF9BE"/>
        </a:solidFill>
        <a:effectLst/>
      </p:bgPr>
    </p:bg>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7B48F035-843A-45BA-A462-BA095CF0825F}"/>
              </a:ext>
            </a:extLst>
          </p:cNvPr>
          <p:cNvSpPr/>
          <p:nvPr/>
        </p:nvSpPr>
        <p:spPr>
          <a:xfrm>
            <a:off x="1775434" y="8317282"/>
            <a:ext cx="4834647" cy="139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正方形/長方形 38">
            <a:extLst>
              <a:ext uri="{FF2B5EF4-FFF2-40B4-BE49-F238E27FC236}">
                <a16:creationId xmlns:a16="http://schemas.microsoft.com/office/drawing/2014/main" id="{1806E5C5-89E2-4928-94D4-8EB5583E787D}"/>
              </a:ext>
            </a:extLst>
          </p:cNvPr>
          <p:cNvSpPr/>
          <p:nvPr/>
        </p:nvSpPr>
        <p:spPr>
          <a:xfrm flipV="1">
            <a:off x="247918" y="527001"/>
            <a:ext cx="6362163" cy="1992350"/>
          </a:xfrm>
          <a:prstGeom prst="rect">
            <a:avLst/>
          </a:prstGeom>
          <a:solidFill>
            <a:schemeClr val="bg1"/>
          </a:solidFill>
          <a:ln w="28575">
            <a:solidFill>
              <a:srgbClr val="3A85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41" name="矢印: 五方向 40">
            <a:extLst>
              <a:ext uri="{FF2B5EF4-FFF2-40B4-BE49-F238E27FC236}">
                <a16:creationId xmlns:a16="http://schemas.microsoft.com/office/drawing/2014/main" id="{6419A20C-FBA7-4C9A-A1A1-CBD93E1F7F82}"/>
              </a:ext>
            </a:extLst>
          </p:cNvPr>
          <p:cNvSpPr/>
          <p:nvPr/>
        </p:nvSpPr>
        <p:spPr>
          <a:xfrm>
            <a:off x="235040" y="327264"/>
            <a:ext cx="1540394" cy="399473"/>
          </a:xfrm>
          <a:prstGeom prst="homePlate">
            <a:avLst/>
          </a:prstGeom>
          <a:solidFill>
            <a:srgbClr val="3A85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solidFill>
                  <a:schemeClr val="bg1"/>
                </a:solidFill>
                <a:latin typeface="BIZ UDPゴシック" panose="020B0400000000000000" pitchFamily="50" charset="-128"/>
                <a:ea typeface="BIZ UDPゴシック" panose="020B0400000000000000" pitchFamily="50" charset="-128"/>
              </a:rPr>
              <a:t> 申請方法</a:t>
            </a:r>
          </a:p>
        </p:txBody>
      </p:sp>
      <p:sp>
        <p:nvSpPr>
          <p:cNvPr id="42" name="大かっこ 41">
            <a:extLst>
              <a:ext uri="{FF2B5EF4-FFF2-40B4-BE49-F238E27FC236}">
                <a16:creationId xmlns:a16="http://schemas.microsoft.com/office/drawing/2014/main" id="{74957B93-8C18-4A25-AA33-6909240CAA26}"/>
              </a:ext>
            </a:extLst>
          </p:cNvPr>
          <p:cNvSpPr/>
          <p:nvPr/>
        </p:nvSpPr>
        <p:spPr>
          <a:xfrm>
            <a:off x="569890" y="1769967"/>
            <a:ext cx="5801553" cy="573823"/>
          </a:xfrm>
          <a:prstGeom prst="bracketPair">
            <a:avLst>
              <a:gd name="adj" fmla="val 10274"/>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43" name="正方形/長方形 42">
            <a:extLst>
              <a:ext uri="{FF2B5EF4-FFF2-40B4-BE49-F238E27FC236}">
                <a16:creationId xmlns:a16="http://schemas.microsoft.com/office/drawing/2014/main" id="{824DAB5A-B2D5-4E5A-8DAA-1A4BC65480DD}"/>
              </a:ext>
            </a:extLst>
          </p:cNvPr>
          <p:cNvSpPr/>
          <p:nvPr/>
        </p:nvSpPr>
        <p:spPr>
          <a:xfrm flipV="1">
            <a:off x="247919" y="3021326"/>
            <a:ext cx="6374092" cy="4284349"/>
          </a:xfrm>
          <a:prstGeom prst="rect">
            <a:avLst/>
          </a:prstGeom>
          <a:solidFill>
            <a:schemeClr val="bg1"/>
          </a:solidFill>
          <a:ln w="28575">
            <a:solidFill>
              <a:srgbClr val="3A85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dirty="0">
              <a:latin typeface="BIZ UDPゴシック" panose="020B0400000000000000" pitchFamily="50" charset="-128"/>
              <a:ea typeface="BIZ UDPゴシック" panose="020B0400000000000000" pitchFamily="50" charset="-128"/>
            </a:endParaRPr>
          </a:p>
        </p:txBody>
      </p:sp>
      <p:sp>
        <p:nvSpPr>
          <p:cNvPr id="44" name="テキスト ボックス 43">
            <a:extLst>
              <a:ext uri="{FF2B5EF4-FFF2-40B4-BE49-F238E27FC236}">
                <a16:creationId xmlns:a16="http://schemas.microsoft.com/office/drawing/2014/main" id="{32D5D218-017B-4FD6-84B9-91813C6384C5}"/>
              </a:ext>
            </a:extLst>
          </p:cNvPr>
          <p:cNvSpPr txBox="1"/>
          <p:nvPr/>
        </p:nvSpPr>
        <p:spPr>
          <a:xfrm>
            <a:off x="383145" y="3354444"/>
            <a:ext cx="6091707" cy="338554"/>
          </a:xfrm>
          <a:prstGeom prst="rect">
            <a:avLst/>
          </a:prstGeom>
          <a:noFill/>
        </p:spPr>
        <p:txBody>
          <a:bodyPr wrap="square" rtlCol="0">
            <a:spAutoFit/>
          </a:bodyPr>
          <a:lstStyle/>
          <a:p>
            <a:r>
              <a:rPr kumimoji="1" lang="ja-JP" altLang="en-US" sz="1600" dirty="0">
                <a:latin typeface="BIZ UDPゴシック" panose="020B0400000000000000" pitchFamily="50" charset="-128"/>
                <a:ea typeface="BIZ UDPゴシック" panose="020B0400000000000000" pitchFamily="50" charset="-128"/>
              </a:rPr>
              <a:t>今後のスケジュールは、概ね以下のとおりです。</a:t>
            </a:r>
          </a:p>
        </p:txBody>
      </p:sp>
      <p:sp>
        <p:nvSpPr>
          <p:cNvPr id="46" name="矢印: 五方向 45">
            <a:extLst>
              <a:ext uri="{FF2B5EF4-FFF2-40B4-BE49-F238E27FC236}">
                <a16:creationId xmlns:a16="http://schemas.microsoft.com/office/drawing/2014/main" id="{C2B65460-90D8-4E1A-85F7-A727EB5299CA}"/>
              </a:ext>
            </a:extLst>
          </p:cNvPr>
          <p:cNvSpPr/>
          <p:nvPr/>
        </p:nvSpPr>
        <p:spPr>
          <a:xfrm>
            <a:off x="235990" y="2814590"/>
            <a:ext cx="1774999" cy="399473"/>
          </a:xfrm>
          <a:prstGeom prst="homePlate">
            <a:avLst/>
          </a:prstGeom>
          <a:solidFill>
            <a:srgbClr val="3A85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solidFill>
                  <a:schemeClr val="bg1"/>
                </a:solidFill>
                <a:latin typeface="BIZ UDPゴシック" panose="020B0400000000000000" pitchFamily="50" charset="-128"/>
                <a:ea typeface="BIZ UDPゴシック" panose="020B0400000000000000" pitchFamily="50" charset="-128"/>
              </a:rPr>
              <a:t> スケジュール</a:t>
            </a:r>
          </a:p>
        </p:txBody>
      </p:sp>
      <p:sp>
        <p:nvSpPr>
          <p:cNvPr id="91" name="矢印: 五方向 90">
            <a:extLst>
              <a:ext uri="{FF2B5EF4-FFF2-40B4-BE49-F238E27FC236}">
                <a16:creationId xmlns:a16="http://schemas.microsoft.com/office/drawing/2014/main" id="{F3BB5A9F-40EF-4C7A-8509-8EC8B2E58FE9}"/>
              </a:ext>
            </a:extLst>
          </p:cNvPr>
          <p:cNvSpPr/>
          <p:nvPr/>
        </p:nvSpPr>
        <p:spPr>
          <a:xfrm>
            <a:off x="247918" y="7607913"/>
            <a:ext cx="1418957" cy="399473"/>
          </a:xfrm>
          <a:prstGeom prst="homePlate">
            <a:avLst/>
          </a:prstGeom>
          <a:solidFill>
            <a:srgbClr val="3A85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solidFill>
                  <a:schemeClr val="bg1"/>
                </a:solidFill>
                <a:latin typeface="BIZ UDPゴシック" panose="020B0400000000000000" pitchFamily="50" charset="-128"/>
                <a:ea typeface="BIZ UDPゴシック" panose="020B0400000000000000" pitchFamily="50" charset="-128"/>
              </a:rPr>
              <a:t> Ｑ＆Ａ</a:t>
            </a:r>
          </a:p>
        </p:txBody>
      </p:sp>
      <p:grpSp>
        <p:nvGrpSpPr>
          <p:cNvPr id="8" name="グループ化 7">
            <a:extLst>
              <a:ext uri="{FF2B5EF4-FFF2-40B4-BE49-F238E27FC236}">
                <a16:creationId xmlns:a16="http://schemas.microsoft.com/office/drawing/2014/main" id="{A00999B1-97BE-34B5-5F7A-C86BE328FFB6}"/>
              </a:ext>
            </a:extLst>
          </p:cNvPr>
          <p:cNvGrpSpPr/>
          <p:nvPr/>
        </p:nvGrpSpPr>
        <p:grpSpPr>
          <a:xfrm>
            <a:off x="542714" y="3851247"/>
            <a:ext cx="1777778" cy="3061954"/>
            <a:chOff x="542714" y="3851247"/>
            <a:chExt cx="1777778" cy="2586568"/>
          </a:xfrm>
        </p:grpSpPr>
        <p:sp>
          <p:nvSpPr>
            <p:cNvPr id="17" name="フローチャート: 他ページ結合子 16">
              <a:extLst>
                <a:ext uri="{FF2B5EF4-FFF2-40B4-BE49-F238E27FC236}">
                  <a16:creationId xmlns:a16="http://schemas.microsoft.com/office/drawing/2014/main" id="{B3A154AA-D752-443F-9B36-0F5F14F59B1D}"/>
                </a:ext>
              </a:extLst>
            </p:cNvPr>
            <p:cNvSpPr/>
            <p:nvPr/>
          </p:nvSpPr>
          <p:spPr>
            <a:xfrm>
              <a:off x="542714" y="5675286"/>
              <a:ext cx="1777778" cy="762529"/>
            </a:xfrm>
            <a:prstGeom prst="flowChartOffpageConnector">
              <a:avLst/>
            </a:prstGeom>
            <a:solidFill>
              <a:srgbClr val="F8A43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フローチャート: 他ページ結合子 15">
              <a:extLst>
                <a:ext uri="{FF2B5EF4-FFF2-40B4-BE49-F238E27FC236}">
                  <a16:creationId xmlns:a16="http://schemas.microsoft.com/office/drawing/2014/main" id="{5D1BE8D8-A87F-44C8-99E1-BD005AEAD0E7}"/>
                </a:ext>
              </a:extLst>
            </p:cNvPr>
            <p:cNvSpPr/>
            <p:nvPr/>
          </p:nvSpPr>
          <p:spPr>
            <a:xfrm>
              <a:off x="542714" y="5079973"/>
              <a:ext cx="1777778" cy="762529"/>
            </a:xfrm>
            <a:prstGeom prst="flowChartOffpageConnector">
              <a:avLst/>
            </a:prstGeom>
            <a:solidFill>
              <a:srgbClr val="F8A43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フローチャート: 他ページ結合子 14">
              <a:extLst>
                <a:ext uri="{FF2B5EF4-FFF2-40B4-BE49-F238E27FC236}">
                  <a16:creationId xmlns:a16="http://schemas.microsoft.com/office/drawing/2014/main" id="{4897232F-BCC1-4016-BB37-FE281FAB4B03}"/>
                </a:ext>
              </a:extLst>
            </p:cNvPr>
            <p:cNvSpPr/>
            <p:nvPr/>
          </p:nvSpPr>
          <p:spPr>
            <a:xfrm>
              <a:off x="542714" y="4465610"/>
              <a:ext cx="1777778" cy="762529"/>
            </a:xfrm>
            <a:prstGeom prst="flowChartOffpageConnector">
              <a:avLst/>
            </a:prstGeom>
            <a:solidFill>
              <a:srgbClr val="F8A43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フローチャート: 他ページ結合子 3">
              <a:extLst>
                <a:ext uri="{FF2B5EF4-FFF2-40B4-BE49-F238E27FC236}">
                  <a16:creationId xmlns:a16="http://schemas.microsoft.com/office/drawing/2014/main" id="{BC4BD558-B470-403F-9831-975B2CBFABC2}"/>
                </a:ext>
              </a:extLst>
            </p:cNvPr>
            <p:cNvSpPr/>
            <p:nvPr/>
          </p:nvSpPr>
          <p:spPr>
            <a:xfrm>
              <a:off x="542714" y="3851247"/>
              <a:ext cx="1777778" cy="762529"/>
            </a:xfrm>
            <a:prstGeom prst="flowChartOffpageConnector">
              <a:avLst/>
            </a:prstGeom>
            <a:solidFill>
              <a:srgbClr val="F8A43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2" name="テキスト ボックス 21">
            <a:extLst>
              <a:ext uri="{FF2B5EF4-FFF2-40B4-BE49-F238E27FC236}">
                <a16:creationId xmlns:a16="http://schemas.microsoft.com/office/drawing/2014/main" id="{9D7C6055-C7A8-40FA-A72E-453FFB6D3E92}"/>
              </a:ext>
            </a:extLst>
          </p:cNvPr>
          <p:cNvSpPr txBox="1"/>
          <p:nvPr/>
        </p:nvSpPr>
        <p:spPr>
          <a:xfrm>
            <a:off x="2456355" y="3871084"/>
            <a:ext cx="4256250" cy="3262432"/>
          </a:xfrm>
          <a:prstGeom prst="rect">
            <a:avLst/>
          </a:prstGeom>
          <a:noFill/>
        </p:spPr>
        <p:txBody>
          <a:bodyPr wrap="square" rtlCol="0">
            <a:spAutoFit/>
          </a:bodyPr>
          <a:lstStyle/>
          <a:p>
            <a:pPr marL="0" algn="l" rtl="0" eaLnBrk="1" fontAlgn="ctr" latinLnBrk="0" hangingPunct="1">
              <a:spcBef>
                <a:spcPts val="0"/>
              </a:spcBef>
              <a:spcAft>
                <a:spcPts val="0"/>
              </a:spcAft>
            </a:pPr>
            <a:r>
              <a:rPr kumimoji="1" lang="ja-JP" altLang="ja-JP" sz="1600" b="0" i="0" u="none" strike="noStrike" kern="1200" dirty="0">
                <a:solidFill>
                  <a:srgbClr val="000000"/>
                </a:solidFill>
                <a:effectLst/>
                <a:latin typeface="BIZ UDPゴシック" panose="020B0400000000000000" pitchFamily="50" charset="-128"/>
                <a:ea typeface="BIZ UDPゴシック" panose="020B0400000000000000" pitchFamily="50" charset="-128"/>
              </a:rPr>
              <a:t>事業説明会</a:t>
            </a:r>
            <a:endParaRPr lang="ja-JP" altLang="ja-JP" sz="2000" b="0" i="0" u="none" strike="noStrike" dirty="0">
              <a:effectLst/>
              <a:latin typeface="BIZ UDPゴシック" panose="020B0400000000000000" pitchFamily="50" charset="-128"/>
              <a:ea typeface="BIZ UDPゴシック" panose="020B0400000000000000" pitchFamily="50" charset="-128"/>
            </a:endParaRPr>
          </a:p>
          <a:p>
            <a:pPr marL="0" algn="l" rtl="0" eaLnBrk="1" fontAlgn="ctr" latinLnBrk="0" hangingPunct="1">
              <a:spcBef>
                <a:spcPts val="0"/>
              </a:spcBef>
            </a:pPr>
            <a:r>
              <a:rPr kumimoji="1" lang="ja-JP" altLang="ja-JP" sz="1600" b="0" i="0" u="none" strike="noStrike" kern="1200" dirty="0">
                <a:solidFill>
                  <a:srgbClr val="000000"/>
                </a:solidFill>
                <a:effectLst/>
                <a:latin typeface="BIZ UDPゴシック" panose="020B0400000000000000" pitchFamily="50" charset="-128"/>
                <a:ea typeface="BIZ UDPゴシック" panose="020B0400000000000000" pitchFamily="50" charset="-128"/>
              </a:rPr>
              <a:t>県段階の組織（申請窓口）の体制づくり</a:t>
            </a:r>
            <a:endParaRPr kumimoji="1" lang="en-US" altLang="ja-JP" sz="1600" b="0" i="0" u="none" strike="noStrike" kern="1200" dirty="0">
              <a:solidFill>
                <a:srgbClr val="000000"/>
              </a:solidFill>
              <a:effectLst/>
              <a:latin typeface="BIZ UDPゴシック" panose="020B0400000000000000" pitchFamily="50" charset="-128"/>
              <a:ea typeface="BIZ UDPゴシック" panose="020B0400000000000000" pitchFamily="50" charset="-128"/>
            </a:endParaRPr>
          </a:p>
          <a:p>
            <a:pPr marL="0" algn="l" rtl="0" eaLnBrk="1" fontAlgn="ctr" latinLnBrk="0" hangingPunct="1">
              <a:spcBef>
                <a:spcPts val="0"/>
              </a:spcBef>
            </a:pPr>
            <a:endParaRPr lang="ja-JP" altLang="ja-JP" sz="2800" b="0" i="0" u="none" strike="noStrike" dirty="0">
              <a:effectLst/>
              <a:latin typeface="BIZ UDPゴシック" panose="020B0400000000000000" pitchFamily="50" charset="-128"/>
              <a:ea typeface="BIZ UDPゴシック" panose="020B0400000000000000" pitchFamily="50" charset="-128"/>
            </a:endParaRPr>
          </a:p>
          <a:p>
            <a:pPr marL="0" algn="l" rtl="0" eaLnBrk="1" fontAlgn="ctr" latinLnBrk="0" hangingPunct="1">
              <a:spcBef>
                <a:spcPts val="0"/>
              </a:spcBef>
              <a:spcAft>
                <a:spcPts val="200"/>
              </a:spcAft>
            </a:pPr>
            <a:r>
              <a:rPr kumimoji="1" lang="ja-JP" altLang="ja-JP" sz="1600" b="0" i="0" u="none" strike="noStrike" kern="1200" dirty="0">
                <a:solidFill>
                  <a:srgbClr val="000000"/>
                </a:solidFill>
                <a:effectLst/>
                <a:latin typeface="BIZ UDPゴシック" panose="020B0400000000000000" pitchFamily="50" charset="-128"/>
                <a:ea typeface="BIZ UDPゴシック" panose="020B0400000000000000" pitchFamily="50" charset="-128"/>
              </a:rPr>
              <a:t>農業者グループからの申請（秋肥分）</a:t>
            </a:r>
            <a:endParaRPr kumimoji="1" lang="en-US" altLang="ja-JP" sz="1600" b="0" i="0" u="none" strike="noStrike" kern="1200" dirty="0">
              <a:solidFill>
                <a:srgbClr val="000000"/>
              </a:solidFill>
              <a:effectLst/>
              <a:latin typeface="BIZ UDPゴシック" panose="020B0400000000000000" pitchFamily="50" charset="-128"/>
              <a:ea typeface="BIZ UDPゴシック" panose="020B0400000000000000" pitchFamily="50" charset="-128"/>
            </a:endParaRPr>
          </a:p>
          <a:p>
            <a:pPr marL="0" algn="l" rtl="0" eaLnBrk="1" fontAlgn="ctr" latinLnBrk="0" hangingPunct="1">
              <a:spcBef>
                <a:spcPts val="0"/>
              </a:spcBef>
              <a:spcAft>
                <a:spcPts val="200"/>
              </a:spcAft>
            </a:pPr>
            <a:endParaRPr lang="ja-JP" altLang="ja-JP" sz="2800" b="0" i="0" u="none" strike="noStrike" dirty="0">
              <a:effectLst/>
              <a:latin typeface="BIZ UDPゴシック" panose="020B0400000000000000" pitchFamily="50" charset="-128"/>
              <a:ea typeface="BIZ UDPゴシック" panose="020B0400000000000000" pitchFamily="50" charset="-128"/>
            </a:endParaRPr>
          </a:p>
          <a:p>
            <a:pPr marL="0" algn="l" rtl="0" eaLnBrk="1" fontAlgn="ctr" latinLnBrk="0" hangingPunct="1">
              <a:spcBef>
                <a:spcPts val="0"/>
              </a:spcBef>
              <a:spcAft>
                <a:spcPts val="200"/>
              </a:spcAft>
            </a:pPr>
            <a:r>
              <a:rPr kumimoji="1" lang="ja-JP" altLang="ja-JP" sz="1600" b="0" i="0" u="none" strike="noStrike" kern="1200" dirty="0">
                <a:solidFill>
                  <a:srgbClr val="000000"/>
                </a:solidFill>
                <a:effectLst/>
                <a:latin typeface="BIZ UDPゴシック" panose="020B0400000000000000" pitchFamily="50" charset="-128"/>
                <a:ea typeface="BIZ UDPゴシック" panose="020B0400000000000000" pitchFamily="50" charset="-128"/>
              </a:rPr>
              <a:t>農業者グループへの支援金の交付（秋肥分）</a:t>
            </a:r>
            <a:endParaRPr kumimoji="1" lang="en-US" altLang="ja-JP" sz="1600" b="0" i="0" u="none" strike="noStrike" kern="1200" dirty="0">
              <a:solidFill>
                <a:srgbClr val="000000"/>
              </a:solidFill>
              <a:effectLst/>
              <a:latin typeface="BIZ UDPゴシック" panose="020B0400000000000000" pitchFamily="50" charset="-128"/>
              <a:ea typeface="BIZ UDPゴシック" panose="020B0400000000000000" pitchFamily="50" charset="-128"/>
            </a:endParaRPr>
          </a:p>
          <a:p>
            <a:pPr marL="0" algn="l" rtl="0" eaLnBrk="1" fontAlgn="ctr" latinLnBrk="0" hangingPunct="1">
              <a:spcBef>
                <a:spcPts val="0"/>
              </a:spcBef>
              <a:spcAft>
                <a:spcPts val="200"/>
              </a:spcAft>
            </a:pPr>
            <a:endParaRPr lang="ja-JP" altLang="ja-JP" sz="2800" b="0" i="0" u="none" strike="noStrike" dirty="0">
              <a:effectLst/>
              <a:latin typeface="BIZ UDPゴシック" panose="020B0400000000000000" pitchFamily="50" charset="-128"/>
              <a:ea typeface="BIZ UDPゴシック" panose="020B0400000000000000" pitchFamily="50" charset="-128"/>
            </a:endParaRPr>
          </a:p>
          <a:p>
            <a:pPr marL="0" algn="l" rtl="0" eaLnBrk="1" fontAlgn="ctr" latinLnBrk="0" hangingPunct="1">
              <a:spcBef>
                <a:spcPts val="0"/>
              </a:spcBef>
              <a:spcAft>
                <a:spcPts val="200"/>
              </a:spcAft>
            </a:pPr>
            <a:r>
              <a:rPr kumimoji="1" lang="ja-JP" altLang="ja-JP" sz="1600" b="0" i="0" u="none" strike="noStrike" kern="1200" dirty="0">
                <a:solidFill>
                  <a:srgbClr val="000000"/>
                </a:solidFill>
                <a:effectLst/>
                <a:latin typeface="BIZ UDPゴシック" panose="020B0400000000000000" pitchFamily="50" charset="-128"/>
                <a:ea typeface="BIZ UDPゴシック" panose="020B0400000000000000" pitchFamily="50" charset="-128"/>
              </a:rPr>
              <a:t>農業者グループからの申請</a:t>
            </a:r>
            <a:r>
              <a:rPr kumimoji="1" lang="ja-JP" altLang="en-US" sz="1600" b="0" i="0" u="none" strike="noStrike" kern="1200" dirty="0">
                <a:solidFill>
                  <a:srgbClr val="000000"/>
                </a:solidFill>
                <a:effectLst/>
                <a:latin typeface="BIZ UDPゴシック" panose="020B0400000000000000" pitchFamily="50" charset="-128"/>
                <a:ea typeface="BIZ UDPゴシック" panose="020B0400000000000000" pitchFamily="50" charset="-128"/>
              </a:rPr>
              <a:t>・交付</a:t>
            </a:r>
            <a:endParaRPr lang="ja-JP" altLang="ja-JP" sz="2000" b="0" i="0" u="none" strike="noStrike" dirty="0">
              <a:effectLst/>
              <a:latin typeface="BIZ UDPゴシック" panose="020B0400000000000000" pitchFamily="50" charset="-128"/>
              <a:ea typeface="BIZ UDPゴシック" panose="020B0400000000000000" pitchFamily="50" charset="-128"/>
            </a:endParaRPr>
          </a:p>
          <a:p>
            <a:pPr marL="0" algn="l" rtl="0" eaLnBrk="1" fontAlgn="ctr" latinLnBrk="0" hangingPunct="1">
              <a:spcBef>
                <a:spcPts val="0"/>
              </a:spcBef>
              <a:spcAft>
                <a:spcPts val="200"/>
              </a:spcAft>
            </a:pPr>
            <a:endParaRPr kumimoji="1" lang="en-US" altLang="ja-JP" sz="1600" b="0" i="0" u="none" strike="noStrike" kern="1200" dirty="0">
              <a:solidFill>
                <a:srgbClr val="000000"/>
              </a:solidFill>
              <a:effectLst/>
              <a:latin typeface="BIZ UDPゴシック" panose="020B0400000000000000" pitchFamily="50" charset="-128"/>
              <a:ea typeface="BIZ UDPゴシック" panose="020B0400000000000000" pitchFamily="50" charset="-128"/>
            </a:endParaRPr>
          </a:p>
          <a:p>
            <a:pPr marL="0" algn="ctr" rtl="0" eaLnBrk="1" fontAlgn="ctr" latinLnBrk="0" hangingPunct="1">
              <a:spcBef>
                <a:spcPts val="0"/>
              </a:spcBef>
              <a:spcAft>
                <a:spcPts val="3000"/>
              </a:spcAft>
            </a:pPr>
            <a:endParaRPr lang="ja-JP" altLang="ja-JP" sz="1600" b="0" i="0" u="none" strike="noStrike" dirty="0">
              <a:effectLst/>
              <a:latin typeface="BIZ UDPゴシック" panose="020B0400000000000000" pitchFamily="50" charset="-128"/>
              <a:ea typeface="BIZ UDPゴシック" panose="020B0400000000000000" pitchFamily="50" charset="-128"/>
            </a:endParaRPr>
          </a:p>
        </p:txBody>
      </p:sp>
      <p:cxnSp>
        <p:nvCxnSpPr>
          <p:cNvPr id="23" name="直線コネクタ 22">
            <a:extLst>
              <a:ext uri="{FF2B5EF4-FFF2-40B4-BE49-F238E27FC236}">
                <a16:creationId xmlns:a16="http://schemas.microsoft.com/office/drawing/2014/main" id="{DD25AA6D-76F6-4446-BA89-6ED0D9F8D149}"/>
              </a:ext>
            </a:extLst>
          </p:cNvPr>
          <p:cNvCxnSpPr>
            <a:cxnSpLocks/>
          </p:cNvCxnSpPr>
          <p:nvPr/>
        </p:nvCxnSpPr>
        <p:spPr>
          <a:xfrm>
            <a:off x="2445461" y="9004961"/>
            <a:ext cx="2290927" cy="0"/>
          </a:xfrm>
          <a:prstGeom prst="line">
            <a:avLst/>
          </a:prstGeom>
          <a:ln w="1270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4098" name="Picture 2">
            <a:extLst>
              <a:ext uri="{FF2B5EF4-FFF2-40B4-BE49-F238E27FC236}">
                <a16:creationId xmlns:a16="http://schemas.microsoft.com/office/drawing/2014/main" id="{2687775E-7293-421A-9205-6A02FE3670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02396">
            <a:off x="5770164" y="53024"/>
            <a:ext cx="975146" cy="975146"/>
          </a:xfrm>
          <a:prstGeom prst="rect">
            <a:avLst/>
          </a:prstGeom>
          <a:noFill/>
          <a:extLst>
            <a:ext uri="{909E8E84-426E-40DD-AFC4-6F175D3DCCD1}">
              <a14:hiddenFill xmlns:a14="http://schemas.microsoft.com/office/drawing/2010/main">
                <a:solidFill>
                  <a:srgbClr val="FFFFFF"/>
                </a:solidFill>
              </a14:hiddenFill>
            </a:ext>
          </a:extLst>
        </p:spPr>
      </p:pic>
      <p:cxnSp>
        <p:nvCxnSpPr>
          <p:cNvPr id="24" name="直線コネクタ 23">
            <a:extLst>
              <a:ext uri="{FF2B5EF4-FFF2-40B4-BE49-F238E27FC236}">
                <a16:creationId xmlns:a16="http://schemas.microsoft.com/office/drawing/2014/main" id="{AA9E93C8-D61B-402F-AE79-9BE7E39D042C}"/>
              </a:ext>
            </a:extLst>
          </p:cNvPr>
          <p:cNvCxnSpPr>
            <a:cxnSpLocks/>
          </p:cNvCxnSpPr>
          <p:nvPr/>
        </p:nvCxnSpPr>
        <p:spPr>
          <a:xfrm>
            <a:off x="411720" y="1081775"/>
            <a:ext cx="2033741" cy="0"/>
          </a:xfrm>
          <a:prstGeom prst="line">
            <a:avLst/>
          </a:prstGeom>
          <a:ln w="1270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40" name="テキスト ボックス 39">
            <a:extLst>
              <a:ext uri="{FF2B5EF4-FFF2-40B4-BE49-F238E27FC236}">
                <a16:creationId xmlns:a16="http://schemas.microsoft.com/office/drawing/2014/main" id="{1E6E4DCF-4717-4D29-9A6E-B62FF38220E8}"/>
              </a:ext>
            </a:extLst>
          </p:cNvPr>
          <p:cNvSpPr txBox="1"/>
          <p:nvPr/>
        </p:nvSpPr>
        <p:spPr>
          <a:xfrm>
            <a:off x="329780" y="864760"/>
            <a:ext cx="6091707" cy="1477328"/>
          </a:xfrm>
          <a:prstGeom prst="rect">
            <a:avLst/>
          </a:prstGeom>
          <a:noFill/>
        </p:spPr>
        <p:txBody>
          <a:bodyPr wrap="square" rtlCol="0">
            <a:spAutoFit/>
          </a:bodyPr>
          <a:lstStyle/>
          <a:p>
            <a:r>
              <a:rPr kumimoji="1" lang="ja-JP" altLang="en-US" sz="1600" dirty="0">
                <a:latin typeface="BIZ UDPゴシック" panose="020B0400000000000000" pitchFamily="50" charset="-128"/>
                <a:ea typeface="BIZ UDPゴシック" panose="020B0400000000000000" pitchFamily="50" charset="-128"/>
              </a:rPr>
              <a:t>農業者グループで申請してください。申請先や申請期限は、都道府県・市町村、またはお近くの農協、肥料販売店にお問い合わせください。</a:t>
            </a:r>
            <a:endParaRPr kumimoji="1" lang="en-US" altLang="ja-JP" sz="1600" dirty="0">
              <a:latin typeface="BIZ UDPゴシック" panose="020B0400000000000000" pitchFamily="50" charset="-128"/>
              <a:ea typeface="BIZ UDPゴシック" panose="020B0400000000000000" pitchFamily="50" charset="-128"/>
            </a:endParaRPr>
          </a:p>
          <a:p>
            <a:pPr marL="269875"/>
            <a:endParaRPr kumimoji="1" lang="en-US" altLang="ja-JP" sz="1400" dirty="0">
              <a:latin typeface="BIZ UDPゴシック" panose="020B0400000000000000" pitchFamily="50" charset="-128"/>
              <a:ea typeface="BIZ UDPゴシック" panose="020B0400000000000000" pitchFamily="50" charset="-128"/>
            </a:endParaRPr>
          </a:p>
          <a:p>
            <a:pPr marL="269875"/>
            <a:r>
              <a:rPr kumimoji="1" lang="ja-JP" altLang="en-US" sz="1400" dirty="0">
                <a:latin typeface="BIZ UDPゴシック" panose="020B0400000000000000" pitchFamily="50" charset="-128"/>
                <a:ea typeface="BIZ UDPゴシック" panose="020B0400000000000000" pitchFamily="50" charset="-128"/>
              </a:rPr>
              <a:t>５戸以上のグループで申請してください。農協や肥料販売店などでまとめてグループ申請していただくことを想定しています。</a:t>
            </a:r>
            <a:endParaRPr kumimoji="1" lang="ja-JP" altLang="en-US" sz="1600" dirty="0">
              <a:latin typeface="BIZ UDPゴシック" panose="020B0400000000000000" pitchFamily="50" charset="-128"/>
              <a:ea typeface="BIZ UDPゴシック" panose="020B0400000000000000" pitchFamily="50" charset="-128"/>
            </a:endParaRPr>
          </a:p>
        </p:txBody>
      </p:sp>
      <p:graphicFrame>
        <p:nvGraphicFramePr>
          <p:cNvPr id="92" name="表 5">
            <a:extLst>
              <a:ext uri="{FF2B5EF4-FFF2-40B4-BE49-F238E27FC236}">
                <a16:creationId xmlns:a16="http://schemas.microsoft.com/office/drawing/2014/main" id="{B674EC57-7879-43C3-8458-13C9F65ACE3C}"/>
              </a:ext>
            </a:extLst>
          </p:cNvPr>
          <p:cNvGraphicFramePr>
            <a:graphicFrameLocks noGrp="1"/>
          </p:cNvGraphicFramePr>
          <p:nvPr>
            <p:extLst>
              <p:ext uri="{D42A27DB-BD31-4B8C-83A1-F6EECF244321}">
                <p14:modId xmlns:p14="http://schemas.microsoft.com/office/powerpoint/2010/main" val="3996977981"/>
              </p:ext>
            </p:extLst>
          </p:nvPr>
        </p:nvGraphicFramePr>
        <p:xfrm>
          <a:off x="247918" y="8088361"/>
          <a:ext cx="6374093" cy="1622937"/>
        </p:xfrm>
        <a:graphic>
          <a:graphicData uri="http://schemas.openxmlformats.org/drawingml/2006/table">
            <a:tbl>
              <a:tblPr firstRow="1" bandRow="1">
                <a:tableStyleId>{5C22544A-7EE6-4342-B048-85BDC9FD1C3A}</a:tableStyleId>
              </a:tblPr>
              <a:tblGrid>
                <a:gridCol w="1999978">
                  <a:extLst>
                    <a:ext uri="{9D8B030D-6E8A-4147-A177-3AD203B41FA5}">
                      <a16:colId xmlns:a16="http://schemas.microsoft.com/office/drawing/2014/main" val="2350343233"/>
                    </a:ext>
                  </a:extLst>
                </a:gridCol>
                <a:gridCol w="4374115">
                  <a:extLst>
                    <a:ext uri="{9D8B030D-6E8A-4147-A177-3AD203B41FA5}">
                      <a16:colId xmlns:a16="http://schemas.microsoft.com/office/drawing/2014/main" val="562879141"/>
                    </a:ext>
                  </a:extLst>
                </a:gridCol>
              </a:tblGrid>
              <a:tr h="396485">
                <a:tc>
                  <a:txBody>
                    <a:bodyPr/>
                    <a:lstStyle/>
                    <a:p>
                      <a:pPr algn="ctr"/>
                      <a:r>
                        <a:rPr kumimoji="1" lang="ja-JP" altLang="en-US" sz="1400" b="0" dirty="0">
                          <a:solidFill>
                            <a:schemeClr val="bg1"/>
                          </a:solidFill>
                          <a:latin typeface="BIZ UDPゴシック" panose="020B0400000000000000" pitchFamily="50" charset="-128"/>
                          <a:ea typeface="BIZ UDPゴシック" panose="020B0400000000000000" pitchFamily="50" charset="-128"/>
                        </a:rPr>
                        <a:t>問　い</a:t>
                      </a:r>
                    </a:p>
                  </a:txBody>
                  <a:tcPr anchor="ctr">
                    <a:lnL w="28575" cap="flat" cmpd="sng" algn="ctr">
                      <a:solidFill>
                        <a:srgbClr val="3A851F"/>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rgbClr val="3A851F"/>
                      </a:solidFill>
                      <a:prstDash val="solid"/>
                      <a:round/>
                      <a:headEnd type="none" w="med" len="med"/>
                      <a:tailEnd type="none" w="med" len="med"/>
                    </a:lnT>
                    <a:lnB w="28575" cap="flat" cmpd="sng" algn="ctr">
                      <a:solidFill>
                        <a:srgbClr val="3A851F"/>
                      </a:solidFill>
                      <a:prstDash val="solid"/>
                      <a:round/>
                      <a:headEnd type="none" w="med" len="med"/>
                      <a:tailEnd type="none" w="med" len="med"/>
                    </a:lnB>
                    <a:lnTlToBr w="12700" cmpd="sng">
                      <a:noFill/>
                      <a:prstDash val="solid"/>
                    </a:lnTlToBr>
                    <a:lnBlToTr w="12700" cmpd="sng">
                      <a:noFill/>
                      <a:prstDash val="solid"/>
                    </a:lnBlToTr>
                    <a:solidFill>
                      <a:srgbClr val="3A851F"/>
                    </a:solidFill>
                  </a:tcPr>
                </a:tc>
                <a:tc>
                  <a:txBody>
                    <a:bodyPr/>
                    <a:lstStyle/>
                    <a:p>
                      <a:pPr algn="ctr"/>
                      <a:r>
                        <a:rPr kumimoji="1" lang="ja-JP" altLang="en-US" sz="1400" b="0" dirty="0">
                          <a:solidFill>
                            <a:schemeClr val="bg1"/>
                          </a:solidFill>
                          <a:latin typeface="BIZ UDPゴシック" panose="020B0400000000000000" pitchFamily="50" charset="-128"/>
                          <a:ea typeface="BIZ UDPゴシック" panose="020B0400000000000000" pitchFamily="50" charset="-128"/>
                        </a:rPr>
                        <a:t>答　え</a:t>
                      </a:r>
                    </a:p>
                  </a:txBody>
                  <a:tcPr anchor="ctr">
                    <a:lnL w="28575" cap="flat" cmpd="sng" algn="ctr">
                      <a:solidFill>
                        <a:schemeClr val="bg1"/>
                      </a:solidFill>
                      <a:prstDash val="solid"/>
                      <a:round/>
                      <a:headEnd type="none" w="med" len="med"/>
                      <a:tailEnd type="none" w="med" len="med"/>
                    </a:lnL>
                    <a:lnR w="28575" cap="flat" cmpd="sng" algn="ctr">
                      <a:solidFill>
                        <a:srgbClr val="3A851F"/>
                      </a:solidFill>
                      <a:prstDash val="solid"/>
                      <a:round/>
                      <a:headEnd type="none" w="med" len="med"/>
                      <a:tailEnd type="none" w="med" len="med"/>
                    </a:lnR>
                    <a:lnT w="28575" cap="flat" cmpd="sng" algn="ctr">
                      <a:solidFill>
                        <a:srgbClr val="3A851F"/>
                      </a:solidFill>
                      <a:prstDash val="solid"/>
                      <a:round/>
                      <a:headEnd type="none" w="med" len="med"/>
                      <a:tailEnd type="none" w="med" len="med"/>
                    </a:lnT>
                    <a:lnB w="28575" cap="flat" cmpd="sng" algn="ctr">
                      <a:solidFill>
                        <a:srgbClr val="3A851F"/>
                      </a:solidFill>
                      <a:prstDash val="solid"/>
                      <a:round/>
                      <a:headEnd type="none" w="med" len="med"/>
                      <a:tailEnd type="none" w="med" len="med"/>
                    </a:lnB>
                    <a:lnTlToBr w="12700" cmpd="sng">
                      <a:noFill/>
                      <a:prstDash val="solid"/>
                    </a:lnTlToBr>
                    <a:lnBlToTr w="12700" cmpd="sng">
                      <a:noFill/>
                      <a:prstDash val="solid"/>
                    </a:lnBlToTr>
                    <a:solidFill>
                      <a:srgbClr val="3A851F"/>
                    </a:solidFill>
                  </a:tcPr>
                </a:tc>
                <a:extLst>
                  <a:ext uri="{0D108BD9-81ED-4DB2-BD59-A6C34878D82A}">
                    <a16:rowId xmlns:a16="http://schemas.microsoft.com/office/drawing/2014/main" val="858745340"/>
                  </a:ext>
                </a:extLst>
              </a:tr>
              <a:tr h="1226452">
                <a:tc>
                  <a:txBody>
                    <a:bodyPr/>
                    <a:lstStyle/>
                    <a:p>
                      <a:pPr marL="180975" indent="-180975"/>
                      <a:r>
                        <a:rPr kumimoji="1" lang="ja-JP" altLang="en-US" sz="1400" b="0" dirty="0">
                          <a:solidFill>
                            <a:srgbClr val="3A851F"/>
                          </a:solidFill>
                          <a:latin typeface="BIZ UDPゴシック" panose="020B0400000000000000" pitchFamily="50" charset="-128"/>
                          <a:ea typeface="BIZ UDPゴシック" panose="020B0400000000000000" pitchFamily="50" charset="-128"/>
                        </a:rPr>
                        <a:t>➊</a:t>
                      </a:r>
                      <a:endParaRPr kumimoji="1" lang="en-US" altLang="ja-JP" sz="1400" b="0" dirty="0">
                        <a:solidFill>
                          <a:srgbClr val="3A851F"/>
                        </a:solidFill>
                        <a:latin typeface="BIZ UDPゴシック" panose="020B0400000000000000" pitchFamily="50" charset="-128"/>
                        <a:ea typeface="BIZ UDPゴシック" panose="020B0400000000000000" pitchFamily="50" charset="-128"/>
                      </a:endParaRPr>
                    </a:p>
                    <a:p>
                      <a:pPr marL="180975" indent="0"/>
                      <a:r>
                        <a:rPr kumimoji="1" lang="ja-JP" altLang="en-US" sz="1400" b="0" dirty="0">
                          <a:solidFill>
                            <a:schemeClr val="tx1"/>
                          </a:solidFill>
                          <a:latin typeface="BIZ UDPゴシック" panose="020B0400000000000000" pitchFamily="50" charset="-128"/>
                          <a:ea typeface="BIZ UDPゴシック" panose="020B0400000000000000" pitchFamily="50" charset="-128"/>
                        </a:rPr>
                        <a:t>化学肥料が足りなくなるということを聞いたのですが。</a:t>
                      </a:r>
                    </a:p>
                  </a:txBody>
                  <a:tcPr anchor="ctr">
                    <a:lnL w="28575" cap="flat" cmpd="sng" algn="ctr">
                      <a:solidFill>
                        <a:srgbClr val="3A851F"/>
                      </a:solidFill>
                      <a:prstDash val="solid"/>
                      <a:round/>
                      <a:headEnd type="none" w="med" len="med"/>
                      <a:tailEnd type="none" w="med" len="med"/>
                    </a:lnL>
                    <a:lnR w="28575" cap="flat" cmpd="sng" algn="ctr">
                      <a:solidFill>
                        <a:srgbClr val="3A851F"/>
                      </a:solidFill>
                      <a:prstDash val="solid"/>
                      <a:round/>
                      <a:headEnd type="none" w="med" len="med"/>
                      <a:tailEnd type="none" w="med" len="med"/>
                    </a:lnR>
                    <a:lnT w="28575" cap="flat" cmpd="sng" algn="ctr">
                      <a:solidFill>
                        <a:srgbClr val="3A851F"/>
                      </a:solidFill>
                      <a:prstDash val="solid"/>
                      <a:round/>
                      <a:headEnd type="none" w="med" len="med"/>
                      <a:tailEnd type="none" w="med" len="med"/>
                    </a:lnT>
                    <a:lnB w="28575" cap="flat" cmpd="sng" algn="ctr">
                      <a:solidFill>
                        <a:srgbClr val="3A851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80975" indent="-180975"/>
                      <a:r>
                        <a:rPr kumimoji="1" lang="ja-JP" altLang="en-US" sz="1400" b="0" dirty="0">
                          <a:solidFill>
                            <a:schemeClr val="tx1"/>
                          </a:solidFill>
                          <a:latin typeface="BIZ UDPゴシック" panose="020B0400000000000000" pitchFamily="50" charset="-128"/>
                          <a:ea typeface="BIZ UDPゴシック" panose="020B0400000000000000" pitchFamily="50" charset="-128"/>
                        </a:rPr>
                        <a:t>・　肥料メーカーや輸入事業者の皆様のご努力により</a:t>
                      </a:r>
                      <a:r>
                        <a:rPr kumimoji="1" lang="ja-JP" altLang="en-US" sz="1400" b="1" dirty="0">
                          <a:solidFill>
                            <a:schemeClr val="tx1"/>
                          </a:solidFill>
                          <a:latin typeface="BIZ UDPゴシック" panose="020B0400000000000000" pitchFamily="50" charset="-128"/>
                          <a:ea typeface="BIZ UDPゴシック" panose="020B0400000000000000" pitchFamily="50" charset="-128"/>
                        </a:rPr>
                        <a:t>当面必要な肥料原料は確保</a:t>
                      </a:r>
                      <a:r>
                        <a:rPr kumimoji="1" lang="ja-JP" altLang="en-US" sz="1400" b="0" dirty="0">
                          <a:solidFill>
                            <a:schemeClr val="tx1"/>
                          </a:solidFill>
                          <a:latin typeface="BIZ UDPゴシック" panose="020B0400000000000000" pitchFamily="50" charset="-128"/>
                          <a:ea typeface="BIZ UDPゴシック" panose="020B0400000000000000" pitchFamily="50" charset="-128"/>
                        </a:rPr>
                        <a:t>されています。</a:t>
                      </a:r>
                      <a:endParaRPr kumimoji="1" lang="en-US" altLang="ja-JP" sz="1400" b="0" dirty="0">
                        <a:solidFill>
                          <a:schemeClr val="tx1"/>
                        </a:solidFill>
                        <a:latin typeface="BIZ UDPゴシック" panose="020B0400000000000000" pitchFamily="50" charset="-128"/>
                        <a:ea typeface="BIZ UDPゴシック" panose="020B0400000000000000" pitchFamily="50" charset="-128"/>
                      </a:endParaRPr>
                    </a:p>
                    <a:p>
                      <a:pPr marL="180975" indent="-180975"/>
                      <a:endParaRPr kumimoji="1" lang="en-US" altLang="ja-JP" sz="600" b="0" dirty="0">
                        <a:solidFill>
                          <a:schemeClr val="tx1"/>
                        </a:solidFill>
                        <a:latin typeface="BIZ UDPゴシック" panose="020B0400000000000000" pitchFamily="50" charset="-128"/>
                        <a:ea typeface="BIZ UDPゴシック" panose="020B0400000000000000" pitchFamily="50" charset="-128"/>
                      </a:endParaRPr>
                    </a:p>
                    <a:p>
                      <a:pPr marL="180975" indent="-180975"/>
                      <a:r>
                        <a:rPr kumimoji="1" lang="ja-JP" altLang="en-US" sz="1400" b="0" dirty="0">
                          <a:solidFill>
                            <a:schemeClr val="tx1"/>
                          </a:solidFill>
                          <a:latin typeface="BIZ UDPゴシック" panose="020B0400000000000000" pitchFamily="50" charset="-128"/>
                          <a:ea typeface="BIZ UDPゴシック" panose="020B0400000000000000" pitchFamily="50" charset="-128"/>
                        </a:rPr>
                        <a:t>・　今後も、調達状況を注視して、肥料の安定供給に取り組んでまいります。</a:t>
                      </a:r>
                    </a:p>
                  </a:txBody>
                  <a:tcPr anchor="ctr">
                    <a:lnL w="28575" cap="flat" cmpd="sng" algn="ctr">
                      <a:solidFill>
                        <a:srgbClr val="3A851F"/>
                      </a:solidFill>
                      <a:prstDash val="solid"/>
                      <a:round/>
                      <a:headEnd type="none" w="med" len="med"/>
                      <a:tailEnd type="none" w="med" len="med"/>
                    </a:lnL>
                    <a:lnR w="28575" cap="flat" cmpd="sng" algn="ctr">
                      <a:solidFill>
                        <a:srgbClr val="3A851F"/>
                      </a:solidFill>
                      <a:prstDash val="solid"/>
                      <a:round/>
                      <a:headEnd type="none" w="med" len="med"/>
                      <a:tailEnd type="none" w="med" len="med"/>
                    </a:lnR>
                    <a:lnT w="28575" cap="flat" cmpd="sng" algn="ctr">
                      <a:solidFill>
                        <a:srgbClr val="3A851F"/>
                      </a:solidFill>
                      <a:prstDash val="solid"/>
                      <a:round/>
                      <a:headEnd type="none" w="med" len="med"/>
                      <a:tailEnd type="none" w="med" len="med"/>
                    </a:lnT>
                    <a:lnB w="28575" cap="flat" cmpd="sng" algn="ctr">
                      <a:solidFill>
                        <a:srgbClr val="3A851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99867801"/>
                  </a:ext>
                </a:extLst>
              </a:tr>
            </a:tbl>
          </a:graphicData>
        </a:graphic>
      </p:graphicFrame>
      <p:pic>
        <p:nvPicPr>
          <p:cNvPr id="26" name="Picture 4">
            <a:extLst>
              <a:ext uri="{FF2B5EF4-FFF2-40B4-BE49-F238E27FC236}">
                <a16:creationId xmlns:a16="http://schemas.microsoft.com/office/drawing/2014/main" id="{DB813611-DC80-4C37-A3F9-E9AB452AB495}"/>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5487" y="7776033"/>
            <a:ext cx="7920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8">
            <a:extLst>
              <a:ext uri="{FF2B5EF4-FFF2-40B4-BE49-F238E27FC236}">
                <a16:creationId xmlns:a16="http://schemas.microsoft.com/office/drawing/2014/main" id="{B8C27524-0214-4CA6-B191-E6135CB2A56D}"/>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39871" y="7787561"/>
            <a:ext cx="792000" cy="720000"/>
          </a:xfrm>
          <a:prstGeom prst="rect">
            <a:avLst/>
          </a:prstGeom>
          <a:noFill/>
          <a:extLst>
            <a:ext uri="{909E8E84-426E-40DD-AFC4-6F175D3DCCD1}">
              <a14:hiddenFill xmlns:a14="http://schemas.microsoft.com/office/drawing/2010/main">
                <a:solidFill>
                  <a:srgbClr val="FFFFFF"/>
                </a:solidFill>
              </a14:hiddenFill>
            </a:ext>
          </a:extLst>
        </p:spPr>
      </p:pic>
      <p:sp>
        <p:nvSpPr>
          <p:cNvPr id="9" name="正方形/長方形 8">
            <a:extLst>
              <a:ext uri="{FF2B5EF4-FFF2-40B4-BE49-F238E27FC236}">
                <a16:creationId xmlns:a16="http://schemas.microsoft.com/office/drawing/2014/main" id="{4C26D0D5-2CCC-7BF1-E1F5-DCB32D0C3E75}"/>
              </a:ext>
            </a:extLst>
          </p:cNvPr>
          <p:cNvSpPr/>
          <p:nvPr/>
        </p:nvSpPr>
        <p:spPr>
          <a:xfrm>
            <a:off x="670419" y="6217182"/>
            <a:ext cx="1516342" cy="5679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rtl="0" eaLnBrk="1" fontAlgn="ctr" latinLnBrk="0" hangingPunct="1">
              <a:spcBef>
                <a:spcPts val="0"/>
              </a:spcBef>
              <a:spcAft>
                <a:spcPts val="3000"/>
              </a:spcAft>
            </a:pPr>
            <a:r>
              <a:rPr kumimoji="1" lang="ja-JP" altLang="ja-JP" sz="1600" b="0" i="0" u="none" strike="noStrike" kern="1200" dirty="0">
                <a:solidFill>
                  <a:schemeClr val="bg1"/>
                </a:solidFill>
                <a:effectLst/>
                <a:latin typeface="BIZ UDPゴシック" panose="020B0400000000000000" pitchFamily="50" charset="-128"/>
                <a:ea typeface="BIZ UDPゴシック" panose="020B0400000000000000" pitchFamily="50" charset="-128"/>
              </a:rPr>
              <a:t>令和</a:t>
            </a:r>
            <a:r>
              <a:rPr kumimoji="1" lang="ja-JP" altLang="en-US" sz="1600" dirty="0">
                <a:solidFill>
                  <a:schemeClr val="bg1"/>
                </a:solidFill>
                <a:latin typeface="BIZ UDPゴシック" panose="020B0400000000000000" pitchFamily="50" charset="-128"/>
                <a:ea typeface="BIZ UDPゴシック" panose="020B0400000000000000" pitchFamily="50" charset="-128"/>
              </a:rPr>
              <a:t>５</a:t>
            </a:r>
            <a:r>
              <a:rPr kumimoji="1" lang="ja-JP" altLang="ja-JP" sz="1600" b="0" i="0" u="none" strike="noStrike" kern="1200" dirty="0">
                <a:solidFill>
                  <a:schemeClr val="bg1"/>
                </a:solidFill>
                <a:effectLst/>
                <a:latin typeface="BIZ UDPゴシック" panose="020B0400000000000000" pitchFamily="50" charset="-128"/>
                <a:ea typeface="BIZ UDPゴシック" panose="020B0400000000000000" pitchFamily="50" charset="-128"/>
              </a:rPr>
              <a:t>年</a:t>
            </a:r>
            <a:r>
              <a:rPr kumimoji="1" lang="ja-JP" altLang="en-US" sz="1600" dirty="0">
                <a:solidFill>
                  <a:schemeClr val="bg1"/>
                </a:solidFill>
                <a:latin typeface="BIZ UDPゴシック" panose="020B0400000000000000" pitchFamily="50" charset="-128"/>
                <a:ea typeface="BIZ UDPゴシック" panose="020B0400000000000000" pitchFamily="50" charset="-128"/>
              </a:rPr>
              <a:t>３</a:t>
            </a:r>
            <a:r>
              <a:rPr kumimoji="1" lang="ja-JP" altLang="ja-JP" sz="1600" b="0" i="0" u="none" strike="noStrike" kern="1200" dirty="0">
                <a:solidFill>
                  <a:schemeClr val="bg1"/>
                </a:solidFill>
                <a:effectLst/>
                <a:latin typeface="BIZ UDPゴシック" panose="020B0400000000000000" pitchFamily="50" charset="-128"/>
                <a:ea typeface="BIZ UDPゴシック" panose="020B0400000000000000" pitchFamily="50" charset="-128"/>
              </a:rPr>
              <a:t>月</a:t>
            </a:r>
            <a:r>
              <a:rPr kumimoji="1" lang="ja-JP" altLang="en-US" sz="1600" b="0" i="0" u="none" strike="noStrike" kern="1200" dirty="0">
                <a:solidFill>
                  <a:schemeClr val="bg1"/>
                </a:solidFill>
                <a:effectLst/>
                <a:latin typeface="BIZ UDPゴシック" panose="020B0400000000000000" pitchFamily="50" charset="-128"/>
                <a:ea typeface="BIZ UDPゴシック" panose="020B0400000000000000" pitchFamily="50" charset="-128"/>
              </a:rPr>
              <a:t>～</a:t>
            </a:r>
            <a:endParaRPr lang="ja-JP" altLang="ja-JP" sz="1600" b="0" i="0" u="none" strike="noStrike" dirty="0">
              <a:solidFill>
                <a:schemeClr val="bg1"/>
              </a:solidFill>
              <a:effectLst/>
              <a:latin typeface="BIZ UDPゴシック" panose="020B0400000000000000" pitchFamily="50" charset="-128"/>
              <a:ea typeface="BIZ UDPゴシック" panose="020B0400000000000000" pitchFamily="50" charset="-128"/>
            </a:endParaRPr>
          </a:p>
        </p:txBody>
      </p:sp>
      <p:sp>
        <p:nvSpPr>
          <p:cNvPr id="10" name="正方形/長方形 9">
            <a:extLst>
              <a:ext uri="{FF2B5EF4-FFF2-40B4-BE49-F238E27FC236}">
                <a16:creationId xmlns:a16="http://schemas.microsoft.com/office/drawing/2014/main" id="{A7741E91-E82B-9BFC-201B-01BC828019C4}"/>
              </a:ext>
            </a:extLst>
          </p:cNvPr>
          <p:cNvSpPr/>
          <p:nvPr/>
        </p:nvSpPr>
        <p:spPr>
          <a:xfrm>
            <a:off x="578770" y="5492778"/>
            <a:ext cx="1809654" cy="5679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rtl="0" eaLnBrk="1" fontAlgn="ctr" latinLnBrk="0" hangingPunct="1">
              <a:spcBef>
                <a:spcPts val="0"/>
              </a:spcBef>
              <a:spcAft>
                <a:spcPts val="3000"/>
              </a:spcAft>
            </a:pPr>
            <a:r>
              <a:rPr kumimoji="1" lang="ja-JP" altLang="ja-JP" sz="1600" b="0" i="0" u="none" strike="noStrike" kern="1200" dirty="0">
                <a:solidFill>
                  <a:schemeClr val="bg1"/>
                </a:solidFill>
                <a:effectLst/>
                <a:latin typeface="BIZ UDPゴシック" panose="020B0400000000000000" pitchFamily="50" charset="-128"/>
                <a:ea typeface="BIZ UDPゴシック" panose="020B0400000000000000" pitchFamily="50" charset="-128"/>
              </a:rPr>
              <a:t>令和</a:t>
            </a:r>
            <a:r>
              <a:rPr kumimoji="1" lang="en-US" altLang="ja-JP" sz="1600" b="0" i="0" u="none" strike="noStrike" kern="1200" dirty="0">
                <a:solidFill>
                  <a:schemeClr val="bg1"/>
                </a:solidFill>
                <a:effectLst/>
                <a:latin typeface="BIZ UDPゴシック" panose="020B0400000000000000" pitchFamily="50" charset="-128"/>
                <a:ea typeface="BIZ UDPゴシック" panose="020B0400000000000000" pitchFamily="50" charset="-128"/>
              </a:rPr>
              <a:t>4</a:t>
            </a:r>
            <a:r>
              <a:rPr kumimoji="1" lang="ja-JP" altLang="ja-JP" sz="1600" b="0" i="0" u="none" strike="noStrike" kern="1200" dirty="0">
                <a:solidFill>
                  <a:schemeClr val="bg1"/>
                </a:solidFill>
                <a:effectLst/>
                <a:latin typeface="BIZ UDPゴシック" panose="020B0400000000000000" pitchFamily="50" charset="-128"/>
                <a:ea typeface="BIZ UDPゴシック" panose="020B0400000000000000" pitchFamily="50" charset="-128"/>
              </a:rPr>
              <a:t>年</a:t>
            </a:r>
            <a:r>
              <a:rPr kumimoji="1" lang="en-US" altLang="ja-JP" sz="1600" dirty="0">
                <a:solidFill>
                  <a:schemeClr val="bg1"/>
                </a:solidFill>
                <a:latin typeface="BIZ UDPゴシック" panose="020B0400000000000000" pitchFamily="50" charset="-128"/>
                <a:ea typeface="BIZ UDPゴシック" panose="020B0400000000000000" pitchFamily="50" charset="-128"/>
              </a:rPr>
              <a:t>12</a:t>
            </a:r>
            <a:r>
              <a:rPr kumimoji="1" lang="ja-JP" altLang="ja-JP" sz="1600" b="0" i="0" u="none" strike="noStrike" kern="1200" dirty="0">
                <a:solidFill>
                  <a:schemeClr val="bg1"/>
                </a:solidFill>
                <a:effectLst/>
                <a:latin typeface="BIZ UDPゴシック" panose="020B0400000000000000" pitchFamily="50" charset="-128"/>
                <a:ea typeface="BIZ UDPゴシック" panose="020B0400000000000000" pitchFamily="50" charset="-128"/>
              </a:rPr>
              <a:t>月</a:t>
            </a:r>
            <a:r>
              <a:rPr kumimoji="1" lang="ja-JP" altLang="en-US" sz="1600" b="0" i="0" u="none" strike="noStrike" kern="1200" dirty="0">
                <a:solidFill>
                  <a:schemeClr val="bg1"/>
                </a:solidFill>
                <a:effectLst/>
                <a:latin typeface="BIZ UDPゴシック" panose="020B0400000000000000" pitchFamily="50" charset="-128"/>
                <a:ea typeface="BIZ UDPゴシック" panose="020B0400000000000000" pitchFamily="50" charset="-128"/>
              </a:rPr>
              <a:t>～</a:t>
            </a:r>
            <a:endParaRPr lang="ja-JP" altLang="ja-JP" sz="1600" b="0" i="0" u="none" strike="noStrike" dirty="0">
              <a:solidFill>
                <a:schemeClr val="bg1"/>
              </a:solidFill>
              <a:effectLst/>
              <a:latin typeface="BIZ UDPゴシック" panose="020B0400000000000000" pitchFamily="50" charset="-128"/>
              <a:ea typeface="BIZ UDPゴシック" panose="020B0400000000000000" pitchFamily="50" charset="-128"/>
            </a:endParaRPr>
          </a:p>
        </p:txBody>
      </p:sp>
      <p:sp>
        <p:nvSpPr>
          <p:cNvPr id="11" name="正方形/長方形 10">
            <a:extLst>
              <a:ext uri="{FF2B5EF4-FFF2-40B4-BE49-F238E27FC236}">
                <a16:creationId xmlns:a16="http://schemas.microsoft.com/office/drawing/2014/main" id="{A45C810D-C2E2-EFEA-33B7-64CADA8AD748}"/>
              </a:ext>
            </a:extLst>
          </p:cNvPr>
          <p:cNvSpPr/>
          <p:nvPr/>
        </p:nvSpPr>
        <p:spPr>
          <a:xfrm>
            <a:off x="597988" y="4787010"/>
            <a:ext cx="1767773" cy="5679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rtl="0" eaLnBrk="1" fontAlgn="ctr" latinLnBrk="0" hangingPunct="1">
              <a:spcBef>
                <a:spcPts val="0"/>
              </a:spcBef>
              <a:spcAft>
                <a:spcPts val="3000"/>
              </a:spcAft>
            </a:pPr>
            <a:r>
              <a:rPr kumimoji="1" lang="ja-JP" altLang="ja-JP" sz="1600" b="0" i="0" u="none" strike="noStrike" kern="1200" dirty="0">
                <a:solidFill>
                  <a:schemeClr val="bg1"/>
                </a:solidFill>
                <a:effectLst/>
                <a:latin typeface="BIZ UDPゴシック" panose="020B0400000000000000" pitchFamily="50" charset="-128"/>
                <a:ea typeface="BIZ UDPゴシック" panose="020B0400000000000000" pitchFamily="50" charset="-128"/>
              </a:rPr>
              <a:t>令和</a:t>
            </a:r>
            <a:r>
              <a:rPr kumimoji="1" lang="en-US" altLang="ja-JP" sz="1600" b="0" i="0" u="none" strike="noStrike" kern="1200" dirty="0">
                <a:solidFill>
                  <a:schemeClr val="bg1"/>
                </a:solidFill>
                <a:effectLst/>
                <a:latin typeface="BIZ UDPゴシック" panose="020B0400000000000000" pitchFamily="50" charset="-128"/>
                <a:ea typeface="BIZ UDPゴシック" panose="020B0400000000000000" pitchFamily="50" charset="-128"/>
              </a:rPr>
              <a:t>4</a:t>
            </a:r>
            <a:r>
              <a:rPr kumimoji="1" lang="ja-JP" altLang="ja-JP" sz="1600" b="0" i="0" u="none" strike="noStrike" kern="1200" dirty="0">
                <a:solidFill>
                  <a:schemeClr val="bg1"/>
                </a:solidFill>
                <a:effectLst/>
                <a:latin typeface="BIZ UDPゴシック" panose="020B0400000000000000" pitchFamily="50" charset="-128"/>
                <a:ea typeface="BIZ UDPゴシック" panose="020B0400000000000000" pitchFamily="50" charset="-128"/>
              </a:rPr>
              <a:t>年</a:t>
            </a:r>
            <a:r>
              <a:rPr kumimoji="1" lang="en-US" altLang="ja-JP" sz="1600" dirty="0">
                <a:solidFill>
                  <a:schemeClr val="bg1"/>
                </a:solidFill>
                <a:latin typeface="BIZ UDPゴシック" panose="020B0400000000000000" pitchFamily="50" charset="-128"/>
                <a:ea typeface="BIZ UDPゴシック" panose="020B0400000000000000" pitchFamily="50" charset="-128"/>
              </a:rPr>
              <a:t>10</a:t>
            </a:r>
            <a:r>
              <a:rPr kumimoji="1" lang="ja-JP" altLang="ja-JP" sz="1600" b="0" i="0" u="none" strike="noStrike" kern="1200" dirty="0">
                <a:solidFill>
                  <a:schemeClr val="bg1"/>
                </a:solidFill>
                <a:effectLst/>
                <a:latin typeface="BIZ UDPゴシック" panose="020B0400000000000000" pitchFamily="50" charset="-128"/>
                <a:ea typeface="BIZ UDPゴシック" panose="020B0400000000000000" pitchFamily="50" charset="-128"/>
              </a:rPr>
              <a:t>月</a:t>
            </a:r>
            <a:r>
              <a:rPr kumimoji="1" lang="ja-JP" altLang="en-US" sz="1600" b="0" i="0" u="none" strike="noStrike" kern="1200" dirty="0">
                <a:solidFill>
                  <a:schemeClr val="bg1"/>
                </a:solidFill>
                <a:effectLst/>
                <a:latin typeface="BIZ UDPゴシック" panose="020B0400000000000000" pitchFamily="50" charset="-128"/>
                <a:ea typeface="BIZ UDPゴシック" panose="020B0400000000000000" pitchFamily="50" charset="-128"/>
              </a:rPr>
              <a:t>～</a:t>
            </a:r>
            <a:endParaRPr lang="ja-JP" altLang="ja-JP" sz="1600" b="0" i="0" u="none" strike="noStrike" dirty="0">
              <a:solidFill>
                <a:schemeClr val="bg1"/>
              </a:solidFill>
              <a:effectLst/>
              <a:latin typeface="BIZ UDPゴシック" panose="020B0400000000000000" pitchFamily="50" charset="-128"/>
              <a:ea typeface="BIZ UDPゴシック" panose="020B0400000000000000" pitchFamily="50" charset="-128"/>
            </a:endParaRPr>
          </a:p>
        </p:txBody>
      </p:sp>
      <p:sp>
        <p:nvSpPr>
          <p:cNvPr id="12" name="正方形/長方形 11">
            <a:extLst>
              <a:ext uri="{FF2B5EF4-FFF2-40B4-BE49-F238E27FC236}">
                <a16:creationId xmlns:a16="http://schemas.microsoft.com/office/drawing/2014/main" id="{D4B72A1C-3CBF-547B-2AEB-8319B82A4790}"/>
              </a:ext>
            </a:extLst>
          </p:cNvPr>
          <p:cNvSpPr/>
          <p:nvPr/>
        </p:nvSpPr>
        <p:spPr>
          <a:xfrm>
            <a:off x="620903" y="3978126"/>
            <a:ext cx="1615373" cy="5679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rtl="0" eaLnBrk="1" fontAlgn="ctr" latinLnBrk="0" hangingPunct="1">
              <a:spcBef>
                <a:spcPts val="0"/>
              </a:spcBef>
              <a:spcAft>
                <a:spcPts val="3000"/>
              </a:spcAft>
            </a:pPr>
            <a:r>
              <a:rPr kumimoji="1" lang="ja-JP" altLang="ja-JP" sz="1600" b="0" i="0" u="none" strike="noStrike" kern="1200" dirty="0">
                <a:solidFill>
                  <a:schemeClr val="bg1"/>
                </a:solidFill>
                <a:effectLst/>
                <a:latin typeface="BIZ UDPゴシック" panose="020B0400000000000000" pitchFamily="50" charset="-128"/>
                <a:ea typeface="BIZ UDPゴシック" panose="020B0400000000000000" pitchFamily="50" charset="-128"/>
              </a:rPr>
              <a:t>令和</a:t>
            </a:r>
            <a:r>
              <a:rPr kumimoji="1" lang="en-US" altLang="ja-JP" sz="1600" b="0" i="0" u="none" strike="noStrike" kern="1200" dirty="0">
                <a:solidFill>
                  <a:schemeClr val="bg1"/>
                </a:solidFill>
                <a:effectLst/>
                <a:latin typeface="BIZ UDPゴシック" panose="020B0400000000000000" pitchFamily="50" charset="-128"/>
                <a:ea typeface="BIZ UDPゴシック" panose="020B0400000000000000" pitchFamily="50" charset="-128"/>
              </a:rPr>
              <a:t>4</a:t>
            </a:r>
            <a:r>
              <a:rPr kumimoji="1" lang="ja-JP" altLang="ja-JP" sz="1600" b="0" i="0" u="none" strike="noStrike" kern="1200" dirty="0">
                <a:solidFill>
                  <a:schemeClr val="bg1"/>
                </a:solidFill>
                <a:effectLst/>
                <a:latin typeface="BIZ UDPゴシック" panose="020B0400000000000000" pitchFamily="50" charset="-128"/>
                <a:ea typeface="BIZ UDPゴシック" panose="020B0400000000000000" pitchFamily="50" charset="-128"/>
              </a:rPr>
              <a:t>年</a:t>
            </a:r>
            <a:r>
              <a:rPr kumimoji="1" lang="en-US" altLang="ja-JP" sz="1600" b="0" i="0" u="none" strike="noStrike" kern="1200" dirty="0">
                <a:solidFill>
                  <a:schemeClr val="bg1"/>
                </a:solidFill>
                <a:effectLst/>
                <a:latin typeface="BIZ UDPゴシック" panose="020B0400000000000000" pitchFamily="50" charset="-128"/>
                <a:ea typeface="BIZ UDPゴシック" panose="020B0400000000000000" pitchFamily="50" charset="-128"/>
              </a:rPr>
              <a:t>8</a:t>
            </a:r>
            <a:r>
              <a:rPr kumimoji="1" lang="ja-JP" altLang="ja-JP" sz="1600" b="0" i="0" u="none" strike="noStrike" kern="1200" dirty="0">
                <a:solidFill>
                  <a:schemeClr val="bg1"/>
                </a:solidFill>
                <a:effectLst/>
                <a:latin typeface="BIZ UDPゴシック" panose="020B0400000000000000" pitchFamily="50" charset="-128"/>
                <a:ea typeface="BIZ UDPゴシック" panose="020B0400000000000000" pitchFamily="50" charset="-128"/>
              </a:rPr>
              <a:t>月</a:t>
            </a:r>
            <a:r>
              <a:rPr kumimoji="1" lang="ja-JP" altLang="en-US" sz="1600" b="0" i="0" u="none" strike="noStrike" kern="1200" dirty="0">
                <a:solidFill>
                  <a:schemeClr val="bg1"/>
                </a:solidFill>
                <a:effectLst/>
                <a:latin typeface="BIZ UDPゴシック" panose="020B0400000000000000" pitchFamily="50" charset="-128"/>
                <a:ea typeface="BIZ UDPゴシック" panose="020B0400000000000000" pitchFamily="50" charset="-128"/>
              </a:rPr>
              <a:t>～</a:t>
            </a:r>
            <a:endParaRPr lang="ja-JP" altLang="ja-JP" sz="1600" b="0" i="0" u="none" strike="noStrike" dirty="0">
              <a:solidFill>
                <a:schemeClr val="bg1"/>
              </a:solidFill>
              <a:effectLst/>
              <a:latin typeface="BIZ UDPゴシック" panose="020B0400000000000000" pitchFamily="50" charset="-128"/>
              <a:ea typeface="BIZ UDPゴシック" panose="020B0400000000000000" pitchFamily="50" charset="-128"/>
            </a:endParaRPr>
          </a:p>
        </p:txBody>
      </p:sp>
      <p:sp>
        <p:nvSpPr>
          <p:cNvPr id="13" name="正方形/長方形 12">
            <a:extLst>
              <a:ext uri="{FF2B5EF4-FFF2-40B4-BE49-F238E27FC236}">
                <a16:creationId xmlns:a16="http://schemas.microsoft.com/office/drawing/2014/main" id="{D78A62B1-8633-43C2-56A5-2AAB020691E0}"/>
              </a:ext>
            </a:extLst>
          </p:cNvPr>
          <p:cNvSpPr/>
          <p:nvPr/>
        </p:nvSpPr>
        <p:spPr>
          <a:xfrm>
            <a:off x="5407027" y="6141684"/>
            <a:ext cx="1067825" cy="9327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500"/>
              </a:lnSpc>
            </a:pPr>
            <a:r>
              <a:rPr kumimoji="1" lang="ja-JP" altLang="en-US" sz="1600" dirty="0">
                <a:solidFill>
                  <a:schemeClr val="tx1"/>
                </a:solidFill>
                <a:latin typeface="BIZ UDPゴシック" panose="020B0400000000000000" pitchFamily="50" charset="-128"/>
                <a:ea typeface="BIZ UDPゴシック" panose="020B0400000000000000" pitchFamily="50" charset="-128"/>
              </a:rPr>
              <a:t>春肥分</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p>
            <a:pPr algn="ctr">
              <a:lnSpc>
                <a:spcPts val="1500"/>
              </a:lnSpc>
            </a:pPr>
            <a:r>
              <a:rPr kumimoji="1" lang="ja-JP" altLang="en-US" sz="1600" dirty="0">
                <a:solidFill>
                  <a:schemeClr val="tx1"/>
                </a:solidFill>
                <a:latin typeface="BIZ UDPゴシック" panose="020B0400000000000000" pitchFamily="50" charset="-128"/>
                <a:ea typeface="BIZ UDPゴシック" panose="020B0400000000000000" pitchFamily="50" charset="-128"/>
              </a:rPr>
              <a:t>・</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p>
            <a:pPr algn="ctr">
              <a:lnSpc>
                <a:spcPts val="1500"/>
              </a:lnSpc>
            </a:pPr>
            <a:r>
              <a:rPr kumimoji="1" lang="ja-JP" altLang="en-US" sz="1600" dirty="0">
                <a:solidFill>
                  <a:schemeClr val="tx1"/>
                </a:solidFill>
                <a:latin typeface="BIZ UDPゴシック" panose="020B0400000000000000" pitchFamily="50" charset="-128"/>
                <a:ea typeface="BIZ UDPゴシック" panose="020B0400000000000000" pitchFamily="50" charset="-128"/>
              </a:rPr>
              <a:t>通年分</a:t>
            </a:r>
          </a:p>
        </p:txBody>
      </p:sp>
      <p:sp>
        <p:nvSpPr>
          <p:cNvPr id="14" name="大かっこ 13">
            <a:extLst>
              <a:ext uri="{FF2B5EF4-FFF2-40B4-BE49-F238E27FC236}">
                <a16:creationId xmlns:a16="http://schemas.microsoft.com/office/drawing/2014/main" id="{2E4B9EE0-42F5-052C-CE27-740CD68C7DCC}"/>
              </a:ext>
            </a:extLst>
          </p:cNvPr>
          <p:cNvSpPr/>
          <p:nvPr/>
        </p:nvSpPr>
        <p:spPr>
          <a:xfrm>
            <a:off x="5477209" y="6258357"/>
            <a:ext cx="894233" cy="735196"/>
          </a:xfrm>
          <a:prstGeom prst="bracketPair">
            <a:avLst>
              <a:gd name="adj" fmla="val 11667"/>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Tree>
    <p:extLst>
      <p:ext uri="{BB962C8B-B14F-4D97-AF65-F5344CB8AC3E}">
        <p14:creationId xmlns:p14="http://schemas.microsoft.com/office/powerpoint/2010/main" val="2218129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EF9BE"/>
        </a:solidFill>
        <a:effectLst/>
      </p:bgPr>
    </p:bg>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D392DAC4-E9D6-410F-8BCC-7E24EBEC1C8C}"/>
              </a:ext>
            </a:extLst>
          </p:cNvPr>
          <p:cNvSpPr/>
          <p:nvPr/>
        </p:nvSpPr>
        <p:spPr>
          <a:xfrm>
            <a:off x="2154477" y="713985"/>
            <a:ext cx="4449429" cy="68041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 name="正方形/長方形 75">
            <a:extLst>
              <a:ext uri="{FF2B5EF4-FFF2-40B4-BE49-F238E27FC236}">
                <a16:creationId xmlns:a16="http://schemas.microsoft.com/office/drawing/2014/main" id="{C815692C-FB92-4B23-BE69-0A613138D4B7}"/>
              </a:ext>
            </a:extLst>
          </p:cNvPr>
          <p:cNvSpPr/>
          <p:nvPr/>
        </p:nvSpPr>
        <p:spPr>
          <a:xfrm flipV="1">
            <a:off x="241743" y="8868673"/>
            <a:ext cx="6386443" cy="956836"/>
          </a:xfrm>
          <a:prstGeom prst="rect">
            <a:avLst/>
          </a:prstGeom>
          <a:solidFill>
            <a:schemeClr val="bg1"/>
          </a:solidFill>
          <a:ln w="28575">
            <a:solidFill>
              <a:srgbClr val="3A85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dirty="0">
              <a:latin typeface="BIZ UDPゴシック" panose="020B0400000000000000" pitchFamily="50" charset="-128"/>
              <a:ea typeface="BIZ UDPゴシック" panose="020B0400000000000000" pitchFamily="50" charset="-128"/>
            </a:endParaRPr>
          </a:p>
        </p:txBody>
      </p:sp>
      <p:cxnSp>
        <p:nvCxnSpPr>
          <p:cNvPr id="7" name="直線コネクタ 6">
            <a:extLst>
              <a:ext uri="{FF2B5EF4-FFF2-40B4-BE49-F238E27FC236}">
                <a16:creationId xmlns:a16="http://schemas.microsoft.com/office/drawing/2014/main" id="{F612EB97-FFA9-403F-91C7-BB3C859AF0F8}"/>
              </a:ext>
            </a:extLst>
          </p:cNvPr>
          <p:cNvCxnSpPr>
            <a:cxnSpLocks/>
          </p:cNvCxnSpPr>
          <p:nvPr/>
        </p:nvCxnSpPr>
        <p:spPr>
          <a:xfrm>
            <a:off x="4894453" y="1110353"/>
            <a:ext cx="1552931" cy="0"/>
          </a:xfrm>
          <a:prstGeom prst="line">
            <a:avLst/>
          </a:prstGeom>
          <a:ln w="1270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id="{C2BCEDEC-06EF-42E0-9ACF-BF7AC63F47DE}"/>
              </a:ext>
            </a:extLst>
          </p:cNvPr>
          <p:cNvCxnSpPr>
            <a:cxnSpLocks/>
          </p:cNvCxnSpPr>
          <p:nvPr/>
        </p:nvCxnSpPr>
        <p:spPr>
          <a:xfrm>
            <a:off x="2510977" y="2532653"/>
            <a:ext cx="2670623" cy="0"/>
          </a:xfrm>
          <a:prstGeom prst="line">
            <a:avLst/>
          </a:prstGeom>
          <a:ln w="1270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F1392B9E-6F66-4CCE-93E0-647B797D9C7A}"/>
              </a:ext>
            </a:extLst>
          </p:cNvPr>
          <p:cNvCxnSpPr>
            <a:cxnSpLocks/>
          </p:cNvCxnSpPr>
          <p:nvPr/>
        </p:nvCxnSpPr>
        <p:spPr>
          <a:xfrm>
            <a:off x="2935157" y="3121298"/>
            <a:ext cx="2053403" cy="0"/>
          </a:xfrm>
          <a:prstGeom prst="line">
            <a:avLst/>
          </a:prstGeom>
          <a:ln w="1270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344E2F35-7518-4D8A-99BE-9C1903F4633B}"/>
              </a:ext>
            </a:extLst>
          </p:cNvPr>
          <p:cNvCxnSpPr>
            <a:cxnSpLocks/>
          </p:cNvCxnSpPr>
          <p:nvPr/>
        </p:nvCxnSpPr>
        <p:spPr>
          <a:xfrm>
            <a:off x="4742424" y="3642965"/>
            <a:ext cx="1391676" cy="0"/>
          </a:xfrm>
          <a:prstGeom prst="line">
            <a:avLst/>
          </a:prstGeom>
          <a:ln w="1270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51E284F5-C07F-4E44-9CA0-BA79288F5F5E}"/>
              </a:ext>
            </a:extLst>
          </p:cNvPr>
          <p:cNvCxnSpPr>
            <a:cxnSpLocks/>
          </p:cNvCxnSpPr>
          <p:nvPr/>
        </p:nvCxnSpPr>
        <p:spPr>
          <a:xfrm>
            <a:off x="2754036" y="4448145"/>
            <a:ext cx="1583568" cy="0"/>
          </a:xfrm>
          <a:prstGeom prst="line">
            <a:avLst/>
          </a:prstGeom>
          <a:ln w="1270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510B24B8-6326-492F-863A-5651EF1FA85D}"/>
              </a:ext>
            </a:extLst>
          </p:cNvPr>
          <p:cNvCxnSpPr>
            <a:cxnSpLocks/>
          </p:cNvCxnSpPr>
          <p:nvPr/>
        </p:nvCxnSpPr>
        <p:spPr>
          <a:xfrm>
            <a:off x="3293232" y="4958462"/>
            <a:ext cx="2696088" cy="0"/>
          </a:xfrm>
          <a:prstGeom prst="line">
            <a:avLst/>
          </a:prstGeom>
          <a:ln w="1270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8" name="直線コネクタ 27">
            <a:extLst>
              <a:ext uri="{FF2B5EF4-FFF2-40B4-BE49-F238E27FC236}">
                <a16:creationId xmlns:a16="http://schemas.microsoft.com/office/drawing/2014/main" id="{69ECDAAC-920C-4B0A-A554-8A1ED2E285D0}"/>
              </a:ext>
            </a:extLst>
          </p:cNvPr>
          <p:cNvCxnSpPr>
            <a:cxnSpLocks/>
          </p:cNvCxnSpPr>
          <p:nvPr/>
        </p:nvCxnSpPr>
        <p:spPr>
          <a:xfrm>
            <a:off x="3708400" y="5505197"/>
            <a:ext cx="1924050" cy="0"/>
          </a:xfrm>
          <a:prstGeom prst="line">
            <a:avLst/>
          </a:prstGeom>
          <a:ln w="1270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4BA0CA87-31B0-4B22-8AA3-B1DCD22A5210}"/>
              </a:ext>
            </a:extLst>
          </p:cNvPr>
          <p:cNvCxnSpPr>
            <a:cxnSpLocks/>
          </p:cNvCxnSpPr>
          <p:nvPr/>
        </p:nvCxnSpPr>
        <p:spPr>
          <a:xfrm>
            <a:off x="4957907" y="6447520"/>
            <a:ext cx="529936" cy="0"/>
          </a:xfrm>
          <a:prstGeom prst="line">
            <a:avLst/>
          </a:prstGeom>
          <a:ln w="1270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FEF666F7-6B17-46F7-A018-B10A55B659F5}"/>
              </a:ext>
            </a:extLst>
          </p:cNvPr>
          <p:cNvCxnSpPr>
            <a:cxnSpLocks/>
          </p:cNvCxnSpPr>
          <p:nvPr/>
        </p:nvCxnSpPr>
        <p:spPr>
          <a:xfrm>
            <a:off x="2512882" y="6461490"/>
            <a:ext cx="582930" cy="0"/>
          </a:xfrm>
          <a:prstGeom prst="line">
            <a:avLst/>
          </a:prstGeom>
          <a:ln w="1270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332FA54B-FDBF-4684-BAC2-050366249D13}"/>
              </a:ext>
            </a:extLst>
          </p:cNvPr>
          <p:cNvCxnSpPr>
            <a:cxnSpLocks/>
          </p:cNvCxnSpPr>
          <p:nvPr/>
        </p:nvCxnSpPr>
        <p:spPr>
          <a:xfrm>
            <a:off x="2461447" y="1326253"/>
            <a:ext cx="713553" cy="0"/>
          </a:xfrm>
          <a:prstGeom prst="line">
            <a:avLst/>
          </a:prstGeom>
          <a:ln w="1270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graphicFrame>
        <p:nvGraphicFramePr>
          <p:cNvPr id="34" name="表 5">
            <a:extLst>
              <a:ext uri="{FF2B5EF4-FFF2-40B4-BE49-F238E27FC236}">
                <a16:creationId xmlns:a16="http://schemas.microsoft.com/office/drawing/2014/main" id="{CF4979B0-8F08-49C4-B3D6-0957BEE67FBD}"/>
              </a:ext>
            </a:extLst>
          </p:cNvPr>
          <p:cNvGraphicFramePr>
            <a:graphicFrameLocks noGrp="1"/>
          </p:cNvGraphicFramePr>
          <p:nvPr>
            <p:extLst>
              <p:ext uri="{D42A27DB-BD31-4B8C-83A1-F6EECF244321}">
                <p14:modId xmlns:p14="http://schemas.microsoft.com/office/powerpoint/2010/main" val="1016904107"/>
              </p:ext>
            </p:extLst>
          </p:nvPr>
        </p:nvGraphicFramePr>
        <p:xfrm>
          <a:off x="254094" y="432547"/>
          <a:ext cx="6374093" cy="7085567"/>
        </p:xfrm>
        <a:graphic>
          <a:graphicData uri="http://schemas.openxmlformats.org/drawingml/2006/table">
            <a:tbl>
              <a:tblPr firstRow="1" bandRow="1">
                <a:tableStyleId>{5C22544A-7EE6-4342-B048-85BDC9FD1C3A}</a:tableStyleId>
              </a:tblPr>
              <a:tblGrid>
                <a:gridCol w="1999978">
                  <a:extLst>
                    <a:ext uri="{9D8B030D-6E8A-4147-A177-3AD203B41FA5}">
                      <a16:colId xmlns:a16="http://schemas.microsoft.com/office/drawing/2014/main" val="2350343233"/>
                    </a:ext>
                  </a:extLst>
                </a:gridCol>
                <a:gridCol w="4374115">
                  <a:extLst>
                    <a:ext uri="{9D8B030D-6E8A-4147-A177-3AD203B41FA5}">
                      <a16:colId xmlns:a16="http://schemas.microsoft.com/office/drawing/2014/main" val="562879141"/>
                    </a:ext>
                  </a:extLst>
                </a:gridCol>
              </a:tblGrid>
              <a:tr h="405529">
                <a:tc>
                  <a:txBody>
                    <a:bodyPr/>
                    <a:lstStyle/>
                    <a:p>
                      <a:pPr algn="ctr"/>
                      <a:r>
                        <a:rPr kumimoji="1" lang="ja-JP" altLang="en-US" sz="1400" b="1" dirty="0">
                          <a:solidFill>
                            <a:schemeClr val="bg1"/>
                          </a:solidFill>
                          <a:latin typeface="BIZ UDPゴシック" panose="020B0400000000000000" pitchFamily="50" charset="-128"/>
                          <a:ea typeface="BIZ UDPゴシック" panose="020B0400000000000000" pitchFamily="50" charset="-128"/>
                        </a:rPr>
                        <a:t>問　い</a:t>
                      </a:r>
                    </a:p>
                  </a:txBody>
                  <a:tcPr anchor="ctr">
                    <a:lnL w="28575" cap="flat" cmpd="sng" algn="ctr">
                      <a:solidFill>
                        <a:srgbClr val="3A851F"/>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rgbClr val="3A851F"/>
                      </a:solidFill>
                      <a:prstDash val="solid"/>
                      <a:round/>
                      <a:headEnd type="none" w="med" len="med"/>
                      <a:tailEnd type="none" w="med" len="med"/>
                    </a:lnT>
                    <a:lnB w="28575" cap="flat" cmpd="sng" algn="ctr">
                      <a:solidFill>
                        <a:srgbClr val="3A851F"/>
                      </a:solidFill>
                      <a:prstDash val="solid"/>
                      <a:round/>
                      <a:headEnd type="none" w="med" len="med"/>
                      <a:tailEnd type="none" w="med" len="med"/>
                    </a:lnB>
                    <a:lnTlToBr w="12700" cmpd="sng">
                      <a:noFill/>
                      <a:prstDash val="solid"/>
                    </a:lnTlToBr>
                    <a:lnBlToTr w="12700" cmpd="sng">
                      <a:noFill/>
                      <a:prstDash val="solid"/>
                    </a:lnBlToTr>
                    <a:solidFill>
                      <a:srgbClr val="3A851F"/>
                    </a:solidFill>
                  </a:tcPr>
                </a:tc>
                <a:tc>
                  <a:txBody>
                    <a:bodyPr/>
                    <a:lstStyle/>
                    <a:p>
                      <a:pPr algn="ctr"/>
                      <a:r>
                        <a:rPr kumimoji="1" lang="ja-JP" altLang="en-US" sz="1400" b="1" dirty="0">
                          <a:solidFill>
                            <a:schemeClr val="bg1"/>
                          </a:solidFill>
                          <a:latin typeface="BIZ UDPゴシック" panose="020B0400000000000000" pitchFamily="50" charset="-128"/>
                          <a:ea typeface="BIZ UDPゴシック" panose="020B0400000000000000" pitchFamily="50" charset="-128"/>
                        </a:rPr>
                        <a:t>答　え</a:t>
                      </a:r>
                    </a:p>
                  </a:txBody>
                  <a:tcPr anchor="ctr">
                    <a:lnL w="28575" cap="flat" cmpd="sng" algn="ctr">
                      <a:solidFill>
                        <a:schemeClr val="bg1"/>
                      </a:solidFill>
                      <a:prstDash val="solid"/>
                      <a:round/>
                      <a:headEnd type="none" w="med" len="med"/>
                      <a:tailEnd type="none" w="med" len="med"/>
                    </a:lnL>
                    <a:lnR w="28575" cap="flat" cmpd="sng" algn="ctr">
                      <a:solidFill>
                        <a:srgbClr val="3A851F"/>
                      </a:solidFill>
                      <a:prstDash val="solid"/>
                      <a:round/>
                      <a:headEnd type="none" w="med" len="med"/>
                      <a:tailEnd type="none" w="med" len="med"/>
                    </a:lnR>
                    <a:lnT w="28575" cap="flat" cmpd="sng" algn="ctr">
                      <a:solidFill>
                        <a:srgbClr val="3A851F"/>
                      </a:solidFill>
                      <a:prstDash val="solid"/>
                      <a:round/>
                      <a:headEnd type="none" w="med" len="med"/>
                      <a:tailEnd type="none" w="med" len="med"/>
                    </a:lnT>
                    <a:lnB w="28575" cap="flat" cmpd="sng" algn="ctr">
                      <a:solidFill>
                        <a:srgbClr val="3A851F"/>
                      </a:solidFill>
                      <a:prstDash val="solid"/>
                      <a:round/>
                      <a:headEnd type="none" w="med" len="med"/>
                      <a:tailEnd type="none" w="med" len="med"/>
                    </a:lnB>
                    <a:lnTlToBr w="12700" cmpd="sng">
                      <a:noFill/>
                      <a:prstDash val="solid"/>
                    </a:lnTlToBr>
                    <a:lnBlToTr w="12700" cmpd="sng">
                      <a:noFill/>
                      <a:prstDash val="solid"/>
                    </a:lnBlToTr>
                    <a:solidFill>
                      <a:srgbClr val="3A851F"/>
                    </a:solidFill>
                  </a:tcPr>
                </a:tc>
                <a:extLst>
                  <a:ext uri="{0D108BD9-81ED-4DB2-BD59-A6C34878D82A}">
                    <a16:rowId xmlns:a16="http://schemas.microsoft.com/office/drawing/2014/main" val="858745340"/>
                  </a:ext>
                </a:extLst>
              </a:tr>
              <a:tr h="1329937">
                <a:tc>
                  <a:txBody>
                    <a:bodyPr/>
                    <a:lstStyle/>
                    <a:p>
                      <a:pPr marL="180975" indent="-216000"/>
                      <a:r>
                        <a:rPr kumimoji="1" lang="ja-JP" altLang="en-US" sz="1400" b="0" dirty="0">
                          <a:solidFill>
                            <a:srgbClr val="3A851F"/>
                          </a:solidFill>
                          <a:latin typeface="BIZ UDPゴシック" panose="020B0400000000000000" pitchFamily="50" charset="-128"/>
                          <a:ea typeface="BIZ UDPゴシック" panose="020B0400000000000000" pitchFamily="50" charset="-128"/>
                        </a:rPr>
                        <a:t>❷</a:t>
                      </a:r>
                      <a:endParaRPr kumimoji="1" lang="en-US" altLang="ja-JP" sz="1400" b="0" dirty="0">
                        <a:solidFill>
                          <a:srgbClr val="3A851F"/>
                        </a:solidFill>
                        <a:latin typeface="BIZ UDPゴシック" panose="020B0400000000000000" pitchFamily="50" charset="-128"/>
                        <a:ea typeface="BIZ UDPゴシック" panose="020B0400000000000000" pitchFamily="50" charset="-128"/>
                      </a:endParaRPr>
                    </a:p>
                    <a:p>
                      <a:pPr marL="180975" indent="0"/>
                      <a:r>
                        <a:rPr kumimoji="1" lang="ja-JP" altLang="en-US" sz="1400" b="0" dirty="0">
                          <a:solidFill>
                            <a:schemeClr val="tx1"/>
                          </a:solidFill>
                          <a:latin typeface="BIZ UDPゴシック" panose="020B0400000000000000" pitchFamily="50" charset="-128"/>
                          <a:ea typeface="BIZ UDPゴシック" panose="020B0400000000000000" pitchFamily="50" charset="-128"/>
                        </a:rPr>
                        <a:t>化学肥料の使用量を実際に２割減らすことが支援の要件ですか。</a:t>
                      </a:r>
                    </a:p>
                  </a:txBody>
                  <a:tcPr marT="144000">
                    <a:lnL w="28575" cap="flat" cmpd="sng" algn="ctr">
                      <a:solidFill>
                        <a:srgbClr val="3A851F"/>
                      </a:solidFill>
                      <a:prstDash val="solid"/>
                      <a:round/>
                      <a:headEnd type="none" w="med" len="med"/>
                      <a:tailEnd type="none" w="med" len="med"/>
                    </a:lnL>
                    <a:lnR w="28575" cap="flat" cmpd="sng" algn="ctr">
                      <a:solidFill>
                        <a:srgbClr val="3A851F"/>
                      </a:solidFill>
                      <a:prstDash val="solid"/>
                      <a:round/>
                      <a:headEnd type="none" w="med" len="med"/>
                      <a:tailEnd type="none" w="med" len="med"/>
                    </a:lnR>
                    <a:lnT w="28575" cap="flat" cmpd="sng" algn="ctr">
                      <a:solidFill>
                        <a:srgbClr val="3A851F"/>
                      </a:solidFill>
                      <a:prstDash val="solid"/>
                      <a:round/>
                      <a:headEnd type="none" w="med" len="med"/>
                      <a:tailEnd type="none" w="med" len="med"/>
                    </a:lnT>
                    <a:lnB w="28575" cap="flat" cmpd="sng" algn="ctr">
                      <a:solidFill>
                        <a:srgbClr val="3A851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80975" indent="-180975"/>
                      <a:r>
                        <a:rPr kumimoji="1" lang="ja-JP" altLang="en-US" sz="1400" b="0" dirty="0">
                          <a:solidFill>
                            <a:schemeClr val="tx1"/>
                          </a:solidFill>
                          <a:latin typeface="BIZ UDPゴシック" panose="020B0400000000000000" pitchFamily="50" charset="-128"/>
                          <a:ea typeface="BIZ UDPゴシック" panose="020B0400000000000000" pitchFamily="50" charset="-128"/>
                        </a:rPr>
                        <a:t>・　化学肥料の２割低減に向けて、取組メニューのうち</a:t>
                      </a:r>
                      <a:br>
                        <a:rPr kumimoji="1" lang="en-US" altLang="ja-JP" sz="1400" b="0" dirty="0">
                          <a:solidFill>
                            <a:schemeClr val="tx1"/>
                          </a:solidFill>
                          <a:latin typeface="BIZ UDPゴシック" panose="020B0400000000000000" pitchFamily="50" charset="-128"/>
                          <a:ea typeface="BIZ UDPゴシック" panose="020B0400000000000000" pitchFamily="50" charset="-128"/>
                        </a:rPr>
                      </a:br>
                      <a:r>
                        <a:rPr kumimoji="1" lang="ja-JP" altLang="en-US" sz="1400" b="0" dirty="0">
                          <a:solidFill>
                            <a:schemeClr val="tx1"/>
                          </a:solidFill>
                          <a:latin typeface="BIZ UDPゴシック" panose="020B0400000000000000" pitchFamily="50" charset="-128"/>
                          <a:ea typeface="BIZ UDPゴシック" panose="020B0400000000000000" pitchFamily="50" charset="-128"/>
                        </a:rPr>
                        <a:t>２つ以上行っていただければ支援対象となります。</a:t>
                      </a:r>
                      <a:endParaRPr kumimoji="1" lang="en-US" altLang="ja-JP" sz="1400" b="0" dirty="0">
                        <a:solidFill>
                          <a:schemeClr val="tx1"/>
                        </a:solidFill>
                        <a:latin typeface="BIZ UDPゴシック" panose="020B0400000000000000" pitchFamily="50" charset="-128"/>
                        <a:ea typeface="BIZ UDPゴシック" panose="020B0400000000000000" pitchFamily="50" charset="-128"/>
                      </a:endParaRPr>
                    </a:p>
                    <a:p>
                      <a:pPr marL="180975" indent="-180975"/>
                      <a:endParaRPr kumimoji="1" lang="en-US" altLang="ja-JP" sz="900" b="0" dirty="0">
                        <a:solidFill>
                          <a:schemeClr val="tx1"/>
                        </a:solidFill>
                        <a:latin typeface="BIZ UDPゴシック" panose="020B0400000000000000" pitchFamily="50" charset="-128"/>
                        <a:ea typeface="BIZ UDPゴシック" panose="020B0400000000000000" pitchFamily="50" charset="-128"/>
                      </a:endParaRPr>
                    </a:p>
                    <a:p>
                      <a:pPr marL="180975" indent="-180975"/>
                      <a:r>
                        <a:rPr kumimoji="1" lang="ja-JP" altLang="en-US" sz="1400" b="0" dirty="0">
                          <a:solidFill>
                            <a:schemeClr val="tx1"/>
                          </a:solidFill>
                          <a:latin typeface="BIZ UDPゴシック" panose="020B0400000000000000" pitchFamily="50" charset="-128"/>
                          <a:ea typeface="BIZ UDPゴシック" panose="020B0400000000000000" pitchFamily="50" charset="-128"/>
                        </a:rPr>
                        <a:t>・　選択された取組について、適切にフォローしていきます。</a:t>
                      </a:r>
                    </a:p>
                  </a:txBody>
                  <a:tcPr anchor="ctr">
                    <a:lnL w="28575" cap="flat" cmpd="sng" algn="ctr">
                      <a:solidFill>
                        <a:srgbClr val="3A851F"/>
                      </a:solidFill>
                      <a:prstDash val="solid"/>
                      <a:round/>
                      <a:headEnd type="none" w="med" len="med"/>
                      <a:tailEnd type="none" w="med" len="med"/>
                    </a:lnL>
                    <a:lnR w="28575" cap="flat" cmpd="sng" algn="ctr">
                      <a:solidFill>
                        <a:srgbClr val="3A851F"/>
                      </a:solidFill>
                      <a:prstDash val="solid"/>
                      <a:round/>
                      <a:headEnd type="none" w="med" len="med"/>
                      <a:tailEnd type="none" w="med" len="med"/>
                    </a:lnR>
                    <a:lnT w="28575" cap="flat" cmpd="sng" algn="ctr">
                      <a:solidFill>
                        <a:srgbClr val="3A851F"/>
                      </a:solidFill>
                      <a:prstDash val="solid"/>
                      <a:round/>
                      <a:headEnd type="none" w="med" len="med"/>
                      <a:tailEnd type="none" w="med" len="med"/>
                    </a:lnT>
                    <a:lnB w="28575" cap="flat" cmpd="sng" algn="ctr">
                      <a:solidFill>
                        <a:srgbClr val="3A851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99867801"/>
                  </a:ext>
                </a:extLst>
              </a:tr>
              <a:tr h="1254427">
                <a:tc>
                  <a:txBody>
                    <a:bodyPr/>
                    <a:lstStyle/>
                    <a:p>
                      <a:pPr marL="180975" indent="-216000"/>
                      <a:r>
                        <a:rPr kumimoji="1" lang="ja-JP" altLang="en-US" sz="1400" b="0" dirty="0">
                          <a:solidFill>
                            <a:srgbClr val="3A851F"/>
                          </a:solidFill>
                          <a:latin typeface="BIZ UDPゴシック" panose="020B0400000000000000" pitchFamily="50" charset="-128"/>
                          <a:ea typeface="BIZ UDPゴシック" panose="020B0400000000000000" pitchFamily="50" charset="-128"/>
                        </a:rPr>
                        <a:t>❸</a:t>
                      </a:r>
                      <a:r>
                        <a:rPr kumimoji="1" lang="ja-JP" altLang="en-US" sz="1400" b="0" dirty="0">
                          <a:solidFill>
                            <a:schemeClr val="tx1"/>
                          </a:solidFill>
                          <a:latin typeface="BIZ UDPゴシック" panose="020B0400000000000000" pitchFamily="50" charset="-128"/>
                          <a:ea typeface="BIZ UDPゴシック" panose="020B0400000000000000" pitchFamily="50" charset="-128"/>
                        </a:rPr>
                        <a:t>　</a:t>
                      </a:r>
                      <a:endParaRPr kumimoji="1" lang="en-US" altLang="ja-JP" sz="1400" b="0" dirty="0">
                        <a:solidFill>
                          <a:schemeClr val="tx1"/>
                        </a:solidFill>
                        <a:latin typeface="BIZ UDPゴシック" panose="020B0400000000000000" pitchFamily="50" charset="-128"/>
                        <a:ea typeface="BIZ UDPゴシック" panose="020B0400000000000000" pitchFamily="50" charset="-128"/>
                      </a:endParaRPr>
                    </a:p>
                    <a:p>
                      <a:pPr marL="180975" indent="0"/>
                      <a:r>
                        <a:rPr kumimoji="1" lang="ja-JP" altLang="en-US" sz="1400" b="0" dirty="0">
                          <a:solidFill>
                            <a:schemeClr val="tx1"/>
                          </a:solidFill>
                          <a:latin typeface="BIZ UDPゴシック" panose="020B0400000000000000" pitchFamily="50" charset="-128"/>
                          <a:ea typeface="BIZ UDPゴシック" panose="020B0400000000000000" pitchFamily="50" charset="-128"/>
                        </a:rPr>
                        <a:t>既に化学肥料の低減に取り組んでいるため、更に低減することは難しい。</a:t>
                      </a:r>
                    </a:p>
                  </a:txBody>
                  <a:tcPr marT="144000">
                    <a:lnL w="28575" cap="flat" cmpd="sng" algn="ctr">
                      <a:solidFill>
                        <a:srgbClr val="3A851F"/>
                      </a:solidFill>
                      <a:prstDash val="solid"/>
                      <a:round/>
                      <a:headEnd type="none" w="med" len="med"/>
                      <a:tailEnd type="none" w="med" len="med"/>
                    </a:lnL>
                    <a:lnR w="28575" cap="flat" cmpd="sng" algn="ctr">
                      <a:solidFill>
                        <a:srgbClr val="3A851F"/>
                      </a:solidFill>
                      <a:prstDash val="solid"/>
                      <a:round/>
                      <a:headEnd type="none" w="med" len="med"/>
                      <a:tailEnd type="none" w="med" len="med"/>
                    </a:lnR>
                    <a:lnT w="28575" cap="flat" cmpd="sng" algn="ctr">
                      <a:solidFill>
                        <a:srgbClr val="3A851F"/>
                      </a:solidFill>
                      <a:prstDash val="solid"/>
                      <a:round/>
                      <a:headEnd type="none" w="med" len="med"/>
                      <a:tailEnd type="none" w="med" len="med"/>
                    </a:lnT>
                    <a:lnB w="28575" cap="flat" cmpd="sng" algn="ctr">
                      <a:solidFill>
                        <a:srgbClr val="3A851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80975" indent="-180975"/>
                      <a:r>
                        <a:rPr kumimoji="1" lang="ja-JP" altLang="en-US" sz="1400" b="0" dirty="0">
                          <a:solidFill>
                            <a:schemeClr val="tx1"/>
                          </a:solidFill>
                          <a:latin typeface="BIZ UDPゴシック" panose="020B0400000000000000" pitchFamily="50" charset="-128"/>
                          <a:ea typeface="BIZ UDPゴシック" panose="020B0400000000000000" pitchFamily="50" charset="-128"/>
                        </a:rPr>
                        <a:t>・　既に取り組んでいるものもカウントします。</a:t>
                      </a:r>
                      <a:endParaRPr kumimoji="1" lang="en-US" altLang="ja-JP" sz="1400" b="0" dirty="0">
                        <a:solidFill>
                          <a:schemeClr val="tx1"/>
                        </a:solidFill>
                        <a:latin typeface="BIZ UDPゴシック" panose="020B0400000000000000" pitchFamily="50" charset="-128"/>
                        <a:ea typeface="BIZ UDPゴシック" panose="020B0400000000000000" pitchFamily="50" charset="-128"/>
                      </a:endParaRPr>
                    </a:p>
                    <a:p>
                      <a:pPr marL="180975" indent="-180975"/>
                      <a:endParaRPr kumimoji="1" lang="en-US" altLang="ja-JP" sz="1050" b="0" dirty="0">
                        <a:solidFill>
                          <a:schemeClr val="tx1"/>
                        </a:solidFill>
                        <a:latin typeface="BIZ UDPゴシック" panose="020B0400000000000000" pitchFamily="50" charset="-128"/>
                        <a:ea typeface="BIZ UDPゴシック" panose="020B0400000000000000" pitchFamily="50" charset="-128"/>
                      </a:endParaRPr>
                    </a:p>
                    <a:p>
                      <a:pPr marL="180975" indent="-180975"/>
                      <a:r>
                        <a:rPr kumimoji="1" lang="ja-JP" altLang="en-US" sz="1400" b="0" dirty="0">
                          <a:solidFill>
                            <a:schemeClr val="tx1"/>
                          </a:solidFill>
                          <a:latin typeface="BIZ UDPゴシック" panose="020B0400000000000000" pitchFamily="50" charset="-128"/>
                          <a:ea typeface="BIZ UDPゴシック" panose="020B0400000000000000" pitchFamily="50" charset="-128"/>
                        </a:rPr>
                        <a:t>・　その際は、既に行っている取組の拡大や改善で良いので、新たな取り組みを１つ以上行ってください。</a:t>
                      </a:r>
                    </a:p>
                  </a:txBody>
                  <a:tcPr anchor="ctr">
                    <a:lnL w="28575" cap="flat" cmpd="sng" algn="ctr">
                      <a:solidFill>
                        <a:srgbClr val="3A851F"/>
                      </a:solidFill>
                      <a:prstDash val="solid"/>
                      <a:round/>
                      <a:headEnd type="none" w="med" len="med"/>
                      <a:tailEnd type="none" w="med" len="med"/>
                    </a:lnL>
                    <a:lnR w="28575" cap="flat" cmpd="sng" algn="ctr">
                      <a:solidFill>
                        <a:srgbClr val="3A851F"/>
                      </a:solidFill>
                      <a:prstDash val="solid"/>
                      <a:round/>
                      <a:headEnd type="none" w="med" len="med"/>
                      <a:tailEnd type="none" w="med" len="med"/>
                    </a:lnR>
                    <a:lnT w="28575" cap="flat" cmpd="sng" algn="ctr">
                      <a:solidFill>
                        <a:srgbClr val="3A851F"/>
                      </a:solidFill>
                      <a:prstDash val="solid"/>
                      <a:round/>
                      <a:headEnd type="none" w="med" len="med"/>
                      <a:tailEnd type="none" w="med" len="med"/>
                    </a:lnT>
                    <a:lnB w="28575" cap="flat" cmpd="sng" algn="ctr">
                      <a:solidFill>
                        <a:srgbClr val="3A851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49102578"/>
                  </a:ext>
                </a:extLst>
              </a:tr>
              <a:tr h="1254427">
                <a:tc>
                  <a:txBody>
                    <a:bodyPr/>
                    <a:lstStyle/>
                    <a:p>
                      <a:pPr marL="180975" indent="-216000"/>
                      <a:r>
                        <a:rPr kumimoji="1" lang="ja-JP" altLang="en-US" sz="1400" b="0" dirty="0">
                          <a:solidFill>
                            <a:srgbClr val="3A851F"/>
                          </a:solidFill>
                          <a:latin typeface="BIZ UDPゴシック" panose="020B0400000000000000" pitchFamily="50" charset="-128"/>
                          <a:ea typeface="BIZ UDPゴシック" panose="020B0400000000000000" pitchFamily="50" charset="-128"/>
                        </a:rPr>
                        <a:t>❹</a:t>
                      </a:r>
                      <a:endParaRPr kumimoji="1" lang="en-US" altLang="ja-JP" sz="1400" b="0" dirty="0">
                        <a:solidFill>
                          <a:srgbClr val="3A851F"/>
                        </a:solidFill>
                        <a:latin typeface="BIZ UDPゴシック" panose="020B0400000000000000" pitchFamily="50" charset="-128"/>
                        <a:ea typeface="BIZ UDPゴシック" panose="020B0400000000000000" pitchFamily="50" charset="-128"/>
                      </a:endParaRPr>
                    </a:p>
                    <a:p>
                      <a:pPr marL="180975" indent="0"/>
                      <a:r>
                        <a:rPr kumimoji="1" lang="ja-JP" altLang="en-US" sz="1400" b="0" dirty="0">
                          <a:solidFill>
                            <a:schemeClr val="tx1"/>
                          </a:solidFill>
                          <a:latin typeface="BIZ UDPゴシック" panose="020B0400000000000000" pitchFamily="50" charset="-128"/>
                          <a:ea typeface="BIZ UDPゴシック" panose="020B0400000000000000" pitchFamily="50" charset="-128"/>
                        </a:rPr>
                        <a:t>低減に向けた取組をしたいが、準備が必要なのですぐには行えない。</a:t>
                      </a:r>
                    </a:p>
                  </a:txBody>
                  <a:tcPr marT="144000">
                    <a:lnL w="28575" cap="flat" cmpd="sng" algn="ctr">
                      <a:solidFill>
                        <a:srgbClr val="3A851F"/>
                      </a:solidFill>
                      <a:prstDash val="solid"/>
                      <a:round/>
                      <a:headEnd type="none" w="med" len="med"/>
                      <a:tailEnd type="none" w="med" len="med"/>
                    </a:lnL>
                    <a:lnR w="28575" cap="flat" cmpd="sng" algn="ctr">
                      <a:solidFill>
                        <a:srgbClr val="3A851F"/>
                      </a:solidFill>
                      <a:prstDash val="solid"/>
                      <a:round/>
                      <a:headEnd type="none" w="med" len="med"/>
                      <a:tailEnd type="none" w="med" len="med"/>
                    </a:lnR>
                    <a:lnT w="28575" cap="flat" cmpd="sng" algn="ctr">
                      <a:solidFill>
                        <a:srgbClr val="3A851F"/>
                      </a:solidFill>
                      <a:prstDash val="solid"/>
                      <a:round/>
                      <a:headEnd type="none" w="med" len="med"/>
                      <a:tailEnd type="none" w="med" len="med"/>
                    </a:lnT>
                    <a:lnB w="28575" cap="flat" cmpd="sng" algn="ctr">
                      <a:solidFill>
                        <a:srgbClr val="3A851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80975" indent="-180975"/>
                      <a:r>
                        <a:rPr kumimoji="1" lang="ja-JP" altLang="en-US" sz="1400" b="0" dirty="0">
                          <a:solidFill>
                            <a:schemeClr val="tx1"/>
                          </a:solidFill>
                          <a:latin typeface="BIZ UDPゴシック" panose="020B0400000000000000" pitchFamily="50" charset="-128"/>
                          <a:ea typeface="BIZ UDPゴシック" panose="020B0400000000000000" pitchFamily="50" charset="-128"/>
                        </a:rPr>
                        <a:t>・　本年に取り組めない場合は、来年に取り組んでいただければ結構です。</a:t>
                      </a:r>
                      <a:endParaRPr kumimoji="1" lang="en-US" altLang="ja-JP" sz="1400" b="0" dirty="0">
                        <a:solidFill>
                          <a:schemeClr val="tx1"/>
                        </a:solidFill>
                        <a:latin typeface="BIZ UDPゴシック" panose="020B0400000000000000" pitchFamily="50" charset="-128"/>
                        <a:ea typeface="BIZ UDPゴシック" panose="020B0400000000000000" pitchFamily="50" charset="-128"/>
                      </a:endParaRPr>
                    </a:p>
                    <a:p>
                      <a:pPr marL="180975" indent="-180975"/>
                      <a:endParaRPr kumimoji="1" lang="en-US" altLang="ja-JP" sz="1050" b="0" dirty="0">
                        <a:solidFill>
                          <a:schemeClr val="tx1"/>
                        </a:solidFill>
                        <a:latin typeface="BIZ UDPゴシック" panose="020B0400000000000000" pitchFamily="50" charset="-128"/>
                        <a:ea typeface="BIZ UDPゴシック" panose="020B0400000000000000" pitchFamily="50" charset="-128"/>
                      </a:endParaRPr>
                    </a:p>
                    <a:p>
                      <a:pPr marL="180975" indent="-180975"/>
                      <a:r>
                        <a:rPr kumimoji="1" lang="ja-JP" altLang="en-US" sz="1400" b="0" dirty="0">
                          <a:solidFill>
                            <a:schemeClr val="tx1"/>
                          </a:solidFill>
                          <a:latin typeface="BIZ UDPゴシック" panose="020B0400000000000000" pitchFamily="50" charset="-128"/>
                          <a:ea typeface="BIZ UDPゴシック" panose="020B0400000000000000" pitchFamily="50" charset="-128"/>
                        </a:rPr>
                        <a:t>・　国内資源の利用など体制整備に時間を要する取組は、期間内に取り組んでいただければ結構です。</a:t>
                      </a:r>
                    </a:p>
                  </a:txBody>
                  <a:tcPr anchor="ctr">
                    <a:lnL w="28575" cap="flat" cmpd="sng" algn="ctr">
                      <a:solidFill>
                        <a:srgbClr val="3A851F"/>
                      </a:solidFill>
                      <a:prstDash val="solid"/>
                      <a:round/>
                      <a:headEnd type="none" w="med" len="med"/>
                      <a:tailEnd type="none" w="med" len="med"/>
                    </a:lnL>
                    <a:lnR w="28575" cap="flat" cmpd="sng" algn="ctr">
                      <a:solidFill>
                        <a:srgbClr val="3A851F"/>
                      </a:solidFill>
                      <a:prstDash val="solid"/>
                      <a:round/>
                      <a:headEnd type="none" w="med" len="med"/>
                      <a:tailEnd type="none" w="med" len="med"/>
                    </a:lnR>
                    <a:lnT w="28575" cap="flat" cmpd="sng" algn="ctr">
                      <a:solidFill>
                        <a:srgbClr val="3A851F"/>
                      </a:solidFill>
                      <a:prstDash val="solid"/>
                      <a:round/>
                      <a:headEnd type="none" w="med" len="med"/>
                      <a:tailEnd type="none" w="med" len="med"/>
                    </a:lnT>
                    <a:lnB w="28575" cap="flat" cmpd="sng" algn="ctr">
                      <a:solidFill>
                        <a:srgbClr val="3A851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92748367"/>
                  </a:ext>
                </a:extLst>
              </a:tr>
              <a:tr h="1254427">
                <a:tc>
                  <a:txBody>
                    <a:bodyPr/>
                    <a:lstStyle/>
                    <a:p>
                      <a:pPr marL="180975" indent="-216000"/>
                      <a:r>
                        <a:rPr kumimoji="1" lang="ja-JP" altLang="en-US" sz="1400" b="0" dirty="0">
                          <a:solidFill>
                            <a:srgbClr val="3A851F"/>
                          </a:solidFill>
                          <a:latin typeface="BIZ UDPゴシック" panose="020B0400000000000000" pitchFamily="50" charset="-128"/>
                          <a:ea typeface="BIZ UDPゴシック" panose="020B0400000000000000" pitchFamily="50" charset="-128"/>
                        </a:rPr>
                        <a:t>❺</a:t>
                      </a:r>
                      <a:endParaRPr kumimoji="1" lang="en-US" altLang="ja-JP" sz="1400" b="0" dirty="0">
                        <a:solidFill>
                          <a:srgbClr val="3A851F"/>
                        </a:solidFill>
                        <a:latin typeface="BIZ UDPゴシック" panose="020B0400000000000000" pitchFamily="50" charset="-128"/>
                        <a:ea typeface="BIZ UDPゴシック" panose="020B0400000000000000" pitchFamily="50" charset="-128"/>
                      </a:endParaRPr>
                    </a:p>
                    <a:p>
                      <a:pPr marL="180975" indent="0"/>
                      <a:r>
                        <a:rPr kumimoji="1" lang="ja-JP" altLang="en-US" sz="1400" b="0" dirty="0">
                          <a:solidFill>
                            <a:schemeClr val="tx1"/>
                          </a:solidFill>
                          <a:latin typeface="BIZ UDPゴシック" panose="020B0400000000000000" pitchFamily="50" charset="-128"/>
                          <a:ea typeface="BIZ UDPゴシック" panose="020B0400000000000000" pitchFamily="50" charset="-128"/>
                        </a:rPr>
                        <a:t>いつ頃までに申請すれば良いですか。</a:t>
                      </a:r>
                      <a:endParaRPr kumimoji="1" lang="en-US" altLang="ja-JP" sz="1400" b="0" dirty="0">
                        <a:solidFill>
                          <a:schemeClr val="tx1"/>
                        </a:solidFill>
                        <a:latin typeface="BIZ UDPゴシック" panose="020B0400000000000000" pitchFamily="50" charset="-128"/>
                        <a:ea typeface="BIZ UDPゴシック" panose="020B0400000000000000" pitchFamily="50" charset="-128"/>
                      </a:endParaRPr>
                    </a:p>
                    <a:p>
                      <a:pPr marL="180975" indent="0"/>
                      <a:r>
                        <a:rPr kumimoji="1" lang="ja-JP" altLang="en-US" sz="1400" b="0" dirty="0">
                          <a:solidFill>
                            <a:schemeClr val="tx1"/>
                          </a:solidFill>
                          <a:latin typeface="BIZ UDPゴシック" panose="020B0400000000000000" pitchFamily="50" charset="-128"/>
                          <a:ea typeface="BIZ UDPゴシック" panose="020B0400000000000000" pitchFamily="50" charset="-128"/>
                        </a:rPr>
                        <a:t>また、いつ頃支援を受けられますか。</a:t>
                      </a:r>
                    </a:p>
                  </a:txBody>
                  <a:tcPr marT="144000">
                    <a:lnL w="28575" cap="flat" cmpd="sng" algn="ctr">
                      <a:solidFill>
                        <a:srgbClr val="3A851F"/>
                      </a:solidFill>
                      <a:prstDash val="solid"/>
                      <a:round/>
                      <a:headEnd type="none" w="med" len="med"/>
                      <a:tailEnd type="none" w="med" len="med"/>
                    </a:lnL>
                    <a:lnR w="28575" cap="flat" cmpd="sng" algn="ctr">
                      <a:solidFill>
                        <a:srgbClr val="3A851F"/>
                      </a:solidFill>
                      <a:prstDash val="solid"/>
                      <a:round/>
                      <a:headEnd type="none" w="med" len="med"/>
                      <a:tailEnd type="none" w="med" len="med"/>
                    </a:lnR>
                    <a:lnT w="28575" cap="flat" cmpd="sng" algn="ctr">
                      <a:solidFill>
                        <a:srgbClr val="3A851F"/>
                      </a:solidFill>
                      <a:prstDash val="solid"/>
                      <a:round/>
                      <a:headEnd type="none" w="med" len="med"/>
                      <a:tailEnd type="none" w="med" len="med"/>
                    </a:lnT>
                    <a:lnB w="28575" cap="flat" cmpd="sng" algn="ctr">
                      <a:solidFill>
                        <a:srgbClr val="3A851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80975" indent="-180975"/>
                      <a:r>
                        <a:rPr kumimoji="1" lang="ja-JP" altLang="en-US" sz="1400" b="0" dirty="0">
                          <a:solidFill>
                            <a:schemeClr val="tx1"/>
                          </a:solidFill>
                          <a:latin typeface="BIZ UDPゴシック" panose="020B0400000000000000" pitchFamily="50" charset="-128"/>
                          <a:ea typeface="BIZ UDPゴシック" panose="020B0400000000000000" pitchFamily="50" charset="-128"/>
                        </a:rPr>
                        <a:t>・　基本的に秋肥、春肥でそれぞれまとめて申請してください。</a:t>
                      </a:r>
                      <a:endParaRPr kumimoji="1" lang="en-US" altLang="ja-JP" sz="1400" b="0" dirty="0">
                        <a:solidFill>
                          <a:schemeClr val="tx1"/>
                        </a:solidFill>
                        <a:latin typeface="BIZ UDPゴシック" panose="020B0400000000000000" pitchFamily="50" charset="-128"/>
                        <a:ea typeface="BIZ UDPゴシック" panose="020B0400000000000000" pitchFamily="50" charset="-128"/>
                      </a:endParaRPr>
                    </a:p>
                    <a:p>
                      <a:pPr marL="180975" indent="-180975"/>
                      <a:endParaRPr kumimoji="1" lang="en-US" altLang="ja-JP" sz="700" b="0" dirty="0">
                        <a:solidFill>
                          <a:schemeClr val="tx1"/>
                        </a:solidFill>
                        <a:latin typeface="BIZ UDPゴシック" panose="020B0400000000000000" pitchFamily="50" charset="-128"/>
                        <a:ea typeface="BIZ UDPゴシック" panose="020B0400000000000000" pitchFamily="50" charset="-128"/>
                      </a:endParaRPr>
                    </a:p>
                    <a:p>
                      <a:pPr marL="180975" indent="-180975"/>
                      <a:r>
                        <a:rPr kumimoji="1" lang="ja-JP" altLang="en-US" sz="1400" b="0" dirty="0">
                          <a:solidFill>
                            <a:schemeClr val="tx1"/>
                          </a:solidFill>
                          <a:latin typeface="BIZ UDPゴシック" panose="020B0400000000000000" pitchFamily="50" charset="-128"/>
                          <a:ea typeface="BIZ UDPゴシック" panose="020B0400000000000000" pitchFamily="50" charset="-128"/>
                        </a:rPr>
                        <a:t>・　秋肥について、早めに申請いただければ、できるだけ年内に支払えるようにします。</a:t>
                      </a:r>
                    </a:p>
                  </a:txBody>
                  <a:tcPr anchor="ctr">
                    <a:lnL w="28575" cap="flat" cmpd="sng" algn="ctr">
                      <a:solidFill>
                        <a:srgbClr val="3A851F"/>
                      </a:solidFill>
                      <a:prstDash val="solid"/>
                      <a:round/>
                      <a:headEnd type="none" w="med" len="med"/>
                      <a:tailEnd type="none" w="med" len="med"/>
                    </a:lnL>
                    <a:lnR w="28575" cap="flat" cmpd="sng" algn="ctr">
                      <a:solidFill>
                        <a:srgbClr val="3A851F"/>
                      </a:solidFill>
                      <a:prstDash val="solid"/>
                      <a:round/>
                      <a:headEnd type="none" w="med" len="med"/>
                      <a:tailEnd type="none" w="med" len="med"/>
                    </a:lnR>
                    <a:lnT w="28575" cap="flat" cmpd="sng" algn="ctr">
                      <a:solidFill>
                        <a:srgbClr val="3A851F"/>
                      </a:solidFill>
                      <a:prstDash val="solid"/>
                      <a:round/>
                      <a:headEnd type="none" w="med" len="med"/>
                      <a:tailEnd type="none" w="med" len="med"/>
                    </a:lnT>
                    <a:lnB w="28575" cap="flat" cmpd="sng" algn="ctr">
                      <a:solidFill>
                        <a:srgbClr val="3A851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1157560"/>
                  </a:ext>
                </a:extLst>
              </a:tr>
              <a:tr h="1580541">
                <a:tc>
                  <a:txBody>
                    <a:bodyPr/>
                    <a:lstStyle/>
                    <a:p>
                      <a:pPr marL="180975" indent="-216000"/>
                      <a:r>
                        <a:rPr kumimoji="1" lang="ja-JP" altLang="en-US" sz="1400" b="0" dirty="0">
                          <a:solidFill>
                            <a:srgbClr val="3A851F"/>
                          </a:solidFill>
                          <a:latin typeface="BIZ UDPゴシック" panose="020B0400000000000000" pitchFamily="50" charset="-128"/>
                          <a:ea typeface="BIZ UDPゴシック" panose="020B0400000000000000" pitchFamily="50" charset="-128"/>
                        </a:rPr>
                        <a:t>❻</a:t>
                      </a:r>
                      <a:endParaRPr kumimoji="1" lang="en-US" altLang="ja-JP" sz="1400" b="0" dirty="0">
                        <a:solidFill>
                          <a:srgbClr val="3A851F"/>
                        </a:solidFill>
                        <a:latin typeface="BIZ UDPゴシック" panose="020B0400000000000000" pitchFamily="50" charset="-128"/>
                        <a:ea typeface="BIZ UDPゴシック" panose="020B0400000000000000" pitchFamily="50" charset="-128"/>
                      </a:endParaRPr>
                    </a:p>
                    <a:p>
                      <a:pPr marL="180975" indent="0"/>
                      <a:r>
                        <a:rPr kumimoji="1" lang="ja-JP" altLang="en-US" sz="1400" b="0" dirty="0">
                          <a:solidFill>
                            <a:schemeClr val="tx1"/>
                          </a:solidFill>
                          <a:latin typeface="BIZ UDPゴシック" panose="020B0400000000000000" pitchFamily="50" charset="-128"/>
                          <a:ea typeface="BIZ UDPゴシック" panose="020B0400000000000000" pitchFamily="50" charset="-128"/>
                        </a:rPr>
                        <a:t>領収書の提出が間に合わない場合はどうすれば良いですか。</a:t>
                      </a:r>
                    </a:p>
                  </a:txBody>
                  <a:tcPr marT="144000">
                    <a:lnL w="28575" cap="flat" cmpd="sng" algn="ctr">
                      <a:solidFill>
                        <a:srgbClr val="3A851F"/>
                      </a:solidFill>
                      <a:prstDash val="solid"/>
                      <a:round/>
                      <a:headEnd type="none" w="med" len="med"/>
                      <a:tailEnd type="none" w="med" len="med"/>
                    </a:lnL>
                    <a:lnR w="28575" cap="flat" cmpd="sng" algn="ctr">
                      <a:solidFill>
                        <a:srgbClr val="3A851F"/>
                      </a:solidFill>
                      <a:prstDash val="solid"/>
                      <a:round/>
                      <a:headEnd type="none" w="med" len="med"/>
                      <a:tailEnd type="none" w="med" len="med"/>
                    </a:lnR>
                    <a:lnT w="28575" cap="flat" cmpd="sng" algn="ctr">
                      <a:solidFill>
                        <a:srgbClr val="3A851F"/>
                      </a:solidFill>
                      <a:prstDash val="solid"/>
                      <a:round/>
                      <a:headEnd type="none" w="med" len="med"/>
                      <a:tailEnd type="none" w="med" len="med"/>
                    </a:lnT>
                    <a:lnB w="28575" cap="flat" cmpd="sng" algn="ctr">
                      <a:solidFill>
                        <a:srgbClr val="3A851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80975" indent="-180975"/>
                      <a:r>
                        <a:rPr kumimoji="1" lang="ja-JP" altLang="en-US" sz="1400" b="0" dirty="0">
                          <a:solidFill>
                            <a:schemeClr val="tx1"/>
                          </a:solidFill>
                          <a:latin typeface="BIZ UDPゴシック" panose="020B0400000000000000" pitchFamily="50" charset="-128"/>
                          <a:ea typeface="BIZ UDPゴシック" panose="020B0400000000000000" pitchFamily="50" charset="-128"/>
                        </a:rPr>
                        <a:t>・　領収書が間に合わない場合は、</a:t>
                      </a:r>
                      <a:r>
                        <a:rPr kumimoji="1" lang="ja-JP" altLang="en-US" sz="1400" dirty="0">
                          <a:latin typeface="BIZ UDPゴシック" panose="020B0400000000000000" pitchFamily="50" charset="-128"/>
                          <a:ea typeface="BIZ UDPゴシック" panose="020B0400000000000000" pitchFamily="50" charset="-128"/>
                        </a:rPr>
                        <a:t>請求書を提出いただければ、支援金をお支払いすることができます。</a:t>
                      </a:r>
                      <a:endParaRPr kumimoji="1" lang="en-US" altLang="ja-JP" sz="1400" dirty="0">
                        <a:latin typeface="BIZ UDPゴシック" panose="020B0400000000000000" pitchFamily="50" charset="-128"/>
                        <a:ea typeface="BIZ UDPゴシック" panose="020B0400000000000000" pitchFamily="50" charset="-128"/>
                      </a:endParaRPr>
                    </a:p>
                    <a:p>
                      <a:pPr marL="180975" indent="-180975"/>
                      <a:endParaRPr kumimoji="1" lang="en-US" altLang="ja-JP" sz="900" dirty="0">
                        <a:latin typeface="BIZ UDPゴシック" panose="020B0400000000000000" pitchFamily="50" charset="-128"/>
                        <a:ea typeface="BIZ UDPゴシック" panose="020B0400000000000000" pitchFamily="50" charset="-128"/>
                      </a:endParaRPr>
                    </a:p>
                    <a:p>
                      <a:pPr marL="180975" indent="-180975"/>
                      <a:r>
                        <a:rPr kumimoji="1" lang="ja-JP" altLang="en-US" sz="1400" b="0" dirty="0">
                          <a:solidFill>
                            <a:schemeClr val="tx1"/>
                          </a:solidFill>
                          <a:latin typeface="BIZ UDPゴシック" panose="020B0400000000000000" pitchFamily="50" charset="-128"/>
                          <a:ea typeface="BIZ UDPゴシック" panose="020B0400000000000000" pitchFamily="50" charset="-128"/>
                        </a:rPr>
                        <a:t>・　肥料を購入した農協や販売店に御相談ください。</a:t>
                      </a:r>
                    </a:p>
                  </a:txBody>
                  <a:tcPr anchor="ctr">
                    <a:lnL w="28575" cap="flat" cmpd="sng" algn="ctr">
                      <a:solidFill>
                        <a:srgbClr val="3A851F"/>
                      </a:solidFill>
                      <a:prstDash val="solid"/>
                      <a:round/>
                      <a:headEnd type="none" w="med" len="med"/>
                      <a:tailEnd type="none" w="med" len="med"/>
                    </a:lnL>
                    <a:lnR w="28575" cap="flat" cmpd="sng" algn="ctr">
                      <a:solidFill>
                        <a:srgbClr val="3A851F"/>
                      </a:solidFill>
                      <a:prstDash val="solid"/>
                      <a:round/>
                      <a:headEnd type="none" w="med" len="med"/>
                      <a:tailEnd type="none" w="med" len="med"/>
                    </a:lnR>
                    <a:lnT w="28575" cap="flat" cmpd="sng" algn="ctr">
                      <a:solidFill>
                        <a:srgbClr val="3A851F"/>
                      </a:solidFill>
                      <a:prstDash val="solid"/>
                      <a:round/>
                      <a:headEnd type="none" w="med" len="med"/>
                      <a:tailEnd type="none" w="med" len="med"/>
                    </a:lnT>
                    <a:lnB w="28575" cap="flat" cmpd="sng" algn="ctr">
                      <a:solidFill>
                        <a:srgbClr val="3A851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78326398"/>
                  </a:ext>
                </a:extLst>
              </a:tr>
            </a:tbl>
          </a:graphicData>
        </a:graphic>
      </p:graphicFrame>
      <p:pic>
        <p:nvPicPr>
          <p:cNvPr id="33" name="Picture 4">
            <a:extLst>
              <a:ext uri="{FF2B5EF4-FFF2-40B4-BE49-F238E27FC236}">
                <a16:creationId xmlns:a16="http://schemas.microsoft.com/office/drawing/2014/main" id="{3279CE07-503F-4D2F-9D7E-950EE0BC6A69}"/>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454" y="163539"/>
            <a:ext cx="7920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6">
            <a:extLst>
              <a:ext uri="{FF2B5EF4-FFF2-40B4-BE49-F238E27FC236}">
                <a16:creationId xmlns:a16="http://schemas.microsoft.com/office/drawing/2014/main" id="{9856DBEE-A2E2-45F3-9274-D4D036CB30E0}"/>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8977" y="163539"/>
            <a:ext cx="7920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BarCodeCtrl1">
            <a:extLst>
              <a:ext uri="{63B3BB69-23CF-44E3-9099-C40C66FF867C}">
                <a14:compatExt xmlns:a14="http://schemas.microsoft.com/office/drawing/2010/main" spid="_x0000_s1025"/>
              </a:ext>
              <a:ext uri="{FF2B5EF4-FFF2-40B4-BE49-F238E27FC236}">
                <a16:creationId xmlns:a16="http://schemas.microsoft.com/office/drawing/2014/main" id="{00000000-0008-0000-0000-0000010400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0915" y="7579472"/>
            <a:ext cx="1395622" cy="1227842"/>
          </a:xfrm>
          <a:prstGeom prst="rect">
            <a:avLst/>
          </a:prstGeom>
        </p:spPr>
      </p:pic>
      <p:sp>
        <p:nvSpPr>
          <p:cNvPr id="4" name="テキスト ボックス 3">
            <a:extLst>
              <a:ext uri="{FF2B5EF4-FFF2-40B4-BE49-F238E27FC236}">
                <a16:creationId xmlns:a16="http://schemas.microsoft.com/office/drawing/2014/main" id="{8FACB375-4EF7-4249-9010-CCC2B18ECFD7}"/>
              </a:ext>
            </a:extLst>
          </p:cNvPr>
          <p:cNvSpPr txBox="1"/>
          <p:nvPr/>
        </p:nvSpPr>
        <p:spPr>
          <a:xfrm>
            <a:off x="1859084" y="7612931"/>
            <a:ext cx="5040213" cy="830997"/>
          </a:xfrm>
          <a:prstGeom prst="rect">
            <a:avLst/>
          </a:prstGeom>
          <a:noFill/>
        </p:spPr>
        <p:txBody>
          <a:bodyPr wrap="square" rtlCol="0">
            <a:spAutoFit/>
          </a:bodyPr>
          <a:lstStyle/>
          <a:p>
            <a:r>
              <a:rPr kumimoji="1" lang="ja-JP" altLang="en-US" sz="1600" dirty="0"/>
              <a:t>農林水産省ホームページにおいて、</a:t>
            </a:r>
            <a:endParaRPr kumimoji="1" lang="en-US" altLang="ja-JP" sz="1600" dirty="0"/>
          </a:p>
          <a:p>
            <a:r>
              <a:rPr kumimoji="1" lang="ja-JP" altLang="en-US" sz="1600" dirty="0"/>
              <a:t>本パンフレットの解説動画を掲載しておりますので、是非ご覧ください！</a:t>
            </a:r>
          </a:p>
        </p:txBody>
      </p:sp>
      <p:pic>
        <p:nvPicPr>
          <p:cNvPr id="8" name="図 7">
            <a:extLst>
              <a:ext uri="{FF2B5EF4-FFF2-40B4-BE49-F238E27FC236}">
                <a16:creationId xmlns:a16="http://schemas.microsoft.com/office/drawing/2014/main" id="{FC6D469B-932F-4548-B8AD-EA7BCADD544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08316" y="8293099"/>
            <a:ext cx="2115507" cy="512076"/>
          </a:xfrm>
          <a:prstGeom prst="rect">
            <a:avLst/>
          </a:prstGeom>
        </p:spPr>
      </p:pic>
      <p:pic>
        <p:nvPicPr>
          <p:cNvPr id="27" name="図 26">
            <a:extLst>
              <a:ext uri="{FF2B5EF4-FFF2-40B4-BE49-F238E27FC236}">
                <a16:creationId xmlns:a16="http://schemas.microsoft.com/office/drawing/2014/main" id="{59BE4FC2-1D9A-4356-BF2F-EC672FF37C87}"/>
              </a:ext>
            </a:extLst>
          </p:cNvPr>
          <p:cNvPicPr>
            <a:picLocks noChangeAspect="1"/>
          </p:cNvPicPr>
          <p:nvPr/>
        </p:nvPicPr>
        <p:blipFill rotWithShape="1">
          <a:blip r:embed="rId6">
            <a:extLst>
              <a:ext uri="{28A0092B-C50C-407E-A947-70E740481C1C}">
                <a14:useLocalDpi xmlns:a14="http://schemas.microsoft.com/office/drawing/2010/main" val="0"/>
              </a:ext>
            </a:extLst>
          </a:blip>
          <a:srcRect b="-3475"/>
          <a:stretch/>
        </p:blipFill>
        <p:spPr>
          <a:xfrm>
            <a:off x="3828138" y="8293450"/>
            <a:ext cx="1492109" cy="529871"/>
          </a:xfrm>
          <a:prstGeom prst="rect">
            <a:avLst/>
          </a:prstGeom>
        </p:spPr>
      </p:pic>
      <p:sp>
        <p:nvSpPr>
          <p:cNvPr id="25" name="テキスト ボックス 24">
            <a:extLst>
              <a:ext uri="{FF2B5EF4-FFF2-40B4-BE49-F238E27FC236}">
                <a16:creationId xmlns:a16="http://schemas.microsoft.com/office/drawing/2014/main" id="{90D1B7F3-5318-498E-AF24-065BCFF6753D}"/>
              </a:ext>
            </a:extLst>
          </p:cNvPr>
          <p:cNvSpPr txBox="1"/>
          <p:nvPr/>
        </p:nvSpPr>
        <p:spPr>
          <a:xfrm>
            <a:off x="4081489" y="8438960"/>
            <a:ext cx="5040213" cy="307777"/>
          </a:xfrm>
          <a:prstGeom prst="rect">
            <a:avLst/>
          </a:prstGeom>
          <a:noFill/>
        </p:spPr>
        <p:txBody>
          <a:bodyPr wrap="square" rtlCol="0">
            <a:spAutoFit/>
          </a:bodyPr>
          <a:lstStyle/>
          <a:p>
            <a:r>
              <a:rPr kumimoji="1" lang="ja-JP" altLang="en-US" sz="1400" dirty="0">
                <a:latin typeface="メイリオ" panose="020B0604030504040204" pitchFamily="50" charset="-128"/>
                <a:ea typeface="メイリオ" panose="020B0604030504040204" pitchFamily="50" charset="-128"/>
              </a:rPr>
              <a:t>肥料価格高騰対策事業</a:t>
            </a:r>
          </a:p>
        </p:txBody>
      </p:sp>
    </p:spTree>
    <p:extLst>
      <p:ext uri="{BB962C8B-B14F-4D97-AF65-F5344CB8AC3E}">
        <p14:creationId xmlns:p14="http://schemas.microsoft.com/office/powerpoint/2010/main" val="213412096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896</Words>
  <PresentationFormat>A4 210 x 297 mm</PresentationFormat>
  <Paragraphs>95</Paragraphs>
  <Slides>4</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4</vt:i4>
      </vt:variant>
    </vt:vector>
  </HeadingPairs>
  <TitlesOfParts>
    <vt:vector size="11" baseType="lpstr">
      <vt:lpstr>BIZ UDPゴシック</vt:lpstr>
      <vt:lpstr>ＭＳ ゴシック</vt:lpstr>
      <vt:lpstr>メイリオ</vt:lpstr>
      <vt:lpstr>Arial</vt:lpstr>
      <vt:lpstr>Calibri</vt:lpstr>
      <vt:lpstr>Calibri Light</vt:lpstr>
      <vt:lpstr>Office テーマ</vt:lpstr>
      <vt:lpstr>肥料価格高騰対策のごあんない ～肥料価格高騰に直面する農家の皆様を支援します～</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dcterms:created xsi:type="dcterms:W3CDTF">2022-08-12T02:27:43Z</dcterms:created>
  <dcterms:modified xsi:type="dcterms:W3CDTF">2023-03-03T06:21:59Z</dcterms:modified>
</cp:coreProperties>
</file>