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4"/>
  </p:sldMasterIdLst>
  <p:notesMasterIdLst>
    <p:notesMasterId r:id="rId7"/>
  </p:notesMasterIdLst>
  <p:sldIdLst>
    <p:sldId id="256" r:id="rId5"/>
    <p:sldId id="258" r:id="rId6"/>
  </p:sldIdLst>
  <p:sldSz cx="7559675" cy="10691813"/>
  <p:notesSz cx="6797675" cy="99266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7D31"/>
    <a:srgbClr val="004FC4"/>
    <a:srgbClr val="008000"/>
    <a:srgbClr val="CCE6CC"/>
    <a:srgbClr val="FBE5D6"/>
    <a:srgbClr val="CCDCF3"/>
    <a:srgbClr val="CC0000"/>
    <a:srgbClr val="0389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293" autoAdjust="0"/>
    <p:restoredTop sz="94660"/>
  </p:normalViewPr>
  <p:slideViewPr>
    <p:cSldViewPr snapToGrid="0">
      <p:cViewPr varScale="1">
        <p:scale>
          <a:sx n="68" d="100"/>
          <a:sy n="68" d="100"/>
        </p:scale>
        <p:origin x="21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31" tIns="45716" rIns="91431" bIns="45716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31" tIns="45716" rIns="91431" bIns="45716" rtlCol="0"/>
          <a:lstStyle>
            <a:lvl1pPr algn="r">
              <a:defRPr sz="1200"/>
            </a:lvl1pPr>
          </a:lstStyle>
          <a:p>
            <a:fld id="{A5C4C683-CF7C-4592-9B1F-787B1AFC9891}" type="datetimeFigureOut">
              <a:rPr kumimoji="1" lang="ja-JP" altLang="en-US" smtClean="0"/>
              <a:t>2025/7/8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14563" y="1241425"/>
            <a:ext cx="23685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1" tIns="45716" rIns="91431" bIns="45716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451" y="4776789"/>
            <a:ext cx="5438775" cy="3908425"/>
          </a:xfrm>
          <a:prstGeom prst="rect">
            <a:avLst/>
          </a:prstGeom>
        </p:spPr>
        <p:txBody>
          <a:bodyPr vert="horz" lIns="91431" tIns="45716" rIns="91431" bIns="45716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31" tIns="45716" rIns="91431" bIns="45716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31" tIns="45716" rIns="91431" bIns="45716" rtlCol="0" anchor="b"/>
          <a:lstStyle>
            <a:lvl1pPr algn="r">
              <a:defRPr sz="1200"/>
            </a:lvl1pPr>
          </a:lstStyle>
          <a:p>
            <a:fld id="{8A3DAA9E-E501-4DF9-8C3B-1410189E48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22421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3DAA9E-E501-4DF9-8C3B-1410189E487D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52643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9F154-6263-448A-B660-23E949A5321A}" type="datetimeFigureOut">
              <a:rPr kumimoji="1" lang="ja-JP" altLang="en-US" smtClean="0"/>
              <a:t>2025/7/8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8A997-C247-4A51-B803-C79E06B995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42545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9F154-6263-448A-B660-23E949A5321A}" type="datetimeFigureOut">
              <a:rPr kumimoji="1" lang="ja-JP" altLang="en-US" smtClean="0"/>
              <a:t>2025/7/8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8A997-C247-4A51-B803-C79E06B995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266311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9F154-6263-448A-B660-23E949A5321A}" type="datetimeFigureOut">
              <a:rPr kumimoji="1" lang="ja-JP" altLang="en-US" smtClean="0"/>
              <a:t>2025/7/8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8A997-C247-4A51-B803-C79E06B995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41413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9F154-6263-448A-B660-23E949A5321A}" type="datetimeFigureOut">
              <a:rPr kumimoji="1" lang="ja-JP" altLang="en-US" smtClean="0"/>
              <a:t>2025/7/8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8A997-C247-4A51-B803-C79E06B995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0347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9F154-6263-448A-B660-23E949A5321A}" type="datetimeFigureOut">
              <a:rPr kumimoji="1" lang="ja-JP" altLang="en-US" smtClean="0"/>
              <a:t>2025/7/8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8A997-C247-4A51-B803-C79E06B995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721990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9F154-6263-448A-B660-23E949A5321A}" type="datetimeFigureOut">
              <a:rPr kumimoji="1" lang="ja-JP" altLang="en-US" smtClean="0"/>
              <a:t>2025/7/8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8A997-C247-4A51-B803-C79E06B995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27978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9F154-6263-448A-B660-23E949A5321A}" type="datetimeFigureOut">
              <a:rPr kumimoji="1" lang="ja-JP" altLang="en-US" smtClean="0"/>
              <a:t>2025/7/8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8A997-C247-4A51-B803-C79E06B995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287630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9F154-6263-448A-B660-23E949A5321A}" type="datetimeFigureOut">
              <a:rPr kumimoji="1" lang="ja-JP" altLang="en-US" smtClean="0"/>
              <a:t>2025/7/8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8A997-C247-4A51-B803-C79E06B995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087553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ja-JP" altLang="en-US"/>
              <a:t>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9F154-6263-448A-B660-23E949A5321A}" type="datetimeFigureOut">
              <a:rPr kumimoji="1" lang="ja-JP" altLang="en-US" smtClean="0"/>
              <a:t>2025/7/8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8A997-C247-4A51-B803-C79E06B995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0013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9F154-6263-448A-B660-23E949A5321A}" type="datetimeFigureOut">
              <a:rPr kumimoji="1" lang="ja-JP" altLang="en-US" smtClean="0"/>
              <a:t>2025/7/8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8A997-C247-4A51-B803-C79E06B995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7866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9F154-6263-448A-B660-23E949A5321A}" type="datetimeFigureOut">
              <a:rPr kumimoji="1" lang="ja-JP" altLang="en-US" smtClean="0"/>
              <a:t>2025/7/8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8A997-C247-4A51-B803-C79E06B995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7290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39F154-6263-448A-B660-23E949A5321A}" type="datetimeFigureOut">
              <a:rPr kumimoji="1" lang="ja-JP" altLang="en-US" smtClean="0"/>
              <a:t>2025/7/8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C8A997-C247-4A51-B803-C79E06B995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26039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kumimoji="1"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kumimoji="1"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svg"/><Relationship Id="rId7" Type="http://schemas.openxmlformats.org/officeDocument/2006/relationships/image" Target="../media/image9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6.png"/><Relationship Id="rId9" Type="http://schemas.openxmlformats.org/officeDocument/2006/relationships/image" Target="../media/image11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直角三角形 8"/>
          <p:cNvSpPr/>
          <p:nvPr/>
        </p:nvSpPr>
        <p:spPr>
          <a:xfrm flipH="1">
            <a:off x="822959" y="2583652"/>
            <a:ext cx="6736700" cy="6813759"/>
          </a:xfrm>
          <a:prstGeom prst="rtTriangle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-29423" y="826279"/>
            <a:ext cx="7559677" cy="1862048"/>
          </a:xfrm>
          <a:prstGeom prst="rect">
            <a:avLst/>
          </a:prstGeom>
          <a:noFill/>
        </p:spPr>
        <p:txBody>
          <a:bodyPr wrap="square" lIns="180000" rtlCol="0">
            <a:spAutoFit/>
          </a:bodyPr>
          <a:lstStyle/>
          <a:p>
            <a:pPr>
              <a:lnSpc>
                <a:spcPts val="6000"/>
              </a:lnSpc>
              <a:spcAft>
                <a:spcPts val="1800"/>
              </a:spcAft>
            </a:pPr>
            <a:r>
              <a:rPr kumimoji="1" lang="ja-JP" altLang="en-US" sz="6000" spc="-300" dirty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農業機械</a:t>
            </a:r>
            <a:r>
              <a:rPr kumimoji="1" lang="ja-JP" altLang="en-US" sz="4800" spc="-300" dirty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を</a:t>
            </a:r>
            <a:endParaRPr kumimoji="1" lang="en-US" altLang="ja-JP" sz="4800" spc="-300" dirty="0">
              <a:solidFill>
                <a:schemeClr val="bg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>
              <a:lnSpc>
                <a:spcPts val="6000"/>
              </a:lnSpc>
              <a:spcAft>
                <a:spcPts val="1800"/>
              </a:spcAft>
            </a:pPr>
            <a:r>
              <a:rPr lang="ja-JP" altLang="en-US" sz="6000" spc="-300" dirty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導</a:t>
            </a:r>
            <a:r>
              <a:rPr lang="ja-JP" altLang="en-US" sz="6000" spc="-150" dirty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入</a:t>
            </a:r>
            <a:r>
              <a:rPr lang="ja-JP" altLang="en-US" sz="5400" spc="-150" dirty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しません</a:t>
            </a:r>
            <a:r>
              <a:rPr lang="ja-JP" altLang="en-US" sz="5400" spc="-1300" dirty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か</a:t>
            </a:r>
            <a:r>
              <a:rPr lang="ja-JP" altLang="en-US" sz="6000" dirty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？</a:t>
            </a:r>
            <a:endParaRPr kumimoji="1" lang="ja-JP" altLang="en-US" sz="4000" dirty="0">
              <a:solidFill>
                <a:schemeClr val="bg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pic>
        <p:nvPicPr>
          <p:cNvPr id="6" name="グラフィックス 5" descr="メガホン 1 単色塗りつぶし">
            <a:extLst>
              <a:ext uri="{FF2B5EF4-FFF2-40B4-BE49-F238E27FC236}">
                <a16:creationId xmlns:a16="http://schemas.microsoft.com/office/drawing/2014/main" id="{220D6851-4FD9-4AED-9A10-17C566DDB1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3050" y="190753"/>
            <a:ext cx="540274" cy="540274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CE07424B-91B7-5059-959A-EFD1CE8C4E9D}"/>
              </a:ext>
            </a:extLst>
          </p:cNvPr>
          <p:cNvSpPr/>
          <p:nvPr/>
        </p:nvSpPr>
        <p:spPr>
          <a:xfrm>
            <a:off x="4256638" y="6048430"/>
            <a:ext cx="3139723" cy="28305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chemeClr val="tx1"/>
                </a:solidFill>
                <a:latin typeface="+mn-ea"/>
              </a:rPr>
              <a:t>写真</a:t>
            </a:r>
            <a:endParaRPr kumimoji="1" lang="en-US" altLang="ja-JP" dirty="0">
              <a:solidFill>
                <a:schemeClr val="tx1"/>
              </a:solidFill>
              <a:latin typeface="+mn-ea"/>
            </a:endParaRPr>
          </a:p>
          <a:p>
            <a:pPr algn="ctr"/>
            <a:r>
              <a:rPr lang="en-US" altLang="ja-JP" dirty="0">
                <a:solidFill>
                  <a:schemeClr val="tx1"/>
                </a:solidFill>
                <a:latin typeface="+mn-ea"/>
              </a:rPr>
              <a:t>※</a:t>
            </a:r>
            <a:r>
              <a:rPr lang="ja-JP" altLang="en-US" dirty="0">
                <a:solidFill>
                  <a:schemeClr val="tx1"/>
                </a:solidFill>
                <a:latin typeface="+mn-ea"/>
              </a:rPr>
              <a:t>農業機械製造業者、</a:t>
            </a:r>
            <a:endParaRPr lang="en-US" altLang="ja-JP" dirty="0">
              <a:solidFill>
                <a:schemeClr val="tx1"/>
              </a:solidFill>
              <a:latin typeface="+mn-ea"/>
            </a:endParaRPr>
          </a:p>
          <a:p>
            <a:pPr algn="ctr"/>
            <a:r>
              <a:rPr lang="ja-JP" altLang="en-US" dirty="0">
                <a:solidFill>
                  <a:schemeClr val="tx1"/>
                </a:solidFill>
                <a:latin typeface="+mn-ea"/>
              </a:rPr>
              <a:t>　　農業機械販売業者等向け</a:t>
            </a:r>
            <a:endParaRPr lang="en-US" altLang="ja-JP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FCAC5003-D4B9-027C-7B4E-F68B6D973681}"/>
              </a:ext>
            </a:extLst>
          </p:cNvPr>
          <p:cNvSpPr txBox="1"/>
          <p:nvPr/>
        </p:nvSpPr>
        <p:spPr>
          <a:xfrm>
            <a:off x="643095" y="-20717"/>
            <a:ext cx="6363431" cy="730008"/>
          </a:xfrm>
          <a:prstGeom prst="rect">
            <a:avLst/>
          </a:prstGeom>
          <a:noFill/>
        </p:spPr>
        <p:txBody>
          <a:bodyPr wrap="square" lIns="180000" rtlCol="0" anchor="ctr">
            <a:spAutoFit/>
          </a:bodyPr>
          <a:lstStyle/>
          <a:p>
            <a:pPr>
              <a:lnSpc>
                <a:spcPts val="6000"/>
              </a:lnSpc>
              <a:spcAft>
                <a:spcPts val="1800"/>
              </a:spcAft>
            </a:pPr>
            <a:r>
              <a:rPr lang="ja-JP" altLang="en-US" sz="2800" spc="-150" dirty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農作業受託などを行う事業者のみなさま</a:t>
            </a:r>
            <a:endParaRPr lang="en-US" altLang="ja-JP" sz="2800" spc="-150" dirty="0">
              <a:solidFill>
                <a:schemeClr val="bg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862EF29D-AD47-BF9F-8DD8-9CE6BA9AAECC}"/>
              </a:ext>
            </a:extLst>
          </p:cNvPr>
          <p:cNvSpPr txBox="1"/>
          <p:nvPr/>
        </p:nvSpPr>
        <p:spPr>
          <a:xfrm>
            <a:off x="153050" y="5564158"/>
            <a:ext cx="42708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200" dirty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・補助率：</a:t>
            </a:r>
            <a:r>
              <a:rPr lang="en-US" altLang="ja-JP" sz="1200" dirty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1/2</a:t>
            </a:r>
            <a:r>
              <a:rPr lang="ja-JP" altLang="en-US" sz="1200" dirty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。</a:t>
            </a:r>
            <a:endParaRPr lang="en-US" altLang="ja-JP" sz="1200" dirty="0">
              <a:solidFill>
                <a:schemeClr val="bg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lang="ja-JP" altLang="en-US" sz="1200" dirty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・補助上限額は、１</a:t>
            </a:r>
            <a:r>
              <a:rPr lang="en-US" altLang="ja-JP" sz="1200" dirty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,5</a:t>
            </a:r>
            <a:r>
              <a:rPr lang="ja-JP" altLang="en-US" sz="1200" dirty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００万円、</a:t>
            </a:r>
            <a:r>
              <a:rPr lang="en-US" altLang="ja-JP" sz="1200" dirty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3,000</a:t>
            </a:r>
            <a:r>
              <a:rPr lang="ja-JP" altLang="en-US" sz="1200" dirty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万円、</a:t>
            </a:r>
            <a:r>
              <a:rPr lang="en-US" altLang="ja-JP" sz="1200" dirty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5,000</a:t>
            </a:r>
            <a:r>
              <a:rPr lang="ja-JP" altLang="en-US" sz="1200" dirty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万円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38F6D46B-E8BE-B475-17EC-43BB41F50EB3}"/>
              </a:ext>
            </a:extLst>
          </p:cNvPr>
          <p:cNvSpPr txBox="1"/>
          <p:nvPr/>
        </p:nvSpPr>
        <p:spPr>
          <a:xfrm>
            <a:off x="5969484" y="-22471"/>
            <a:ext cx="1629977" cy="319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ja-JP" altLang="en-US" sz="1600" spc="-1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（令和７年７月版）</a:t>
            </a:r>
            <a:endParaRPr lang="en-US" altLang="ja-JP" sz="1600" spc="-1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220CC7AD-7435-62B5-20D4-C4FF7664046F}"/>
              </a:ext>
            </a:extLst>
          </p:cNvPr>
          <p:cNvSpPr/>
          <p:nvPr/>
        </p:nvSpPr>
        <p:spPr>
          <a:xfrm>
            <a:off x="9" y="9027160"/>
            <a:ext cx="7559666" cy="16646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ja-JP" altLang="en-US" sz="1400" spc="-100" dirty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令和６年度補正予算</a:t>
            </a:r>
            <a:endParaRPr lang="en-US" altLang="ja-JP" sz="1400" spc="-100" dirty="0"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>
              <a:lnSpc>
                <a:spcPts val="2000"/>
              </a:lnSpc>
            </a:pPr>
            <a:r>
              <a:rPr lang="ja-JP" altLang="en-US" sz="2000" spc="-100" dirty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スマート農業・農業支援サービス事業導入総合サポート緊急対策事業</a:t>
            </a:r>
            <a:r>
              <a:rPr lang="ja-JP" altLang="en-US" sz="1400" spc="-100" dirty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のうち</a:t>
            </a:r>
            <a:endParaRPr lang="en-US" altLang="ja-JP" sz="1400" spc="-100" dirty="0"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>
              <a:lnSpc>
                <a:spcPts val="2000"/>
              </a:lnSpc>
            </a:pPr>
            <a:r>
              <a:rPr lang="ja-JP" altLang="en-US" sz="2000" spc="-100" dirty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農業支援サービスの立上げ支援</a:t>
            </a:r>
            <a:r>
              <a:rPr lang="ja-JP" altLang="en-US" sz="1400" spc="-100" dirty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のうち</a:t>
            </a:r>
            <a:endParaRPr lang="en-US" altLang="ja-JP" spc="-100" dirty="0"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>
              <a:lnSpc>
                <a:spcPts val="2000"/>
              </a:lnSpc>
            </a:pPr>
            <a:r>
              <a:rPr lang="ja-JP" altLang="en-US" sz="2000" spc="-100" dirty="0">
                <a:solidFill>
                  <a:srgbClr val="FF00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スマート農業機械等導入支援</a:t>
            </a:r>
            <a:endParaRPr lang="en-US" altLang="ja-JP" sz="2000" spc="-1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B3FD7024-D21C-C491-0FF0-372A81BE858D}"/>
              </a:ext>
            </a:extLst>
          </p:cNvPr>
          <p:cNvGrpSpPr/>
          <p:nvPr/>
        </p:nvGrpSpPr>
        <p:grpSpPr>
          <a:xfrm>
            <a:off x="3737528" y="9619420"/>
            <a:ext cx="3653223" cy="1008000"/>
            <a:chOff x="3375298" y="9685534"/>
            <a:chExt cx="3653223" cy="1008000"/>
          </a:xfrm>
        </p:grpSpPr>
        <p:sp>
          <p:nvSpPr>
            <p:cNvPr id="13" name="正方形/長方形 12"/>
            <p:cNvSpPr/>
            <p:nvPr/>
          </p:nvSpPr>
          <p:spPr>
            <a:xfrm>
              <a:off x="3375298" y="10134364"/>
              <a:ext cx="2246406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ja-JP" altLang="en-US" sz="1400" dirty="0"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農業支援サービス関係情報</a:t>
              </a:r>
              <a:endParaRPr lang="en-US" altLang="ja-JP" sz="14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endParaRPr>
            </a:p>
            <a:p>
              <a:r>
                <a:rPr lang="ja-JP" altLang="en-US" sz="1400" dirty="0"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（農林水産省ホームページ）</a:t>
              </a:r>
              <a:endParaRPr lang="ja-JP" altLang="en-US" sz="1400" dirty="0"/>
            </a:p>
          </p:txBody>
        </p:sp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AB58DF01-C953-0765-ACB8-CB2EBE36FFF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20521" y="9685534"/>
              <a:ext cx="1008000" cy="100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F77BE80-9742-AA5B-1B65-66D8FC445A34}"/>
              </a:ext>
            </a:extLst>
          </p:cNvPr>
          <p:cNvSpPr txBox="1"/>
          <p:nvPr/>
        </p:nvSpPr>
        <p:spPr>
          <a:xfrm>
            <a:off x="-35833" y="2822088"/>
            <a:ext cx="6986588" cy="913070"/>
          </a:xfrm>
          <a:prstGeom prst="rect">
            <a:avLst/>
          </a:prstGeom>
          <a:noFill/>
        </p:spPr>
        <p:txBody>
          <a:bodyPr wrap="square" lIns="180000" rtlCol="0">
            <a:spAutoFit/>
          </a:bodyPr>
          <a:lstStyle/>
          <a:p>
            <a:pPr>
              <a:lnSpc>
                <a:spcPts val="3200"/>
              </a:lnSpc>
            </a:pPr>
            <a:r>
              <a:rPr lang="ja-JP" altLang="en-US" sz="3200" spc="-150" dirty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農作業受託など、</a:t>
            </a:r>
            <a:endParaRPr lang="en-US" altLang="ja-JP" sz="3200" spc="-150" dirty="0">
              <a:solidFill>
                <a:schemeClr val="bg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>
              <a:lnSpc>
                <a:spcPts val="3200"/>
              </a:lnSpc>
            </a:pPr>
            <a:r>
              <a:rPr lang="ja-JP" altLang="en-US" sz="3200" spc="-150" dirty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　サービス事業</a:t>
            </a:r>
            <a:r>
              <a:rPr lang="ja-JP" altLang="en-US" sz="2800" spc="-150" dirty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に取り組む場合、</a:t>
            </a:r>
            <a:endParaRPr lang="en-US" altLang="ja-JP" sz="2000" spc="-150" dirty="0">
              <a:solidFill>
                <a:schemeClr val="bg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F5ABC7A-DCE0-846B-A74D-DDE7332256F7}"/>
              </a:ext>
            </a:extLst>
          </p:cNvPr>
          <p:cNvSpPr txBox="1"/>
          <p:nvPr/>
        </p:nvSpPr>
        <p:spPr>
          <a:xfrm>
            <a:off x="-29423" y="4092370"/>
            <a:ext cx="6986588" cy="1324722"/>
          </a:xfrm>
          <a:prstGeom prst="rect">
            <a:avLst/>
          </a:prstGeom>
          <a:noFill/>
        </p:spPr>
        <p:txBody>
          <a:bodyPr wrap="square" lIns="180000" rtlCol="0">
            <a:spAutoFit/>
          </a:bodyPr>
          <a:lstStyle/>
          <a:p>
            <a:pPr>
              <a:lnSpc>
                <a:spcPts val="3200"/>
              </a:lnSpc>
            </a:pPr>
            <a:r>
              <a:rPr lang="ja-JP" altLang="en-US" sz="4800" spc="-15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農業機械</a:t>
            </a:r>
            <a:r>
              <a:rPr lang="ja-JP" altLang="en-US" sz="3200" spc="-150" dirty="0">
                <a:solidFill>
                  <a:prstClr val="white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の</a:t>
            </a:r>
            <a:r>
              <a:rPr lang="ja-JP" altLang="en-US" sz="4800" spc="-15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導入費用</a:t>
            </a:r>
            <a:r>
              <a:rPr lang="ja-JP" altLang="en-US" sz="3200" spc="-150" dirty="0">
                <a:solidFill>
                  <a:prstClr val="white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の</a:t>
            </a:r>
            <a:endParaRPr lang="en-US" altLang="ja-JP" sz="3200" spc="-150" dirty="0">
              <a:solidFill>
                <a:prstClr val="white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>
              <a:lnSpc>
                <a:spcPts val="3200"/>
              </a:lnSpc>
            </a:pPr>
            <a:endParaRPr lang="en-US" altLang="ja-JP" sz="3200" spc="-150" dirty="0">
              <a:solidFill>
                <a:prstClr val="white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>
              <a:lnSpc>
                <a:spcPts val="3200"/>
              </a:lnSpc>
            </a:pPr>
            <a:r>
              <a:rPr lang="ja-JP" altLang="en-US" sz="4800" spc="-15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半額を補助</a:t>
            </a:r>
            <a:r>
              <a:rPr lang="ja-JP" altLang="en-US" sz="3200" spc="-150" dirty="0">
                <a:solidFill>
                  <a:prstClr val="white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します</a:t>
            </a:r>
            <a:r>
              <a:rPr lang="ja-JP" altLang="en-US" sz="4800" spc="-150" dirty="0">
                <a:solidFill>
                  <a:prstClr val="white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。</a:t>
            </a:r>
            <a:endParaRPr lang="en-US" altLang="ja-JP" sz="4000" spc="-150" dirty="0">
              <a:solidFill>
                <a:prstClr val="white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22" name="二等辺三角形 21">
            <a:extLst>
              <a:ext uri="{FF2B5EF4-FFF2-40B4-BE49-F238E27FC236}">
                <a16:creationId xmlns:a16="http://schemas.microsoft.com/office/drawing/2014/main" id="{C1BA7C61-E8A8-0553-103A-FDF7A578C45A}"/>
              </a:ext>
            </a:extLst>
          </p:cNvPr>
          <p:cNvSpPr/>
          <p:nvPr/>
        </p:nvSpPr>
        <p:spPr>
          <a:xfrm rot="5400000">
            <a:off x="5914866" y="10169297"/>
            <a:ext cx="412880" cy="321126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26891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E5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正方形/長方形 13"/>
          <p:cNvSpPr/>
          <p:nvPr/>
        </p:nvSpPr>
        <p:spPr>
          <a:xfrm>
            <a:off x="-939" y="8372529"/>
            <a:ext cx="7560613" cy="2317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144000" tIns="108000" rIns="144000" bIns="72000" anchor="t" anchorCtr="0">
            <a:noAutofit/>
          </a:bodyPr>
          <a:lstStyle/>
          <a:p>
            <a:r>
              <a:rPr lang="en-US" altLang="ja-JP" sz="1200" spc="-1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【</a:t>
            </a:r>
            <a:r>
              <a:rPr lang="ja-JP" altLang="en-US" sz="1200" spc="-1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事業全般に関するお問い合わせ</a:t>
            </a:r>
            <a:r>
              <a:rPr lang="en-US" altLang="ja-JP" sz="1200" spc="-1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】</a:t>
            </a:r>
          </a:p>
          <a:p>
            <a:pPr>
              <a:lnSpc>
                <a:spcPts val="1400"/>
              </a:lnSpc>
            </a:pPr>
            <a:r>
              <a:rPr lang="ja-JP" altLang="en-US" sz="1200" spc="-1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農林水産省技術普及課スマート・サービスユニット</a:t>
            </a:r>
            <a:endParaRPr lang="en-US" altLang="ja-JP" sz="1200" spc="-100" dirty="0"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>
              <a:lnSpc>
                <a:spcPts val="1400"/>
              </a:lnSpc>
            </a:pPr>
            <a:r>
              <a:rPr lang="en-US" altLang="ja-JP" sz="1200" spc="-1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TEL</a:t>
            </a:r>
            <a:r>
              <a:rPr lang="ja-JP" altLang="en-US" sz="1200" spc="-1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：０３ー６７４４－２１０７</a:t>
            </a:r>
            <a:endParaRPr lang="en-US" altLang="ja-JP" sz="1200" spc="-100" dirty="0"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endParaRPr lang="en-US" altLang="ja-JP" sz="1200" spc="-100" dirty="0"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</p:txBody>
      </p:sp>
      <p:sp>
        <p:nvSpPr>
          <p:cNvPr id="18" name="正方形/長方形 17"/>
          <p:cNvSpPr/>
          <p:nvPr/>
        </p:nvSpPr>
        <p:spPr>
          <a:xfrm>
            <a:off x="88900" y="9048749"/>
            <a:ext cx="3600000" cy="1493423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ja-JP" altLang="en-US" sz="1200" spc="-10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配布元</a:t>
            </a:r>
            <a:endParaRPr kumimoji="1" lang="ja-JP" altLang="en-US" sz="1200">
              <a:solidFill>
                <a:schemeClr val="tx1"/>
              </a:solidFill>
            </a:endParaRPr>
          </a:p>
        </p:txBody>
      </p:sp>
      <p:sp>
        <p:nvSpPr>
          <p:cNvPr id="3" name="正方形/長方形 2"/>
          <p:cNvSpPr/>
          <p:nvPr/>
        </p:nvSpPr>
        <p:spPr>
          <a:xfrm>
            <a:off x="3778900" y="8442027"/>
            <a:ext cx="3778250" cy="207236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ja-JP" sz="1200" spc="-1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【</a:t>
            </a:r>
            <a:r>
              <a:rPr lang="ja-JP" altLang="en-US" sz="1200" spc="-1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事業詳細や申請に関するお問い合わせ</a:t>
            </a:r>
            <a:r>
              <a:rPr lang="en-US" altLang="ja-JP" sz="1200" spc="-1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】</a:t>
            </a:r>
          </a:p>
          <a:p>
            <a:pPr>
              <a:lnSpc>
                <a:spcPts val="1400"/>
              </a:lnSpc>
            </a:pPr>
            <a:r>
              <a:rPr lang="ja-JP" altLang="en-US" sz="1200" spc="-1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お住まいの地域の地方農政局等へお問い</a:t>
            </a:r>
            <a:r>
              <a:rPr lang="ja-JP" altLang="en-US" sz="1200" spc="-15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合わせください</a:t>
            </a:r>
            <a:r>
              <a:rPr lang="ja-JP" altLang="en-US" sz="1200" spc="-1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。</a:t>
            </a:r>
            <a:endParaRPr lang="en-US" altLang="ja-JP" sz="1200" spc="-100" dirty="0"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>
              <a:lnSpc>
                <a:spcPts val="1400"/>
              </a:lnSpc>
            </a:pPr>
            <a:r>
              <a:rPr lang="ja-JP" altLang="en-US" sz="1200" spc="-1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北海道農政事務所</a:t>
            </a:r>
            <a:r>
              <a:rPr lang="ja-JP" altLang="en-US" sz="1200" spc="-15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</a:t>
            </a:r>
            <a:r>
              <a:rPr lang="en-US" altLang="ja-JP" sz="1200" spc="-1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TEL</a:t>
            </a:r>
            <a:r>
              <a:rPr lang="ja-JP" altLang="en-US" sz="1200" spc="-1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：０１１－３３０－８８０７</a:t>
            </a:r>
            <a:endParaRPr lang="en-US" altLang="ja-JP" sz="1200" spc="-100" dirty="0"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>
              <a:lnSpc>
                <a:spcPts val="1400"/>
              </a:lnSpc>
            </a:pPr>
            <a:r>
              <a:rPr lang="ja-JP" altLang="en-US" sz="1200" spc="-1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東北農政局　　　　</a:t>
            </a:r>
            <a:r>
              <a:rPr lang="en-US" altLang="ja-JP" sz="1200" spc="-1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TEL</a:t>
            </a:r>
            <a:r>
              <a:rPr lang="ja-JP" altLang="en-US" sz="1200" spc="-1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：０２２－２２１－６１９３</a:t>
            </a:r>
            <a:endParaRPr lang="en-US" altLang="ja-JP" sz="1200" spc="-100" dirty="0"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>
              <a:lnSpc>
                <a:spcPts val="1400"/>
              </a:lnSpc>
            </a:pPr>
            <a:r>
              <a:rPr lang="ja-JP" altLang="en-US" sz="1200" spc="-1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関東農政局　　　　</a:t>
            </a:r>
            <a:r>
              <a:rPr lang="en-US" altLang="ja-JP" sz="1200" spc="-1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TEL</a:t>
            </a:r>
            <a:r>
              <a:rPr lang="ja-JP" altLang="en-US" sz="1200" spc="-1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：０４８－７４０－０４５８</a:t>
            </a:r>
            <a:endParaRPr lang="en-US" altLang="ja-JP" sz="1200" spc="-100" dirty="0"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>
              <a:lnSpc>
                <a:spcPts val="1400"/>
              </a:lnSpc>
            </a:pPr>
            <a:r>
              <a:rPr lang="ja-JP" altLang="en-US" sz="1200" spc="-1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北陸農政局　　　　</a:t>
            </a:r>
            <a:r>
              <a:rPr lang="en-US" altLang="ja-JP" sz="1200" spc="-1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TEL</a:t>
            </a:r>
            <a:r>
              <a:rPr lang="ja-JP" altLang="en-US" sz="1200" spc="-1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：０７６－２３２－４８９３</a:t>
            </a:r>
            <a:endParaRPr lang="en-US" altLang="ja-JP" sz="1200" spc="-100" dirty="0"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>
              <a:lnSpc>
                <a:spcPts val="1400"/>
              </a:lnSpc>
            </a:pPr>
            <a:r>
              <a:rPr lang="ja-JP" altLang="en-US" sz="1200" spc="-1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東海農政局　　　　</a:t>
            </a:r>
            <a:r>
              <a:rPr lang="en-US" altLang="ja-JP" sz="1200" spc="-1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TEL</a:t>
            </a:r>
            <a:r>
              <a:rPr lang="ja-JP" altLang="en-US" sz="1200" spc="-1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：０５２－７４６－１３１３</a:t>
            </a:r>
            <a:endParaRPr lang="en-US" altLang="ja-JP" sz="1200" spc="-100" dirty="0"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>
              <a:lnSpc>
                <a:spcPts val="1400"/>
              </a:lnSpc>
            </a:pPr>
            <a:r>
              <a:rPr lang="ja-JP" altLang="en-US" sz="1200" spc="-1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近畿農政局　　　　</a:t>
            </a:r>
            <a:r>
              <a:rPr lang="en-US" altLang="ja-JP" sz="1200" spc="-1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TEL</a:t>
            </a:r>
            <a:r>
              <a:rPr lang="ja-JP" altLang="en-US" sz="1200" spc="-1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：０７５－４１４－９７２２</a:t>
            </a:r>
            <a:endParaRPr lang="en-US" altLang="ja-JP" sz="1200" spc="-100" dirty="0"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>
              <a:lnSpc>
                <a:spcPts val="1400"/>
              </a:lnSpc>
            </a:pPr>
            <a:r>
              <a:rPr lang="ja-JP" altLang="en-US" sz="1200" spc="-1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中国四国農政局　</a:t>
            </a:r>
            <a:r>
              <a:rPr lang="ja-JP" altLang="en-US" sz="12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</a:t>
            </a:r>
            <a:r>
              <a:rPr lang="en-US" altLang="ja-JP" sz="1200" spc="-1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TEL</a:t>
            </a:r>
            <a:r>
              <a:rPr lang="ja-JP" altLang="en-US" sz="1200" spc="-1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：０８６－２２４－４５１１</a:t>
            </a:r>
            <a:endParaRPr lang="en-US" altLang="ja-JP" sz="1200" spc="-100" dirty="0"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>
              <a:lnSpc>
                <a:spcPts val="1400"/>
              </a:lnSpc>
            </a:pPr>
            <a:r>
              <a:rPr lang="ja-JP" altLang="en-US" sz="1200" spc="-1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九州農政局　　　</a:t>
            </a:r>
            <a:r>
              <a:rPr lang="ja-JP" altLang="en-US" sz="12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</a:t>
            </a:r>
            <a:r>
              <a:rPr lang="en-US" altLang="ja-JP" sz="1200" spc="-1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TEL</a:t>
            </a:r>
            <a:r>
              <a:rPr lang="ja-JP" altLang="en-US" sz="1200" spc="-1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：０９６－３００－６２７３</a:t>
            </a:r>
            <a:endParaRPr lang="en-US" altLang="ja-JP" sz="1200" spc="-100" dirty="0"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>
              <a:lnSpc>
                <a:spcPts val="1400"/>
              </a:lnSpc>
            </a:pPr>
            <a:r>
              <a:rPr lang="ja-JP" altLang="en-US" sz="1200" spc="-1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沖縄総合事務局　</a:t>
            </a:r>
            <a:r>
              <a:rPr lang="ja-JP" altLang="en-US" sz="12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</a:t>
            </a:r>
            <a:r>
              <a:rPr lang="en-US" altLang="ja-JP" sz="1200" spc="-1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TEL</a:t>
            </a:r>
            <a:r>
              <a:rPr lang="ja-JP" altLang="en-US" sz="1200" spc="-1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：０９８－８６６－１６５３</a:t>
            </a:r>
            <a:endParaRPr lang="en-US" altLang="ja-JP" sz="1200" spc="-100" dirty="0"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sp>
        <p:nvSpPr>
          <p:cNvPr id="19" name="正方形/長方形 18"/>
          <p:cNvSpPr/>
          <p:nvPr/>
        </p:nvSpPr>
        <p:spPr>
          <a:xfrm>
            <a:off x="125864" y="5106826"/>
            <a:ext cx="7380000" cy="1779024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72000" bIns="72000" rtlCol="0" anchor="t" anchorCtr="0"/>
          <a:lstStyle/>
          <a:p>
            <a:pPr algn="just">
              <a:lnSpc>
                <a:spcPts val="2200"/>
              </a:lnSpc>
            </a:pPr>
            <a:r>
              <a:rPr lang="ja-JP" altLang="en-US" sz="1600" spc="-150" dirty="0">
                <a:solidFill>
                  <a:schemeClr val="tx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○　</a:t>
            </a:r>
            <a:r>
              <a:rPr lang="ja-JP" altLang="en-US" sz="1600" spc="-150" dirty="0">
                <a:solidFill>
                  <a:schemeClr val="accent2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補助率</a:t>
            </a:r>
            <a:endParaRPr lang="en-US" altLang="ja-JP" sz="1600" spc="-150" dirty="0">
              <a:solidFill>
                <a:schemeClr val="accent2"/>
              </a:solidFill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  <a:p>
            <a:pPr algn="just">
              <a:lnSpc>
                <a:spcPts val="2200"/>
              </a:lnSpc>
            </a:pPr>
            <a:r>
              <a:rPr lang="ja-JP" altLang="en-US" sz="1600" spc="-150" dirty="0">
                <a:solidFill>
                  <a:schemeClr val="accent2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　</a:t>
            </a:r>
            <a:r>
              <a:rPr lang="ja-JP" altLang="en-US" sz="1400" spc="-150" dirty="0">
                <a:solidFill>
                  <a:schemeClr val="accent2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　　</a:t>
            </a:r>
            <a:r>
              <a:rPr lang="ja-JP" altLang="en-US" sz="1400" spc="-150" dirty="0">
                <a:solidFill>
                  <a:schemeClr val="tx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１／２以内</a:t>
            </a:r>
            <a:endParaRPr lang="en-US" altLang="ja-JP" sz="1400" spc="-150" dirty="0">
              <a:solidFill>
                <a:schemeClr val="tx1"/>
              </a:solidFill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  <a:p>
            <a:pPr algn="just">
              <a:lnSpc>
                <a:spcPts val="2200"/>
              </a:lnSpc>
            </a:pPr>
            <a:r>
              <a:rPr lang="ja-JP" altLang="en-US" sz="1600" spc="-150" dirty="0">
                <a:solidFill>
                  <a:schemeClr val="tx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○　</a:t>
            </a:r>
            <a:r>
              <a:rPr lang="ja-JP" altLang="en-US" sz="1600" spc="-150" dirty="0">
                <a:solidFill>
                  <a:schemeClr val="accent2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補助上限額</a:t>
            </a:r>
            <a:endParaRPr lang="en-US" altLang="ja-JP" sz="1600" spc="-150" dirty="0">
              <a:solidFill>
                <a:schemeClr val="accent2"/>
              </a:solidFill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  <a:p>
            <a:pPr>
              <a:lnSpc>
                <a:spcPts val="2200"/>
              </a:lnSpc>
            </a:pPr>
            <a:r>
              <a:rPr lang="ja-JP" altLang="en-US" sz="1400" spc="-150" dirty="0">
                <a:solidFill>
                  <a:schemeClr val="accent2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　　</a:t>
            </a:r>
            <a:r>
              <a:rPr lang="ja-JP" altLang="en-US" sz="1400" spc="-150" dirty="0">
                <a:solidFill>
                  <a:schemeClr val="tx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①サービスを</a:t>
            </a:r>
            <a:r>
              <a:rPr lang="ja-JP" altLang="en-US" sz="1400" spc="-150" dirty="0">
                <a:solidFill>
                  <a:schemeClr val="accent2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都道府県域</a:t>
            </a:r>
            <a:r>
              <a:rPr lang="ja-JP" altLang="en-US" sz="1400" spc="-150" dirty="0">
                <a:solidFill>
                  <a:schemeClr val="tx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で提供する場合：</a:t>
            </a:r>
            <a:r>
              <a:rPr lang="ja-JP" altLang="en-US" sz="1400" spc="-150" dirty="0">
                <a:solidFill>
                  <a:schemeClr val="accent2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１</a:t>
            </a:r>
            <a:r>
              <a:rPr lang="en-US" altLang="ja-JP" sz="1400" spc="-150" dirty="0">
                <a:solidFill>
                  <a:schemeClr val="accent2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,5</a:t>
            </a:r>
            <a:r>
              <a:rPr lang="ja-JP" altLang="en-US" sz="1400" spc="-150" dirty="0">
                <a:solidFill>
                  <a:schemeClr val="accent2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００万円</a:t>
            </a:r>
            <a:endParaRPr lang="en-US" altLang="ja-JP" sz="1400" spc="-150" dirty="0">
              <a:solidFill>
                <a:schemeClr val="accent2"/>
              </a:solidFill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  <a:p>
            <a:pPr>
              <a:lnSpc>
                <a:spcPts val="2200"/>
              </a:lnSpc>
            </a:pPr>
            <a:r>
              <a:rPr lang="ja-JP" altLang="en-US" sz="1400" spc="-150" dirty="0">
                <a:solidFill>
                  <a:schemeClr val="accent2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　　</a:t>
            </a:r>
            <a:r>
              <a:rPr lang="ja-JP" altLang="en-US" sz="1400" spc="-150" dirty="0">
                <a:solidFill>
                  <a:schemeClr val="tx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②サービスを</a:t>
            </a:r>
            <a:r>
              <a:rPr lang="ja-JP" altLang="en-US" sz="1400" spc="-150" dirty="0">
                <a:solidFill>
                  <a:schemeClr val="accent2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都道府県域</a:t>
            </a:r>
            <a:r>
              <a:rPr lang="ja-JP" altLang="en-US" sz="1400" spc="-150" dirty="0">
                <a:solidFill>
                  <a:schemeClr val="tx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で提供し、</a:t>
            </a:r>
            <a:r>
              <a:rPr lang="ja-JP" altLang="en-US" sz="1400" spc="-150" dirty="0">
                <a:solidFill>
                  <a:schemeClr val="accent2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スマート農業機械を導入</a:t>
            </a:r>
            <a:r>
              <a:rPr lang="ja-JP" altLang="en-US" sz="1400" spc="-150" dirty="0">
                <a:solidFill>
                  <a:schemeClr val="tx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する場合：</a:t>
            </a:r>
            <a:r>
              <a:rPr lang="en-US" altLang="ja-JP" sz="1400" spc="-150" dirty="0">
                <a:solidFill>
                  <a:schemeClr val="accent2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3,000</a:t>
            </a:r>
            <a:r>
              <a:rPr lang="ja-JP" altLang="en-US" sz="1400" spc="-150" dirty="0">
                <a:solidFill>
                  <a:schemeClr val="accent2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万円</a:t>
            </a:r>
            <a:endParaRPr lang="en-US" altLang="ja-JP" sz="1400" spc="-150" dirty="0">
              <a:solidFill>
                <a:schemeClr val="accent2"/>
              </a:solidFill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  <a:p>
            <a:pPr>
              <a:lnSpc>
                <a:spcPts val="2200"/>
              </a:lnSpc>
            </a:pPr>
            <a:r>
              <a:rPr lang="ja-JP" altLang="en-US" sz="1400" spc="-150" dirty="0">
                <a:solidFill>
                  <a:schemeClr val="tx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　　③サービス</a:t>
            </a:r>
            <a:r>
              <a:rPr lang="ja-JP" altLang="en-US" sz="1400" spc="-150">
                <a:solidFill>
                  <a:schemeClr val="tx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を</a:t>
            </a:r>
            <a:r>
              <a:rPr lang="ja-JP" altLang="en-US" sz="1400" spc="-150">
                <a:solidFill>
                  <a:schemeClr val="accent2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複数の都道府県</a:t>
            </a:r>
            <a:r>
              <a:rPr lang="ja-JP" altLang="en-US" sz="1400" spc="-150" dirty="0">
                <a:solidFill>
                  <a:schemeClr val="tx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で提供する場合：</a:t>
            </a:r>
            <a:r>
              <a:rPr lang="en-US" altLang="ja-JP" sz="1400" spc="-150" dirty="0">
                <a:solidFill>
                  <a:schemeClr val="accent2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5,000</a:t>
            </a:r>
            <a:r>
              <a:rPr lang="ja-JP" altLang="en-US" sz="1400" spc="-150" dirty="0">
                <a:solidFill>
                  <a:schemeClr val="accent2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万円</a:t>
            </a:r>
            <a:endParaRPr lang="en-US" altLang="ja-JP" sz="1400" spc="-150" dirty="0">
              <a:solidFill>
                <a:schemeClr val="accent2"/>
              </a:solidFill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  <a:p>
            <a:pPr algn="just">
              <a:lnSpc>
                <a:spcPts val="1800"/>
              </a:lnSpc>
            </a:pPr>
            <a:endParaRPr lang="en-US" altLang="ja-JP" sz="1600" spc="-150" dirty="0">
              <a:solidFill>
                <a:schemeClr val="tx1"/>
              </a:solidFill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  <a:p>
            <a:pPr algn="just">
              <a:lnSpc>
                <a:spcPts val="1800"/>
              </a:lnSpc>
            </a:pPr>
            <a:r>
              <a:rPr lang="ja-JP" altLang="en-US" sz="1600" spc="-150" dirty="0">
                <a:solidFill>
                  <a:schemeClr val="tx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　　</a:t>
            </a:r>
            <a:endParaRPr lang="en-US" altLang="ja-JP" sz="1600" spc="-150" dirty="0">
              <a:solidFill>
                <a:schemeClr val="tx1"/>
              </a:solidFill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0233BC4D-F82F-5F2B-B6C3-BD609192F627}"/>
              </a:ext>
            </a:extLst>
          </p:cNvPr>
          <p:cNvGrpSpPr/>
          <p:nvPr/>
        </p:nvGrpSpPr>
        <p:grpSpPr>
          <a:xfrm>
            <a:off x="88900" y="101230"/>
            <a:ext cx="1231207" cy="380480"/>
            <a:chOff x="97236" y="48874"/>
            <a:chExt cx="1231207" cy="380480"/>
          </a:xfrm>
        </p:grpSpPr>
        <p:sp>
          <p:nvSpPr>
            <p:cNvPr id="4" name="正方形/長方形 3"/>
            <p:cNvSpPr/>
            <p:nvPr/>
          </p:nvSpPr>
          <p:spPr>
            <a:xfrm>
              <a:off x="97236" y="48874"/>
              <a:ext cx="1231207" cy="380480"/>
            </a:xfrm>
            <a:prstGeom prst="rect">
              <a:avLst/>
            </a:prstGeom>
            <a:solidFill>
              <a:schemeClr val="accent2"/>
            </a:solidFill>
            <a:ln w="12700">
              <a:noFill/>
            </a:ln>
          </p:spPr>
          <p:txBody>
            <a:bodyPr wrap="none" lIns="108000" tIns="36000" rIns="108000" bIns="36000">
              <a:spAutoFit/>
            </a:bodyPr>
            <a:lstStyle/>
            <a:p>
              <a:r>
                <a:rPr lang="ja-JP" altLang="en-US" sz="2000" spc="-150" dirty="0">
                  <a:solidFill>
                    <a:schemeClr val="bg1"/>
                  </a:soli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　　対象者</a:t>
              </a:r>
            </a:p>
          </p:txBody>
        </p:sp>
        <p:pic>
          <p:nvPicPr>
            <p:cNvPr id="9" name="グラフィックス 8" descr="ユーザー 単色塗りつぶし">
              <a:extLst>
                <a:ext uri="{FF2B5EF4-FFF2-40B4-BE49-F238E27FC236}">
                  <a16:creationId xmlns:a16="http://schemas.microsoft.com/office/drawing/2014/main" id="{68C7FB8C-0C8E-42E3-B1F2-C8669155C4C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14090" y="57554"/>
              <a:ext cx="360000" cy="360000"/>
            </a:xfrm>
            <a:prstGeom prst="rect">
              <a:avLst/>
            </a:prstGeom>
          </p:spPr>
        </p:pic>
      </p:grpSp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591667A0-DE62-E9F0-2740-631691F626D5}"/>
              </a:ext>
            </a:extLst>
          </p:cNvPr>
          <p:cNvGrpSpPr/>
          <p:nvPr/>
        </p:nvGrpSpPr>
        <p:grpSpPr>
          <a:xfrm>
            <a:off x="97237" y="1973350"/>
            <a:ext cx="1549400" cy="396453"/>
            <a:chOff x="88900" y="1816883"/>
            <a:chExt cx="1549400" cy="396453"/>
          </a:xfrm>
        </p:grpSpPr>
        <p:sp>
          <p:nvSpPr>
            <p:cNvPr id="8" name="正方形/長方形 7"/>
            <p:cNvSpPr/>
            <p:nvPr/>
          </p:nvSpPr>
          <p:spPr>
            <a:xfrm>
              <a:off x="88900" y="1816883"/>
              <a:ext cx="1549400" cy="380480"/>
            </a:xfrm>
            <a:prstGeom prst="rect">
              <a:avLst/>
            </a:prstGeom>
            <a:solidFill>
              <a:schemeClr val="accent2"/>
            </a:solidFill>
            <a:ln w="12700">
              <a:noFill/>
            </a:ln>
          </p:spPr>
          <p:txBody>
            <a:bodyPr wrap="square" lIns="108000" tIns="36000" rIns="108000" bIns="36000">
              <a:spAutoFit/>
            </a:bodyPr>
            <a:lstStyle/>
            <a:p>
              <a:r>
                <a:rPr lang="ja-JP" altLang="en-US" sz="2000" spc="-150" dirty="0">
                  <a:solidFill>
                    <a:schemeClr val="bg1"/>
                  </a:soli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　　対象機械</a:t>
              </a:r>
            </a:p>
          </p:txBody>
        </p:sp>
        <p:pic>
          <p:nvPicPr>
            <p:cNvPr id="12" name="グラフィックス 11" descr="トラクター 単色塗りつぶし">
              <a:extLst>
                <a:ext uri="{FF2B5EF4-FFF2-40B4-BE49-F238E27FC236}">
                  <a16:creationId xmlns:a16="http://schemas.microsoft.com/office/drawing/2014/main" id="{3B7C05D2-ECAA-4074-8608-500FD173448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12502" y="1853336"/>
              <a:ext cx="360000" cy="360000"/>
            </a:xfrm>
            <a:prstGeom prst="rect">
              <a:avLst/>
            </a:prstGeom>
          </p:spPr>
        </p:pic>
      </p:grp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E67C1C34-6544-D65B-0426-B6B5FDF2D9F8}"/>
              </a:ext>
            </a:extLst>
          </p:cNvPr>
          <p:cNvGrpSpPr/>
          <p:nvPr/>
        </p:nvGrpSpPr>
        <p:grpSpPr>
          <a:xfrm>
            <a:off x="114743" y="4768981"/>
            <a:ext cx="2526434" cy="380480"/>
            <a:chOff x="44345" y="6037697"/>
            <a:chExt cx="2526434" cy="380480"/>
          </a:xfrm>
        </p:grpSpPr>
        <p:sp>
          <p:nvSpPr>
            <p:cNvPr id="10" name="正方形/長方形 9"/>
            <p:cNvSpPr/>
            <p:nvPr/>
          </p:nvSpPr>
          <p:spPr>
            <a:xfrm>
              <a:off x="44345" y="6037697"/>
              <a:ext cx="2526434" cy="380480"/>
            </a:xfrm>
            <a:prstGeom prst="rect">
              <a:avLst/>
            </a:prstGeom>
            <a:solidFill>
              <a:schemeClr val="accent2"/>
            </a:solidFill>
            <a:ln w="12700">
              <a:noFill/>
            </a:ln>
          </p:spPr>
          <p:txBody>
            <a:bodyPr wrap="none" lIns="108000" tIns="36000" rIns="108000" bIns="36000">
              <a:spAutoFit/>
            </a:bodyPr>
            <a:lstStyle/>
            <a:p>
              <a:r>
                <a:rPr lang="ja-JP" altLang="en-US" sz="2000" spc="-150" dirty="0">
                  <a:solidFill>
                    <a:schemeClr val="bg1"/>
                  </a:soli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　　補助率・補助上限額</a:t>
              </a:r>
            </a:p>
          </p:txBody>
        </p:sp>
        <p:pic>
          <p:nvPicPr>
            <p:cNvPr id="22" name="グラフィックス 21" descr="お金 単色塗りつぶし">
              <a:extLst>
                <a:ext uri="{FF2B5EF4-FFF2-40B4-BE49-F238E27FC236}">
                  <a16:creationId xmlns:a16="http://schemas.microsoft.com/office/drawing/2014/main" id="{CE694C89-8D33-4864-B726-FFC9CB6E1B5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97154" y="6065937"/>
              <a:ext cx="324000" cy="324000"/>
            </a:xfrm>
            <a:prstGeom prst="rect">
              <a:avLst/>
            </a:prstGeom>
          </p:spPr>
        </p:pic>
      </p:grp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61304B2E-8AB5-4115-9033-C0F36693C3BC}"/>
              </a:ext>
            </a:extLst>
          </p:cNvPr>
          <p:cNvSpPr/>
          <p:nvPr/>
        </p:nvSpPr>
        <p:spPr>
          <a:xfrm>
            <a:off x="112502" y="473971"/>
            <a:ext cx="7380000" cy="1391232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72000" bIns="72000" rtlCol="0" anchor="t" anchorCtr="0"/>
          <a:lstStyle/>
          <a:p>
            <a:pPr algn="just">
              <a:lnSpc>
                <a:spcPts val="2200"/>
              </a:lnSpc>
            </a:pPr>
            <a:r>
              <a:rPr lang="en-US" altLang="ja-JP" sz="1600" spc="-150" dirty="0">
                <a:solidFill>
                  <a:schemeClr val="tx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【</a:t>
            </a:r>
            <a:r>
              <a:rPr lang="ja-JP" altLang="en-US" sz="1600" spc="-150" dirty="0">
                <a:solidFill>
                  <a:schemeClr val="tx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農業支援サービス事業体</a:t>
            </a:r>
            <a:r>
              <a:rPr lang="en-US" altLang="ja-JP" sz="1600" spc="-150" dirty="0">
                <a:solidFill>
                  <a:schemeClr val="tx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】</a:t>
            </a:r>
          </a:p>
          <a:p>
            <a:pPr algn="just">
              <a:lnSpc>
                <a:spcPts val="2200"/>
              </a:lnSpc>
            </a:pPr>
            <a:r>
              <a:rPr lang="ja-JP" altLang="en-US" sz="1600" spc="-150" dirty="0">
                <a:solidFill>
                  <a:schemeClr val="accent2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　防除・収穫作業等の作業受託</a:t>
            </a:r>
            <a:r>
              <a:rPr lang="ja-JP" altLang="en-US" sz="1600" spc="-150" dirty="0">
                <a:solidFill>
                  <a:schemeClr val="tx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や</a:t>
            </a:r>
            <a:r>
              <a:rPr lang="ja-JP" altLang="en-US" sz="1600" spc="-150" dirty="0">
                <a:solidFill>
                  <a:schemeClr val="accent2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農業機械のレンタルサービス</a:t>
            </a:r>
            <a:r>
              <a:rPr lang="ja-JP" altLang="en-US" sz="1600" spc="-150" dirty="0">
                <a:solidFill>
                  <a:schemeClr val="tx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など、</a:t>
            </a:r>
            <a:endParaRPr lang="en-US" altLang="ja-JP" sz="1600" spc="-150" dirty="0">
              <a:solidFill>
                <a:schemeClr val="tx1"/>
              </a:solidFill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  <a:p>
            <a:pPr algn="just">
              <a:lnSpc>
                <a:spcPts val="2200"/>
              </a:lnSpc>
            </a:pPr>
            <a:r>
              <a:rPr lang="ja-JP" altLang="en-US" sz="1600" spc="-150" dirty="0">
                <a:solidFill>
                  <a:schemeClr val="accent2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　農業者に対してサービスを提供</a:t>
            </a:r>
            <a:r>
              <a:rPr lang="ja-JP" altLang="en-US" sz="1600" spc="-150" dirty="0">
                <a:solidFill>
                  <a:schemeClr val="tx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する事業者（本事業を活用して始める者を含む）　　</a:t>
            </a:r>
            <a:r>
              <a:rPr lang="ja-JP" altLang="en-US" sz="1600" spc="-150" dirty="0">
                <a:solidFill>
                  <a:schemeClr val="accent2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　　　　　　　　　　　　　　　　　　　　　</a:t>
            </a:r>
            <a:endParaRPr lang="en-US" altLang="ja-JP" sz="1200" spc="-150" dirty="0">
              <a:solidFill>
                <a:schemeClr val="tx1"/>
              </a:solidFill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  <a:p>
            <a:pPr algn="just">
              <a:lnSpc>
                <a:spcPts val="1600"/>
              </a:lnSpc>
              <a:spcBef>
                <a:spcPts val="300"/>
              </a:spcBef>
            </a:pPr>
            <a:r>
              <a:rPr lang="ja-JP" altLang="en-US" sz="1300" spc="-150" dirty="0">
                <a:solidFill>
                  <a:schemeClr val="tx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　（例１）  地域の農業者から委託を受け、コンバインでの収穫作業を対価を得て代行する農業者</a:t>
            </a:r>
            <a:endParaRPr lang="en-US" altLang="ja-JP" sz="1300" spc="-150" dirty="0">
              <a:solidFill>
                <a:schemeClr val="tx1"/>
              </a:solidFill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  <a:p>
            <a:pPr algn="just">
              <a:lnSpc>
                <a:spcPts val="1600"/>
              </a:lnSpc>
            </a:pPr>
            <a:r>
              <a:rPr lang="ja-JP" altLang="en-US" sz="1300" spc="-150" dirty="0">
                <a:solidFill>
                  <a:schemeClr val="tx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　（例２）　複数産地の農業者から委託を受け、ドローンでの病害虫防除作業を対価を得て代行する事業者等</a:t>
            </a:r>
            <a:endParaRPr lang="en-US" altLang="ja-JP" sz="1300" spc="-150" dirty="0">
              <a:solidFill>
                <a:schemeClr val="tx1"/>
              </a:solidFill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4F2607C5-1B05-567C-7DE6-DDC72A65C84E}"/>
              </a:ext>
            </a:extLst>
          </p:cNvPr>
          <p:cNvSpPr/>
          <p:nvPr/>
        </p:nvSpPr>
        <p:spPr>
          <a:xfrm>
            <a:off x="112502" y="2358284"/>
            <a:ext cx="7380000" cy="2332591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72000" bIns="72000" rtlCol="0" anchor="t" anchorCtr="0"/>
          <a:lstStyle/>
          <a:p>
            <a:pPr>
              <a:lnSpc>
                <a:spcPts val="1800"/>
              </a:lnSpc>
              <a:spcAft>
                <a:spcPts val="500"/>
              </a:spcAft>
            </a:pPr>
            <a:r>
              <a:rPr lang="ja-JP" altLang="en-US" sz="1600" spc="-150" dirty="0">
                <a:solidFill>
                  <a:schemeClr val="tx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〇　</a:t>
            </a:r>
            <a:r>
              <a:rPr lang="ja-JP" altLang="en-US" sz="1600" spc="-150" dirty="0">
                <a:solidFill>
                  <a:schemeClr val="accent2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農業機械：</a:t>
            </a:r>
            <a:r>
              <a:rPr lang="ja-JP" altLang="en-US" sz="1600" spc="-150" dirty="0">
                <a:solidFill>
                  <a:schemeClr val="tx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サービスの提供に必要な機械</a:t>
            </a:r>
            <a:endParaRPr lang="en-US" altLang="ja-JP" spc="-150" dirty="0">
              <a:solidFill>
                <a:schemeClr val="tx1"/>
              </a:solidFill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  <a:p>
            <a:pPr>
              <a:lnSpc>
                <a:spcPts val="1800"/>
              </a:lnSpc>
              <a:spcAft>
                <a:spcPts val="500"/>
              </a:spcAft>
            </a:pPr>
            <a:r>
              <a:rPr lang="ja-JP" altLang="en-US" sz="1600" spc="-150" dirty="0">
                <a:solidFill>
                  <a:srgbClr val="ED7D3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　　　</a:t>
            </a:r>
            <a:r>
              <a:rPr lang="ja-JP" altLang="en-US" sz="1400" spc="-150" dirty="0">
                <a:solidFill>
                  <a:schemeClr val="tx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トラクター、コンバイン、田植え機、ドローン、リモコン草刈り機、堆肥散布機　等</a:t>
            </a:r>
            <a:endParaRPr lang="en-US" altLang="ja-JP" sz="1400" spc="-150" dirty="0">
              <a:solidFill>
                <a:schemeClr val="tx1"/>
              </a:solidFill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  <a:p>
            <a:pPr algn="r">
              <a:lnSpc>
                <a:spcPts val="1539"/>
              </a:lnSpc>
              <a:spcAft>
                <a:spcPts val="428"/>
              </a:spcAft>
            </a:pPr>
            <a:r>
              <a:rPr lang="ja-JP" altLang="en-US" sz="1400" spc="-128" dirty="0">
                <a:solidFill>
                  <a:schemeClr val="tx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（本体価格が</a:t>
            </a:r>
            <a:r>
              <a:rPr lang="en-US" altLang="ja-JP" sz="1400" spc="-128" dirty="0">
                <a:solidFill>
                  <a:schemeClr val="tx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50</a:t>
            </a:r>
            <a:r>
              <a:rPr lang="ja-JP" altLang="en-US" sz="1400" spc="-128" dirty="0">
                <a:solidFill>
                  <a:schemeClr val="tx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万円以上（税別）のもの）　</a:t>
            </a:r>
            <a:endParaRPr lang="en-US" altLang="ja-JP" sz="1400" spc="-128" dirty="0">
              <a:solidFill>
                <a:schemeClr val="tx1"/>
              </a:solidFill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  <a:p>
            <a:pPr>
              <a:lnSpc>
                <a:spcPts val="1539"/>
              </a:lnSpc>
              <a:spcAft>
                <a:spcPts val="428"/>
              </a:spcAft>
            </a:pPr>
            <a:r>
              <a:rPr lang="ja-JP" altLang="en-US" sz="1400" spc="-128" dirty="0">
                <a:solidFill>
                  <a:schemeClr val="tx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　・　スマート農業機械である必要はありません。　</a:t>
            </a:r>
            <a:endParaRPr lang="en-US" altLang="ja-JP" sz="1400" spc="-128" dirty="0">
              <a:solidFill>
                <a:schemeClr val="tx1"/>
              </a:solidFill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  <a:p>
            <a:pPr marL="180000" indent="-216000">
              <a:lnSpc>
                <a:spcPts val="1539"/>
              </a:lnSpc>
              <a:spcAft>
                <a:spcPts val="428"/>
              </a:spcAft>
            </a:pPr>
            <a:r>
              <a:rPr lang="ja-JP" altLang="en-US" sz="1400" spc="-128" dirty="0">
                <a:solidFill>
                  <a:schemeClr val="tx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　・　取得単価が</a:t>
            </a:r>
            <a:r>
              <a:rPr lang="en-US" altLang="ja-JP" sz="1400" spc="-128" dirty="0">
                <a:solidFill>
                  <a:schemeClr val="tx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50</a:t>
            </a:r>
            <a:r>
              <a:rPr lang="ja-JP" altLang="en-US" sz="1400" spc="-128" dirty="0">
                <a:solidFill>
                  <a:schemeClr val="tx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万円以上であれば、アタッチメントのみの導入も補助対象になります。</a:t>
            </a:r>
            <a:endParaRPr lang="en-US" altLang="ja-JP" sz="1400" spc="-128" dirty="0">
              <a:solidFill>
                <a:schemeClr val="tx1"/>
              </a:solidFill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  <a:p>
            <a:pPr marL="180000" indent="-216000">
              <a:lnSpc>
                <a:spcPts val="1539"/>
              </a:lnSpc>
              <a:spcAft>
                <a:spcPts val="428"/>
              </a:spcAft>
            </a:pPr>
            <a:r>
              <a:rPr lang="ja-JP" altLang="en-US" sz="1400" spc="-128" dirty="0">
                <a:solidFill>
                  <a:schemeClr val="tx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　・　中古も対象です。</a:t>
            </a:r>
            <a:endParaRPr lang="en-US" altLang="ja-JP" sz="1400" spc="-128" dirty="0">
              <a:solidFill>
                <a:schemeClr val="tx1"/>
              </a:solidFill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  <a:p>
            <a:pPr marL="180000" indent="-216000">
              <a:lnSpc>
                <a:spcPts val="1539"/>
              </a:lnSpc>
              <a:spcAft>
                <a:spcPts val="428"/>
              </a:spcAft>
            </a:pPr>
            <a:r>
              <a:rPr lang="ja-JP" altLang="en-US" sz="1400" spc="-128" dirty="0">
                <a:solidFill>
                  <a:schemeClr val="tx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　　　（法定耐用年数から経過期間を差し引いた残存年数が２年以上のものに限る）。</a:t>
            </a:r>
            <a:endParaRPr lang="en-US" altLang="ja-JP" sz="1400" spc="-128" dirty="0">
              <a:solidFill>
                <a:schemeClr val="tx1"/>
              </a:solidFill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  <a:p>
            <a:pPr marL="180000" indent="-216000">
              <a:lnSpc>
                <a:spcPts val="1539"/>
              </a:lnSpc>
              <a:spcAft>
                <a:spcPts val="428"/>
              </a:spcAft>
            </a:pPr>
            <a:r>
              <a:rPr lang="en-US" altLang="ja-JP" sz="1400" spc="-128" dirty="0">
                <a:solidFill>
                  <a:schemeClr val="tx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※</a:t>
            </a:r>
            <a:r>
              <a:rPr lang="ja-JP" altLang="en-US" sz="1400" spc="-128" dirty="0">
                <a:solidFill>
                  <a:schemeClr val="tx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この</a:t>
            </a:r>
            <a:r>
              <a:rPr lang="ja-JP" altLang="en-US" sz="1400" spc="-128">
                <a:solidFill>
                  <a:schemeClr val="tx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ほか、トラクター</a:t>
            </a:r>
            <a:r>
              <a:rPr lang="ja-JP" altLang="en-US" sz="1400" spc="-128" dirty="0">
                <a:solidFill>
                  <a:schemeClr val="tx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等の大型農機と一体的に導入する場合には、セーフティローダー等の専用運搬車の導入が可能です。　</a:t>
            </a:r>
            <a:endParaRPr lang="en-US" altLang="ja-JP" sz="1400" spc="-128" dirty="0">
              <a:solidFill>
                <a:schemeClr val="tx1"/>
              </a:solidFill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D6170E94-AB3F-0BD5-2064-656823D743EB}"/>
              </a:ext>
            </a:extLst>
          </p:cNvPr>
          <p:cNvSpPr/>
          <p:nvPr/>
        </p:nvSpPr>
        <p:spPr>
          <a:xfrm>
            <a:off x="470914" y="9344025"/>
            <a:ext cx="2895600" cy="105631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chemeClr val="tx1"/>
                </a:solidFill>
              </a:rPr>
              <a:t>住所、社名、</a:t>
            </a:r>
            <a:endParaRPr kumimoji="1" lang="en-US" altLang="ja-JP" dirty="0">
              <a:solidFill>
                <a:schemeClr val="tx1"/>
              </a:solidFill>
            </a:endParaRPr>
          </a:p>
          <a:p>
            <a:pPr algn="ctr"/>
            <a:r>
              <a:rPr kumimoji="1" lang="ja-JP" altLang="en-US" dirty="0">
                <a:solidFill>
                  <a:schemeClr val="tx1"/>
                </a:solidFill>
              </a:rPr>
              <a:t>問合せ先等を記入</a:t>
            </a:r>
            <a:endParaRPr lang="en-US" altLang="ja-JP" dirty="0">
              <a:solidFill>
                <a:schemeClr val="tx1"/>
              </a:solidFill>
            </a:endParaRPr>
          </a:p>
        </p:txBody>
      </p:sp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F4CBE98F-CACC-E666-89BC-63D06419B683}"/>
              </a:ext>
            </a:extLst>
          </p:cNvPr>
          <p:cNvGrpSpPr/>
          <p:nvPr/>
        </p:nvGrpSpPr>
        <p:grpSpPr>
          <a:xfrm>
            <a:off x="97237" y="6960303"/>
            <a:ext cx="1231207" cy="380480"/>
            <a:chOff x="177080" y="7311371"/>
            <a:chExt cx="1231207" cy="380480"/>
          </a:xfrm>
        </p:grpSpPr>
        <p:sp>
          <p:nvSpPr>
            <p:cNvPr id="13" name="正方形/長方形 12">
              <a:extLst>
                <a:ext uri="{FF2B5EF4-FFF2-40B4-BE49-F238E27FC236}">
                  <a16:creationId xmlns:a16="http://schemas.microsoft.com/office/drawing/2014/main" id="{135F9865-A846-4B66-BE6D-F034C6CE49C1}"/>
                </a:ext>
              </a:extLst>
            </p:cNvPr>
            <p:cNvSpPr/>
            <p:nvPr/>
          </p:nvSpPr>
          <p:spPr>
            <a:xfrm>
              <a:off x="177080" y="7311371"/>
              <a:ext cx="1231207" cy="380480"/>
            </a:xfrm>
            <a:prstGeom prst="rect">
              <a:avLst/>
            </a:prstGeom>
            <a:solidFill>
              <a:schemeClr val="accent2"/>
            </a:solidFill>
            <a:ln w="12700">
              <a:noFill/>
            </a:ln>
          </p:spPr>
          <p:txBody>
            <a:bodyPr wrap="none" lIns="108000" tIns="36000" rIns="108000" bIns="36000">
              <a:spAutoFit/>
            </a:bodyPr>
            <a:lstStyle/>
            <a:p>
              <a:r>
                <a:rPr lang="ja-JP" altLang="en-US" sz="2000" spc="-150">
                  <a:solidFill>
                    <a:schemeClr val="bg1"/>
                  </a:soli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　　申請先</a:t>
              </a:r>
            </a:p>
          </p:txBody>
        </p:sp>
        <p:pic>
          <p:nvPicPr>
            <p:cNvPr id="26" name="グラフィックス 25" descr="受信箱 単色塗りつぶし">
              <a:extLst>
                <a:ext uri="{FF2B5EF4-FFF2-40B4-BE49-F238E27FC236}">
                  <a16:creationId xmlns:a16="http://schemas.microsoft.com/office/drawing/2014/main" id="{9390B605-5F3B-DCAA-3E50-A34D70FEF57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77080" y="7311371"/>
              <a:ext cx="360000" cy="360000"/>
            </a:xfrm>
            <a:prstGeom prst="rect">
              <a:avLst/>
            </a:prstGeom>
          </p:spPr>
        </p:pic>
      </p:grp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F6F3C30A-D63A-3B7A-91BD-BFD3279BD853}"/>
              </a:ext>
            </a:extLst>
          </p:cNvPr>
          <p:cNvSpPr/>
          <p:nvPr/>
        </p:nvSpPr>
        <p:spPr>
          <a:xfrm>
            <a:off x="112502" y="7321214"/>
            <a:ext cx="7380000" cy="973209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72000" bIns="72000" rtlCol="0" anchor="t" anchorCtr="0"/>
          <a:lstStyle/>
          <a:p>
            <a:pPr algn="just">
              <a:lnSpc>
                <a:spcPts val="2200"/>
              </a:lnSpc>
            </a:pPr>
            <a:r>
              <a:rPr lang="ja-JP" altLang="en-US" sz="1600" spc="-150" dirty="0">
                <a:solidFill>
                  <a:schemeClr val="tx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○　サービスを</a:t>
            </a:r>
            <a:r>
              <a:rPr lang="ja-JP" altLang="en-US" sz="1600" spc="-150" dirty="0">
                <a:solidFill>
                  <a:schemeClr val="accent2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都道府県域</a:t>
            </a:r>
            <a:r>
              <a:rPr lang="ja-JP" altLang="en-US" sz="1600" spc="-150" dirty="0">
                <a:solidFill>
                  <a:schemeClr val="tx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で提供する場合：</a:t>
            </a:r>
            <a:r>
              <a:rPr lang="ja-JP" altLang="en-US" sz="1600" spc="-150" dirty="0">
                <a:solidFill>
                  <a:schemeClr val="accent2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お住いの都道府県</a:t>
            </a:r>
            <a:endParaRPr lang="en-US" altLang="ja-JP" sz="1600" spc="-150" dirty="0">
              <a:solidFill>
                <a:schemeClr val="accent2"/>
              </a:solidFill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  <a:p>
            <a:pPr algn="just">
              <a:lnSpc>
                <a:spcPts val="2200"/>
              </a:lnSpc>
            </a:pPr>
            <a:r>
              <a:rPr lang="ja-JP" altLang="en-US" sz="1600" spc="-150" dirty="0">
                <a:solidFill>
                  <a:schemeClr val="tx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○　サービスを</a:t>
            </a:r>
            <a:r>
              <a:rPr lang="ja-JP" altLang="en-US" sz="1600" spc="-150" dirty="0">
                <a:solidFill>
                  <a:schemeClr val="accent2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複数都道府県</a:t>
            </a:r>
            <a:r>
              <a:rPr lang="ja-JP" altLang="en-US" sz="1600" spc="-150" dirty="0">
                <a:solidFill>
                  <a:schemeClr val="tx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で提供する場合：</a:t>
            </a:r>
            <a:endParaRPr lang="en-US" altLang="ja-JP" sz="1600" spc="-150" dirty="0">
              <a:solidFill>
                <a:schemeClr val="tx1"/>
              </a:solidFill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  <a:p>
            <a:pPr algn="r">
              <a:lnSpc>
                <a:spcPts val="2200"/>
              </a:lnSpc>
            </a:pPr>
            <a:r>
              <a:rPr lang="ja-JP" altLang="en-US" sz="1600" spc="-150" dirty="0">
                <a:solidFill>
                  <a:schemeClr val="tx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お住いの地域又は主たる活動を行う都道府県を管轄する</a:t>
            </a:r>
            <a:r>
              <a:rPr lang="ja-JP" altLang="en-US" sz="1600" spc="-150" dirty="0">
                <a:solidFill>
                  <a:schemeClr val="accent2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地方農政局</a:t>
            </a:r>
            <a:r>
              <a:rPr lang="ja-JP" altLang="en-US" sz="1600" spc="-150" dirty="0">
                <a:solidFill>
                  <a:schemeClr val="tx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等</a:t>
            </a:r>
            <a:endParaRPr lang="en-US" altLang="ja-JP" sz="1600" spc="-150" dirty="0">
              <a:solidFill>
                <a:schemeClr val="accent2"/>
              </a:solidFill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838429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x5185__x5bb9_ xmlns="b2e4c93b-5622-4e45-80a4-511108a4e5c8">
      <UserInfo>
        <DisplayName/>
        <AccountId xsi:nil="true"/>
        <AccountType/>
      </UserInfo>
    </_x5185__x5bb9_>
    <lcf76f155ced4ddcb4097134ff3c332f xmlns="b2e4c93b-5622-4e45-80a4-511108a4e5c8">
      <Terms xmlns="http://schemas.microsoft.com/office/infopath/2007/PartnerControls"/>
    </lcf76f155ced4ddcb4097134ff3c332f>
    <TaxCatchAll xmlns="85ec59af-1a16-40a0-b163-384e34c79a5c" xsi:nil="true"/>
    <_Flow_SignoffStatus xmlns="b2e4c93b-5622-4e45-80a4-511108a4e5c8" xsi:nil="true"/>
    <_x4f5c__x6210__x65e5__x6642_ xmlns="b2e4c93b-5622-4e45-80a4-511108a4e5c8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F9BE467D14862E459AB520240B34465F" ma:contentTypeVersion="19" ma:contentTypeDescription="新しいドキュメントを作成します。" ma:contentTypeScope="" ma:versionID="96b15138a849aa31a313afcc669e3490">
  <xsd:schema xmlns:xsd="http://www.w3.org/2001/XMLSchema" xmlns:xs="http://www.w3.org/2001/XMLSchema" xmlns:p="http://schemas.microsoft.com/office/2006/metadata/properties" xmlns:ns2="b2e4c93b-5622-4e45-80a4-511108a4e5c8" xmlns:ns3="85ec59af-1a16-40a0-b163-384e34c79a5c" targetNamespace="http://schemas.microsoft.com/office/2006/metadata/properties" ma:root="true" ma:fieldsID="d1efbd070d2375154a2dd320af585724" ns2:_="" ns3:_="">
    <xsd:import namespace="b2e4c93b-5622-4e45-80a4-511108a4e5c8"/>
    <xsd:import namespace="85ec59af-1a16-40a0-b163-384e34c79a5c"/>
    <xsd:element name="properties">
      <xsd:complexType>
        <xsd:sequence>
          <xsd:element name="documentManagement">
            <xsd:complexType>
              <xsd:all>
                <xsd:element ref="ns2:_x4f5c__x6210__x65e5__x6642_" minOccurs="0"/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_Flow_SignoffStatus" minOccurs="0"/>
                <xsd:element ref="ns2:MediaServiceObjectDetectorVersions" minOccurs="0"/>
                <xsd:element ref="ns2:MediaServiceSearchProperties" minOccurs="0"/>
                <xsd:element ref="ns2:_x5185__x5bb9_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e4c93b-5622-4e45-80a4-511108a4e5c8" elementFormDefault="qualified">
    <xsd:import namespace="http://schemas.microsoft.com/office/2006/documentManagement/types"/>
    <xsd:import namespace="http://schemas.microsoft.com/office/infopath/2007/PartnerControls"/>
    <xsd:element name="_x4f5c__x6210__x65e5__x6642_" ma:index="8" nillable="true" ma:displayName="作成日時" ma:default="" ma:description="" ma:format="DateTime" ma:internalName="_x4f5c__x6210__x65e5__x6642_">
      <xsd:simpleType>
        <xsd:restriction base="dms:DateTime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1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3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画像タグ" ma:readOnly="false" ma:fieldId="{5cf76f15-5ced-4ddc-b409-7134ff3c332f}" ma:taxonomyMulti="true" ma:sspId="1e1c6816-2a4f-4461-93c7-8dd281d6228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_Flow_SignoffStatus" ma:index="22" nillable="true" ma:displayName="承認の状態" ma:internalName="_x627f__x8a8d__x306e__x72b6__x614b_">
      <xsd:simpleType>
        <xsd:restriction base="dms:Text"/>
      </xsd:simple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_x5185__x5bb9_" ma:index="25" nillable="true" ma:displayName="内容" ma:format="Dropdown" ma:list="UserInfo" ma:SharePointGroup="0" ma:internalName="_x5185__x5bb9_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ec59af-1a16-40a0-b163-384e34c79a5c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c8751bd1-37b3-4e01-a154-bd1d4d5870e8}" ma:internalName="TaxCatchAll" ma:showField="CatchAllData" ma:web="85ec59af-1a16-40a0-b163-384e34c79a5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CEA24DA-B475-4B5D-B601-2EB8229AF42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C5C5DAB-56B7-4799-ADE1-6783AB9CD8BA}">
  <ds:schemaRefs>
    <ds:schemaRef ds:uri="http://schemas.openxmlformats.org/package/2006/metadata/core-properties"/>
    <ds:schemaRef ds:uri="http://www.w3.org/XML/1998/namespace"/>
    <ds:schemaRef ds:uri="85ec59af-1a16-40a0-b163-384e34c79a5c"/>
    <ds:schemaRef ds:uri="http://purl.org/dc/terms/"/>
    <ds:schemaRef ds:uri="http://schemas.microsoft.com/office/2006/documentManagement/types"/>
    <ds:schemaRef ds:uri="http://purl.org/dc/dcmitype/"/>
    <ds:schemaRef ds:uri="http://schemas.microsoft.com/office/2006/metadata/properties"/>
    <ds:schemaRef ds:uri="http://schemas.microsoft.com/office/infopath/2007/PartnerControls"/>
    <ds:schemaRef ds:uri="b2e4c93b-5622-4e45-80a4-511108a4e5c8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D7CF8046-7BAF-416B-A64A-6805A14DDD7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2e4c93b-5622-4e45-80a4-511108a4e5c8"/>
    <ds:schemaRef ds:uri="85ec59af-1a16-40a0-b163-384e34c79a5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560</Words>
  <Application>Microsoft Office PowerPoint</Application>
  <PresentationFormat>ユーザー設定</PresentationFormat>
  <Paragraphs>66</Paragraphs>
  <Slides>2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10" baseType="lpstr">
      <vt:lpstr>HGPｺﾞｼｯｸE</vt:lpstr>
      <vt:lpstr>HGP創英角ｺﾞｼｯｸUB</vt:lpstr>
      <vt:lpstr>HGS創英角ｺﾞｼｯｸUB</vt:lpstr>
      <vt:lpstr>游ゴシック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2025-02-20T05:38:44Z</dcterms:created>
  <dcterms:modified xsi:type="dcterms:W3CDTF">2025-07-08T02:11:01Z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0x010100F9BE467D14862E459AB520240B34465F</vt:lpwstr>
  </property>
</Properties>
</file>