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ctiveX/activeX1.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4" r:id="rId1"/>
  </p:sldMasterIdLst>
  <p:notesMasterIdLst>
    <p:notesMasterId r:id="rId4"/>
  </p:notesMasterIdLst>
  <p:handoutMasterIdLst>
    <p:handoutMasterId r:id="rId5"/>
  </p:handoutMasterIdLst>
  <p:sldIdLst>
    <p:sldId id="266" r:id="rId2"/>
    <p:sldId id="265" r:id="rId3"/>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チラシ（0221_最終稿）" id="{DD17ADBF-DE39-4FB4-8F0F-3794990664BB}">
          <p14:sldIdLst>
            <p14:sldId id="266"/>
            <p14:sldId id="265"/>
          </p14:sldIdLst>
        </p14:section>
      </p14:sectionLst>
    </p:ex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55A"/>
    <a:srgbClr val="FFFFEF"/>
    <a:srgbClr val="FFFFD1"/>
    <a:srgbClr val="FFFFB9"/>
    <a:srgbClr val="206631"/>
    <a:srgbClr val="FFFF99"/>
    <a:srgbClr val="FFFFCC"/>
    <a:srgbClr val="000000"/>
    <a:srgbClr val="EAB2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7" autoAdjust="0"/>
    <p:restoredTop sz="94918" autoAdjust="0"/>
  </p:normalViewPr>
  <p:slideViewPr>
    <p:cSldViewPr>
      <p:cViewPr varScale="1">
        <p:scale>
          <a:sx n="43" d="100"/>
          <a:sy n="43" d="100"/>
        </p:scale>
        <p:origin x="2256" y="36"/>
      </p:cViewPr>
      <p:guideLst>
        <p:guide orient="horz" pos="3120"/>
        <p:guide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activeX/activeX1.xml><?xml version="1.0" encoding="utf-8"?>
<ax:ocx xmlns:ax="http://schemas.microsoft.com/office/2006/activeX" xmlns:r="http://schemas.openxmlformats.org/officeDocument/2006/relationships" ax:classid="{D9347033-9612-11D1-9D75-00C04FCC8CDC}" ax:persistence="persistPropertyBag">
  <ax:ocxPr ax:name="_cx" ax:value="1821"/>
  <ax:ocxPr ax:name="_cy" ax:value="1883"/>
  <ax:ocxPr ax:name="Style" ax:value="11"/>
  <ax:ocxPr ax:name="SubStyle" ax:value="-1"/>
  <ax:ocxPr ax:name="Validation" ax:value="2"/>
  <ax:ocxPr ax:name="LineWeight" ax:value="3"/>
  <ax:ocxPr ax:name="Direction" ax:value="0"/>
  <ax:ocxPr ax:name="ShowData" ax:value="1"/>
  <ax:ocxPr ax:name="Value" ax:value="https://www.maff.go.jp/j/seisan/ryutu/engei/sisetsu/saigaitaisaku.html#sanchiBCP"/>
  <ax:ocxPr ax:name="ForeColor" ax:value="0"/>
  <ax:ocxPr ax:name="BackColor" ax:value="16777215"/>
</ax:ocx>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F9822F9-A271-46AA-A874-F0881340C65C}"/>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27D4B14-F2F9-4A8A-9559-DA47CCA6A486}"/>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77D50810-028A-48EB-B53F-125E65EE397C}" type="datetimeFigureOut">
              <a:rPr kumimoji="1" lang="ja-JP" altLang="en-US" smtClean="0"/>
              <a:t>2024/4/25</a:t>
            </a:fld>
            <a:endParaRPr kumimoji="1" lang="ja-JP" altLang="en-US"/>
          </a:p>
        </p:txBody>
      </p:sp>
      <p:sp>
        <p:nvSpPr>
          <p:cNvPr id="4" name="フッター プレースホルダー 3">
            <a:extLst>
              <a:ext uri="{FF2B5EF4-FFF2-40B4-BE49-F238E27FC236}">
                <a16:creationId xmlns:a16="http://schemas.microsoft.com/office/drawing/2014/main" id="{A71D4144-6EC8-4B34-99A4-1BF9287CB7E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D83903FB-8441-411F-9946-3910E6DB31D2}"/>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4ABD4ABF-EF12-468D-92B2-C28EB815815C}" type="slidenum">
              <a:rPr kumimoji="1" lang="ja-JP" altLang="en-US" smtClean="0"/>
              <a:t>‹#›</a:t>
            </a:fld>
            <a:endParaRPr kumimoji="1" lang="ja-JP" altLang="en-US"/>
          </a:p>
        </p:txBody>
      </p:sp>
    </p:spTree>
    <p:extLst>
      <p:ext uri="{BB962C8B-B14F-4D97-AF65-F5344CB8AC3E}">
        <p14:creationId xmlns:p14="http://schemas.microsoft.com/office/powerpoint/2010/main" val="703728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9575" cy="498475"/>
          </a:xfrm>
          <a:prstGeom prst="rect">
            <a:avLst/>
          </a:prstGeom>
        </p:spPr>
        <p:txBody>
          <a:bodyPr vert="horz" lIns="91410" tIns="45706" rIns="91410" bIns="4570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10" tIns="45706" rIns="91410" bIns="45706" rtlCol="0"/>
          <a:lstStyle>
            <a:lvl1pPr algn="r">
              <a:defRPr sz="1200"/>
            </a:lvl1pPr>
          </a:lstStyle>
          <a:p>
            <a:fld id="{4351A824-87BB-4B7A-9010-AF96A806AF1E}" type="datetimeFigureOut">
              <a:rPr kumimoji="1" lang="ja-JP" altLang="en-US" smtClean="0"/>
              <a:t>2024/4/25</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10" tIns="45706" rIns="91410" bIns="45706" rtlCol="0" anchor="ctr"/>
          <a:lstStyle/>
          <a:p>
            <a:endParaRPr lang="ja-JP" altLang="en-US"/>
          </a:p>
        </p:txBody>
      </p:sp>
      <p:sp>
        <p:nvSpPr>
          <p:cNvPr id="5" name="ノート プレースホルダー 4"/>
          <p:cNvSpPr>
            <a:spLocks noGrp="1"/>
          </p:cNvSpPr>
          <p:nvPr>
            <p:ph type="body" sz="quarter" idx="3"/>
          </p:nvPr>
        </p:nvSpPr>
        <p:spPr>
          <a:xfrm>
            <a:off x="681041" y="4783141"/>
            <a:ext cx="5445125" cy="3913187"/>
          </a:xfrm>
          <a:prstGeom prst="rect">
            <a:avLst/>
          </a:prstGeom>
        </p:spPr>
        <p:txBody>
          <a:bodyPr vert="horz" lIns="91410" tIns="45706" rIns="91410" bIns="457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866"/>
            <a:ext cx="2949575" cy="498475"/>
          </a:xfrm>
          <a:prstGeom prst="rect">
            <a:avLst/>
          </a:prstGeom>
        </p:spPr>
        <p:txBody>
          <a:bodyPr vert="horz" lIns="91410" tIns="45706" rIns="91410" bIns="4570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6"/>
            <a:ext cx="2949575" cy="498475"/>
          </a:xfrm>
          <a:prstGeom prst="rect">
            <a:avLst/>
          </a:prstGeom>
        </p:spPr>
        <p:txBody>
          <a:bodyPr vert="horz" lIns="91410" tIns="45706" rIns="91410" bIns="45706" rtlCol="0" anchor="b"/>
          <a:lstStyle>
            <a:lvl1pPr algn="r">
              <a:defRPr sz="1200"/>
            </a:lvl1pPr>
          </a:lstStyle>
          <a:p>
            <a:fld id="{6B9D4B99-0B51-4CCA-A616-00F4D49B5FFC}" type="slidenum">
              <a:rPr kumimoji="1" lang="ja-JP" altLang="en-US" smtClean="0"/>
              <a:t>‹#›</a:t>
            </a:fld>
            <a:endParaRPr kumimoji="1" lang="ja-JP" altLang="en-US"/>
          </a:p>
        </p:txBody>
      </p:sp>
    </p:spTree>
    <p:extLst>
      <p:ext uri="{BB962C8B-B14F-4D97-AF65-F5344CB8AC3E}">
        <p14:creationId xmlns:p14="http://schemas.microsoft.com/office/powerpoint/2010/main" val="1072874660"/>
      </p:ext>
    </p:extLst>
  </p:cSld>
  <p:clrMap bg1="lt1" tx1="dk1" bg2="lt2" tx2="dk2" accent1="accent1" accent2="accent2" accent3="accent3" accent4="accent4" accent5="accent5" accent6="accent6" hlink="hlink" folHlink="folHlink"/>
  <p:notesStyle>
    <a:lvl1pPr marL="0" algn="l" defTabSz="820391" rtl="0" eaLnBrk="1" latinLnBrk="0" hangingPunct="1">
      <a:defRPr kumimoji="1" sz="1076" kern="1200">
        <a:solidFill>
          <a:schemeClr val="tx1"/>
        </a:solidFill>
        <a:latin typeface="+mn-lt"/>
        <a:ea typeface="+mn-ea"/>
        <a:cs typeface="+mn-cs"/>
      </a:defRPr>
    </a:lvl1pPr>
    <a:lvl2pPr marL="410196" algn="l" defTabSz="820391" rtl="0" eaLnBrk="1" latinLnBrk="0" hangingPunct="1">
      <a:defRPr kumimoji="1" sz="1076" kern="1200">
        <a:solidFill>
          <a:schemeClr val="tx1"/>
        </a:solidFill>
        <a:latin typeface="+mn-lt"/>
        <a:ea typeface="+mn-ea"/>
        <a:cs typeface="+mn-cs"/>
      </a:defRPr>
    </a:lvl2pPr>
    <a:lvl3pPr marL="820391" algn="l" defTabSz="820391" rtl="0" eaLnBrk="1" latinLnBrk="0" hangingPunct="1">
      <a:defRPr kumimoji="1" sz="1076" kern="1200">
        <a:solidFill>
          <a:schemeClr val="tx1"/>
        </a:solidFill>
        <a:latin typeface="+mn-lt"/>
        <a:ea typeface="+mn-ea"/>
        <a:cs typeface="+mn-cs"/>
      </a:defRPr>
    </a:lvl3pPr>
    <a:lvl4pPr marL="1230587" algn="l" defTabSz="820391" rtl="0" eaLnBrk="1" latinLnBrk="0" hangingPunct="1">
      <a:defRPr kumimoji="1" sz="1076" kern="1200">
        <a:solidFill>
          <a:schemeClr val="tx1"/>
        </a:solidFill>
        <a:latin typeface="+mn-lt"/>
        <a:ea typeface="+mn-ea"/>
        <a:cs typeface="+mn-cs"/>
      </a:defRPr>
    </a:lvl4pPr>
    <a:lvl5pPr marL="1640783" algn="l" defTabSz="820391" rtl="0" eaLnBrk="1" latinLnBrk="0" hangingPunct="1">
      <a:defRPr kumimoji="1" sz="1076" kern="1200">
        <a:solidFill>
          <a:schemeClr val="tx1"/>
        </a:solidFill>
        <a:latin typeface="+mn-lt"/>
        <a:ea typeface="+mn-ea"/>
        <a:cs typeface="+mn-cs"/>
      </a:defRPr>
    </a:lvl5pPr>
    <a:lvl6pPr marL="2050978" algn="l" defTabSz="820391" rtl="0" eaLnBrk="1" latinLnBrk="0" hangingPunct="1">
      <a:defRPr kumimoji="1" sz="1076" kern="1200">
        <a:solidFill>
          <a:schemeClr val="tx1"/>
        </a:solidFill>
        <a:latin typeface="+mn-lt"/>
        <a:ea typeface="+mn-ea"/>
        <a:cs typeface="+mn-cs"/>
      </a:defRPr>
    </a:lvl6pPr>
    <a:lvl7pPr marL="2461174" algn="l" defTabSz="820391" rtl="0" eaLnBrk="1" latinLnBrk="0" hangingPunct="1">
      <a:defRPr kumimoji="1" sz="1076" kern="1200">
        <a:solidFill>
          <a:schemeClr val="tx1"/>
        </a:solidFill>
        <a:latin typeface="+mn-lt"/>
        <a:ea typeface="+mn-ea"/>
        <a:cs typeface="+mn-cs"/>
      </a:defRPr>
    </a:lvl7pPr>
    <a:lvl8pPr marL="2871370" algn="l" defTabSz="820391" rtl="0" eaLnBrk="1" latinLnBrk="0" hangingPunct="1">
      <a:defRPr kumimoji="1" sz="1076" kern="1200">
        <a:solidFill>
          <a:schemeClr val="tx1"/>
        </a:solidFill>
        <a:latin typeface="+mn-lt"/>
        <a:ea typeface="+mn-ea"/>
        <a:cs typeface="+mn-cs"/>
      </a:defRPr>
    </a:lvl8pPr>
    <a:lvl9pPr marL="3281565" algn="l" defTabSz="820391" rtl="0" eaLnBrk="1" latinLnBrk="0" hangingPunct="1">
      <a:defRPr kumimoji="1" sz="107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78273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240730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3164207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328502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4013045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3963189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2804725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3399959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313856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2268790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4E39365-3ED6-49ED-88C6-F54C12C90F07}" type="datetimeFigureOut">
              <a:rPr kumimoji="1" lang="ja-JP" altLang="en-US" smtClean="0"/>
              <a:t>2024/4/25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2187101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4E39365-3ED6-49ED-88C6-F54C12C90F07}" type="datetimeFigureOut">
              <a:rPr kumimoji="1" lang="ja-JP" altLang="en-US" smtClean="0"/>
              <a:t>2024/4/25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45044F0-29CD-49B5-B865-6DA5F3E581FC}" type="slidenum">
              <a:rPr kumimoji="1" lang="ja-JP" altLang="en-US" smtClean="0"/>
              <a:t>‹#›</a:t>
            </a:fld>
            <a:endParaRPr kumimoji="1" lang="ja-JP" altLang="en-US"/>
          </a:p>
        </p:txBody>
      </p:sp>
    </p:spTree>
    <p:extLst>
      <p:ext uri="{BB962C8B-B14F-4D97-AF65-F5344CB8AC3E}">
        <p14:creationId xmlns:p14="http://schemas.microsoft.com/office/powerpoint/2010/main" val="40140534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control" Target="../activeX/activeX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9.wmf"/><Relationship Id="rId4" Type="http://schemas.openxmlformats.org/officeDocument/2006/relationships/image" Target="../media/image4.png"/><Relationship Id="rId9" Type="http://schemas.openxmlformats.org/officeDocument/2006/relationships/hyperlink" Target="https://www.maff.go.jp/j/seisan/ryutu/engei/sisetsu/saigaitaisaku.html#sanchiBCP"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FFFE6"/>
        </a:solidFill>
        <a:effectLst/>
      </p:bgPr>
    </p:bg>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59BFF0E4-5BDB-4F04-B738-8D9E3BDC5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0875"/>
            <a:ext cx="6858000" cy="2453933"/>
          </a:xfrm>
          <a:prstGeom prst="rect">
            <a:avLst/>
          </a:prstGeom>
        </p:spPr>
      </p:pic>
      <p:sp>
        <p:nvSpPr>
          <p:cNvPr id="2" name="四角形: 角を丸くする 1">
            <a:extLst>
              <a:ext uri="{FF2B5EF4-FFF2-40B4-BE49-F238E27FC236}">
                <a16:creationId xmlns:a16="http://schemas.microsoft.com/office/drawing/2014/main" id="{EF262648-E2DC-47E5-B280-E772CA7FC107}"/>
              </a:ext>
            </a:extLst>
          </p:cNvPr>
          <p:cNvSpPr/>
          <p:nvPr/>
        </p:nvSpPr>
        <p:spPr>
          <a:xfrm>
            <a:off x="78311" y="2966421"/>
            <a:ext cx="6606889" cy="2279526"/>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nvGrpSpPr>
          <p:cNvPr id="4" name="グループ化 3">
            <a:extLst>
              <a:ext uri="{FF2B5EF4-FFF2-40B4-BE49-F238E27FC236}">
                <a16:creationId xmlns:a16="http://schemas.microsoft.com/office/drawing/2014/main" id="{465EC3E5-AA78-4144-A239-ACD93F2D7CCE}"/>
              </a:ext>
            </a:extLst>
          </p:cNvPr>
          <p:cNvGrpSpPr/>
          <p:nvPr/>
        </p:nvGrpSpPr>
        <p:grpSpPr>
          <a:xfrm>
            <a:off x="147351" y="5113964"/>
            <a:ext cx="6511904" cy="813963"/>
            <a:chOff x="-172178" y="5183661"/>
            <a:chExt cx="6858000" cy="963473"/>
          </a:xfrm>
          <a:solidFill>
            <a:srgbClr val="FFFFE6"/>
          </a:solidFill>
        </p:grpSpPr>
        <p:sp>
          <p:nvSpPr>
            <p:cNvPr id="21" name="テキスト ボックス 20">
              <a:extLst>
                <a:ext uri="{FF2B5EF4-FFF2-40B4-BE49-F238E27FC236}">
                  <a16:creationId xmlns:a16="http://schemas.microsoft.com/office/drawing/2014/main" id="{C6AC1345-4B4D-4F67-A66D-F985212D3224}"/>
                </a:ext>
              </a:extLst>
            </p:cNvPr>
            <p:cNvSpPr txBox="1"/>
            <p:nvPr/>
          </p:nvSpPr>
          <p:spPr>
            <a:xfrm>
              <a:off x="-172178" y="5183661"/>
              <a:ext cx="6858000" cy="910773"/>
            </a:xfrm>
            <a:prstGeom prst="rect">
              <a:avLst/>
            </a:prstGeom>
            <a:grpFill/>
            <a:ln>
              <a:noFill/>
            </a:ln>
          </p:spPr>
          <p:txBody>
            <a:bodyPr wrap="square" rtlCol="0" anchor="b">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産地</a:t>
              </a:r>
              <a:r>
                <a:rPr kumimoji="0"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 </a:t>
              </a:r>
              <a:r>
                <a:rPr kumimoji="0"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を策定する </a:t>
              </a:r>
              <a:r>
                <a:rPr kumimoji="0" lang="ja-JP" altLang="en-US" sz="4400" b="1" i="0" u="none" strike="noStrike" kern="1200" cap="none" spc="0" normalizeH="0" baseline="0" noProof="0" dirty="0">
                  <a:ln>
                    <a:noFill/>
                  </a:ln>
                  <a:solidFill>
                    <a:srgbClr val="00B050"/>
                  </a:solidFill>
                  <a:effectLst/>
                  <a:uLnTx/>
                  <a:uFillTx/>
                  <a:latin typeface="Meiryo UI" panose="020B0604030504040204" pitchFamily="50" charset="-128"/>
                  <a:ea typeface="Meiryo UI" panose="020B0604030504040204" pitchFamily="50" charset="-128"/>
                  <a:cs typeface="+mn-cs"/>
                </a:rPr>
                <a:t>　 </a:t>
              </a:r>
              <a:r>
                <a:rPr kumimoji="0"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つの理由</a:t>
              </a:r>
              <a:endParaRPr kumimoji="0"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a:extLst>
                <a:ext uri="{FF2B5EF4-FFF2-40B4-BE49-F238E27FC236}">
                  <a16:creationId xmlns:a16="http://schemas.microsoft.com/office/drawing/2014/main" id="{AB478B7D-055D-4F03-A0E7-AAA78AF636D7}"/>
                </a:ext>
              </a:extLst>
            </p:cNvPr>
            <p:cNvSpPr txBox="1"/>
            <p:nvPr/>
          </p:nvSpPr>
          <p:spPr>
            <a:xfrm>
              <a:off x="3811915" y="5236361"/>
              <a:ext cx="466251" cy="910773"/>
            </a:xfrm>
            <a:prstGeom prst="rect">
              <a:avLst/>
            </a:prstGeom>
            <a:grp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4400" b="1" i="0" u="none" strike="noStrike" kern="1200" cap="none" spc="0" normalizeH="0" baseline="0" noProof="0" dirty="0">
                  <a:ln>
                    <a:solidFill>
                      <a:prstClr val="white"/>
                    </a:solidFill>
                  </a:ln>
                  <a:solidFill>
                    <a:srgbClr val="00655A"/>
                  </a:solidFill>
                  <a:effectLst/>
                  <a:uLnTx/>
                  <a:uFillTx/>
                  <a:latin typeface="Meiryo UI" panose="020B0604030504040204" pitchFamily="50" charset="-128"/>
                  <a:ea typeface="Meiryo UI" panose="020B0604030504040204" pitchFamily="50" charset="-128"/>
                  <a:cs typeface="+mn-cs"/>
                </a:rPr>
                <a:t>３</a:t>
              </a:r>
              <a:endParaRPr kumimoji="0" lang="en-US" altLang="ja-JP" sz="2400" b="0" i="0" u="none" strike="noStrike" kern="1200" cap="none" spc="0" normalizeH="0" baseline="0" noProof="0" dirty="0">
                <a:ln>
                  <a:solidFill>
                    <a:prstClr val="white"/>
                  </a:solidFill>
                </a:ln>
                <a:solidFill>
                  <a:srgbClr val="00655A"/>
                </a:solidFill>
                <a:effectLst/>
                <a:uLnTx/>
                <a:uFillTx/>
                <a:latin typeface="Meiryo UI" panose="020B0604030504040204" pitchFamily="50" charset="-128"/>
                <a:ea typeface="Meiryo UI" panose="020B0604030504040204" pitchFamily="50" charset="-128"/>
                <a:cs typeface="+mn-cs"/>
              </a:endParaRPr>
            </a:p>
          </p:txBody>
        </p:sp>
      </p:grpSp>
      <p:sp>
        <p:nvSpPr>
          <p:cNvPr id="43" name="テキスト ボックス 42">
            <a:extLst>
              <a:ext uri="{FF2B5EF4-FFF2-40B4-BE49-F238E27FC236}">
                <a16:creationId xmlns:a16="http://schemas.microsoft.com/office/drawing/2014/main" id="{14B63196-2076-43FD-A64B-F053762D34BF}"/>
              </a:ext>
            </a:extLst>
          </p:cNvPr>
          <p:cNvSpPr txBox="1"/>
          <p:nvPr/>
        </p:nvSpPr>
        <p:spPr>
          <a:xfrm>
            <a:off x="4997654" y="9611538"/>
            <a:ext cx="1934467"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裏面に</a:t>
            </a:r>
            <a:r>
              <a:rPr kumimoji="0" lang="en-US" altLang="ja-JP"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Q&amp;A</a:t>
            </a:r>
            <a:r>
              <a:rPr kumimoji="0"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あり ＞＞　</a:t>
            </a:r>
          </a:p>
        </p:txBody>
      </p:sp>
      <p:sp>
        <p:nvSpPr>
          <p:cNvPr id="32" name="正方形/長方形 31">
            <a:extLst>
              <a:ext uri="{FF2B5EF4-FFF2-40B4-BE49-F238E27FC236}">
                <a16:creationId xmlns:a16="http://schemas.microsoft.com/office/drawing/2014/main" id="{0E264DE0-DA5B-46D4-969A-E5A99BFE9482}"/>
              </a:ext>
            </a:extLst>
          </p:cNvPr>
          <p:cNvSpPr/>
          <p:nvPr userDrawn="1"/>
        </p:nvSpPr>
        <p:spPr>
          <a:xfrm>
            <a:off x="0" y="37242"/>
            <a:ext cx="1916832" cy="396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農業者のみな</a:t>
            </a:r>
            <a:r>
              <a:rPr kumimoji="0" lang="ja-JP" altLang="en-US" sz="1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さま</a:t>
            </a:r>
          </a:p>
        </p:txBody>
      </p:sp>
      <p:sp>
        <p:nvSpPr>
          <p:cNvPr id="56" name="Rectangle 2">
            <a:extLst>
              <a:ext uri="{FF2B5EF4-FFF2-40B4-BE49-F238E27FC236}">
                <a16:creationId xmlns:a16="http://schemas.microsoft.com/office/drawing/2014/main" id="{3D46978E-AB95-4C1C-9932-EC1845330D1D}"/>
              </a:ext>
            </a:extLst>
          </p:cNvPr>
          <p:cNvSpPr txBox="1">
            <a:spLocks noChangeArrowheads="1"/>
          </p:cNvSpPr>
          <p:nvPr/>
        </p:nvSpPr>
        <p:spPr bwMode="auto">
          <a:xfrm>
            <a:off x="78311" y="574226"/>
            <a:ext cx="4120204" cy="62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50000"/>
              <a:buFont typeface="Wingdings" pitchFamily="2" charset="2"/>
              <a:buChar char="n"/>
              <a:defRPr kumimoji="1" sz="2400" b="1">
                <a:solidFill>
                  <a:schemeClr val="tx1"/>
                </a:solidFill>
                <a:latin typeface="HGP明朝E" pitchFamily="18" charset="-128"/>
                <a:ea typeface="HGP明朝E" pitchFamily="18" charset="-128"/>
              </a:defRPr>
            </a:lvl1pPr>
            <a:lvl2pPr marL="742950" indent="-285750" eaLnBrk="0" hangingPunct="0">
              <a:spcBef>
                <a:spcPct val="20000"/>
              </a:spcBef>
              <a:buChar char="–"/>
              <a:defRPr kumimoji="1" sz="2000">
                <a:solidFill>
                  <a:schemeClr val="tx1"/>
                </a:solidFill>
                <a:latin typeface="ＭＳ Ｐゴシック" charset="-128"/>
                <a:ea typeface="ＭＳ Ｐゴシック" charset="-128"/>
              </a:defRPr>
            </a:lvl2pPr>
            <a:lvl3pPr marL="1143000" indent="-228600" eaLnBrk="0" hangingPunct="0">
              <a:spcBef>
                <a:spcPct val="20000"/>
              </a:spcBef>
              <a:buClr>
                <a:schemeClr val="hlink"/>
              </a:buClr>
              <a:buSzPct val="60000"/>
              <a:buFont typeface="Wingdings" pitchFamily="2" charset="2"/>
              <a:buChar char="n"/>
              <a:defRPr kumimoji="1">
                <a:solidFill>
                  <a:schemeClr val="tx1"/>
                </a:solidFill>
                <a:latin typeface="ＭＳ Ｐゴシック" charset="-128"/>
                <a:ea typeface="ＭＳ Ｐゴシック" charset="-128"/>
              </a:defRPr>
            </a:lvl3pPr>
            <a:lvl4pPr marL="1600200" indent="-228600" eaLnBrk="0" hangingPunct="0">
              <a:spcBef>
                <a:spcPct val="20000"/>
              </a:spcBef>
              <a:buChar char="–"/>
              <a:defRPr kumimoji="1">
                <a:solidFill>
                  <a:schemeClr val="tx1"/>
                </a:solidFill>
                <a:latin typeface="ＭＳ Ｐゴシック" charset="-128"/>
                <a:ea typeface="ＭＳ Ｐゴシック" charset="-128"/>
              </a:defRPr>
            </a:lvl4pPr>
            <a:lvl5pPr marL="2057400" indent="-228600" eaLnBrk="0" hangingPunct="0">
              <a:spcBef>
                <a:spcPct val="20000"/>
              </a:spcBef>
              <a:buChar char="•"/>
              <a:defRPr kumimoji="1">
                <a:solidFill>
                  <a:schemeClr val="tx1"/>
                </a:solidFill>
                <a:latin typeface="ＭＳ Ｐゴシック" charset="-128"/>
                <a:ea typeface="ＭＳ Ｐゴシック" charset="-128"/>
              </a:defRPr>
            </a:lvl5pPr>
            <a:lvl6pPr marL="25146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6pPr>
            <a:lvl7pPr marL="29718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7pPr>
            <a:lvl8pPr marL="34290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8pPr>
            <a:lvl9pPr marL="38862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9pPr>
          </a:lstStyle>
          <a:p>
            <a:pPr marL="0" marR="0" lvl="0" indent="0" algn="l" defTabSz="914400" rtl="0" eaLnBrk="0" fontAlgn="base" latinLnBrk="0" hangingPunct="0">
              <a:lnSpc>
                <a:spcPct val="110000"/>
              </a:lnSpc>
              <a:spcBef>
                <a:spcPct val="0"/>
              </a:spcBef>
              <a:spcAft>
                <a:spcPct val="0"/>
              </a:spcAft>
              <a:buClrTx/>
              <a:buSzTx/>
              <a:buFontTx/>
              <a:buNone/>
              <a:tabLst/>
              <a:defRPr/>
            </a:pPr>
            <a:r>
              <a:rPr kumimoji="1" lang="ja-JP" altLang="en-US" sz="32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災害</a:t>
            </a:r>
            <a:r>
              <a:rPr kumimoji="1" lang="ja-JP" altLang="en-US" sz="2400" b="1" i="0" u="none" strike="noStrike" kern="0" cap="none" spc="0" normalizeH="0" baseline="0" noProof="0" dirty="0">
                <a:ln>
                  <a:noFill/>
                </a:ln>
                <a:solidFill>
                  <a:srgbClr val="FFFFFF"/>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に強い「産地」を作る！</a:t>
            </a:r>
            <a:endParaRPr kumimoji="1" lang="ja-JP" altLang="en-US" sz="2400" b="1" i="0" u="none" strike="noStrike" kern="1200" cap="none" spc="0" normalizeH="0" baseline="0" noProof="0" dirty="0">
              <a:ln>
                <a:noFill/>
              </a:ln>
              <a:solidFill>
                <a:srgbClr val="00655A"/>
              </a:solidFill>
              <a:effectLst>
                <a:outerShdw blurRad="38100" dist="38100" dir="2700000" algn="tl">
                  <a:srgbClr val="000000">
                    <a:alpha val="43137"/>
                  </a:srgbClr>
                </a:outerShdw>
              </a:effectLst>
              <a:uLnTx/>
              <a:uFillTx/>
              <a:latin typeface="Meiryo UI" pitchFamily="50" charset="-128"/>
              <a:ea typeface="Meiryo UI" pitchFamily="50" charset="-128"/>
              <a:cs typeface="David" pitchFamily="34" charset="-79"/>
            </a:endParaRPr>
          </a:p>
        </p:txBody>
      </p:sp>
      <p:sp>
        <p:nvSpPr>
          <p:cNvPr id="18" name="テキスト ボックス 17">
            <a:extLst>
              <a:ext uri="{FF2B5EF4-FFF2-40B4-BE49-F238E27FC236}">
                <a16:creationId xmlns:a16="http://schemas.microsoft.com/office/drawing/2014/main" id="{978936A6-CAC2-46F0-8856-A442B893ED21}"/>
              </a:ext>
            </a:extLst>
          </p:cNvPr>
          <p:cNvSpPr txBox="1"/>
          <p:nvPr/>
        </p:nvSpPr>
        <p:spPr>
          <a:xfrm>
            <a:off x="218676" y="3091877"/>
            <a:ext cx="2519931" cy="46166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産地</a:t>
            </a:r>
            <a:r>
              <a:rPr kumimoji="0" lang="en-US" altLang="ja-JP" sz="24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BCP </a:t>
            </a:r>
            <a:r>
              <a:rPr kumimoji="0" lang="ja-JP" altLang="en-US" sz="24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とは？</a:t>
            </a:r>
            <a:endParaRPr kumimoji="0" lang="en-US" altLang="ja-JP" sz="24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endParaRPr>
          </a:p>
        </p:txBody>
      </p:sp>
      <p:sp>
        <p:nvSpPr>
          <p:cNvPr id="53" name="Rectangle 2">
            <a:extLst>
              <a:ext uri="{FF2B5EF4-FFF2-40B4-BE49-F238E27FC236}">
                <a16:creationId xmlns:a16="http://schemas.microsoft.com/office/drawing/2014/main" id="{1ABFE619-9720-4DC4-BBC6-3992E726C4F3}"/>
              </a:ext>
            </a:extLst>
          </p:cNvPr>
          <p:cNvSpPr txBox="1">
            <a:spLocks noChangeArrowheads="1"/>
          </p:cNvSpPr>
          <p:nvPr/>
        </p:nvSpPr>
        <p:spPr bwMode="auto">
          <a:xfrm>
            <a:off x="99693" y="1251597"/>
            <a:ext cx="6910921"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50000"/>
              <a:buFont typeface="Wingdings" pitchFamily="2" charset="2"/>
              <a:buChar char="n"/>
              <a:defRPr kumimoji="1" sz="2400" b="1">
                <a:solidFill>
                  <a:schemeClr val="tx1"/>
                </a:solidFill>
                <a:latin typeface="HGP明朝E" pitchFamily="18" charset="-128"/>
                <a:ea typeface="HGP明朝E" pitchFamily="18" charset="-128"/>
              </a:defRPr>
            </a:lvl1pPr>
            <a:lvl2pPr marL="742950" indent="-285750" eaLnBrk="0" hangingPunct="0">
              <a:spcBef>
                <a:spcPct val="20000"/>
              </a:spcBef>
              <a:buChar char="–"/>
              <a:defRPr kumimoji="1" sz="2000">
                <a:solidFill>
                  <a:schemeClr val="tx1"/>
                </a:solidFill>
                <a:latin typeface="ＭＳ Ｐゴシック" charset="-128"/>
                <a:ea typeface="ＭＳ Ｐゴシック" charset="-128"/>
              </a:defRPr>
            </a:lvl2pPr>
            <a:lvl3pPr marL="1143000" indent="-228600" eaLnBrk="0" hangingPunct="0">
              <a:spcBef>
                <a:spcPct val="20000"/>
              </a:spcBef>
              <a:buClr>
                <a:schemeClr val="hlink"/>
              </a:buClr>
              <a:buSzPct val="60000"/>
              <a:buFont typeface="Wingdings" pitchFamily="2" charset="2"/>
              <a:buChar char="n"/>
              <a:defRPr kumimoji="1">
                <a:solidFill>
                  <a:schemeClr val="tx1"/>
                </a:solidFill>
                <a:latin typeface="ＭＳ Ｐゴシック" charset="-128"/>
                <a:ea typeface="ＭＳ Ｐゴシック" charset="-128"/>
              </a:defRPr>
            </a:lvl3pPr>
            <a:lvl4pPr marL="1600200" indent="-228600" eaLnBrk="0" hangingPunct="0">
              <a:spcBef>
                <a:spcPct val="20000"/>
              </a:spcBef>
              <a:buChar char="–"/>
              <a:defRPr kumimoji="1">
                <a:solidFill>
                  <a:schemeClr val="tx1"/>
                </a:solidFill>
                <a:latin typeface="ＭＳ Ｐゴシック" charset="-128"/>
                <a:ea typeface="ＭＳ Ｐゴシック" charset="-128"/>
              </a:defRPr>
            </a:lvl4pPr>
            <a:lvl5pPr marL="2057400" indent="-228600" eaLnBrk="0" hangingPunct="0">
              <a:spcBef>
                <a:spcPct val="20000"/>
              </a:spcBef>
              <a:buChar char="•"/>
              <a:defRPr kumimoji="1">
                <a:solidFill>
                  <a:schemeClr val="tx1"/>
                </a:solidFill>
                <a:latin typeface="ＭＳ Ｐゴシック" charset="-128"/>
                <a:ea typeface="ＭＳ Ｐゴシック" charset="-128"/>
              </a:defRPr>
            </a:lvl5pPr>
            <a:lvl6pPr marL="25146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6pPr>
            <a:lvl7pPr marL="29718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7pPr>
            <a:lvl8pPr marL="34290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8pPr>
            <a:lvl9pPr marL="3886200" indent="-228600" eaLnBrk="0" fontAlgn="base" hangingPunct="0">
              <a:spcBef>
                <a:spcPct val="20000"/>
              </a:spcBef>
              <a:spcAft>
                <a:spcPct val="0"/>
              </a:spcAft>
              <a:buChar char="•"/>
              <a:defRPr kumimoji="1">
                <a:solidFill>
                  <a:schemeClr val="tx1"/>
                </a:solidFill>
                <a:latin typeface="ＭＳ Ｐゴシック" charset="-128"/>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6600" b="1" i="0" u="none" strike="noStrike" kern="0" cap="none" spc="0" normalizeH="0" baseline="0" noProof="0" dirty="0">
                <a:ln>
                  <a:noFill/>
                </a:ln>
                <a:solidFill>
                  <a:srgbClr val="FFFFFF"/>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 産地</a:t>
            </a:r>
            <a:r>
              <a:rPr kumimoji="1" lang="en-US" altLang="ja-JP" sz="6600" b="1" i="0" u="none" strike="noStrike" kern="0" cap="none" spc="0" normalizeH="0" baseline="0" noProof="0" dirty="0">
                <a:ln>
                  <a:noFill/>
                </a:ln>
                <a:solidFill>
                  <a:srgbClr val="FFFFFF"/>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BCP </a:t>
            </a:r>
            <a:r>
              <a:rPr kumimoji="1" lang="ja-JP" altLang="en-US" sz="2400" b="1" i="0" u="none" strike="noStrike" kern="0" cap="none" spc="0" normalizeH="0" baseline="0" noProof="0" dirty="0">
                <a:ln>
                  <a:noFill/>
                </a:ln>
                <a:solidFill>
                  <a:srgbClr val="FFFFFF"/>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でもしもの備えを</a:t>
            </a:r>
            <a:endParaRPr kumimoji="1" lang="ja-JP" altLang="en-US" sz="2400" b="1" i="0" u="none" strike="noStrike" kern="1200" cap="none" spc="0" normalizeH="0" baseline="0" noProof="0" dirty="0">
              <a:ln w="3175">
                <a:noFill/>
              </a:ln>
              <a:solidFill>
                <a:prstClr val="black">
                  <a:lumMod val="85000"/>
                  <a:lumOff val="15000"/>
                </a:prstClr>
              </a:solidFill>
              <a:effectLst>
                <a:outerShdw blurRad="38100" dist="38100" dir="2700000" algn="tl">
                  <a:srgbClr val="000000">
                    <a:alpha val="43137"/>
                  </a:srgbClr>
                </a:outerShdw>
              </a:effectLst>
              <a:uLnTx/>
              <a:uFillTx/>
              <a:latin typeface="Meiryo UI" pitchFamily="50" charset="-128"/>
              <a:ea typeface="Meiryo UI" pitchFamily="50" charset="-128"/>
              <a:cs typeface="David" pitchFamily="34" charset="-79"/>
            </a:endParaRPr>
          </a:p>
        </p:txBody>
      </p:sp>
      <p:grpSp>
        <p:nvGrpSpPr>
          <p:cNvPr id="37" name="グループ化 36">
            <a:extLst>
              <a:ext uri="{FF2B5EF4-FFF2-40B4-BE49-F238E27FC236}">
                <a16:creationId xmlns:a16="http://schemas.microsoft.com/office/drawing/2014/main" id="{FEE7D600-13CC-4A4D-9DF7-97328361CAFF}"/>
              </a:ext>
            </a:extLst>
          </p:cNvPr>
          <p:cNvGrpSpPr/>
          <p:nvPr/>
        </p:nvGrpSpPr>
        <p:grpSpPr>
          <a:xfrm>
            <a:off x="131184" y="7261908"/>
            <a:ext cx="6581446" cy="925283"/>
            <a:chOff x="204511" y="7124316"/>
            <a:chExt cx="6581446" cy="925283"/>
          </a:xfrm>
        </p:grpSpPr>
        <p:grpSp>
          <p:nvGrpSpPr>
            <p:cNvPr id="39" name="グループ化 38">
              <a:extLst>
                <a:ext uri="{FF2B5EF4-FFF2-40B4-BE49-F238E27FC236}">
                  <a16:creationId xmlns:a16="http://schemas.microsoft.com/office/drawing/2014/main" id="{8F107E3B-4602-49EB-9949-06DEF3E2E5A9}"/>
                </a:ext>
              </a:extLst>
            </p:cNvPr>
            <p:cNvGrpSpPr/>
            <p:nvPr/>
          </p:nvGrpSpPr>
          <p:grpSpPr>
            <a:xfrm>
              <a:off x="204511" y="7149599"/>
              <a:ext cx="900000" cy="900000"/>
              <a:chOff x="-2049708" y="6056051"/>
              <a:chExt cx="900000" cy="900000"/>
            </a:xfrm>
          </p:grpSpPr>
          <p:sp>
            <p:nvSpPr>
              <p:cNvPr id="55" name="楕円 54">
                <a:extLst>
                  <a:ext uri="{FF2B5EF4-FFF2-40B4-BE49-F238E27FC236}">
                    <a16:creationId xmlns:a16="http://schemas.microsoft.com/office/drawing/2014/main" id="{097B78DF-F05B-4C79-A834-FCE69E5AD347}"/>
                  </a:ext>
                </a:extLst>
              </p:cNvPr>
              <p:cNvSpPr/>
              <p:nvPr/>
            </p:nvSpPr>
            <p:spPr>
              <a:xfrm>
                <a:off x="-2049708" y="6056051"/>
                <a:ext cx="900000" cy="900000"/>
              </a:xfrm>
              <a:prstGeom prst="ellipse">
                <a:avLst/>
              </a:prstGeom>
              <a:solidFill>
                <a:srgbClr val="00655A"/>
              </a:solidFill>
              <a:ln>
                <a:solidFill>
                  <a:srgbClr val="00655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7" name="テキスト ボックス 56">
                <a:extLst>
                  <a:ext uri="{FF2B5EF4-FFF2-40B4-BE49-F238E27FC236}">
                    <a16:creationId xmlns:a16="http://schemas.microsoft.com/office/drawing/2014/main" id="{A3A7B887-69A5-4311-9080-A4A806B1C6FA}"/>
                  </a:ext>
                </a:extLst>
              </p:cNvPr>
              <p:cNvSpPr txBox="1"/>
              <p:nvPr/>
            </p:nvSpPr>
            <p:spPr>
              <a:xfrm>
                <a:off x="-1963784" y="6212573"/>
                <a:ext cx="728152" cy="586956"/>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理由</a:t>
                </a:r>
                <a:endParaRPr kumimoji="1" lang="en-US" altLang="ja-JP"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その</a:t>
                </a:r>
                <a:r>
                  <a:rPr kumimoji="1" lang="ja-JP" altLang="en-US" sz="1814"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２</a:t>
                </a:r>
              </a:p>
            </p:txBody>
          </p:sp>
        </p:grpSp>
        <p:sp>
          <p:nvSpPr>
            <p:cNvPr id="42" name="テキスト ボックス 41">
              <a:extLst>
                <a:ext uri="{FF2B5EF4-FFF2-40B4-BE49-F238E27FC236}">
                  <a16:creationId xmlns:a16="http://schemas.microsoft.com/office/drawing/2014/main" id="{E04B7827-5619-4790-B416-4AA4A3674E7E}"/>
                </a:ext>
              </a:extLst>
            </p:cNvPr>
            <p:cNvSpPr txBox="1"/>
            <p:nvPr/>
          </p:nvSpPr>
          <p:spPr>
            <a:xfrm>
              <a:off x="1224235" y="7124316"/>
              <a:ext cx="5561722" cy="657103"/>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災</a:t>
              </a:r>
              <a:r>
                <a:rPr kumimoji="1" lang="ja-JP" altLang="en-US" sz="8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害からの早期復旧</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270" b="0" i="0" u="none" strike="noStrike" kern="1200" cap="none" spc="0" normalizeH="0" baseline="0" noProof="0" dirty="0">
                <a:ln>
                  <a:noFill/>
                </a:ln>
                <a:solidFill>
                  <a:srgbClr val="00CC00"/>
                </a:solidFill>
                <a:effectLst/>
                <a:uLnTx/>
                <a:uFillTx/>
                <a:latin typeface="Meiryo UI" panose="020B0604030504040204" pitchFamily="50" charset="-128"/>
                <a:ea typeface="Meiryo UI" panose="020B0604030504040204" pitchFamily="50" charset="-128"/>
                <a:cs typeface="+mn-cs"/>
              </a:endParaRPr>
            </a:p>
          </p:txBody>
        </p:sp>
      </p:grpSp>
      <p:grpSp>
        <p:nvGrpSpPr>
          <p:cNvPr id="59" name="グループ化 58">
            <a:extLst>
              <a:ext uri="{FF2B5EF4-FFF2-40B4-BE49-F238E27FC236}">
                <a16:creationId xmlns:a16="http://schemas.microsoft.com/office/drawing/2014/main" id="{8828A3A4-4EB5-4313-99E4-43DF787E3F90}"/>
              </a:ext>
            </a:extLst>
          </p:cNvPr>
          <p:cNvGrpSpPr/>
          <p:nvPr/>
        </p:nvGrpSpPr>
        <p:grpSpPr>
          <a:xfrm>
            <a:off x="131184" y="5997879"/>
            <a:ext cx="6574768" cy="993311"/>
            <a:chOff x="109512" y="6061755"/>
            <a:chExt cx="6574768" cy="993311"/>
          </a:xfrm>
        </p:grpSpPr>
        <p:grpSp>
          <p:nvGrpSpPr>
            <p:cNvPr id="60" name="グループ化 59">
              <a:extLst>
                <a:ext uri="{FF2B5EF4-FFF2-40B4-BE49-F238E27FC236}">
                  <a16:creationId xmlns:a16="http://schemas.microsoft.com/office/drawing/2014/main" id="{B43ECF8B-8826-48B9-8548-6D835DCB023B}"/>
                </a:ext>
              </a:extLst>
            </p:cNvPr>
            <p:cNvGrpSpPr/>
            <p:nvPr/>
          </p:nvGrpSpPr>
          <p:grpSpPr>
            <a:xfrm>
              <a:off x="109512" y="6080397"/>
              <a:ext cx="900000" cy="900000"/>
              <a:chOff x="-2043608" y="5995368"/>
              <a:chExt cx="900000" cy="900000"/>
            </a:xfrm>
          </p:grpSpPr>
          <p:sp>
            <p:nvSpPr>
              <p:cNvPr id="64" name="楕円 63">
                <a:extLst>
                  <a:ext uri="{FF2B5EF4-FFF2-40B4-BE49-F238E27FC236}">
                    <a16:creationId xmlns:a16="http://schemas.microsoft.com/office/drawing/2014/main" id="{5AE8F2B0-A33E-4E15-9B0D-7C1CFD9BB298}"/>
                  </a:ext>
                </a:extLst>
              </p:cNvPr>
              <p:cNvSpPr/>
              <p:nvPr/>
            </p:nvSpPr>
            <p:spPr>
              <a:xfrm>
                <a:off x="-2043608" y="5995368"/>
                <a:ext cx="900000" cy="900000"/>
              </a:xfrm>
              <a:prstGeom prst="ellipse">
                <a:avLst/>
              </a:prstGeom>
              <a:solidFill>
                <a:srgbClr val="00655A"/>
              </a:solidFill>
              <a:ln>
                <a:solidFill>
                  <a:srgbClr val="00655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5" name="テキスト ボックス 64">
                <a:extLst>
                  <a:ext uri="{FF2B5EF4-FFF2-40B4-BE49-F238E27FC236}">
                    <a16:creationId xmlns:a16="http://schemas.microsoft.com/office/drawing/2014/main" id="{E5120BB7-B5E0-497A-A461-943BB2C359A0}"/>
                  </a:ext>
                </a:extLst>
              </p:cNvPr>
              <p:cNvSpPr txBox="1"/>
              <p:nvPr/>
            </p:nvSpPr>
            <p:spPr>
              <a:xfrm>
                <a:off x="-1957684" y="6142579"/>
                <a:ext cx="728152" cy="586956"/>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理由</a:t>
                </a:r>
                <a:endParaRPr kumimoji="1" lang="en-US" altLang="ja-JP"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その</a:t>
                </a:r>
                <a:r>
                  <a:rPr kumimoji="1" lang="ja-JP" altLang="en-US" sz="1814"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１</a:t>
                </a:r>
              </a:p>
            </p:txBody>
          </p:sp>
        </p:grpSp>
        <p:grpSp>
          <p:nvGrpSpPr>
            <p:cNvPr id="61" name="グループ化 60">
              <a:extLst>
                <a:ext uri="{FF2B5EF4-FFF2-40B4-BE49-F238E27FC236}">
                  <a16:creationId xmlns:a16="http://schemas.microsoft.com/office/drawing/2014/main" id="{EEED4D9B-4BAF-451A-AE49-52ADD90364CB}"/>
                </a:ext>
              </a:extLst>
            </p:cNvPr>
            <p:cNvGrpSpPr/>
            <p:nvPr/>
          </p:nvGrpSpPr>
          <p:grpSpPr>
            <a:xfrm>
              <a:off x="1122558" y="6061755"/>
              <a:ext cx="5561722" cy="993311"/>
              <a:chOff x="1223657" y="5605759"/>
              <a:chExt cx="5561722" cy="798695"/>
            </a:xfrm>
          </p:grpSpPr>
          <p:sp>
            <p:nvSpPr>
              <p:cNvPr id="62" name="テキスト ボックス 61">
                <a:extLst>
                  <a:ext uri="{FF2B5EF4-FFF2-40B4-BE49-F238E27FC236}">
                    <a16:creationId xmlns:a16="http://schemas.microsoft.com/office/drawing/2014/main" id="{9C80648E-F0AD-4F39-B14C-FADE5F91365E}"/>
                  </a:ext>
                </a:extLst>
              </p:cNvPr>
              <p:cNvSpPr txBox="1"/>
              <p:nvPr/>
            </p:nvSpPr>
            <p:spPr>
              <a:xfrm>
                <a:off x="1223657" y="5605759"/>
                <a:ext cx="5561722" cy="46166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災</a:t>
                </a:r>
                <a:r>
                  <a:rPr kumimoji="1" lang="ja-JP" altLang="en-US" sz="8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害による被害の軽減</a:t>
                </a:r>
                <a:endParaRPr kumimoji="1" lang="en-US" altLang="ja-JP" sz="20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endParaRPr>
              </a:p>
            </p:txBody>
          </p:sp>
          <p:sp>
            <p:nvSpPr>
              <p:cNvPr id="63" name="テキスト ボックス 62">
                <a:extLst>
                  <a:ext uri="{FF2B5EF4-FFF2-40B4-BE49-F238E27FC236}">
                    <a16:creationId xmlns:a16="http://schemas.microsoft.com/office/drawing/2014/main" id="{255B7970-33F0-4B17-8884-73D802CADD9E}"/>
                  </a:ext>
                </a:extLst>
              </p:cNvPr>
              <p:cNvSpPr txBox="1"/>
              <p:nvPr/>
            </p:nvSpPr>
            <p:spPr>
              <a:xfrm>
                <a:off x="1230335" y="5958999"/>
                <a:ext cx="5468420" cy="44545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産地の構成員で協議した事前対策を実行することで、災害による</a:t>
                </a: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被害を軽減することができます。</a:t>
                </a: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grpSp>
      <p:grpSp>
        <p:nvGrpSpPr>
          <p:cNvPr id="66" name="グループ化 65">
            <a:extLst>
              <a:ext uri="{FF2B5EF4-FFF2-40B4-BE49-F238E27FC236}">
                <a16:creationId xmlns:a16="http://schemas.microsoft.com/office/drawing/2014/main" id="{E9BF8ECC-1356-4394-A68F-3864C47796D5}"/>
              </a:ext>
            </a:extLst>
          </p:cNvPr>
          <p:cNvGrpSpPr/>
          <p:nvPr/>
        </p:nvGrpSpPr>
        <p:grpSpPr>
          <a:xfrm>
            <a:off x="131184" y="8476917"/>
            <a:ext cx="6589533" cy="1010178"/>
            <a:chOff x="195846" y="8427391"/>
            <a:chExt cx="6589533" cy="1010178"/>
          </a:xfrm>
        </p:grpSpPr>
        <p:grpSp>
          <p:nvGrpSpPr>
            <p:cNvPr id="67" name="グループ化 66">
              <a:extLst>
                <a:ext uri="{FF2B5EF4-FFF2-40B4-BE49-F238E27FC236}">
                  <a16:creationId xmlns:a16="http://schemas.microsoft.com/office/drawing/2014/main" id="{68913402-657F-488C-AC03-EEF1531DA67F}"/>
                </a:ext>
              </a:extLst>
            </p:cNvPr>
            <p:cNvGrpSpPr/>
            <p:nvPr/>
          </p:nvGrpSpPr>
          <p:grpSpPr>
            <a:xfrm>
              <a:off x="195846" y="8537569"/>
              <a:ext cx="900000" cy="900000"/>
              <a:chOff x="-2058373" y="6106139"/>
              <a:chExt cx="900000" cy="900000"/>
            </a:xfrm>
          </p:grpSpPr>
          <p:sp>
            <p:nvSpPr>
              <p:cNvPr id="71" name="楕円 70">
                <a:extLst>
                  <a:ext uri="{FF2B5EF4-FFF2-40B4-BE49-F238E27FC236}">
                    <a16:creationId xmlns:a16="http://schemas.microsoft.com/office/drawing/2014/main" id="{45CB6A7C-AE85-4337-94E0-6E1FC0F9499A}"/>
                  </a:ext>
                </a:extLst>
              </p:cNvPr>
              <p:cNvSpPr/>
              <p:nvPr/>
            </p:nvSpPr>
            <p:spPr>
              <a:xfrm>
                <a:off x="-2058373" y="6106139"/>
                <a:ext cx="900000" cy="900000"/>
              </a:xfrm>
              <a:prstGeom prst="ellipse">
                <a:avLst/>
              </a:prstGeom>
              <a:solidFill>
                <a:srgbClr val="00655A"/>
              </a:solidFill>
              <a:ln>
                <a:solidFill>
                  <a:srgbClr val="00655A"/>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2" name="テキスト ボックス 71">
                <a:extLst>
                  <a:ext uri="{FF2B5EF4-FFF2-40B4-BE49-F238E27FC236}">
                    <a16:creationId xmlns:a16="http://schemas.microsoft.com/office/drawing/2014/main" id="{72D42BDD-6948-4164-80C6-F03282370B03}"/>
                  </a:ext>
                </a:extLst>
              </p:cNvPr>
              <p:cNvSpPr txBox="1"/>
              <p:nvPr/>
            </p:nvSpPr>
            <p:spPr>
              <a:xfrm>
                <a:off x="-1959293" y="6262661"/>
                <a:ext cx="728152" cy="586956"/>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理由</a:t>
                </a:r>
                <a:endParaRPr kumimoji="1" lang="en-US" altLang="ja-JP"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その</a:t>
                </a:r>
                <a:r>
                  <a:rPr kumimoji="1" lang="ja-JP" altLang="en-US" sz="1814"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３</a:t>
                </a:r>
              </a:p>
            </p:txBody>
          </p:sp>
        </p:grpSp>
        <p:grpSp>
          <p:nvGrpSpPr>
            <p:cNvPr id="68" name="グループ化 67">
              <a:extLst>
                <a:ext uri="{FF2B5EF4-FFF2-40B4-BE49-F238E27FC236}">
                  <a16:creationId xmlns:a16="http://schemas.microsoft.com/office/drawing/2014/main" id="{F1089B77-E68E-4FC8-9AD5-285955774016}"/>
                </a:ext>
              </a:extLst>
            </p:cNvPr>
            <p:cNvGrpSpPr/>
            <p:nvPr/>
          </p:nvGrpSpPr>
          <p:grpSpPr>
            <a:xfrm>
              <a:off x="1223657" y="8427391"/>
              <a:ext cx="5561722" cy="712911"/>
              <a:chOff x="1223657" y="8458155"/>
              <a:chExt cx="5561722" cy="712911"/>
            </a:xfrm>
          </p:grpSpPr>
          <p:sp>
            <p:nvSpPr>
              <p:cNvPr id="69" name="テキスト ボックス 68">
                <a:extLst>
                  <a:ext uri="{FF2B5EF4-FFF2-40B4-BE49-F238E27FC236}">
                    <a16:creationId xmlns:a16="http://schemas.microsoft.com/office/drawing/2014/main" id="{AB3C45B5-EBFD-4131-AABF-1618044EB7E1}"/>
                  </a:ext>
                </a:extLst>
              </p:cNvPr>
              <p:cNvSpPr txBox="1"/>
              <p:nvPr/>
            </p:nvSpPr>
            <p:spPr>
              <a:xfrm>
                <a:off x="1223657" y="8458155"/>
                <a:ext cx="5561722" cy="46166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市</a:t>
                </a:r>
                <a:r>
                  <a:rPr kumimoji="1" lang="ja-JP" altLang="en-US" sz="800" b="1" i="0" u="none" strike="noStrike" kern="0" cap="none" spc="0" normalizeH="0" baseline="0" noProof="0" dirty="0">
                    <a:ln>
                      <a:noFill/>
                    </a:ln>
                    <a:solidFill>
                      <a:srgbClr val="ED7D31"/>
                    </a:solidFill>
                    <a:effectLst>
                      <a:glow rad="101600">
                        <a:srgbClr val="006666">
                          <a:lumMod val="50000"/>
                          <a:alpha val="60000"/>
                        </a:srgbClr>
                      </a:glow>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場での評判・ブランド価値の向上</a:t>
                </a:r>
              </a:p>
            </p:txBody>
          </p:sp>
          <p:sp>
            <p:nvSpPr>
              <p:cNvPr id="70" name="テキスト ボックス 69">
                <a:extLst>
                  <a:ext uri="{FF2B5EF4-FFF2-40B4-BE49-F238E27FC236}">
                    <a16:creationId xmlns:a16="http://schemas.microsoft.com/office/drawing/2014/main" id="{1FC78211-50A0-4CBD-BD97-D8E75CAD0715}"/>
                  </a:ext>
                </a:extLst>
              </p:cNvPr>
              <p:cNvSpPr txBox="1"/>
              <p:nvPr/>
            </p:nvSpPr>
            <p:spPr>
              <a:xfrm>
                <a:off x="1223657" y="8847901"/>
                <a:ext cx="5561722" cy="323165"/>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grpSp>
      <p:pic>
        <p:nvPicPr>
          <p:cNvPr id="6" name="図 5">
            <a:extLst>
              <a:ext uri="{FF2B5EF4-FFF2-40B4-BE49-F238E27FC236}">
                <a16:creationId xmlns:a16="http://schemas.microsoft.com/office/drawing/2014/main" id="{4D6E8186-62E3-4D53-A7A6-7FA70D53C0F3}"/>
              </a:ext>
            </a:extLst>
          </p:cNvPr>
          <p:cNvPicPr>
            <a:picLocks noChangeAspect="1"/>
          </p:cNvPicPr>
          <p:nvPr/>
        </p:nvPicPr>
        <p:blipFill>
          <a:blip r:embed="rId3"/>
          <a:stretch>
            <a:fillRect/>
          </a:stretch>
        </p:blipFill>
        <p:spPr>
          <a:xfrm>
            <a:off x="3424237" y="4948237"/>
            <a:ext cx="9526" cy="9526"/>
          </a:xfrm>
          <a:prstGeom prst="rect">
            <a:avLst/>
          </a:prstGeom>
        </p:spPr>
      </p:pic>
      <p:sp>
        <p:nvSpPr>
          <p:cNvPr id="5" name="テキスト ボックス 4">
            <a:extLst>
              <a:ext uri="{FF2B5EF4-FFF2-40B4-BE49-F238E27FC236}">
                <a16:creationId xmlns:a16="http://schemas.microsoft.com/office/drawing/2014/main" id="{EEBCFCC3-DFF4-4C57-996B-9FD1FAC9E8FF}"/>
              </a:ext>
            </a:extLst>
          </p:cNvPr>
          <p:cNvSpPr txBox="1"/>
          <p:nvPr/>
        </p:nvSpPr>
        <p:spPr>
          <a:xfrm>
            <a:off x="180394" y="3586974"/>
            <a:ext cx="6511904" cy="1534074"/>
          </a:xfrm>
          <a:prstGeom prst="rect">
            <a:avLst/>
          </a:prstGeom>
          <a:noFill/>
        </p:spPr>
        <p:txBody>
          <a:bodyPr wrap="square" rtlCol="0">
            <a:spAutoFit/>
          </a:bodyPr>
          <a:lstStyle/>
          <a:p>
            <a:pPr marL="0" marR="0" lvl="0" indent="0" algn="dist" defTabSz="457200" rtl="0" eaLnBrk="1" fontAlgn="auto" latinLnBrk="0" hangingPunct="1">
              <a:lnSpc>
                <a:spcPts val="23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産地単位で策定する、事業継続計画（</a:t>
            </a:r>
            <a:r>
              <a:rPr kumimoji="0" lang="en-US" altLang="ja-JP" sz="16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B</a:t>
            </a:r>
            <a:r>
              <a:rPr kumimoji="0" lang="en-US" altLang="ja-JP" sz="16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usiness </a:t>
            </a:r>
            <a:r>
              <a:rPr kumimoji="0" lang="en-US" altLang="ja-JP" sz="16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C</a:t>
            </a:r>
            <a:r>
              <a:rPr kumimoji="0" lang="en-US" altLang="ja-JP" sz="16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ontinuity</a:t>
            </a:r>
            <a:r>
              <a:rPr kumimoji="0" lang="ja-JP" altLang="en-US" sz="16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 </a:t>
            </a:r>
            <a:r>
              <a:rPr kumimoji="0" lang="en-US" altLang="ja-JP" sz="1600" b="1" i="0" u="none" strike="noStrike" kern="13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P</a:t>
            </a:r>
            <a:r>
              <a:rPr kumimoji="0" lang="en-US" altLang="ja-JP" sz="16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lan</a:t>
            </a:r>
            <a:r>
              <a:rPr kumimoji="0" lang="ja-JP" altLang="en-US" sz="1600" b="0"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）のこと</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です。自然災害等の緊急事態から産地や地域を守ることを目的として、</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ts val="23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農業者ら産地の構成員が協力体制や対応事項を事前に話し合い、決定したものを指します。産地</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を策定することで、個々の農家だけでは実施が難しい取組に関しても対応できるようになります。</a:t>
            </a:r>
          </a:p>
        </p:txBody>
      </p:sp>
      <p:sp>
        <p:nvSpPr>
          <p:cNvPr id="38" name="テキスト ボックス 37">
            <a:extLst>
              <a:ext uri="{FF2B5EF4-FFF2-40B4-BE49-F238E27FC236}">
                <a16:creationId xmlns:a16="http://schemas.microsoft.com/office/drawing/2014/main" id="{FED5715A-5BB6-40E7-81F7-F30D5CA917C2}"/>
              </a:ext>
            </a:extLst>
          </p:cNvPr>
          <p:cNvSpPr txBox="1"/>
          <p:nvPr/>
        </p:nvSpPr>
        <p:spPr>
          <a:xfrm>
            <a:off x="1186013" y="7687079"/>
            <a:ext cx="5433315" cy="55399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被災後に事業を中断せざるをえなくなった場合でも、産地</a:t>
            </a:r>
            <a:r>
              <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a:t>
            </a: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に沿って行動することで早期に農業を再開でき、売上の減少を抑えられます。</a:t>
            </a:r>
          </a:p>
        </p:txBody>
      </p:sp>
      <p:sp>
        <p:nvSpPr>
          <p:cNvPr id="44" name="テキスト ボックス 43">
            <a:extLst>
              <a:ext uri="{FF2B5EF4-FFF2-40B4-BE49-F238E27FC236}">
                <a16:creationId xmlns:a16="http://schemas.microsoft.com/office/drawing/2014/main" id="{2B61A996-1DFB-4297-A795-4D7413D2FA10}"/>
              </a:ext>
            </a:extLst>
          </p:cNvPr>
          <p:cNvSpPr txBox="1"/>
          <p:nvPr/>
        </p:nvSpPr>
        <p:spPr>
          <a:xfrm>
            <a:off x="1207830" y="8938582"/>
            <a:ext cx="5411499" cy="5539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被災後も事業を継続し、安定的に農作物を供給することで市場での評判やブランド価値が高まり、所得向上に繋がる可能性があります。</a:t>
            </a:r>
          </a:p>
        </p:txBody>
      </p:sp>
    </p:spTree>
    <p:extLst>
      <p:ext uri="{BB962C8B-B14F-4D97-AF65-F5344CB8AC3E}">
        <p14:creationId xmlns:p14="http://schemas.microsoft.com/office/powerpoint/2010/main" val="1805622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正方形/長方形 78">
            <a:extLst>
              <a:ext uri="{FF2B5EF4-FFF2-40B4-BE49-F238E27FC236}">
                <a16:creationId xmlns:a16="http://schemas.microsoft.com/office/drawing/2014/main" id="{9C9F88FE-E664-40B4-B595-2EEF21DD519F}"/>
              </a:ext>
            </a:extLst>
          </p:cNvPr>
          <p:cNvSpPr/>
          <p:nvPr/>
        </p:nvSpPr>
        <p:spPr>
          <a:xfrm>
            <a:off x="-1" y="3115396"/>
            <a:ext cx="6858001" cy="3317833"/>
          </a:xfrm>
          <a:prstGeom prst="rect">
            <a:avLst/>
          </a:prstGeom>
          <a:solidFill>
            <a:srgbClr val="FFFFCC">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7" name="正方形/長方形 96">
            <a:extLst>
              <a:ext uri="{FF2B5EF4-FFF2-40B4-BE49-F238E27FC236}">
                <a16:creationId xmlns:a16="http://schemas.microsoft.com/office/drawing/2014/main" id="{D12CEEC3-2922-443C-96DC-3C667AE24ED1}"/>
              </a:ext>
            </a:extLst>
          </p:cNvPr>
          <p:cNvSpPr/>
          <p:nvPr/>
        </p:nvSpPr>
        <p:spPr>
          <a:xfrm>
            <a:off x="3" y="6677811"/>
            <a:ext cx="6857997" cy="2235629"/>
          </a:xfrm>
          <a:prstGeom prst="rect">
            <a:avLst/>
          </a:prstGeom>
          <a:solidFill>
            <a:srgbClr val="FFFFCC">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6" name="正方形/長方形 95">
            <a:extLst>
              <a:ext uri="{FF2B5EF4-FFF2-40B4-BE49-F238E27FC236}">
                <a16:creationId xmlns:a16="http://schemas.microsoft.com/office/drawing/2014/main" id="{2200F55B-9817-4C04-9392-80503418531B}"/>
              </a:ext>
            </a:extLst>
          </p:cNvPr>
          <p:cNvSpPr/>
          <p:nvPr/>
        </p:nvSpPr>
        <p:spPr>
          <a:xfrm>
            <a:off x="-7304" y="2205"/>
            <a:ext cx="6858953" cy="2961658"/>
          </a:xfrm>
          <a:prstGeom prst="rect">
            <a:avLst/>
          </a:prstGeom>
          <a:solidFill>
            <a:srgbClr val="FFFFCC">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62" name="正方形/長方形 61">
            <a:extLst>
              <a:ext uri="{FF2B5EF4-FFF2-40B4-BE49-F238E27FC236}">
                <a16:creationId xmlns:a16="http://schemas.microsoft.com/office/drawing/2014/main" id="{280DF513-2C50-4D24-B39E-7915EB9E7B1B}"/>
              </a:ext>
            </a:extLst>
          </p:cNvPr>
          <p:cNvSpPr/>
          <p:nvPr/>
        </p:nvSpPr>
        <p:spPr>
          <a:xfrm>
            <a:off x="0" y="8913619"/>
            <a:ext cx="6858000" cy="984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a:extLst>
              <a:ext uri="{FF2B5EF4-FFF2-40B4-BE49-F238E27FC236}">
                <a16:creationId xmlns:a16="http://schemas.microsoft.com/office/drawing/2014/main" id="{F9D12C28-5A51-434E-A5E2-0C7547A57092}"/>
              </a:ext>
            </a:extLst>
          </p:cNvPr>
          <p:cNvSpPr/>
          <p:nvPr/>
        </p:nvSpPr>
        <p:spPr>
          <a:xfrm>
            <a:off x="830777" y="972129"/>
            <a:ext cx="699697" cy="357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A.</a:t>
            </a:r>
            <a:endParaRPr kumimoji="1" lang="ja-JP" altLang="en-US" sz="18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endParaRPr>
          </a:p>
        </p:txBody>
      </p:sp>
      <p:sp>
        <p:nvSpPr>
          <p:cNvPr id="57" name="正方形/長方形 56">
            <a:extLst>
              <a:ext uri="{FF2B5EF4-FFF2-40B4-BE49-F238E27FC236}">
                <a16:creationId xmlns:a16="http://schemas.microsoft.com/office/drawing/2014/main" id="{8997B5CD-A66D-4107-A532-B0AD20559179}"/>
              </a:ext>
            </a:extLst>
          </p:cNvPr>
          <p:cNvSpPr/>
          <p:nvPr/>
        </p:nvSpPr>
        <p:spPr>
          <a:xfrm>
            <a:off x="917019" y="4046117"/>
            <a:ext cx="699697" cy="357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A.</a:t>
            </a:r>
            <a:endParaRPr kumimoji="1" lang="ja-JP" altLang="en-US" sz="18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endParaRPr>
          </a:p>
        </p:txBody>
      </p:sp>
      <p:sp>
        <p:nvSpPr>
          <p:cNvPr id="58" name="正方形/長方形 57">
            <a:extLst>
              <a:ext uri="{FF2B5EF4-FFF2-40B4-BE49-F238E27FC236}">
                <a16:creationId xmlns:a16="http://schemas.microsoft.com/office/drawing/2014/main" id="{42C2C6F0-BFCF-476A-9159-1459535198FC}"/>
              </a:ext>
            </a:extLst>
          </p:cNvPr>
          <p:cNvSpPr/>
          <p:nvPr/>
        </p:nvSpPr>
        <p:spPr>
          <a:xfrm>
            <a:off x="1052736" y="7329264"/>
            <a:ext cx="699697" cy="357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A.</a:t>
            </a:r>
            <a:endParaRPr kumimoji="1" lang="ja-JP" altLang="en-US" sz="18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endParaRPr>
          </a:p>
        </p:txBody>
      </p:sp>
      <p:cxnSp>
        <p:nvCxnSpPr>
          <p:cNvPr id="3" name="直線コネクタ 2">
            <a:extLst>
              <a:ext uri="{FF2B5EF4-FFF2-40B4-BE49-F238E27FC236}">
                <a16:creationId xmlns:a16="http://schemas.microsoft.com/office/drawing/2014/main" id="{FB7E7E7B-3C07-447A-A1FA-D658E58DE2EA}"/>
              </a:ext>
            </a:extLst>
          </p:cNvPr>
          <p:cNvCxnSpPr/>
          <p:nvPr/>
        </p:nvCxnSpPr>
        <p:spPr>
          <a:xfrm>
            <a:off x="0" y="8913440"/>
            <a:ext cx="6858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8D815C4-CB4D-499C-8A8F-CC18E704AB72}"/>
              </a:ext>
            </a:extLst>
          </p:cNvPr>
          <p:cNvSpPr txBox="1"/>
          <p:nvPr/>
        </p:nvSpPr>
        <p:spPr>
          <a:xfrm>
            <a:off x="1180627" y="2015237"/>
            <a:ext cx="1575337" cy="338554"/>
          </a:xfrm>
          <a:prstGeom prst="rect">
            <a:avLst/>
          </a:prstGeom>
          <a:solidFill>
            <a:schemeClr val="accent6">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生産再開の遅れ</a:t>
            </a:r>
          </a:p>
        </p:txBody>
      </p:sp>
      <p:sp>
        <p:nvSpPr>
          <p:cNvPr id="85" name="テキスト ボックス 84">
            <a:extLst>
              <a:ext uri="{FF2B5EF4-FFF2-40B4-BE49-F238E27FC236}">
                <a16:creationId xmlns:a16="http://schemas.microsoft.com/office/drawing/2014/main" id="{24FD75A2-A861-4A2E-AAED-4DFD1E64FFE8}"/>
              </a:ext>
            </a:extLst>
          </p:cNvPr>
          <p:cNvSpPr txBox="1"/>
          <p:nvPr/>
        </p:nvSpPr>
        <p:spPr>
          <a:xfrm>
            <a:off x="4105387" y="2028049"/>
            <a:ext cx="1611332" cy="338554"/>
          </a:xfrm>
          <a:prstGeom prst="rect">
            <a:avLst/>
          </a:prstGeom>
          <a:solidFill>
            <a:schemeClr val="accent6">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収入の大幅減</a:t>
            </a:r>
          </a:p>
        </p:txBody>
      </p:sp>
      <p:sp>
        <p:nvSpPr>
          <p:cNvPr id="86" name="テキスト ボックス 85">
            <a:extLst>
              <a:ext uri="{FF2B5EF4-FFF2-40B4-BE49-F238E27FC236}">
                <a16:creationId xmlns:a16="http://schemas.microsoft.com/office/drawing/2014/main" id="{F35C606A-38FA-4C87-B6C8-9CFF4883E60A}"/>
              </a:ext>
            </a:extLst>
          </p:cNvPr>
          <p:cNvSpPr txBox="1"/>
          <p:nvPr/>
        </p:nvSpPr>
        <p:spPr>
          <a:xfrm>
            <a:off x="1180626" y="2456156"/>
            <a:ext cx="1575337" cy="338554"/>
          </a:xfrm>
          <a:prstGeom prst="rect">
            <a:avLst/>
          </a:prstGeom>
          <a:solidFill>
            <a:schemeClr val="accent6">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人・資材の不足</a:t>
            </a:r>
          </a:p>
        </p:txBody>
      </p:sp>
      <p:sp>
        <p:nvSpPr>
          <p:cNvPr id="87" name="テキスト ボックス 86">
            <a:extLst>
              <a:ext uri="{FF2B5EF4-FFF2-40B4-BE49-F238E27FC236}">
                <a16:creationId xmlns:a16="http://schemas.microsoft.com/office/drawing/2014/main" id="{7737D931-B0F3-4C1B-A818-BCCF2344642C}"/>
              </a:ext>
            </a:extLst>
          </p:cNvPr>
          <p:cNvSpPr txBox="1"/>
          <p:nvPr/>
        </p:nvSpPr>
        <p:spPr>
          <a:xfrm>
            <a:off x="4118201" y="2452735"/>
            <a:ext cx="2106027" cy="338554"/>
          </a:xfrm>
          <a:prstGeom prst="rect">
            <a:avLst/>
          </a:prstGeom>
          <a:solidFill>
            <a:schemeClr val="accent6">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ブランドイメージの低下</a:t>
            </a:r>
          </a:p>
        </p:txBody>
      </p:sp>
      <p:grpSp>
        <p:nvGrpSpPr>
          <p:cNvPr id="15" name="グループ化 14">
            <a:extLst>
              <a:ext uri="{FF2B5EF4-FFF2-40B4-BE49-F238E27FC236}">
                <a16:creationId xmlns:a16="http://schemas.microsoft.com/office/drawing/2014/main" id="{2DDCB4B8-A260-43C3-9FE0-302388B42723}"/>
              </a:ext>
            </a:extLst>
          </p:cNvPr>
          <p:cNvGrpSpPr/>
          <p:nvPr/>
        </p:nvGrpSpPr>
        <p:grpSpPr>
          <a:xfrm>
            <a:off x="2779688" y="1862041"/>
            <a:ext cx="1246506" cy="1094895"/>
            <a:chOff x="2705581" y="1945829"/>
            <a:chExt cx="1320740" cy="1128615"/>
          </a:xfrm>
        </p:grpSpPr>
        <p:sp>
          <p:nvSpPr>
            <p:cNvPr id="12" name="星: 16 pt 11">
              <a:extLst>
                <a:ext uri="{FF2B5EF4-FFF2-40B4-BE49-F238E27FC236}">
                  <a16:creationId xmlns:a16="http://schemas.microsoft.com/office/drawing/2014/main" id="{E9EBCBE6-57CD-44D5-AD23-19C37FF74C47}"/>
                </a:ext>
              </a:extLst>
            </p:cNvPr>
            <p:cNvSpPr/>
            <p:nvPr/>
          </p:nvSpPr>
          <p:spPr>
            <a:xfrm>
              <a:off x="2705581" y="1945829"/>
              <a:ext cx="1320740" cy="1128615"/>
            </a:xfrm>
            <a:prstGeom prst="star16">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8" name="テキスト ボックス 87">
              <a:extLst>
                <a:ext uri="{FF2B5EF4-FFF2-40B4-BE49-F238E27FC236}">
                  <a16:creationId xmlns:a16="http://schemas.microsoft.com/office/drawing/2014/main" id="{05964380-0D7C-431D-84C0-2F78740E5133}"/>
                </a:ext>
              </a:extLst>
            </p:cNvPr>
            <p:cNvSpPr txBox="1"/>
            <p:nvPr/>
          </p:nvSpPr>
          <p:spPr>
            <a:xfrm>
              <a:off x="2941541" y="2297941"/>
              <a:ext cx="864096"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災害</a:t>
              </a:r>
            </a:p>
          </p:txBody>
        </p:sp>
      </p:grpSp>
      <p:sp>
        <p:nvSpPr>
          <p:cNvPr id="8" name="テキスト ボックス 7">
            <a:extLst>
              <a:ext uri="{FF2B5EF4-FFF2-40B4-BE49-F238E27FC236}">
                <a16:creationId xmlns:a16="http://schemas.microsoft.com/office/drawing/2014/main" id="{64BBFEED-AD78-4A9F-A063-9836547DB8FA}"/>
              </a:ext>
            </a:extLst>
          </p:cNvPr>
          <p:cNvSpPr txBox="1"/>
          <p:nvPr/>
        </p:nvSpPr>
        <p:spPr>
          <a:xfrm>
            <a:off x="2651966" y="1487055"/>
            <a:ext cx="171740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災害時の影響例</a:t>
            </a:r>
          </a:p>
        </p:txBody>
      </p:sp>
      <p:sp>
        <p:nvSpPr>
          <p:cNvPr id="10" name="四角形: 角を丸くする 9">
            <a:extLst>
              <a:ext uri="{FF2B5EF4-FFF2-40B4-BE49-F238E27FC236}">
                <a16:creationId xmlns:a16="http://schemas.microsoft.com/office/drawing/2014/main" id="{51F68858-8B45-4DB3-9577-085FFA850E7D}"/>
              </a:ext>
            </a:extLst>
          </p:cNvPr>
          <p:cNvSpPr/>
          <p:nvPr/>
        </p:nvSpPr>
        <p:spPr>
          <a:xfrm>
            <a:off x="1299326" y="872870"/>
            <a:ext cx="5255028" cy="58974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災害により、大きな損失が発生する可能性があります。産地</a:t>
            </a:r>
            <a:r>
              <a:rPr kumimoji="1" lang="en-US" altLang="ja-JP"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BCP</a:t>
            </a:r>
            <a:r>
              <a:rPr kumimoji="1"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を</a:t>
            </a:r>
            <a:r>
              <a:rPr kumimoji="1" lang="ja-JP" altLang="en-US" sz="1500" dirty="0">
                <a:solidFill>
                  <a:srgbClr val="00655A"/>
                </a:solidFill>
                <a:latin typeface="Meiryo UI" panose="020B0604030504040204" pitchFamily="50" charset="-128"/>
                <a:ea typeface="Meiryo UI" panose="020B0604030504040204" pitchFamily="50" charset="-128"/>
              </a:rPr>
              <a:t>策定することで、その損失を回避したり、小さくすることができます。</a:t>
            </a:r>
            <a:endParaRPr kumimoji="1" lang="ja-JP" altLang="en-US" sz="1500" b="0" i="0" u="none" strike="noStrike" kern="1200" cap="none" spc="0" normalizeH="0" baseline="0" noProof="0" dirty="0">
              <a:ln>
                <a:noFill/>
              </a:ln>
              <a:solidFill>
                <a:srgbClr val="00655A"/>
              </a:solidFill>
              <a:effectLst/>
              <a:uLnTx/>
              <a:uFillTx/>
              <a:latin typeface="Calibri" panose="020F0502020204030204"/>
              <a:ea typeface="游ゴシック" panose="020B0400000000000000" pitchFamily="50" charset="-128"/>
              <a:cs typeface="+mn-cs"/>
            </a:endParaRPr>
          </a:p>
        </p:txBody>
      </p:sp>
      <p:sp>
        <p:nvSpPr>
          <p:cNvPr id="14" name="四角形: 角を丸くする 13">
            <a:extLst>
              <a:ext uri="{FF2B5EF4-FFF2-40B4-BE49-F238E27FC236}">
                <a16:creationId xmlns:a16="http://schemas.microsoft.com/office/drawing/2014/main" id="{B44D2E40-7D0F-4691-88BA-4E6793D0236F}"/>
              </a:ext>
            </a:extLst>
          </p:cNvPr>
          <p:cNvSpPr/>
          <p:nvPr/>
        </p:nvSpPr>
        <p:spPr>
          <a:xfrm>
            <a:off x="1404282" y="3973712"/>
            <a:ext cx="5150072" cy="583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産地</a:t>
            </a:r>
            <a:r>
              <a:rPr kumimoji="1" lang="en-US" altLang="ja-JP"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BCP</a:t>
            </a:r>
            <a:r>
              <a:rPr kumimoji="1"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は全国各地の産地で策定されており、既に</a:t>
            </a:r>
            <a:r>
              <a:rPr kumimoji="1" lang="ja-JP" altLang="en-US" sz="1500" dirty="0">
                <a:solidFill>
                  <a:srgbClr val="00655A"/>
                </a:solidFill>
                <a:latin typeface="Meiryo UI" panose="020B0604030504040204" pitchFamily="50" charset="-128"/>
                <a:ea typeface="Meiryo UI" panose="020B0604030504040204" pitchFamily="50" charset="-128"/>
              </a:rPr>
              <a:t>策定</a:t>
            </a:r>
            <a:r>
              <a:rPr kumimoji="1"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している</a:t>
            </a:r>
            <a:r>
              <a:rPr kumimoji="1" lang="ja-JP" altLang="en-US" sz="1500" dirty="0">
                <a:solidFill>
                  <a:srgbClr val="00655A"/>
                </a:solidFill>
                <a:latin typeface="Meiryo UI" panose="020B0604030504040204" pitchFamily="50" charset="-128"/>
                <a:ea typeface="Meiryo UI" panose="020B0604030504040204" pitchFamily="50" charset="-128"/>
              </a:rPr>
              <a:t>ところ</a:t>
            </a:r>
            <a:r>
              <a:rPr kumimoji="1"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からは以下のような声が出ています。</a:t>
            </a:r>
          </a:p>
        </p:txBody>
      </p:sp>
      <p:sp>
        <p:nvSpPr>
          <p:cNvPr id="24" name="四角形: 角を丸くする 23">
            <a:extLst>
              <a:ext uri="{FF2B5EF4-FFF2-40B4-BE49-F238E27FC236}">
                <a16:creationId xmlns:a16="http://schemas.microsoft.com/office/drawing/2014/main" id="{113CB80D-9439-4DA6-A341-874D378405F7}"/>
              </a:ext>
            </a:extLst>
          </p:cNvPr>
          <p:cNvSpPr/>
          <p:nvPr/>
        </p:nvSpPr>
        <p:spPr>
          <a:xfrm>
            <a:off x="1458515" y="7329265"/>
            <a:ext cx="5117765" cy="576064"/>
          </a:xfrm>
          <a:prstGeom prst="roundRect">
            <a:avLst>
              <a:gd name="adj" fmla="val 3563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産地の概要や想定されるリスク、災害時における役割、</a:t>
            </a:r>
            <a:endParaRPr kumimoji="0" lang="en-US" altLang="ja-JP"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ja-JP" altLang="en-US"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rPr>
              <a:t>事前対策や被災後の実施事項等を記載します。</a:t>
            </a:r>
            <a:endParaRPr kumimoji="0" lang="en-US" altLang="ja-JP" sz="1500" b="0" i="0" u="none" strike="noStrike" kern="1200" cap="none" spc="0" normalizeH="0" baseline="0" noProof="0" dirty="0">
              <a:ln>
                <a:noFill/>
              </a:ln>
              <a:solidFill>
                <a:srgbClr val="00655A"/>
              </a:solidFill>
              <a:effectLst/>
              <a:uLnTx/>
              <a:uFillTx/>
              <a:latin typeface="Meiryo UI" panose="020B0604030504040204" pitchFamily="50" charset="-128"/>
              <a:ea typeface="Meiryo UI" panose="020B0604030504040204" pitchFamily="50" charset="-128"/>
              <a:cs typeface="+mn-cs"/>
            </a:endParaRPr>
          </a:p>
        </p:txBody>
      </p:sp>
      <p:sp>
        <p:nvSpPr>
          <p:cNvPr id="5" name="AutoShape 2">
            <a:extLst>
              <a:ext uri="{FF2B5EF4-FFF2-40B4-BE49-F238E27FC236}">
                <a16:creationId xmlns:a16="http://schemas.microsoft.com/office/drawing/2014/main" id="{8C7E097E-ACC1-4F66-972A-0EF80690A5F5}"/>
              </a:ext>
            </a:extLst>
          </p:cNvPr>
          <p:cNvSpPr>
            <a:spLocks noChangeAspect="1" noChangeArrowheads="1"/>
          </p:cNvSpPr>
          <p:nvPr/>
        </p:nvSpPr>
        <p:spPr bwMode="auto">
          <a:xfrm>
            <a:off x="11976100" y="-419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7" name="AutoShape 3" descr="png">
            <a:extLst>
              <a:ext uri="{FF2B5EF4-FFF2-40B4-BE49-F238E27FC236}">
                <a16:creationId xmlns:a16="http://schemas.microsoft.com/office/drawing/2014/main" id="{5A498F8E-5D4B-44E3-BDDF-7C08D4B55B41}"/>
              </a:ext>
            </a:extLst>
          </p:cNvPr>
          <p:cNvSpPr>
            <a:spLocks noChangeAspect="1" noChangeArrowheads="1"/>
          </p:cNvSpPr>
          <p:nvPr/>
        </p:nvSpPr>
        <p:spPr bwMode="auto">
          <a:xfrm>
            <a:off x="12436475" y="-419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0" name="AutoShape 5">
            <a:extLst>
              <a:ext uri="{FF2B5EF4-FFF2-40B4-BE49-F238E27FC236}">
                <a16:creationId xmlns:a16="http://schemas.microsoft.com/office/drawing/2014/main" id="{DE63DAB1-6A04-40C0-8101-97985A32B1BE}"/>
              </a:ext>
            </a:extLst>
          </p:cNvPr>
          <p:cNvSpPr>
            <a:spLocks noChangeAspect="1" noChangeArrowheads="1"/>
          </p:cNvSpPr>
          <p:nvPr/>
        </p:nvSpPr>
        <p:spPr bwMode="auto">
          <a:xfrm>
            <a:off x="3276600" y="4800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nvGrpSpPr>
          <p:cNvPr id="72" name="グループ化 71">
            <a:extLst>
              <a:ext uri="{FF2B5EF4-FFF2-40B4-BE49-F238E27FC236}">
                <a16:creationId xmlns:a16="http://schemas.microsoft.com/office/drawing/2014/main" id="{1CF8AA15-3536-4AF9-84CC-BCD95D4D5BA1}"/>
              </a:ext>
            </a:extLst>
          </p:cNvPr>
          <p:cNvGrpSpPr/>
          <p:nvPr/>
        </p:nvGrpSpPr>
        <p:grpSpPr>
          <a:xfrm>
            <a:off x="4663381" y="4627586"/>
            <a:ext cx="2016509" cy="1720773"/>
            <a:chOff x="4466459" y="4381832"/>
            <a:chExt cx="2245545" cy="2033764"/>
          </a:xfrm>
        </p:grpSpPr>
        <p:grpSp>
          <p:nvGrpSpPr>
            <p:cNvPr id="73" name="グループ化 72">
              <a:extLst>
                <a:ext uri="{FF2B5EF4-FFF2-40B4-BE49-F238E27FC236}">
                  <a16:creationId xmlns:a16="http://schemas.microsoft.com/office/drawing/2014/main" id="{D3E03853-B780-4009-937B-AEAA59A35DB9}"/>
                </a:ext>
              </a:extLst>
            </p:cNvPr>
            <p:cNvGrpSpPr/>
            <p:nvPr/>
          </p:nvGrpSpPr>
          <p:grpSpPr>
            <a:xfrm>
              <a:off x="4466459" y="4381832"/>
              <a:ext cx="2245545" cy="2033764"/>
              <a:chOff x="-28172" y="5688693"/>
              <a:chExt cx="2265600" cy="3653574"/>
            </a:xfrm>
          </p:grpSpPr>
          <p:sp>
            <p:nvSpPr>
              <p:cNvPr id="75" name="四角形: 角を丸くする 74">
                <a:extLst>
                  <a:ext uri="{FF2B5EF4-FFF2-40B4-BE49-F238E27FC236}">
                    <a16:creationId xmlns:a16="http://schemas.microsoft.com/office/drawing/2014/main" id="{834B0A6B-06BC-4521-97AB-1A2B4B8B84E8}"/>
                  </a:ext>
                </a:extLst>
              </p:cNvPr>
              <p:cNvSpPr/>
              <p:nvPr/>
            </p:nvSpPr>
            <p:spPr>
              <a:xfrm>
                <a:off x="-28172" y="5688693"/>
                <a:ext cx="2265600" cy="3598580"/>
              </a:xfrm>
              <a:prstGeom prst="roundRect">
                <a:avLst/>
              </a:prstGeom>
              <a:solidFill>
                <a:schemeClr val="bg1">
                  <a:alpha val="7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6" name="正方形/長方形 75">
                <a:extLst>
                  <a:ext uri="{FF2B5EF4-FFF2-40B4-BE49-F238E27FC236}">
                    <a16:creationId xmlns:a16="http://schemas.microsoft.com/office/drawing/2014/main" id="{50B3E1C0-DA3B-4067-BF26-08D7895B814B}"/>
                  </a:ext>
                </a:extLst>
              </p:cNvPr>
              <p:cNvSpPr/>
              <p:nvPr/>
            </p:nvSpPr>
            <p:spPr>
              <a:xfrm>
                <a:off x="-8894" y="6462548"/>
                <a:ext cx="2203547" cy="287971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7" name="テキスト ボックス 76">
                <a:extLst>
                  <a:ext uri="{FF2B5EF4-FFF2-40B4-BE49-F238E27FC236}">
                    <a16:creationId xmlns:a16="http://schemas.microsoft.com/office/drawing/2014/main" id="{F75A19A6-DFD2-4B43-978D-A70151497801}"/>
                  </a:ext>
                </a:extLst>
              </p:cNvPr>
              <p:cNvSpPr txBox="1"/>
              <p:nvPr/>
            </p:nvSpPr>
            <p:spPr>
              <a:xfrm>
                <a:off x="395776" y="5988075"/>
                <a:ext cx="1786056" cy="670333"/>
              </a:xfrm>
              <a:prstGeom prst="rect">
                <a:avLst/>
              </a:prstGeom>
              <a:noFill/>
              <a:ln>
                <a:no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700" b="1" i="0" u="none" strike="noStrike" kern="12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中四国の産地</a:t>
                </a:r>
              </a:p>
            </p:txBody>
          </p:sp>
          <p:sp>
            <p:nvSpPr>
              <p:cNvPr id="78" name="テキスト ボックス 77">
                <a:extLst>
                  <a:ext uri="{FF2B5EF4-FFF2-40B4-BE49-F238E27FC236}">
                    <a16:creationId xmlns:a16="http://schemas.microsoft.com/office/drawing/2014/main" id="{983B0B75-2383-45EF-A0FE-31987F826FA2}"/>
                  </a:ext>
                </a:extLst>
              </p:cNvPr>
              <p:cNvSpPr txBox="1"/>
              <p:nvPr/>
            </p:nvSpPr>
            <p:spPr>
              <a:xfrm>
                <a:off x="2855" y="7329264"/>
                <a:ext cx="2203547" cy="623174"/>
              </a:xfrm>
              <a:prstGeom prst="rect">
                <a:avLst/>
              </a:prstGeom>
              <a:noFill/>
              <a:ln>
                <a:noFill/>
              </a:ln>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74" name="テキスト ボックス 73">
              <a:extLst>
                <a:ext uri="{FF2B5EF4-FFF2-40B4-BE49-F238E27FC236}">
                  <a16:creationId xmlns:a16="http://schemas.microsoft.com/office/drawing/2014/main" id="{67CC0ED1-A35B-478E-9843-A148B937B6D6}"/>
                </a:ext>
              </a:extLst>
            </p:cNvPr>
            <p:cNvSpPr txBox="1"/>
            <p:nvPr/>
          </p:nvSpPr>
          <p:spPr>
            <a:xfrm>
              <a:off x="4513879" y="5045681"/>
              <a:ext cx="2150704" cy="120040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産地</a:t>
              </a:r>
              <a:r>
                <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a:t>
              </a: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に基づく事前対策を講じたことで、</a:t>
              </a: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大雨に見舞われても被害の軽減に繋げられた。</a:t>
              </a:r>
            </a:p>
          </p:txBody>
        </p:sp>
      </p:grpSp>
      <p:pic>
        <p:nvPicPr>
          <p:cNvPr id="21" name="図 20">
            <a:extLst>
              <a:ext uri="{FF2B5EF4-FFF2-40B4-BE49-F238E27FC236}">
                <a16:creationId xmlns:a16="http://schemas.microsoft.com/office/drawing/2014/main" id="{43550F64-5735-49A3-B23B-9399A3FBA690}"/>
              </a:ext>
            </a:extLst>
          </p:cNvPr>
          <p:cNvPicPr>
            <a:picLocks noChangeAspect="1"/>
          </p:cNvPicPr>
          <p:nvPr/>
        </p:nvPicPr>
        <p:blipFill>
          <a:blip r:embed="rId3"/>
          <a:stretch>
            <a:fillRect/>
          </a:stretch>
        </p:blipFill>
        <p:spPr>
          <a:xfrm>
            <a:off x="4680624" y="4687246"/>
            <a:ext cx="473294" cy="478075"/>
          </a:xfrm>
          <a:prstGeom prst="rect">
            <a:avLst/>
          </a:prstGeom>
        </p:spPr>
      </p:pic>
      <p:grpSp>
        <p:nvGrpSpPr>
          <p:cNvPr id="31" name="グループ化 30">
            <a:extLst>
              <a:ext uri="{FF2B5EF4-FFF2-40B4-BE49-F238E27FC236}">
                <a16:creationId xmlns:a16="http://schemas.microsoft.com/office/drawing/2014/main" id="{F2D2719D-A107-42BF-A422-9A9D95131EEB}"/>
              </a:ext>
            </a:extLst>
          </p:cNvPr>
          <p:cNvGrpSpPr/>
          <p:nvPr/>
        </p:nvGrpSpPr>
        <p:grpSpPr>
          <a:xfrm>
            <a:off x="172741" y="4612521"/>
            <a:ext cx="2160743" cy="1823244"/>
            <a:chOff x="153606" y="4719212"/>
            <a:chExt cx="2160743" cy="1823244"/>
          </a:xfrm>
        </p:grpSpPr>
        <p:grpSp>
          <p:nvGrpSpPr>
            <p:cNvPr id="63" name="グループ化 62">
              <a:extLst>
                <a:ext uri="{FF2B5EF4-FFF2-40B4-BE49-F238E27FC236}">
                  <a16:creationId xmlns:a16="http://schemas.microsoft.com/office/drawing/2014/main" id="{F0C12480-DDDC-4FA6-A60C-D97B349DB1F1}"/>
                </a:ext>
              </a:extLst>
            </p:cNvPr>
            <p:cNvGrpSpPr/>
            <p:nvPr/>
          </p:nvGrpSpPr>
          <p:grpSpPr>
            <a:xfrm>
              <a:off x="153606" y="4719212"/>
              <a:ext cx="2160743" cy="1823244"/>
              <a:chOff x="-4288" y="4165330"/>
              <a:chExt cx="2245545" cy="2100894"/>
            </a:xfrm>
          </p:grpSpPr>
          <p:grpSp>
            <p:nvGrpSpPr>
              <p:cNvPr id="65" name="グループ化 64">
                <a:extLst>
                  <a:ext uri="{FF2B5EF4-FFF2-40B4-BE49-F238E27FC236}">
                    <a16:creationId xmlns:a16="http://schemas.microsoft.com/office/drawing/2014/main" id="{E67CD429-5782-455C-A03A-F910A28D49FE}"/>
                  </a:ext>
                </a:extLst>
              </p:cNvPr>
              <p:cNvGrpSpPr/>
              <p:nvPr/>
            </p:nvGrpSpPr>
            <p:grpSpPr>
              <a:xfrm>
                <a:off x="-4288" y="4165330"/>
                <a:ext cx="2245545" cy="1961976"/>
                <a:chOff x="20764" y="4332617"/>
                <a:chExt cx="2245545" cy="1961976"/>
              </a:xfrm>
            </p:grpSpPr>
            <p:sp>
              <p:nvSpPr>
                <p:cNvPr id="67" name="四角形: 角を丸くする 66">
                  <a:extLst>
                    <a:ext uri="{FF2B5EF4-FFF2-40B4-BE49-F238E27FC236}">
                      <a16:creationId xmlns:a16="http://schemas.microsoft.com/office/drawing/2014/main" id="{3328580A-63D6-420E-B594-D92F358932C0}"/>
                    </a:ext>
                  </a:extLst>
                </p:cNvPr>
                <p:cNvSpPr/>
                <p:nvPr/>
              </p:nvSpPr>
              <p:spPr>
                <a:xfrm>
                  <a:off x="20764" y="4332617"/>
                  <a:ext cx="2245545" cy="1961976"/>
                </a:xfrm>
                <a:prstGeom prst="roundRect">
                  <a:avLst/>
                </a:prstGeom>
                <a:solidFill>
                  <a:schemeClr val="bg1">
                    <a:alpha val="7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8" name="テキスト ボックス 67">
                  <a:extLst>
                    <a:ext uri="{FF2B5EF4-FFF2-40B4-BE49-F238E27FC236}">
                      <a16:creationId xmlns:a16="http://schemas.microsoft.com/office/drawing/2014/main" id="{1BAF9552-AD8B-4B20-B57D-999710AF248F}"/>
                    </a:ext>
                  </a:extLst>
                </p:cNvPr>
                <p:cNvSpPr txBox="1"/>
                <p:nvPr/>
              </p:nvSpPr>
              <p:spPr>
                <a:xfrm>
                  <a:off x="160235" y="4997195"/>
                  <a:ext cx="2045861" cy="1170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自身の産地を取り巻くリスクを把握できた。また、対策を講じることができたので良かった。</a:t>
                  </a:r>
                </a:p>
              </p:txBody>
            </p:sp>
            <p:sp>
              <p:nvSpPr>
                <p:cNvPr id="69" name="テキスト ボックス 68">
                  <a:extLst>
                    <a:ext uri="{FF2B5EF4-FFF2-40B4-BE49-F238E27FC236}">
                      <a16:creationId xmlns:a16="http://schemas.microsoft.com/office/drawing/2014/main" id="{4134C3FD-45F5-4415-827F-BF1D8976C7D5}"/>
                    </a:ext>
                  </a:extLst>
                </p:cNvPr>
                <p:cNvSpPr txBox="1"/>
                <p:nvPr/>
              </p:nvSpPr>
              <p:spPr>
                <a:xfrm>
                  <a:off x="516921" y="4524905"/>
                  <a:ext cx="1420805" cy="407843"/>
                </a:xfrm>
                <a:prstGeom prst="rect">
                  <a:avLst/>
                </a:prstGeom>
                <a:noFill/>
                <a:ln>
                  <a:no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700" b="1" i="0" u="none" strike="noStrike" kern="12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関東の産地</a:t>
                  </a:r>
                </a:p>
              </p:txBody>
            </p:sp>
          </p:grpSp>
          <p:sp>
            <p:nvSpPr>
              <p:cNvPr id="66" name="正方形/長方形 65">
                <a:extLst>
                  <a:ext uri="{FF2B5EF4-FFF2-40B4-BE49-F238E27FC236}">
                    <a16:creationId xmlns:a16="http://schemas.microsoft.com/office/drawing/2014/main" id="{BBB97231-57D2-4CC2-9926-F199C0FA2ED3}"/>
                  </a:ext>
                </a:extLst>
              </p:cNvPr>
              <p:cNvSpPr/>
              <p:nvPr/>
            </p:nvSpPr>
            <p:spPr>
              <a:xfrm>
                <a:off x="-4287" y="4712732"/>
                <a:ext cx="2184042" cy="155349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grpSp>
        <p:pic>
          <p:nvPicPr>
            <p:cNvPr id="22" name="図 21">
              <a:extLst>
                <a:ext uri="{FF2B5EF4-FFF2-40B4-BE49-F238E27FC236}">
                  <a16:creationId xmlns:a16="http://schemas.microsoft.com/office/drawing/2014/main" id="{390A9745-E6B6-47FF-B191-B7D0CCA74BFE}"/>
                </a:ext>
              </a:extLst>
            </p:cNvPr>
            <p:cNvPicPr>
              <a:picLocks noChangeAspect="1"/>
            </p:cNvPicPr>
            <p:nvPr/>
          </p:nvPicPr>
          <p:blipFill>
            <a:blip r:embed="rId4"/>
            <a:stretch>
              <a:fillRect/>
            </a:stretch>
          </p:blipFill>
          <p:spPr>
            <a:xfrm>
              <a:off x="305222" y="4857926"/>
              <a:ext cx="409582" cy="409582"/>
            </a:xfrm>
            <a:prstGeom prst="rect">
              <a:avLst/>
            </a:prstGeom>
          </p:spPr>
        </p:pic>
      </p:grpSp>
      <p:sp>
        <p:nvSpPr>
          <p:cNvPr id="23" name="AutoShape 7">
            <a:extLst>
              <a:ext uri="{FF2B5EF4-FFF2-40B4-BE49-F238E27FC236}">
                <a16:creationId xmlns:a16="http://schemas.microsoft.com/office/drawing/2014/main" id="{DF3154BE-13D9-4071-A695-451B62F6D0F0}"/>
              </a:ext>
            </a:extLst>
          </p:cNvPr>
          <p:cNvSpPr>
            <a:spLocks noChangeAspect="1" noChangeArrowheads="1"/>
          </p:cNvSpPr>
          <p:nvPr/>
        </p:nvSpPr>
        <p:spPr bwMode="auto">
          <a:xfrm>
            <a:off x="3429000" y="4953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25" name="図 24">
            <a:extLst>
              <a:ext uri="{FF2B5EF4-FFF2-40B4-BE49-F238E27FC236}">
                <a16:creationId xmlns:a16="http://schemas.microsoft.com/office/drawing/2014/main" id="{BE4F1707-E8D8-44CC-B10E-31882CE1529F}"/>
              </a:ext>
            </a:extLst>
          </p:cNvPr>
          <p:cNvPicPr>
            <a:picLocks noChangeAspect="1"/>
          </p:cNvPicPr>
          <p:nvPr/>
        </p:nvPicPr>
        <p:blipFill>
          <a:blip r:embed="rId5"/>
          <a:stretch>
            <a:fillRect/>
          </a:stretch>
        </p:blipFill>
        <p:spPr>
          <a:xfrm>
            <a:off x="227381" y="3198041"/>
            <a:ext cx="837259" cy="1323729"/>
          </a:xfrm>
          <a:prstGeom prst="rect">
            <a:avLst/>
          </a:prstGeom>
        </p:spPr>
      </p:pic>
      <p:grpSp>
        <p:nvGrpSpPr>
          <p:cNvPr id="35" name="グループ化 34">
            <a:extLst>
              <a:ext uri="{FF2B5EF4-FFF2-40B4-BE49-F238E27FC236}">
                <a16:creationId xmlns:a16="http://schemas.microsoft.com/office/drawing/2014/main" id="{187FC97D-9322-41B7-BAD9-9B7B38BEB5F5}"/>
              </a:ext>
            </a:extLst>
          </p:cNvPr>
          <p:cNvGrpSpPr/>
          <p:nvPr/>
        </p:nvGrpSpPr>
        <p:grpSpPr>
          <a:xfrm>
            <a:off x="2392641" y="4615458"/>
            <a:ext cx="2107560" cy="1830371"/>
            <a:chOff x="2356754" y="4596273"/>
            <a:chExt cx="2107560" cy="1830371"/>
          </a:xfrm>
        </p:grpSpPr>
        <p:grpSp>
          <p:nvGrpSpPr>
            <p:cNvPr id="52" name="グループ化 51">
              <a:extLst>
                <a:ext uri="{FF2B5EF4-FFF2-40B4-BE49-F238E27FC236}">
                  <a16:creationId xmlns:a16="http://schemas.microsoft.com/office/drawing/2014/main" id="{203C6FD2-E3C6-4CB1-AD37-C7180C1F2D8E}"/>
                </a:ext>
              </a:extLst>
            </p:cNvPr>
            <p:cNvGrpSpPr/>
            <p:nvPr/>
          </p:nvGrpSpPr>
          <p:grpSpPr>
            <a:xfrm>
              <a:off x="2356754" y="4596273"/>
              <a:ext cx="2107560" cy="1830371"/>
              <a:chOff x="2341855" y="4316660"/>
              <a:chExt cx="2365572" cy="2124343"/>
            </a:xfrm>
          </p:grpSpPr>
          <p:grpSp>
            <p:nvGrpSpPr>
              <p:cNvPr id="53" name="グループ化 52">
                <a:extLst>
                  <a:ext uri="{FF2B5EF4-FFF2-40B4-BE49-F238E27FC236}">
                    <a16:creationId xmlns:a16="http://schemas.microsoft.com/office/drawing/2014/main" id="{DEE498FD-37D1-4828-8FD3-C0CAAF11E0B7}"/>
                  </a:ext>
                </a:extLst>
              </p:cNvPr>
              <p:cNvGrpSpPr/>
              <p:nvPr/>
            </p:nvGrpSpPr>
            <p:grpSpPr>
              <a:xfrm>
                <a:off x="2341855" y="4316660"/>
                <a:ext cx="2365572" cy="2124343"/>
                <a:chOff x="-507" y="5529022"/>
                <a:chExt cx="2386699" cy="3816295"/>
              </a:xfrm>
            </p:grpSpPr>
            <p:sp>
              <p:nvSpPr>
                <p:cNvPr id="55" name="四角形: 角を丸くする 54">
                  <a:extLst>
                    <a:ext uri="{FF2B5EF4-FFF2-40B4-BE49-F238E27FC236}">
                      <a16:creationId xmlns:a16="http://schemas.microsoft.com/office/drawing/2014/main" id="{72BB9CE7-1F30-461A-9539-C231CC84A844}"/>
                    </a:ext>
                  </a:extLst>
                </p:cNvPr>
                <p:cNvSpPr/>
                <p:nvPr/>
              </p:nvSpPr>
              <p:spPr>
                <a:xfrm>
                  <a:off x="120592" y="5529022"/>
                  <a:ext cx="2265600" cy="3561921"/>
                </a:xfrm>
                <a:prstGeom prst="roundRect">
                  <a:avLst/>
                </a:prstGeom>
                <a:solidFill>
                  <a:schemeClr val="bg1">
                    <a:alpha val="7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9" name="正方形/長方形 58">
                  <a:extLst>
                    <a:ext uri="{FF2B5EF4-FFF2-40B4-BE49-F238E27FC236}">
                      <a16:creationId xmlns:a16="http://schemas.microsoft.com/office/drawing/2014/main" id="{A1EC440A-3725-4CCA-8852-171C8BE46C4C}"/>
                    </a:ext>
                  </a:extLst>
                </p:cNvPr>
                <p:cNvSpPr/>
                <p:nvPr/>
              </p:nvSpPr>
              <p:spPr>
                <a:xfrm>
                  <a:off x="-507" y="6465598"/>
                  <a:ext cx="2203547" cy="287971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0" name="テキスト ボックス 59">
                  <a:extLst>
                    <a:ext uri="{FF2B5EF4-FFF2-40B4-BE49-F238E27FC236}">
                      <a16:creationId xmlns:a16="http://schemas.microsoft.com/office/drawing/2014/main" id="{81A68B38-6B90-4DE5-845F-A7146EDB027F}"/>
                    </a:ext>
                  </a:extLst>
                </p:cNvPr>
                <p:cNvSpPr txBox="1"/>
                <p:nvPr/>
              </p:nvSpPr>
              <p:spPr>
                <a:xfrm>
                  <a:off x="501206" y="5910332"/>
                  <a:ext cx="1786056" cy="670877"/>
                </a:xfrm>
                <a:prstGeom prst="rect">
                  <a:avLst/>
                </a:prstGeom>
                <a:noFill/>
                <a:ln>
                  <a:no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700" b="1" i="0" u="none" strike="noStrike" kern="1200" cap="none" spc="0" normalizeH="0" baseline="0" noProof="0" dirty="0">
                      <a:ln w="3175">
                        <a:noFill/>
                      </a:ln>
                      <a:solidFill>
                        <a:srgbClr val="00655A"/>
                      </a:solidFill>
                      <a:effectLst/>
                      <a:uLnTx/>
                      <a:uFillTx/>
                      <a:latin typeface="Meiryo UI" panose="020B0604030504040204" pitchFamily="50" charset="-128"/>
                      <a:ea typeface="Meiryo UI" panose="020B0604030504040204" pitchFamily="50" charset="-128"/>
                      <a:cs typeface="+mn-cs"/>
                    </a:rPr>
                    <a:t>東北の産地</a:t>
                  </a:r>
                </a:p>
              </p:txBody>
            </p:sp>
            <p:sp>
              <p:nvSpPr>
                <p:cNvPr id="61" name="テキスト ボックス 60">
                  <a:extLst>
                    <a:ext uri="{FF2B5EF4-FFF2-40B4-BE49-F238E27FC236}">
                      <a16:creationId xmlns:a16="http://schemas.microsoft.com/office/drawing/2014/main" id="{7CDA6BFA-49AB-4132-BE3F-5CD2BB4F4B10}"/>
                    </a:ext>
                  </a:extLst>
                </p:cNvPr>
                <p:cNvSpPr txBox="1"/>
                <p:nvPr/>
              </p:nvSpPr>
              <p:spPr>
                <a:xfrm>
                  <a:off x="2855" y="7329264"/>
                  <a:ext cx="2203547" cy="623174"/>
                </a:xfrm>
                <a:prstGeom prst="rect">
                  <a:avLst/>
                </a:prstGeom>
                <a:noFill/>
                <a:ln>
                  <a:noFill/>
                </a:ln>
              </p:spPr>
              <p:txBody>
                <a:bodyPr wrap="square" rtlCol="0">
                  <a:spAutoFit/>
                </a:bodyPr>
                <a:lstStyle/>
                <a:p>
                  <a:pPr marL="0" marR="0" lvl="0" indent="0" algn="l" defTabSz="457200" rtl="0" eaLnBrk="1" fontAlgn="auto" latinLnBrk="0" hangingPunct="1">
                    <a:lnSpc>
                      <a:spcPct val="125000"/>
                    </a:lnSpc>
                    <a:spcBef>
                      <a:spcPts val="0"/>
                    </a:spcBef>
                    <a:spcAft>
                      <a:spcPts val="0"/>
                    </a:spcAft>
                    <a:buClrTx/>
                    <a:buSzTx/>
                    <a:buFontTx/>
                    <a:buNone/>
                    <a:tabLst/>
                    <a:defRPr/>
                  </a:pP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sp>
            <p:nvSpPr>
              <p:cNvPr id="54" name="テキスト ボックス 53">
                <a:extLst>
                  <a:ext uri="{FF2B5EF4-FFF2-40B4-BE49-F238E27FC236}">
                    <a16:creationId xmlns:a16="http://schemas.microsoft.com/office/drawing/2014/main" id="{3749531B-5179-4DFD-AFCA-F21C49D6123D}"/>
                  </a:ext>
                </a:extLst>
              </p:cNvPr>
              <p:cNvSpPr txBox="1"/>
              <p:nvPr/>
            </p:nvSpPr>
            <p:spPr>
              <a:xfrm>
                <a:off x="2542149" y="4995071"/>
                <a:ext cx="2150701" cy="1178786"/>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産地の構成員で話し合う機会を持つことでき、お互いの理解をより</a:t>
                </a: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深めることができた。</a:t>
                </a:r>
              </a:p>
            </p:txBody>
          </p:sp>
        </p:grpSp>
        <p:pic>
          <p:nvPicPr>
            <p:cNvPr id="26" name="図 25">
              <a:extLst>
                <a:ext uri="{FF2B5EF4-FFF2-40B4-BE49-F238E27FC236}">
                  <a16:creationId xmlns:a16="http://schemas.microsoft.com/office/drawing/2014/main" id="{E1B658CC-2B94-4E44-8928-0AD53AFCEE05}"/>
                </a:ext>
              </a:extLst>
            </p:cNvPr>
            <p:cNvPicPr>
              <a:picLocks noChangeAspect="1"/>
            </p:cNvPicPr>
            <p:nvPr/>
          </p:nvPicPr>
          <p:blipFill>
            <a:blip r:embed="rId6"/>
            <a:stretch>
              <a:fillRect/>
            </a:stretch>
          </p:blipFill>
          <p:spPr>
            <a:xfrm>
              <a:off x="2521010" y="4713448"/>
              <a:ext cx="466897" cy="449388"/>
            </a:xfrm>
            <a:prstGeom prst="rect">
              <a:avLst/>
            </a:prstGeom>
          </p:spPr>
        </p:pic>
      </p:grpSp>
      <p:pic>
        <p:nvPicPr>
          <p:cNvPr id="27" name="図 26">
            <a:extLst>
              <a:ext uri="{FF2B5EF4-FFF2-40B4-BE49-F238E27FC236}">
                <a16:creationId xmlns:a16="http://schemas.microsoft.com/office/drawing/2014/main" id="{FE16AC22-F607-48D8-AB76-626EBF5B9ABC}"/>
              </a:ext>
            </a:extLst>
          </p:cNvPr>
          <p:cNvPicPr>
            <a:picLocks noChangeAspect="1"/>
          </p:cNvPicPr>
          <p:nvPr/>
        </p:nvPicPr>
        <p:blipFill>
          <a:blip r:embed="rId7"/>
          <a:stretch>
            <a:fillRect/>
          </a:stretch>
        </p:blipFill>
        <p:spPr>
          <a:xfrm>
            <a:off x="332656" y="6537176"/>
            <a:ext cx="812817" cy="1037723"/>
          </a:xfrm>
          <a:prstGeom prst="rect">
            <a:avLst/>
          </a:prstGeom>
        </p:spPr>
      </p:pic>
      <p:pic>
        <p:nvPicPr>
          <p:cNvPr id="28" name="図 27">
            <a:extLst>
              <a:ext uri="{FF2B5EF4-FFF2-40B4-BE49-F238E27FC236}">
                <a16:creationId xmlns:a16="http://schemas.microsoft.com/office/drawing/2014/main" id="{0C76B278-CA4A-4477-98DC-A306FD69FE47}"/>
              </a:ext>
            </a:extLst>
          </p:cNvPr>
          <p:cNvPicPr>
            <a:picLocks noChangeAspect="1"/>
          </p:cNvPicPr>
          <p:nvPr/>
        </p:nvPicPr>
        <p:blipFill>
          <a:blip r:embed="rId8"/>
          <a:stretch>
            <a:fillRect/>
          </a:stretch>
        </p:blipFill>
        <p:spPr>
          <a:xfrm>
            <a:off x="263714" y="256934"/>
            <a:ext cx="764594" cy="976157"/>
          </a:xfrm>
          <a:prstGeom prst="rect">
            <a:avLst/>
          </a:prstGeom>
        </p:spPr>
      </p:pic>
      <p:sp>
        <p:nvSpPr>
          <p:cNvPr id="70" name="テキスト ボックス 69">
            <a:extLst>
              <a:ext uri="{FF2B5EF4-FFF2-40B4-BE49-F238E27FC236}">
                <a16:creationId xmlns:a16="http://schemas.microsoft.com/office/drawing/2014/main" id="{6DDC5821-2AB6-44A6-AAD9-F08A2DB72D65}"/>
              </a:ext>
            </a:extLst>
          </p:cNvPr>
          <p:cNvSpPr txBox="1"/>
          <p:nvPr/>
        </p:nvSpPr>
        <p:spPr>
          <a:xfrm>
            <a:off x="1268760" y="7833320"/>
            <a:ext cx="5389073" cy="108266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252026" marR="0" lvl="0" indent="-252026"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ja-JP" altLang="en-US" sz="15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産地の概要</a:t>
            </a:r>
            <a:r>
              <a:rPr kumimoji="0" lang="ja-JP" altLang="en-US" sz="11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（例：どんな品目を生産しているか）</a:t>
            </a:r>
            <a:endParaRPr kumimoji="0" lang="en-US" altLang="ja-JP" sz="11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252026" marR="0" lvl="0" indent="-252026"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ja-JP" altLang="en-US" sz="15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産地</a:t>
            </a:r>
            <a:r>
              <a:rPr kumimoji="0" lang="en-US" altLang="ja-JP" sz="15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BCP</a:t>
            </a:r>
            <a:r>
              <a:rPr kumimoji="0" lang="ja-JP" altLang="en-US" sz="15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の構成員と役割分担</a:t>
            </a:r>
            <a:r>
              <a:rPr kumimoji="0" lang="ja-JP" altLang="en-US" sz="11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（例：〇〇さんは取引先との調整）</a:t>
            </a:r>
            <a:endParaRPr kumimoji="0" lang="en-US" altLang="ja-JP" sz="11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252026" marR="0" lvl="0" indent="-252026"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ja-JP" altLang="en-US" sz="15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被災想定と取組内容</a:t>
            </a:r>
            <a:r>
              <a:rPr kumimoji="0" lang="ja-JP" altLang="en-US" sz="11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rPr>
              <a:t>（例：ハウス倒壊の可能性 → 事前補強の実施）　等</a:t>
            </a:r>
            <a:endParaRPr kumimoji="0" lang="en-US" altLang="ja-JP" sz="11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93" name="フリーフォーム: 図形 92">
            <a:extLst>
              <a:ext uri="{FF2B5EF4-FFF2-40B4-BE49-F238E27FC236}">
                <a16:creationId xmlns:a16="http://schemas.microsoft.com/office/drawing/2014/main" id="{E70A80D8-BC6D-4E79-9135-8C03D48CDC0D}"/>
              </a:ext>
            </a:extLst>
          </p:cNvPr>
          <p:cNvSpPr/>
          <p:nvPr/>
        </p:nvSpPr>
        <p:spPr>
          <a:xfrm>
            <a:off x="1060504" y="113410"/>
            <a:ext cx="4933418" cy="843024"/>
          </a:xfrm>
          <a:custGeom>
            <a:avLst/>
            <a:gdLst>
              <a:gd name="connsiteX0" fmla="*/ 237430 w 4933418"/>
              <a:gd name="connsiteY0" fmla="*/ 0 h 843024"/>
              <a:gd name="connsiteX1" fmla="*/ 4818060 w 4933418"/>
              <a:gd name="connsiteY1" fmla="*/ 0 h 843024"/>
              <a:gd name="connsiteX2" fmla="*/ 4933418 w 4933418"/>
              <a:gd name="connsiteY2" fmla="*/ 115358 h 843024"/>
              <a:gd name="connsiteX3" fmla="*/ 4933418 w 4933418"/>
              <a:gd name="connsiteY3" fmla="*/ 576774 h 843024"/>
              <a:gd name="connsiteX4" fmla="*/ 4818060 w 4933418"/>
              <a:gd name="connsiteY4" fmla="*/ 692132 h 843024"/>
              <a:gd name="connsiteX5" fmla="*/ 237430 w 4933418"/>
              <a:gd name="connsiteY5" fmla="*/ 692132 h 843024"/>
              <a:gd name="connsiteX6" fmla="*/ 201333 w 4933418"/>
              <a:gd name="connsiteY6" fmla="*/ 684844 h 843024"/>
              <a:gd name="connsiteX7" fmla="*/ 0 w 4933418"/>
              <a:gd name="connsiteY7" fmla="*/ 843024 h 843024"/>
              <a:gd name="connsiteX8" fmla="*/ 127667 w 4933418"/>
              <a:gd name="connsiteY8" fmla="*/ 604484 h 843024"/>
              <a:gd name="connsiteX9" fmla="*/ 122072 w 4933418"/>
              <a:gd name="connsiteY9" fmla="*/ 576774 h 843024"/>
              <a:gd name="connsiteX10" fmla="*/ 122072 w 4933418"/>
              <a:gd name="connsiteY10" fmla="*/ 115358 h 843024"/>
              <a:gd name="connsiteX11" fmla="*/ 237430 w 4933418"/>
              <a:gd name="connsiteY11" fmla="*/ 0 h 84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33418" h="843024">
                <a:moveTo>
                  <a:pt x="237430" y="0"/>
                </a:moveTo>
                <a:lnTo>
                  <a:pt x="4818060" y="0"/>
                </a:lnTo>
                <a:cubicBezTo>
                  <a:pt x="4881770" y="0"/>
                  <a:pt x="4933418" y="51648"/>
                  <a:pt x="4933418" y="115358"/>
                </a:cubicBezTo>
                <a:lnTo>
                  <a:pt x="4933418" y="576774"/>
                </a:lnTo>
                <a:cubicBezTo>
                  <a:pt x="4933418" y="640484"/>
                  <a:pt x="4881770" y="692132"/>
                  <a:pt x="4818060" y="692132"/>
                </a:cubicBezTo>
                <a:lnTo>
                  <a:pt x="237430" y="692132"/>
                </a:lnTo>
                <a:lnTo>
                  <a:pt x="201333" y="684844"/>
                </a:lnTo>
                <a:lnTo>
                  <a:pt x="0" y="843024"/>
                </a:lnTo>
                <a:lnTo>
                  <a:pt x="127667" y="604484"/>
                </a:lnTo>
                <a:lnTo>
                  <a:pt x="122072" y="576774"/>
                </a:lnTo>
                <a:lnTo>
                  <a:pt x="122072" y="115358"/>
                </a:lnTo>
                <a:cubicBezTo>
                  <a:pt x="122072" y="51648"/>
                  <a:pt x="173720" y="0"/>
                  <a:pt x="237430" y="0"/>
                </a:cubicBezTo>
                <a:close/>
              </a:path>
            </a:pathLst>
          </a:custGeom>
          <a:solidFill>
            <a:schemeClr val="bg1"/>
          </a:solidFill>
          <a:ln w="28575">
            <a:solidFill>
              <a:srgbClr val="00655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94" name="フリーフォーム: 図形 93">
            <a:extLst>
              <a:ext uri="{FF2B5EF4-FFF2-40B4-BE49-F238E27FC236}">
                <a16:creationId xmlns:a16="http://schemas.microsoft.com/office/drawing/2014/main" id="{56C47AA3-A9DE-46A8-AA52-538A49A90EE0}"/>
              </a:ext>
            </a:extLst>
          </p:cNvPr>
          <p:cNvSpPr/>
          <p:nvPr/>
        </p:nvSpPr>
        <p:spPr>
          <a:xfrm>
            <a:off x="1060504" y="3230278"/>
            <a:ext cx="4933418" cy="843024"/>
          </a:xfrm>
          <a:custGeom>
            <a:avLst/>
            <a:gdLst>
              <a:gd name="connsiteX0" fmla="*/ 237430 w 4933418"/>
              <a:gd name="connsiteY0" fmla="*/ 0 h 843024"/>
              <a:gd name="connsiteX1" fmla="*/ 4818060 w 4933418"/>
              <a:gd name="connsiteY1" fmla="*/ 0 h 843024"/>
              <a:gd name="connsiteX2" fmla="*/ 4933418 w 4933418"/>
              <a:gd name="connsiteY2" fmla="*/ 115358 h 843024"/>
              <a:gd name="connsiteX3" fmla="*/ 4933418 w 4933418"/>
              <a:gd name="connsiteY3" fmla="*/ 576774 h 843024"/>
              <a:gd name="connsiteX4" fmla="*/ 4818060 w 4933418"/>
              <a:gd name="connsiteY4" fmla="*/ 692132 h 843024"/>
              <a:gd name="connsiteX5" fmla="*/ 237430 w 4933418"/>
              <a:gd name="connsiteY5" fmla="*/ 692132 h 843024"/>
              <a:gd name="connsiteX6" fmla="*/ 201333 w 4933418"/>
              <a:gd name="connsiteY6" fmla="*/ 684844 h 843024"/>
              <a:gd name="connsiteX7" fmla="*/ 0 w 4933418"/>
              <a:gd name="connsiteY7" fmla="*/ 843024 h 843024"/>
              <a:gd name="connsiteX8" fmla="*/ 127667 w 4933418"/>
              <a:gd name="connsiteY8" fmla="*/ 604484 h 843024"/>
              <a:gd name="connsiteX9" fmla="*/ 122072 w 4933418"/>
              <a:gd name="connsiteY9" fmla="*/ 576774 h 843024"/>
              <a:gd name="connsiteX10" fmla="*/ 122072 w 4933418"/>
              <a:gd name="connsiteY10" fmla="*/ 115358 h 843024"/>
              <a:gd name="connsiteX11" fmla="*/ 237430 w 4933418"/>
              <a:gd name="connsiteY11" fmla="*/ 0 h 84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33418" h="843024">
                <a:moveTo>
                  <a:pt x="237430" y="0"/>
                </a:moveTo>
                <a:lnTo>
                  <a:pt x="4818060" y="0"/>
                </a:lnTo>
                <a:cubicBezTo>
                  <a:pt x="4881770" y="0"/>
                  <a:pt x="4933418" y="51648"/>
                  <a:pt x="4933418" y="115358"/>
                </a:cubicBezTo>
                <a:lnTo>
                  <a:pt x="4933418" y="576774"/>
                </a:lnTo>
                <a:cubicBezTo>
                  <a:pt x="4933418" y="640484"/>
                  <a:pt x="4881770" y="692132"/>
                  <a:pt x="4818060" y="692132"/>
                </a:cubicBezTo>
                <a:lnTo>
                  <a:pt x="237430" y="692132"/>
                </a:lnTo>
                <a:lnTo>
                  <a:pt x="201333" y="684844"/>
                </a:lnTo>
                <a:lnTo>
                  <a:pt x="0" y="843024"/>
                </a:lnTo>
                <a:lnTo>
                  <a:pt x="127667" y="604484"/>
                </a:lnTo>
                <a:lnTo>
                  <a:pt x="122072" y="576774"/>
                </a:lnTo>
                <a:lnTo>
                  <a:pt x="122072" y="115358"/>
                </a:lnTo>
                <a:cubicBezTo>
                  <a:pt x="122072" y="51648"/>
                  <a:pt x="173720" y="0"/>
                  <a:pt x="237430" y="0"/>
                </a:cubicBezTo>
                <a:close/>
              </a:path>
            </a:pathLst>
          </a:custGeom>
          <a:solidFill>
            <a:schemeClr val="bg1"/>
          </a:solidFill>
          <a:ln w="28575">
            <a:solidFill>
              <a:srgbClr val="00655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95" name="フリーフォーム: 図形 94">
            <a:extLst>
              <a:ext uri="{FF2B5EF4-FFF2-40B4-BE49-F238E27FC236}">
                <a16:creationId xmlns:a16="http://schemas.microsoft.com/office/drawing/2014/main" id="{00385366-D26C-40F9-BFD2-D60237B97632}"/>
              </a:ext>
            </a:extLst>
          </p:cNvPr>
          <p:cNvSpPr/>
          <p:nvPr/>
        </p:nvSpPr>
        <p:spPr>
          <a:xfrm>
            <a:off x="1124744" y="6465168"/>
            <a:ext cx="4933418" cy="843024"/>
          </a:xfrm>
          <a:custGeom>
            <a:avLst/>
            <a:gdLst>
              <a:gd name="connsiteX0" fmla="*/ 237430 w 4933418"/>
              <a:gd name="connsiteY0" fmla="*/ 0 h 843024"/>
              <a:gd name="connsiteX1" fmla="*/ 4818060 w 4933418"/>
              <a:gd name="connsiteY1" fmla="*/ 0 h 843024"/>
              <a:gd name="connsiteX2" fmla="*/ 4933418 w 4933418"/>
              <a:gd name="connsiteY2" fmla="*/ 115358 h 843024"/>
              <a:gd name="connsiteX3" fmla="*/ 4933418 w 4933418"/>
              <a:gd name="connsiteY3" fmla="*/ 576774 h 843024"/>
              <a:gd name="connsiteX4" fmla="*/ 4818060 w 4933418"/>
              <a:gd name="connsiteY4" fmla="*/ 692132 h 843024"/>
              <a:gd name="connsiteX5" fmla="*/ 237430 w 4933418"/>
              <a:gd name="connsiteY5" fmla="*/ 692132 h 843024"/>
              <a:gd name="connsiteX6" fmla="*/ 201333 w 4933418"/>
              <a:gd name="connsiteY6" fmla="*/ 684844 h 843024"/>
              <a:gd name="connsiteX7" fmla="*/ 0 w 4933418"/>
              <a:gd name="connsiteY7" fmla="*/ 843024 h 843024"/>
              <a:gd name="connsiteX8" fmla="*/ 127667 w 4933418"/>
              <a:gd name="connsiteY8" fmla="*/ 604484 h 843024"/>
              <a:gd name="connsiteX9" fmla="*/ 122072 w 4933418"/>
              <a:gd name="connsiteY9" fmla="*/ 576774 h 843024"/>
              <a:gd name="connsiteX10" fmla="*/ 122072 w 4933418"/>
              <a:gd name="connsiteY10" fmla="*/ 115358 h 843024"/>
              <a:gd name="connsiteX11" fmla="*/ 237430 w 4933418"/>
              <a:gd name="connsiteY11" fmla="*/ 0 h 84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33418" h="843024">
                <a:moveTo>
                  <a:pt x="237430" y="0"/>
                </a:moveTo>
                <a:lnTo>
                  <a:pt x="4818060" y="0"/>
                </a:lnTo>
                <a:cubicBezTo>
                  <a:pt x="4881770" y="0"/>
                  <a:pt x="4933418" y="51648"/>
                  <a:pt x="4933418" y="115358"/>
                </a:cubicBezTo>
                <a:lnTo>
                  <a:pt x="4933418" y="576774"/>
                </a:lnTo>
                <a:cubicBezTo>
                  <a:pt x="4933418" y="640484"/>
                  <a:pt x="4881770" y="692132"/>
                  <a:pt x="4818060" y="692132"/>
                </a:cubicBezTo>
                <a:lnTo>
                  <a:pt x="237430" y="692132"/>
                </a:lnTo>
                <a:lnTo>
                  <a:pt x="201333" y="684844"/>
                </a:lnTo>
                <a:lnTo>
                  <a:pt x="0" y="843024"/>
                </a:lnTo>
                <a:lnTo>
                  <a:pt x="127667" y="604484"/>
                </a:lnTo>
                <a:lnTo>
                  <a:pt x="122072" y="576774"/>
                </a:lnTo>
                <a:lnTo>
                  <a:pt x="122072" y="115358"/>
                </a:lnTo>
                <a:cubicBezTo>
                  <a:pt x="122072" y="51648"/>
                  <a:pt x="173720" y="0"/>
                  <a:pt x="237430" y="0"/>
                </a:cubicBezTo>
                <a:close/>
              </a:path>
            </a:pathLst>
          </a:custGeom>
          <a:solidFill>
            <a:schemeClr val="bg1"/>
          </a:solidFill>
          <a:ln w="28575">
            <a:solidFill>
              <a:srgbClr val="00655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98" name="正方形/長方形 97">
            <a:extLst>
              <a:ext uri="{FF2B5EF4-FFF2-40B4-BE49-F238E27FC236}">
                <a16:creationId xmlns:a16="http://schemas.microsoft.com/office/drawing/2014/main" id="{5E413B4B-AC60-4FD0-AFC1-E8F2445B3877}"/>
              </a:ext>
            </a:extLst>
          </p:cNvPr>
          <p:cNvSpPr/>
          <p:nvPr/>
        </p:nvSpPr>
        <p:spPr>
          <a:xfrm>
            <a:off x="1438981" y="3292927"/>
            <a:ext cx="4176464" cy="606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Q.</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産地</a:t>
            </a: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 </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を策定するメリットは？</a:t>
            </a:r>
          </a:p>
        </p:txBody>
      </p:sp>
      <p:sp>
        <p:nvSpPr>
          <p:cNvPr id="99" name="正方形/長方形 98">
            <a:extLst>
              <a:ext uri="{FF2B5EF4-FFF2-40B4-BE49-F238E27FC236}">
                <a16:creationId xmlns:a16="http://schemas.microsoft.com/office/drawing/2014/main" id="{B4BC56AC-344E-420E-97F4-723FED3A4D4E}"/>
              </a:ext>
            </a:extLst>
          </p:cNvPr>
          <p:cNvSpPr/>
          <p:nvPr/>
        </p:nvSpPr>
        <p:spPr>
          <a:xfrm>
            <a:off x="1422436" y="166624"/>
            <a:ext cx="4176464" cy="606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Q.</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産地</a:t>
            </a: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 </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はなぜ必要なの？</a:t>
            </a:r>
          </a:p>
        </p:txBody>
      </p:sp>
      <p:sp>
        <p:nvSpPr>
          <p:cNvPr id="100" name="正方形/長方形 99">
            <a:extLst>
              <a:ext uri="{FF2B5EF4-FFF2-40B4-BE49-F238E27FC236}">
                <a16:creationId xmlns:a16="http://schemas.microsoft.com/office/drawing/2014/main" id="{6BDE4AB3-0F12-4B61-AA2C-92CBBF0E007A}"/>
              </a:ext>
            </a:extLst>
          </p:cNvPr>
          <p:cNvSpPr/>
          <p:nvPr/>
        </p:nvSpPr>
        <p:spPr>
          <a:xfrm>
            <a:off x="1412776" y="6537176"/>
            <a:ext cx="4176464" cy="606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Q.</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産地</a:t>
            </a: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BCP </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には何を記載するの？</a:t>
            </a:r>
          </a:p>
        </p:txBody>
      </p:sp>
      <p:sp>
        <p:nvSpPr>
          <p:cNvPr id="64" name="テキスト ボックス 63">
            <a:extLst>
              <a:ext uri="{FF2B5EF4-FFF2-40B4-BE49-F238E27FC236}">
                <a16:creationId xmlns:a16="http://schemas.microsoft.com/office/drawing/2014/main" id="{43DFC233-A14B-454C-954A-5C3521FA27A3}"/>
              </a:ext>
            </a:extLst>
          </p:cNvPr>
          <p:cNvSpPr txBox="1"/>
          <p:nvPr/>
        </p:nvSpPr>
        <p:spPr>
          <a:xfrm>
            <a:off x="0" y="8985448"/>
            <a:ext cx="6061902" cy="555858"/>
          </a:xfrm>
          <a:prstGeom prst="rect">
            <a:avLst/>
          </a:prstGeom>
          <a:noFill/>
        </p:spPr>
        <p:txBody>
          <a:bodyPr wrap="square" rtlCol="0">
            <a:spAutoFit/>
          </a:bodyPr>
          <a:lstStyle/>
          <a:p>
            <a:r>
              <a:rPr lang="ja-JP" altLang="en-US" sz="1412" dirty="0">
                <a:latin typeface="Meiryo UI" panose="020B0604030504040204" pitchFamily="50" charset="-128"/>
                <a:ea typeface="Meiryo UI" panose="020B0604030504040204" pitchFamily="50" charset="-128"/>
              </a:rPr>
              <a:t>産地</a:t>
            </a:r>
            <a:r>
              <a:rPr lang="en-US" altLang="ja-JP" sz="1412" dirty="0">
                <a:latin typeface="Meiryo UI" panose="020B0604030504040204" pitchFamily="50" charset="-128"/>
                <a:ea typeface="Meiryo UI" panose="020B0604030504040204" pitchFamily="50" charset="-128"/>
              </a:rPr>
              <a:t>BCP</a:t>
            </a:r>
            <a:r>
              <a:rPr lang="ja-JP" altLang="en-US" sz="1412" dirty="0">
                <a:latin typeface="Meiryo UI" panose="020B0604030504040204" pitchFamily="50" charset="-128"/>
                <a:ea typeface="Meiryo UI" panose="020B0604030504040204" pitchFamily="50" charset="-128"/>
              </a:rPr>
              <a:t>フォーマット等のツールは農水省</a:t>
            </a:r>
            <a:r>
              <a:rPr lang="en-US" altLang="ja-JP" sz="1412" dirty="0">
                <a:latin typeface="Meiryo UI" panose="020B0604030504040204" pitchFamily="50" charset="-128"/>
                <a:ea typeface="Meiryo UI" panose="020B0604030504040204" pitchFamily="50" charset="-128"/>
              </a:rPr>
              <a:t>HP</a:t>
            </a:r>
            <a:r>
              <a:rPr lang="ja-JP" altLang="en-US" sz="1412" dirty="0">
                <a:latin typeface="Meiryo UI" panose="020B0604030504040204" pitchFamily="50" charset="-128"/>
                <a:ea typeface="Meiryo UI" panose="020B0604030504040204" pitchFamily="50" charset="-128"/>
              </a:rPr>
              <a:t>でダウンロードすることが可能です。</a:t>
            </a:r>
          </a:p>
          <a:p>
            <a:r>
              <a:rPr lang="fr-CA" altLang="ja-JP" sz="1100" dirty="0">
                <a:latin typeface="Meiryo UI" panose="020B0604030504040204" pitchFamily="50" charset="-128"/>
                <a:ea typeface="Meiryo UI" panose="020B0604030504040204" pitchFamily="50" charset="-128"/>
                <a:hlinkClick r:id="rId9"/>
              </a:rPr>
              <a:t>https://www.maff.go.jp/j/seisan/ryutu/engei/sisetsu/saigaitaisaku.html#sanchiBCP</a:t>
            </a:r>
            <a:endParaRPr lang="fr-CA" altLang="ja-JP" sz="1100" dirty="0">
              <a:latin typeface="Meiryo UI" panose="020B0604030504040204" pitchFamily="50" charset="-128"/>
              <a:ea typeface="Meiryo UI" panose="020B0604030504040204" pitchFamily="50" charset="-128"/>
            </a:endParaRPr>
          </a:p>
          <a:p>
            <a:endParaRPr lang="en-US" altLang="ja-JP" sz="500" dirty="0">
              <a:latin typeface="Meiryo UI" panose="020B0604030504040204" pitchFamily="50" charset="-128"/>
              <a:ea typeface="Meiryo UI" panose="020B0604030504040204" pitchFamily="50" charset="-128"/>
            </a:endParaRPr>
          </a:p>
        </p:txBody>
      </p:sp>
      <p:sp>
        <p:nvSpPr>
          <p:cNvPr id="82" name="テキスト ボックス 81">
            <a:extLst>
              <a:ext uri="{FF2B5EF4-FFF2-40B4-BE49-F238E27FC236}">
                <a16:creationId xmlns:a16="http://schemas.microsoft.com/office/drawing/2014/main" id="{DB42EB58-139B-4FEF-B081-C380A11CDFF0}"/>
              </a:ext>
            </a:extLst>
          </p:cNvPr>
          <p:cNvSpPr txBox="1"/>
          <p:nvPr/>
        </p:nvSpPr>
        <p:spPr>
          <a:xfrm>
            <a:off x="0" y="9613612"/>
            <a:ext cx="6544509" cy="292388"/>
          </a:xfrm>
          <a:prstGeom prst="rect">
            <a:avLst/>
          </a:prstGeom>
          <a:noFill/>
        </p:spPr>
        <p:txBody>
          <a:bodyPr wrap="square" rtlCol="0">
            <a:spAutoFit/>
          </a:bodyPr>
          <a:lstStyle/>
          <a:p>
            <a:r>
              <a:rPr kumimoji="1" lang="en-US" altLang="ja-JP" sz="1300" dirty="0">
                <a:latin typeface="Meiryo UI" panose="020B0604030504040204" pitchFamily="50" charset="-128"/>
                <a:ea typeface="Meiryo UI" panose="020B0604030504040204" pitchFamily="50" charset="-128"/>
              </a:rPr>
              <a:t>【</a:t>
            </a:r>
            <a:r>
              <a:rPr kumimoji="1" lang="ja-JP" altLang="en-US" sz="1300">
                <a:latin typeface="Meiryo UI" panose="020B0604030504040204" pitchFamily="50" charset="-128"/>
                <a:ea typeface="Meiryo UI" panose="020B0604030504040204" pitchFamily="50" charset="-128"/>
              </a:rPr>
              <a:t>問合せ先</a:t>
            </a:r>
            <a:r>
              <a:rPr kumimoji="1" lang="en-US" altLang="ja-JP" sz="1300">
                <a:latin typeface="Meiryo UI" panose="020B0604030504040204" pitchFamily="50" charset="-128"/>
                <a:ea typeface="Meiryo UI" panose="020B0604030504040204" pitchFamily="50" charset="-128"/>
              </a:rPr>
              <a:t>】</a:t>
            </a:r>
            <a:r>
              <a:rPr kumimoji="1" lang="ja-JP" altLang="en-US" sz="1300" dirty="0">
                <a:latin typeface="Meiryo UI" panose="020B0604030504040204" pitchFamily="50" charset="-128"/>
                <a:ea typeface="Meiryo UI" panose="020B0604030504040204" pitchFamily="50" charset="-128"/>
              </a:rPr>
              <a:t>　●●県▲▲市■■課 〇〇　電話番号：</a:t>
            </a:r>
            <a:r>
              <a:rPr kumimoji="1" lang="en-US" altLang="ja-JP" sz="1300" dirty="0">
                <a:latin typeface="Meiryo UI" panose="020B0604030504040204" pitchFamily="50" charset="-128"/>
                <a:ea typeface="Meiryo UI" panose="020B0604030504040204" pitchFamily="50" charset="-128"/>
              </a:rPr>
              <a:t>*******</a:t>
            </a:r>
            <a:r>
              <a:rPr kumimoji="1" lang="ja-JP" altLang="en-US" sz="1300" dirty="0">
                <a:latin typeface="Meiryo UI" panose="020B0604030504040204" pitchFamily="50" charset="-128"/>
                <a:ea typeface="Meiryo UI" panose="020B0604030504040204" pitchFamily="50" charset="-128"/>
              </a:rPr>
              <a:t>　　メール：</a:t>
            </a:r>
            <a:r>
              <a:rPr kumimoji="1" lang="en-US" altLang="ja-JP" sz="1300" dirty="0">
                <a:latin typeface="Meiryo UI" panose="020B0604030504040204" pitchFamily="50" charset="-128"/>
                <a:ea typeface="Meiryo UI" panose="020B0604030504040204" pitchFamily="50" charset="-128"/>
              </a:rPr>
              <a:t>*******</a:t>
            </a:r>
          </a:p>
        </p:txBody>
      </p:sp>
    </p:spTree>
    <p:controls>
      <mc:AlternateContent xmlns:mc="http://schemas.openxmlformats.org/markup-compatibility/2006">
        <mc:Choice xmlns:v="urn:schemas-microsoft-com:vml" Requires="v">
          <p:control name="BarCodeCtrl1" r:id="rId1" imgW="655560" imgH="677880"/>
        </mc:Choice>
        <mc:Fallback>
          <p:control name="BarCodeCtrl1" r:id="rId1" imgW="655560" imgH="677880">
            <p:pic>
              <p:nvPicPr>
                <p:cNvPr id="2" name="BarCodeCtrl1">
                  <a:extLst>
                    <a:ext uri="{FF2B5EF4-FFF2-40B4-BE49-F238E27FC236}">
                      <a16:creationId xmlns:a16="http://schemas.microsoft.com/office/drawing/2014/main" id="{AE65E6AF-F32D-E02F-4E87-4DBA695F417E}"/>
                    </a:ext>
                  </a:extLst>
                </p:cNvPr>
                <p:cNvPicPr preferRelativeResize="0">
                  <a:picLocks noChangeArrowheads="1" noChangeShapeType="1"/>
                </p:cNvPicPr>
                <p:nvPr/>
              </p:nvPicPr>
              <p:blipFill>
                <a:blip r:embed="rId10"/>
                <a:srcRect/>
                <a:stretch>
                  <a:fillRect/>
                </a:stretch>
              </p:blipFill>
              <p:spPr bwMode="auto">
                <a:xfrm>
                  <a:off x="6091648" y="8940287"/>
                  <a:ext cx="654862" cy="679099"/>
                </a:xfrm>
                <a:prstGeom prst="rect">
                  <a:avLst/>
                </a:prstGeom>
                <a:noFill/>
                <a:ln>
                  <a:noFill/>
                </a:ln>
                <a:extLs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1983659870"/>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578</Words>
  <Application>Microsoft Office PowerPoint</Application>
  <PresentationFormat>A4 210 x 297 mm</PresentationFormat>
  <Paragraphs>52</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Meiryo UI</vt:lpstr>
      <vt:lpstr>メイリオ</vt:lpstr>
      <vt:lpstr>游ゴシック</vt:lpstr>
      <vt:lpstr>Arial</vt:lpstr>
      <vt:lpstr>Calibri</vt:lpstr>
      <vt:lpstr>Calibri Light</vt:lpstr>
      <vt:lpstr>Wingdings</vt:lpstr>
      <vt:lpstr>Office Theme</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2024-04-25T09:41:47Z</dcterms:created>
  <dcterms:modified xsi:type="dcterms:W3CDTF">2024-04-25T09:41:59Z</dcterms:modified>
</cp:coreProperties>
</file>