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270" r:id="rId2"/>
  </p:sldIdLst>
  <p:sldSz cx="6858000" cy="9906000" type="A4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8E5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57DF91-CFB9-4257-AA32-6F6384DF870F}" v="9" dt="2025-03-11T02:25:48.0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6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977" cy="513789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0650" y="0"/>
            <a:ext cx="3076976" cy="513789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r">
              <a:defRPr sz="1300"/>
            </a:lvl1pPr>
          </a:lstStyle>
          <a:p>
            <a:fld id="{D6BFE6E0-D77D-4EDD-BEF4-0CB50C8B741F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1279525"/>
            <a:ext cx="23907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63" tIns="47732" rIns="95463" bIns="4773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429" y="4925459"/>
            <a:ext cx="5680444" cy="4029621"/>
          </a:xfrm>
          <a:prstGeom prst="rect">
            <a:avLst/>
          </a:prstGeom>
        </p:spPr>
        <p:txBody>
          <a:bodyPr vert="horz" lIns="95463" tIns="47732" rIns="95463" bIns="4773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720824"/>
            <a:ext cx="3076977" cy="513789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0650" y="9720824"/>
            <a:ext cx="3076976" cy="513789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>
              <a:defRPr sz="1300"/>
            </a:lvl1pPr>
          </a:lstStyle>
          <a:p>
            <a:fld id="{6433B475-BF27-4BA3-B368-B8338B9AC4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9303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6A0-034A-401D-92F9-3B2D400BB864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F4B6-A0D7-44CE-A4D9-B7F9961A9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6458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6A0-034A-401D-92F9-3B2D400BB864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F4B6-A0D7-44CE-A4D9-B7F9961A9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7056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6A0-034A-401D-92F9-3B2D400BB864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F4B6-A0D7-44CE-A4D9-B7F9961A9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1907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6A0-034A-401D-92F9-3B2D400BB864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F4B6-A0D7-44CE-A4D9-B7F9961A9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8171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6A0-034A-401D-92F9-3B2D400BB864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F4B6-A0D7-44CE-A4D9-B7F9961A9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631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6A0-034A-401D-92F9-3B2D400BB864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F4B6-A0D7-44CE-A4D9-B7F9961A9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547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6A0-034A-401D-92F9-3B2D400BB864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F4B6-A0D7-44CE-A4D9-B7F9961A9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4619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6A0-034A-401D-92F9-3B2D400BB864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F4B6-A0D7-44CE-A4D9-B7F9961A9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9442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6A0-034A-401D-92F9-3B2D400BB864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F4B6-A0D7-44CE-A4D9-B7F9961A9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1833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6A0-034A-401D-92F9-3B2D400BB864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F4B6-A0D7-44CE-A4D9-B7F9961A9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1129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6A0-034A-401D-92F9-3B2D400BB864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F4B6-A0D7-44CE-A4D9-B7F9961A9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6524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496A0-034A-401D-92F9-3B2D400BB864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1F4B6-A0D7-44CE-A4D9-B7F9961A97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5615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0ABF1B4-BC8E-EE6E-E66C-F8385099FC32}"/>
              </a:ext>
            </a:extLst>
          </p:cNvPr>
          <p:cNvSpPr txBox="1"/>
          <p:nvPr/>
        </p:nvSpPr>
        <p:spPr>
          <a:xfrm>
            <a:off x="116646" y="7594501"/>
            <a:ext cx="416635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1" lang="ja-JP" altLang="en-US" sz="3600" b="1" strike="noStrike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3600" b="1" strike="noStrike" dirty="0">
                <a:solidFill>
                  <a:srgbClr val="00B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省エネ</a:t>
            </a:r>
            <a:r>
              <a:rPr kumimoji="1" lang="ja-JP" altLang="en-US" sz="3600" b="1" strike="noStrike" dirty="0">
                <a:latin typeface="Meiryo UI" panose="020B0604030504040204" pitchFamily="50" charset="-128"/>
                <a:ea typeface="Meiryo UI" panose="020B0604030504040204" pitchFamily="50" charset="-128"/>
              </a:rPr>
              <a:t>を意識して</a:t>
            </a:r>
            <a:endParaRPr kumimoji="1" lang="en-US" altLang="ja-JP" sz="3600" b="1" strike="noStrike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3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 　</a:t>
            </a:r>
            <a:r>
              <a:rPr kumimoji="1" lang="ja-JP" altLang="en-US" sz="3600" b="1" strike="noStrike" dirty="0">
                <a:latin typeface="Meiryo UI" panose="020B0604030504040204" pitchFamily="50" charset="-128"/>
                <a:ea typeface="Meiryo UI" panose="020B0604030504040204" pitchFamily="50" charset="-128"/>
              </a:rPr>
              <a:t>作業機械等を</a:t>
            </a:r>
            <a:endParaRPr kumimoji="1" lang="en-US" altLang="ja-JP" sz="3600" b="1" strike="noStrike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3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 　</a:t>
            </a:r>
            <a:r>
              <a:rPr kumimoji="1" lang="ja-JP" altLang="en-US" sz="3600" b="1" strike="noStrike" dirty="0">
                <a:latin typeface="Meiryo UI" panose="020B0604030504040204" pitchFamily="50" charset="-128"/>
                <a:ea typeface="Meiryo UI" panose="020B0604030504040204" pitchFamily="50" charset="-128"/>
              </a:rPr>
              <a:t>使用</a:t>
            </a:r>
            <a:r>
              <a:rPr kumimoji="1" lang="ja-JP" altLang="en-US" sz="3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しましょう</a:t>
            </a:r>
            <a:endParaRPr kumimoji="1" lang="en-US" altLang="ja-JP" sz="3600" b="1" strike="noStrike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26" name="Picture 2" descr="「省エネ」のイラスト文字">
            <a:extLst>
              <a:ext uri="{FF2B5EF4-FFF2-40B4-BE49-F238E27FC236}">
                <a16:creationId xmlns:a16="http://schemas.microsoft.com/office/drawing/2014/main" id="{2FE1D092-905B-B8A8-507E-47829AF46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734" y="7528940"/>
            <a:ext cx="2484900" cy="211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汗を拭く農家の男性のイラスト">
            <a:extLst>
              <a:ext uri="{FF2B5EF4-FFF2-40B4-BE49-F238E27FC236}">
                <a16:creationId xmlns:a16="http://schemas.microsoft.com/office/drawing/2014/main" id="{E1D400C1-F32E-1811-2E14-C1EBD681E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132" y="413213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C9FB874D-AB93-50A2-C1A9-B82801AF81D8}"/>
              </a:ext>
            </a:extLst>
          </p:cNvPr>
          <p:cNvGrpSpPr/>
          <p:nvPr/>
        </p:nvGrpSpPr>
        <p:grpSpPr>
          <a:xfrm>
            <a:off x="7646771" y="2990682"/>
            <a:ext cx="6532155" cy="3588961"/>
            <a:chOff x="595976" y="3530508"/>
            <a:chExt cx="6532155" cy="3588961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954F5013-D357-292B-E490-FE7C44A95048}"/>
                </a:ext>
              </a:extLst>
            </p:cNvPr>
            <p:cNvGrpSpPr/>
            <p:nvPr/>
          </p:nvGrpSpPr>
          <p:grpSpPr>
            <a:xfrm>
              <a:off x="4928962" y="3530508"/>
              <a:ext cx="2199169" cy="3588961"/>
              <a:chOff x="7242154" y="3946593"/>
              <a:chExt cx="2199169" cy="3588961"/>
            </a:xfrm>
          </p:grpSpPr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28A5DAEF-BC32-800F-706D-56639052FA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6745" b="97654" l="5732" r="89809">
                            <a14:foregroundMark x1="50000" y1="88856" x2="50000" y2="88856"/>
                            <a14:foregroundMark x1="75159" y1="89736" x2="75159" y2="89736"/>
                            <a14:foregroundMark x1="70064" y1="83284" x2="71338" y2="90616"/>
                            <a14:foregroundMark x1="24204" y1="21701" x2="22293" y2="13490"/>
                            <a14:foregroundMark x1="41083" y1="21114" x2="15924" y2="15543"/>
                            <a14:foregroundMark x1="15924" y1="15543" x2="14650" y2="29326"/>
                            <a14:foregroundMark x1="48408" y1="80352" x2="49363" y2="93255"/>
                            <a14:foregroundMark x1="69108" y1="95015" x2="69108" y2="82111"/>
                            <a14:foregroundMark x1="75796" y1="92375" x2="66879" y2="93548"/>
                            <a14:foregroundMark x1="53185" y1="95015" x2="45541" y2="94428"/>
                            <a14:foregroundMark x1="43312" y1="97654" x2="43312" y2="97654"/>
                            <a14:foregroundMark x1="32484" y1="7331" x2="20382" y2="13490"/>
                            <a14:foregroundMark x1="8599" y1="18182" x2="8599" y2="18182"/>
                            <a14:foregroundMark x1="5732" y1="34897" x2="5732" y2="34897"/>
                            <a14:backgroundMark x1="10191" y1="82405" x2="10191" y2="82405"/>
                            <a14:backgroundMark x1="37580" y1="71554" x2="37580" y2="71554"/>
                            <a14:backgroundMark x1="65287" y1="62170" x2="65287" y2="6217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870414">
                <a:off x="7527013" y="3946593"/>
                <a:ext cx="1914310" cy="2078916"/>
              </a:xfrm>
              <a:prstGeom prst="rect">
                <a:avLst/>
              </a:prstGeom>
            </p:spPr>
          </p:pic>
          <p:pic>
            <p:nvPicPr>
              <p:cNvPr id="1040" name="Picture 16" descr="ポリバケツのイラスト（開いた状態）">
                <a:extLst>
                  <a:ext uri="{FF2B5EF4-FFF2-40B4-BE49-F238E27FC236}">
                    <a16:creationId xmlns:a16="http://schemas.microsoft.com/office/drawing/2014/main" id="{76C26B63-600A-10DF-AE54-6E81D3FB9F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2154" y="5906685"/>
                <a:ext cx="1428751" cy="16288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46" name="Picture 22" descr="半透明ゴミ袋のイラスト">
                <a:extLst>
                  <a:ext uri="{FF2B5EF4-FFF2-40B4-BE49-F238E27FC236}">
                    <a16:creationId xmlns:a16="http://schemas.microsoft.com/office/drawing/2014/main" id="{C66A3B3E-758A-F5CE-9791-E898FB612E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8646">
                <a:off x="7467262" y="5117229"/>
                <a:ext cx="1133486" cy="11994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28" name="Picture 4" descr="その他のゴミのマーク">
              <a:extLst>
                <a:ext uri="{FF2B5EF4-FFF2-40B4-BE49-F238E27FC236}">
                  <a16:creationId xmlns:a16="http://schemas.microsoft.com/office/drawing/2014/main" id="{F7B12863-065A-0B51-C41C-A0FC09E599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4000" y="5438777"/>
              <a:ext cx="1259156" cy="1259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紙くずのマーク">
              <a:extLst>
                <a:ext uri="{FF2B5EF4-FFF2-40B4-BE49-F238E27FC236}">
                  <a16:creationId xmlns:a16="http://schemas.microsoft.com/office/drawing/2014/main" id="{3434E27F-1614-36B6-6BA1-54932454C3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6241" y="5438777"/>
              <a:ext cx="1259161" cy="1259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燃えるゴミのマーク">
              <a:extLst>
                <a:ext uri="{FF2B5EF4-FFF2-40B4-BE49-F238E27FC236}">
                  <a16:creationId xmlns:a16="http://schemas.microsoft.com/office/drawing/2014/main" id="{8202F183-BABE-E03F-E4D1-A14DE2B74B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976" y="4396080"/>
              <a:ext cx="1259160" cy="1259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992212A0-908B-F68D-7F3B-41779AFAA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977789" y="4396080"/>
              <a:ext cx="1259160" cy="1259160"/>
            </a:xfrm>
            <a:prstGeom prst="rect">
              <a:avLst/>
            </a:prstGeom>
          </p:spPr>
        </p:pic>
        <p:pic>
          <p:nvPicPr>
            <p:cNvPr id="1030" name="Picture 6" descr="ペットボトルのゴミのマーク">
              <a:extLst>
                <a:ext uri="{FF2B5EF4-FFF2-40B4-BE49-F238E27FC236}">
                  <a16:creationId xmlns:a16="http://schemas.microsoft.com/office/drawing/2014/main" id="{76E8920F-82B8-2164-F37A-91BE93A5DE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220" y="4374418"/>
              <a:ext cx="1259160" cy="1259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8C52CD1-C401-DBDE-D70D-59A857BF65C6}"/>
              </a:ext>
            </a:extLst>
          </p:cNvPr>
          <p:cNvSpPr txBox="1"/>
          <p:nvPr/>
        </p:nvSpPr>
        <p:spPr>
          <a:xfrm>
            <a:off x="193056" y="4651400"/>
            <a:ext cx="5199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1" lang="ja-JP" altLang="en-US" sz="3600" b="1" strike="noStrike" dirty="0">
                <a:latin typeface="Meiryo UI" panose="020B0604030504040204" pitchFamily="50" charset="-128"/>
                <a:ea typeface="Meiryo UI" panose="020B0604030504040204" pitchFamily="50" charset="-128"/>
              </a:rPr>
              <a:t>　ゴミは</a:t>
            </a:r>
            <a:r>
              <a:rPr kumimoji="1" lang="ja-JP" altLang="en-US" sz="3600" b="1" strike="noStrike" dirty="0">
                <a:solidFill>
                  <a:srgbClr val="00B0F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分別</a:t>
            </a:r>
            <a:r>
              <a:rPr kumimoji="1" lang="ja-JP" altLang="en-US" sz="3600" b="1" strike="noStrike" dirty="0">
                <a:latin typeface="Meiryo UI" panose="020B0604030504040204" pitchFamily="50" charset="-128"/>
                <a:ea typeface="Meiryo UI" panose="020B0604030504040204" pitchFamily="50" charset="-128"/>
              </a:rPr>
              <a:t>しましょう</a:t>
            </a:r>
            <a:endParaRPr kumimoji="1" lang="en-US" altLang="ja-JP" sz="3600" b="1" strike="noStrike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D897DCB0-E4E6-D99F-56F8-CDE9DE07AFB0}"/>
              </a:ext>
            </a:extLst>
          </p:cNvPr>
          <p:cNvCxnSpPr>
            <a:cxnSpLocks/>
          </p:cNvCxnSpPr>
          <p:nvPr/>
        </p:nvCxnSpPr>
        <p:spPr>
          <a:xfrm>
            <a:off x="280504" y="7585385"/>
            <a:ext cx="629699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A92843A-8F8B-5910-54D9-5E01626BD02A}"/>
              </a:ext>
            </a:extLst>
          </p:cNvPr>
          <p:cNvSpPr txBox="1"/>
          <p:nvPr/>
        </p:nvSpPr>
        <p:spPr>
          <a:xfrm>
            <a:off x="236967" y="6977514"/>
            <a:ext cx="5136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多面的機能支払交付金　環境負荷低減のクロスコンプライアンス（みどりチェック）のチェックシート</a:t>
            </a:r>
            <a:endParaRPr kumimoji="1"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「（５）⑧プラ等廃棄物の削減に努め、適正に処理」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29B9D60-FCBF-2B34-539B-56C9F98B1FA6}"/>
              </a:ext>
            </a:extLst>
          </p:cNvPr>
          <p:cNvSpPr txBox="1"/>
          <p:nvPr/>
        </p:nvSpPr>
        <p:spPr>
          <a:xfrm>
            <a:off x="237681" y="9302066"/>
            <a:ext cx="52405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多面的機能支払交付金　環境負荷低減のクロスコンプライアンス（みどりチェック）のチェックシート</a:t>
            </a:r>
            <a:endParaRPr kumimoji="1"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「（３）⑥省エネを意識し、作業機械等の不必要・非効率なエネルギー消費をしないように努める」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718FEC4-3DE3-2421-D6E8-01D3E8C8D675}"/>
              </a:ext>
            </a:extLst>
          </p:cNvPr>
          <p:cNvSpPr txBox="1"/>
          <p:nvPr/>
        </p:nvSpPr>
        <p:spPr>
          <a:xfrm>
            <a:off x="58321" y="121593"/>
            <a:ext cx="67413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1" lang="ja-JP" altLang="en-US" sz="2800" b="1" strike="noStrike" dirty="0">
                <a:latin typeface="Meiryo UI" panose="020B0604030504040204" pitchFamily="50" charset="-128"/>
                <a:ea typeface="Meiryo UI" panose="020B0604030504040204" pitchFamily="50" charset="-128"/>
              </a:rPr>
              <a:t>　草刈りや泥上げ等の作業時は、</a:t>
            </a:r>
            <a:r>
              <a:rPr kumimoji="1" lang="ja-JP" altLang="en-US" sz="2800" b="1" strike="noStrike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悪臭・害虫の発生を防ぐ</a:t>
            </a:r>
            <a:r>
              <a:rPr kumimoji="1" lang="ja-JP" altLang="en-US" sz="2800" b="1" strike="noStrike" dirty="0">
                <a:latin typeface="Meiryo UI" panose="020B0604030504040204" pitchFamily="50" charset="-128"/>
                <a:ea typeface="Meiryo UI" panose="020B0604030504040204" pitchFamily="50" charset="-128"/>
              </a:rPr>
              <a:t>ため、以下に留意しましょう</a:t>
            </a:r>
          </a:p>
        </p:txBody>
      </p:sp>
      <p:sp>
        <p:nvSpPr>
          <p:cNvPr id="33" name="四角形: メモ 32">
            <a:extLst>
              <a:ext uri="{FF2B5EF4-FFF2-40B4-BE49-F238E27FC236}">
                <a16:creationId xmlns:a16="http://schemas.microsoft.com/office/drawing/2014/main" id="{BFCE73D9-4C09-A164-99D3-9C17A1846565}"/>
              </a:ext>
            </a:extLst>
          </p:cNvPr>
          <p:cNvSpPr/>
          <p:nvPr/>
        </p:nvSpPr>
        <p:spPr>
          <a:xfrm>
            <a:off x="259001" y="1094050"/>
            <a:ext cx="3085264" cy="2727875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四角形: メモ 33">
            <a:extLst>
              <a:ext uri="{FF2B5EF4-FFF2-40B4-BE49-F238E27FC236}">
                <a16:creationId xmlns:a16="http://schemas.microsoft.com/office/drawing/2014/main" id="{15745D21-EEFC-7CEC-6B78-9A7946431C73}"/>
              </a:ext>
            </a:extLst>
          </p:cNvPr>
          <p:cNvSpPr/>
          <p:nvPr/>
        </p:nvSpPr>
        <p:spPr>
          <a:xfrm>
            <a:off x="3466918" y="1075700"/>
            <a:ext cx="3085264" cy="2748426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CBCBBD1-C193-5598-D8C4-B8C362C4CCA9}"/>
              </a:ext>
            </a:extLst>
          </p:cNvPr>
          <p:cNvSpPr txBox="1"/>
          <p:nvPr/>
        </p:nvSpPr>
        <p:spPr>
          <a:xfrm>
            <a:off x="3414845" y="1391097"/>
            <a:ext cx="308526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809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住宅地周辺では、風塵発生の原因となるので、そのまま放置せず、</a:t>
            </a:r>
            <a:r>
              <a:rPr lang="ja-JP" altLang="en-US" sz="14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○○（集積場所）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に集める。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indent="-809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泥上げした土砂は、農業生産の支障や地域住民の迷惑にならないようにし、水路の補修や畦畔の嵩上げに利用する。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indent="-809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ごみ等は、分別して処分する。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E4DDDA4-8393-AAEA-7C3F-D8F9530326C3}"/>
              </a:ext>
            </a:extLst>
          </p:cNvPr>
          <p:cNvSpPr txBox="1"/>
          <p:nvPr/>
        </p:nvSpPr>
        <p:spPr>
          <a:xfrm>
            <a:off x="198437" y="1391097"/>
            <a:ext cx="3169237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809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刈草は</a:t>
            </a:r>
            <a:r>
              <a:rPr lang="ja-JP" altLang="en-US" sz="1400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○○（集積場所）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に集める。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indent="-809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刈草をその場に存置する場合は、刈草が水田や水路に落ちないように配慮するとともに、農作業や通行の障害とならないようにする。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indent="-809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水路に草が落ちる場合、フォーク等を水路に刺し、下流に流れないようにして取り除く。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marR="0" lvl="0" indent="-80963" algn="l" defTabSz="685800" rtl="0" eaLnBrk="1" fontAlgn="auto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ごみ等は、分別して処分する。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71DDBFB-8B99-638C-C0AC-F63DD54AE42A}"/>
              </a:ext>
            </a:extLst>
          </p:cNvPr>
          <p:cNvSpPr txBox="1"/>
          <p:nvPr/>
        </p:nvSpPr>
        <p:spPr>
          <a:xfrm>
            <a:off x="1016235" y="1083320"/>
            <a:ext cx="15707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草刈り</a:t>
            </a:r>
            <a:r>
              <a:rPr kumimoji="1" lang="ja-JP" altLang="en-US" sz="1400" b="1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（例）</a:t>
            </a:r>
            <a:endParaRPr kumimoji="1" lang="ja-JP" altLang="en-US" sz="1400" b="1" strike="noStrike" dirty="0">
              <a:solidFill>
                <a:schemeClr val="accent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430ABAC-9A0A-449A-6169-12F2ECE5DD81}"/>
              </a:ext>
            </a:extLst>
          </p:cNvPr>
          <p:cNvSpPr txBox="1"/>
          <p:nvPr/>
        </p:nvSpPr>
        <p:spPr>
          <a:xfrm>
            <a:off x="4168675" y="1088089"/>
            <a:ext cx="15707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泥上げ</a:t>
            </a:r>
            <a:r>
              <a:rPr kumimoji="1" lang="ja-JP" altLang="en-US" sz="1400" b="1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（例）</a:t>
            </a:r>
            <a:endParaRPr kumimoji="1" lang="ja-JP" altLang="en-US" sz="1400" b="1" strike="noStrike" dirty="0">
              <a:solidFill>
                <a:schemeClr val="accent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BD0CAABF-4837-97FE-6779-F1E9AD5D5426}"/>
              </a:ext>
            </a:extLst>
          </p:cNvPr>
          <p:cNvCxnSpPr>
            <a:cxnSpLocks/>
          </p:cNvCxnSpPr>
          <p:nvPr/>
        </p:nvCxnSpPr>
        <p:spPr>
          <a:xfrm>
            <a:off x="280503" y="4589524"/>
            <a:ext cx="629699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AF719EE-873F-B356-620B-0D29A835067A}"/>
              </a:ext>
            </a:extLst>
          </p:cNvPr>
          <p:cNvSpPr txBox="1"/>
          <p:nvPr/>
        </p:nvSpPr>
        <p:spPr>
          <a:xfrm>
            <a:off x="253598" y="3975442"/>
            <a:ext cx="65277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多面的機能支払交付金　環境負荷低減のクロスコンプライアンス（みどりチェック）のチェックシート</a:t>
            </a:r>
            <a:endParaRPr kumimoji="1"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「（４）⑦除草や水路の泥上げ等を行う場合には、草や土砂等を適切に処理することで</a:t>
            </a:r>
            <a:endParaRPr kumimoji="1"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　　　　　　　　　　　　　　　　　　　　　　　　　　　　　　　　　　悪臭・害虫の発生防止・低減に努める」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19F40887-36F2-185F-5016-681762A6B96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92432" y="4600256"/>
            <a:ext cx="4519186" cy="253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661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333</Words>
  <Application>Microsoft Office PowerPoint</Application>
  <PresentationFormat>A4 210 x 297 mm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游ゴシック</vt:lpstr>
      <vt:lpstr>Arial</vt:lpstr>
      <vt:lpstr>Calibri</vt:lpstr>
      <vt:lpstr>Calibri Light</vt:lpstr>
      <vt:lpstr>Wingdings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2025-04-09T01:07:30Z</dcterms:created>
  <dcterms:modified xsi:type="dcterms:W3CDTF">2025-04-09T01:07:38Z</dcterms:modified>
</cp:coreProperties>
</file>