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0" r:id="rId4"/>
    <p:sldId id="258" r:id="rId5"/>
    <p:sldId id="259" r:id="rId6"/>
    <p:sldId id="261" r:id="rId7"/>
  </p:sldIdLst>
  <p:sldSz cx="10691813" cy="7559675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403" autoAdjust="0"/>
  </p:normalViewPr>
  <p:slideViewPr>
    <p:cSldViewPr snapToGrid="0">
      <p:cViewPr varScale="1">
        <p:scale>
          <a:sx n="86" d="100"/>
          <a:sy n="86" d="100"/>
        </p:scale>
        <p:origin x="183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B39F32-DD49-46A3-9196-16681A1BA1B6}" type="datetimeFigureOut">
              <a:rPr kumimoji="1" lang="ja-JP" altLang="en-US" smtClean="0"/>
              <a:t>2020/7/29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B22A4C-93F9-47A8-8C2A-86B121A632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0990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22A4C-93F9-47A8-8C2A-86B121A632FA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2431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02D971-EE52-45E9-88F5-56C22B5771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6477" y="1237197"/>
            <a:ext cx="8018860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9459867-B344-4BEA-9861-20AE3F7CE6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5EC9926-BC60-4DF2-8DCC-B617A6412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D76F-79D0-4044-816F-4400569E5136}" type="datetimeFigureOut">
              <a:rPr kumimoji="1" lang="ja-JP" altLang="en-US" smtClean="0"/>
              <a:t>2020/7/29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255DC9A-5FD7-4459-A64B-19F09AD23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0BC6BAC-FEF7-4A72-9A5A-0C63535EC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6567-D071-4BF2-9D39-360DFDC0D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9407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4E3171-002C-4B13-AF47-F699B43F7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F23DA56-F028-4D32-84F2-35B764BB5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0E3E5BF-3677-4B25-9EBA-EF8B35811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D76F-79D0-4044-816F-4400569E5136}" type="datetimeFigureOut">
              <a:rPr kumimoji="1" lang="ja-JP" altLang="en-US" smtClean="0"/>
              <a:t>2020/7/29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D3AE9C0-4518-40E0-94C9-E9647C781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DCAF6C1-4C10-457B-82AA-A5364FCED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6567-D071-4BF2-9D39-360DFDC0D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0889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AB2A9C-5900-4F27-8221-F3E2B7B23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93" y="1884670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B4F1217-A126-4413-AE4E-A1193BDB67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9493" y="5059034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812D355-44B9-4F24-B474-338E04D39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D76F-79D0-4044-816F-4400569E5136}" type="datetimeFigureOut">
              <a:rPr kumimoji="1" lang="ja-JP" altLang="en-US" smtClean="0"/>
              <a:t>2020/7/29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697A6CF-4939-4F14-B122-8B0D24832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A6D878-D3A4-4BD1-A59F-4A7326B06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6567-D071-4BF2-9D39-360DFDC0D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5677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342F99-8AE4-45F8-AC01-F51CAEA7C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E01DDB7-89A5-41B1-AFF4-36F1EED90E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E42073A-6589-4594-A841-00C5E9DAFB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420898C-BFF2-48BC-B3DA-2383FE951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D76F-79D0-4044-816F-4400569E5136}" type="datetimeFigureOut">
              <a:rPr kumimoji="1" lang="ja-JP" altLang="en-US" smtClean="0"/>
              <a:t>2020/7/29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BAC4DC2-81AF-4354-B24D-C652CFE2B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79BFE68-1F4F-459A-B621-5D3BAAFEB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6567-D071-4BF2-9D39-360DFDC0D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2748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CA0122-2F96-4117-BA36-32A4FB0F5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5" y="402483"/>
            <a:ext cx="9221689" cy="1461188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F1BA520-5DE3-463E-930F-53DFE43CD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455" y="1853171"/>
            <a:ext cx="4523138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26685D4-81DA-4DBA-8C6C-ECE1045731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6455" y="2761381"/>
            <a:ext cx="4523138" cy="406157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1312966-8F89-4CA2-B850-1BD536EE9C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12730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80C6135-C3DA-43A3-887C-2B746C55B3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12730" y="2761381"/>
            <a:ext cx="4545413" cy="406157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B393AF0-3B6B-4E52-9973-F580F4781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D76F-79D0-4044-816F-4400569E5136}" type="datetimeFigureOut">
              <a:rPr kumimoji="1" lang="ja-JP" altLang="en-US" smtClean="0"/>
              <a:t>2020/7/29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381E897-4D89-47D0-9795-5234F04BF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85B1B0A-94D2-4E92-989C-76E230A9C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6567-D071-4BF2-9D39-360DFDC0D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324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FC6731-9943-490B-98C0-100328568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D32C94C-46D8-4DF1-B5DB-216828E65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D76F-79D0-4044-816F-4400569E5136}" type="datetimeFigureOut">
              <a:rPr kumimoji="1" lang="ja-JP" altLang="en-US" smtClean="0"/>
              <a:t>2020/7/29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20EE4CB-DCEB-4CE0-8EFA-0BA6A2CC9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FE329B7-860E-40D6-AC85-135E8C4D2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6567-D071-4BF2-9D39-360DFDC0D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6185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9CFB46B-1A27-4346-8250-AC460314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D76F-79D0-4044-816F-4400569E5136}" type="datetimeFigureOut">
              <a:rPr kumimoji="1" lang="ja-JP" altLang="en-US" smtClean="0"/>
              <a:t>2020/7/29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69CB7CF-42FC-4B8D-A94C-CCAD60B9F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1B7BADC-5449-424C-815A-436251CC1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6567-D071-4BF2-9D39-360DFDC0D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8214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6EB981-BA1A-4DAD-AD8A-31748375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87166CE-ED54-49C2-B238-FE8C5B2EB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5413" y="1088454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91F42EE-4B38-455D-B90A-4B508DD06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27A242D-B17B-464B-A785-1774EB417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D76F-79D0-4044-816F-4400569E5136}" type="datetimeFigureOut">
              <a:rPr kumimoji="1" lang="ja-JP" altLang="en-US" smtClean="0"/>
              <a:t>2020/7/29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E480DCE-D552-400E-A7E5-DD1F5759B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2564059-9A4F-460B-AC56-DD1A1B781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6567-D071-4BF2-9D39-360DFDC0D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9750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836FCD-8FDF-417F-B73B-0FE70C109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64F86F9-A922-4387-8658-DB3648C5C9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45413" y="1088454"/>
            <a:ext cx="5412730" cy="5372269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FC75E07-2251-4A9C-AE20-A141926F56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506FB8A-DAB3-4C04-A57D-368E8550A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D76F-79D0-4044-816F-4400569E5136}" type="datetimeFigureOut">
              <a:rPr kumimoji="1" lang="ja-JP" altLang="en-US" smtClean="0"/>
              <a:t>2020/7/29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3A381AA-251D-42EF-AA75-521B18F88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52215C0-47F5-49CC-B43F-C1BC81F2F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6567-D071-4BF2-9D39-360DFDC0D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6453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EEACF0-A2DA-4642-9B95-C8430E1F6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5D9D591-419D-4497-B821-71659C915C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0C090AA-91C5-49A1-B14F-1D600983A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D76F-79D0-4044-816F-4400569E5136}" type="datetimeFigureOut">
              <a:rPr kumimoji="1" lang="ja-JP" altLang="en-US" smtClean="0"/>
              <a:t>2020/7/29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1598D91-8759-45F2-A295-E3CF12BE1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BAD80A2-28E8-4BD7-A4E3-9BAD125D4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6567-D071-4BF2-9D39-360DFDC0D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3829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2DA878E-37D9-467F-8D57-1FB95B1DB7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1CA592C-A4A8-48F9-8C5E-515C83C28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35062" y="402483"/>
            <a:ext cx="6782619" cy="640647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1920008-DF02-4538-A888-758F11207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D76F-79D0-4044-816F-4400569E5136}" type="datetimeFigureOut">
              <a:rPr kumimoji="1" lang="ja-JP" altLang="en-US" smtClean="0"/>
              <a:t>2020/7/29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4F8527F-8F4A-42BA-AFBA-9C0527827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86B690E-F743-490A-8F7B-6A014C067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6567-D071-4BF2-9D39-360DFDC0D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9182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C4C67FF-37A5-4F40-BE75-058C65C86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2" y="402483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B3AC9B4-4931-4657-A297-982C1930E4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270121E-BA2E-484D-A93A-33B2022B93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5062" y="7006699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3D76F-79D0-4044-816F-4400569E5136}" type="datetimeFigureOut">
              <a:rPr kumimoji="1" lang="ja-JP" altLang="en-US" smtClean="0"/>
              <a:t>2020/7/29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FB6D97B-DF5B-472A-88FA-48ADD7CAEA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41663" y="7006699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9B60B6-516F-4A97-AB66-CD2BE165F7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F6567-D071-4BF2-9D39-360DFDC0D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8811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kumimoji="1"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kumimoji="1"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8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691812" cy="75596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8" name="Freeform: Shape 20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7298" y="0"/>
            <a:ext cx="8737216" cy="7559675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9" name="Freeform: Shape 22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3646" y="0"/>
            <a:ext cx="8724519" cy="7559675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F70FFE21-AE76-4ABE-9379-49A86C42C8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6479" y="2204205"/>
            <a:ext cx="8018859" cy="3046829"/>
          </a:xfrm>
        </p:spPr>
        <p:txBody>
          <a:bodyPr anchor="ctr">
            <a:noAutofit/>
          </a:bodyPr>
          <a:lstStyle/>
          <a:p>
            <a:r>
              <a:rPr kumimoji="1" lang="ja-JP" altLang="en-US" sz="6000" dirty="0"/>
              <a:t>災害時に備えた</a:t>
            </a:r>
            <a:br>
              <a:rPr kumimoji="1" lang="en-US" altLang="ja-JP" sz="6000" dirty="0"/>
            </a:br>
            <a:r>
              <a:rPr kumimoji="1" lang="ja-JP" altLang="en-US" sz="6000" dirty="0"/>
              <a:t>家庭での</a:t>
            </a:r>
            <a:br>
              <a:rPr kumimoji="1" lang="en-US" altLang="ja-JP" sz="6000" dirty="0"/>
            </a:br>
            <a:r>
              <a:rPr kumimoji="1" lang="ja-JP" altLang="en-US" sz="6000" dirty="0"/>
              <a:t>食品ストックについて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1DD4274-314E-4341-8897-B9B03F6492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99822" y="6513956"/>
            <a:ext cx="3426974" cy="696470"/>
          </a:xfrm>
        </p:spPr>
        <p:txBody>
          <a:bodyPr anchor="ctr">
            <a:normAutofit/>
          </a:bodyPr>
          <a:lstStyle/>
          <a:p>
            <a:pPr algn="l"/>
            <a:r>
              <a:rPr kumimoji="1" lang="ja-JP" altLang="en-US" sz="2700" dirty="0"/>
              <a:t>年　　組　</a:t>
            </a:r>
          </a:p>
        </p:txBody>
      </p:sp>
      <p:sp>
        <p:nvSpPr>
          <p:cNvPr id="30" name="Rectangle 24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61002" y="6090053"/>
            <a:ext cx="4169807" cy="302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4C5795-0242-4BBB-85D8-DA11AFA2308E}"/>
              </a:ext>
            </a:extLst>
          </p:cNvPr>
          <p:cNvSpPr txBox="1"/>
          <p:nvPr/>
        </p:nvSpPr>
        <p:spPr>
          <a:xfrm>
            <a:off x="9271939" y="110532"/>
            <a:ext cx="127234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自由研究</a:t>
            </a: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5CA32426-366A-4EA5-BCC9-42168DC9E949}"/>
              </a:ext>
            </a:extLst>
          </p:cNvPr>
          <p:cNvCxnSpPr>
            <a:cxnSpLocks/>
          </p:cNvCxnSpPr>
          <p:nvPr/>
        </p:nvCxnSpPr>
        <p:spPr>
          <a:xfrm>
            <a:off x="2892638" y="7026561"/>
            <a:ext cx="4906537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4934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32D2704E-DBCC-413F-BB3C-4208B9BEC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災害が起こったときの</a:t>
            </a:r>
            <a:br>
              <a:rPr kumimoji="1" lang="en-US" altLang="ja-JP" dirty="0"/>
            </a:br>
            <a:r>
              <a:rPr kumimoji="1" lang="ja-JP" altLang="en-US" dirty="0"/>
              <a:t>食事はどうする？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AD544A4-8CEA-4FBB-9CF5-EA7434DE3740}"/>
              </a:ext>
            </a:extLst>
          </p:cNvPr>
          <p:cNvSpPr/>
          <p:nvPr/>
        </p:nvSpPr>
        <p:spPr>
          <a:xfrm>
            <a:off x="463335" y="2585955"/>
            <a:ext cx="9949657" cy="19292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975" indent="-180975" defTabSz="360000">
              <a:tabLst>
                <a:tab pos="0" algn="l"/>
              </a:tabLst>
            </a:pPr>
            <a:endParaRPr kumimoji="1" lang="en-US" altLang="ja-JP" dirty="0">
              <a:solidFill>
                <a:srgbClr val="FF0000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823B9A9-47DF-4463-AAB3-88B2F9EA5F90}"/>
              </a:ext>
            </a:extLst>
          </p:cNvPr>
          <p:cNvSpPr/>
          <p:nvPr/>
        </p:nvSpPr>
        <p:spPr>
          <a:xfrm>
            <a:off x="4160673" y="5502110"/>
            <a:ext cx="6128730" cy="15273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solidFill>
                  <a:schemeClr val="tx1"/>
                </a:solidFill>
              </a:rPr>
              <a:t>普段から、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2400" b="1" u="sng" dirty="0">
                <a:solidFill>
                  <a:schemeClr val="tx1"/>
                </a:solidFill>
              </a:rPr>
              <a:t>最低３日分～１週間分</a:t>
            </a:r>
            <a:r>
              <a:rPr kumimoji="1" lang="en-US" altLang="ja-JP" sz="2400" b="1" u="sng" dirty="0">
                <a:solidFill>
                  <a:schemeClr val="tx1"/>
                </a:solidFill>
              </a:rPr>
              <a:t>×</a:t>
            </a:r>
            <a:r>
              <a:rPr kumimoji="1" lang="ja-JP" altLang="en-US" sz="2400" b="1" u="sng" dirty="0">
                <a:solidFill>
                  <a:schemeClr val="tx1"/>
                </a:solidFill>
              </a:rPr>
              <a:t>人数分</a:t>
            </a:r>
            <a:r>
              <a:rPr kumimoji="1" lang="ja-JP" altLang="en-US" sz="2400" dirty="0">
                <a:solidFill>
                  <a:schemeClr val="tx1"/>
                </a:solidFill>
              </a:rPr>
              <a:t>の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algn="ctr"/>
            <a:r>
              <a:rPr lang="ja-JP" altLang="en-US" sz="2400" b="1" u="sng" dirty="0">
                <a:solidFill>
                  <a:schemeClr val="tx1"/>
                </a:solidFill>
              </a:rPr>
              <a:t>食品を</a:t>
            </a:r>
            <a:r>
              <a:rPr kumimoji="1" lang="ja-JP" altLang="en-US" sz="2400" b="1" u="sng" dirty="0">
                <a:solidFill>
                  <a:schemeClr val="tx1"/>
                </a:solidFill>
              </a:rPr>
              <a:t>家庭においておく</a:t>
            </a:r>
            <a:r>
              <a:rPr kumimoji="1" lang="ja-JP" altLang="en-US" sz="2400" dirty="0">
                <a:solidFill>
                  <a:schemeClr val="tx1"/>
                </a:solidFill>
              </a:rPr>
              <a:t>ことが大切</a:t>
            </a:r>
            <a:endParaRPr kumimoji="1" lang="en-US" altLang="ja-JP" sz="2400" dirty="0">
              <a:solidFill>
                <a:schemeClr val="tx1"/>
              </a:solidFill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B2DC9CC-C719-4135-92C7-99068A3A5EE8}"/>
              </a:ext>
            </a:extLst>
          </p:cNvPr>
          <p:cNvSpPr/>
          <p:nvPr/>
        </p:nvSpPr>
        <p:spPr>
          <a:xfrm>
            <a:off x="463334" y="1938215"/>
            <a:ext cx="4599320" cy="64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災害が起こると、食事はどうなるだろう？</a:t>
            </a:r>
            <a:endParaRPr kumimoji="1" lang="en-US" altLang="ja-JP" dirty="0">
              <a:solidFill>
                <a:schemeClr val="tx1"/>
              </a:solidFill>
            </a:endParaRPr>
          </a:p>
          <a:p>
            <a:r>
              <a:rPr kumimoji="1" lang="ja-JP" altLang="en-US" dirty="0">
                <a:solidFill>
                  <a:schemeClr val="tx1"/>
                </a:solidFill>
              </a:rPr>
              <a:t>思いついたことを書いてみよう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B2DCAAB-7744-4782-B0B1-96650B29A0DC}"/>
              </a:ext>
            </a:extLst>
          </p:cNvPr>
          <p:cNvSpPr/>
          <p:nvPr/>
        </p:nvSpPr>
        <p:spPr>
          <a:xfrm>
            <a:off x="4977916" y="6825839"/>
            <a:ext cx="2914021" cy="5579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家庭での食品ストック（家庭備蓄）</a:t>
            </a:r>
          </a:p>
        </p:txBody>
      </p:sp>
      <p:sp>
        <p:nvSpPr>
          <p:cNvPr id="10" name="矢印: 上向き折線 9">
            <a:extLst>
              <a:ext uri="{FF2B5EF4-FFF2-40B4-BE49-F238E27FC236}">
                <a16:creationId xmlns:a16="http://schemas.microsoft.com/office/drawing/2014/main" id="{C500CCAF-2B7D-424A-AE90-82F05708D5F4}"/>
              </a:ext>
            </a:extLst>
          </p:cNvPr>
          <p:cNvSpPr/>
          <p:nvPr/>
        </p:nvSpPr>
        <p:spPr>
          <a:xfrm rot="5400000">
            <a:off x="2582212" y="4878884"/>
            <a:ext cx="1860529" cy="1062724"/>
          </a:xfrm>
          <a:prstGeom prst="bentUpArrow">
            <a:avLst>
              <a:gd name="adj1" fmla="val 30647"/>
              <a:gd name="adj2" fmla="val 25000"/>
              <a:gd name="adj3" fmla="val 354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CFF42772-3F19-4EE6-BBB2-4D05BA89B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143" y="6181002"/>
            <a:ext cx="666750" cy="1143000"/>
          </a:xfrm>
          <a:prstGeom prst="rect">
            <a:avLst/>
          </a:prstGeom>
        </p:spPr>
      </p:pic>
      <p:pic>
        <p:nvPicPr>
          <p:cNvPr id="16" name="図 1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8923699D-D9A8-4A86-B44D-8CBED0A288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880" y="6181002"/>
            <a:ext cx="533400" cy="1143000"/>
          </a:xfrm>
          <a:prstGeom prst="rect">
            <a:avLst/>
          </a:prstGeom>
        </p:spPr>
      </p:pic>
      <p:sp>
        <p:nvSpPr>
          <p:cNvPr id="18" name="思考の吹き出し: 雲形 17">
            <a:extLst>
              <a:ext uri="{FF2B5EF4-FFF2-40B4-BE49-F238E27FC236}">
                <a16:creationId xmlns:a16="http://schemas.microsoft.com/office/drawing/2014/main" id="{E70843E8-3E65-48AB-9AFA-99D541F4ECD9}"/>
              </a:ext>
            </a:extLst>
          </p:cNvPr>
          <p:cNvSpPr/>
          <p:nvPr/>
        </p:nvSpPr>
        <p:spPr>
          <a:xfrm>
            <a:off x="87062" y="5050658"/>
            <a:ext cx="2736105" cy="902903"/>
          </a:xfrm>
          <a:prstGeom prst="cloudCallout">
            <a:avLst>
              <a:gd name="adj1" fmla="val 8395"/>
              <a:gd name="adj2" fmla="val 71403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400" dirty="0"/>
              <a:t>食事が足りるか</a:t>
            </a:r>
            <a:endParaRPr kumimoji="1" lang="en-US" altLang="ja-JP" sz="1400" dirty="0"/>
          </a:p>
          <a:p>
            <a:pPr algn="ctr"/>
            <a:r>
              <a:rPr kumimoji="1" lang="ja-JP" altLang="en-US" sz="1400" dirty="0"/>
              <a:t>不安</a:t>
            </a:r>
            <a:r>
              <a:rPr kumimoji="1" lang="en-US" altLang="ja-JP" sz="1400" dirty="0"/>
              <a:t>……</a:t>
            </a:r>
            <a:endParaRPr kumimoji="1" lang="ja-JP" altLang="en-US" sz="1400" dirty="0"/>
          </a:p>
        </p:txBody>
      </p:sp>
      <p:pic>
        <p:nvPicPr>
          <p:cNvPr id="20" name="図 19" descr="人形, 挿絵 が含まれている画像&#10;&#10;自動的に生成された説明">
            <a:extLst>
              <a:ext uri="{FF2B5EF4-FFF2-40B4-BE49-F238E27FC236}">
                <a16:creationId xmlns:a16="http://schemas.microsoft.com/office/drawing/2014/main" id="{F4EF13CC-656D-4E78-BAF0-6684C81778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567" y="4577400"/>
            <a:ext cx="1214836" cy="1278774"/>
          </a:xfrm>
          <a:prstGeom prst="rect">
            <a:avLst/>
          </a:prstGeom>
        </p:spPr>
      </p:pic>
      <p:pic>
        <p:nvPicPr>
          <p:cNvPr id="23" name="グラフィックス 22" descr="本">
            <a:extLst>
              <a:ext uri="{FF2B5EF4-FFF2-40B4-BE49-F238E27FC236}">
                <a16:creationId xmlns:a16="http://schemas.microsoft.com/office/drawing/2014/main" id="{474CCA8B-12C3-4209-9D4F-7488A4A693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062" y="8931"/>
            <a:ext cx="648000" cy="648000"/>
          </a:xfrm>
          <a:prstGeom prst="rect">
            <a:avLst/>
          </a:prstGeom>
        </p:spPr>
      </p:pic>
      <p:sp>
        <p:nvSpPr>
          <p:cNvPr id="24" name="吹き出し: 四角形 23">
            <a:extLst>
              <a:ext uri="{FF2B5EF4-FFF2-40B4-BE49-F238E27FC236}">
                <a16:creationId xmlns:a16="http://schemas.microsoft.com/office/drawing/2014/main" id="{D0AD3926-AC0C-40AD-912E-2F6F19C39EFB}"/>
              </a:ext>
            </a:extLst>
          </p:cNvPr>
          <p:cNvSpPr/>
          <p:nvPr/>
        </p:nvSpPr>
        <p:spPr>
          <a:xfrm>
            <a:off x="5154147" y="1791428"/>
            <a:ext cx="5258845" cy="710559"/>
          </a:xfrm>
          <a:prstGeom prst="wedgeRectCallout">
            <a:avLst>
              <a:gd name="adj1" fmla="val -38178"/>
              <a:gd name="adj2" fmla="val 7864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/>
              <a:t>思いつかない時は、「災害時に備えた食品ストックガイド」の</a:t>
            </a:r>
            <a:r>
              <a:rPr kumimoji="1" lang="en-US" altLang="ja-JP" sz="1400" dirty="0"/>
              <a:t>P2</a:t>
            </a:r>
            <a:r>
              <a:rPr kumimoji="1" lang="ja-JP" altLang="en-US" sz="1400" dirty="0"/>
              <a:t>「なぜ食品の家庭備蓄が必要なの？」を見てみよう</a:t>
            </a:r>
            <a:endParaRPr kumimoji="1" lang="en-US" altLang="ja-JP" sz="1400" dirty="0"/>
          </a:p>
        </p:txBody>
      </p:sp>
    </p:spTree>
    <p:extLst>
      <p:ext uri="{BB962C8B-B14F-4D97-AF65-F5344CB8AC3E}">
        <p14:creationId xmlns:p14="http://schemas.microsoft.com/office/powerpoint/2010/main" val="3703847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F450F0-5651-416D-B023-574936818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2" y="402483"/>
            <a:ext cx="9221689" cy="1461188"/>
          </a:xfrm>
        </p:spPr>
        <p:txBody>
          <a:bodyPr/>
          <a:lstStyle/>
          <a:p>
            <a:r>
              <a:rPr kumimoji="1" lang="ja-JP" altLang="en-US" dirty="0"/>
              <a:t>調べてみよう、</a:t>
            </a:r>
            <a:br>
              <a:rPr kumimoji="1" lang="en-US" altLang="ja-JP" dirty="0"/>
            </a:br>
            <a:r>
              <a:rPr kumimoji="1" lang="ja-JP" altLang="en-US" dirty="0"/>
              <a:t>家庭の食品ストック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020F4B6-8BD4-4084-8D3D-D03F1A341805}"/>
              </a:ext>
            </a:extLst>
          </p:cNvPr>
          <p:cNvSpPr/>
          <p:nvPr/>
        </p:nvSpPr>
        <p:spPr>
          <a:xfrm>
            <a:off x="2768608" y="2004772"/>
            <a:ext cx="3002926" cy="4136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indent="-180975" defTabSz="360000">
              <a:tabLst>
                <a:tab pos="0" algn="l"/>
              </a:tabLst>
            </a:pPr>
            <a:r>
              <a:rPr kumimoji="1" lang="ja-JP" altLang="en-US" dirty="0">
                <a:solidFill>
                  <a:schemeClr val="tx1"/>
                </a:solidFill>
              </a:rPr>
              <a:t>・水　：ある　／　ない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286A31A-3C66-45E7-9C10-F9C2DF6BFE2D}"/>
              </a:ext>
            </a:extLst>
          </p:cNvPr>
          <p:cNvSpPr/>
          <p:nvPr/>
        </p:nvSpPr>
        <p:spPr>
          <a:xfrm>
            <a:off x="305906" y="2002452"/>
            <a:ext cx="2462702" cy="4220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必ず用意したいもの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ABC6E15A-837F-484A-97F8-AEC7CE95DC2E}"/>
              </a:ext>
            </a:extLst>
          </p:cNvPr>
          <p:cNvSpPr/>
          <p:nvPr/>
        </p:nvSpPr>
        <p:spPr>
          <a:xfrm>
            <a:off x="2768608" y="2414580"/>
            <a:ext cx="6618658" cy="4220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indent="-180975" defTabSz="360000">
              <a:tabLst>
                <a:tab pos="0" algn="l"/>
              </a:tabLst>
            </a:pPr>
            <a:r>
              <a:rPr kumimoji="1" lang="ja-JP" altLang="en-US" dirty="0">
                <a:solidFill>
                  <a:schemeClr val="tx1"/>
                </a:solidFill>
              </a:rPr>
              <a:t>・熱源（カセットコンロ・カセットボンベ）：ある　／　ない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sp>
        <p:nvSpPr>
          <p:cNvPr id="6" name="吹き出し: 四角形 5">
            <a:extLst>
              <a:ext uri="{FF2B5EF4-FFF2-40B4-BE49-F238E27FC236}">
                <a16:creationId xmlns:a16="http://schemas.microsoft.com/office/drawing/2014/main" id="{09454136-0442-4575-BA89-C95B255E04DA}"/>
              </a:ext>
            </a:extLst>
          </p:cNvPr>
          <p:cNvSpPr/>
          <p:nvPr/>
        </p:nvSpPr>
        <p:spPr>
          <a:xfrm>
            <a:off x="6581734" y="433357"/>
            <a:ext cx="4051814" cy="761146"/>
          </a:xfrm>
          <a:prstGeom prst="wedgeRectCallout">
            <a:avLst>
              <a:gd name="adj1" fmla="val -59650"/>
              <a:gd name="adj2" fmla="val 14406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/>
              <a:t>１人１日およそ３Ｌ程度（飲料水＋調理用水）</a:t>
            </a:r>
            <a:endParaRPr kumimoji="1" lang="en-US" altLang="ja-JP" sz="1400" dirty="0"/>
          </a:p>
          <a:p>
            <a:pPr algn="ctr"/>
            <a:r>
              <a:rPr kumimoji="1" lang="en-US" altLang="ja-JP" sz="1400" dirty="0"/>
              <a:t>※</a:t>
            </a:r>
            <a:r>
              <a:rPr kumimoji="1" lang="ja-JP" altLang="en-US" sz="1400" dirty="0"/>
              <a:t>湯せん、食品や食器を</a:t>
            </a:r>
            <a:endParaRPr kumimoji="1" lang="en-US" altLang="ja-JP" sz="1400" dirty="0"/>
          </a:p>
          <a:p>
            <a:pPr algn="ctr"/>
            <a:r>
              <a:rPr kumimoji="1" lang="ja-JP" altLang="en-US" sz="1400" dirty="0"/>
              <a:t>洗ったりする水は別途必要です</a:t>
            </a:r>
          </a:p>
        </p:txBody>
      </p:sp>
      <p:sp>
        <p:nvSpPr>
          <p:cNvPr id="7" name="吹き出し: 四角形 6">
            <a:extLst>
              <a:ext uri="{FF2B5EF4-FFF2-40B4-BE49-F238E27FC236}">
                <a16:creationId xmlns:a16="http://schemas.microsoft.com/office/drawing/2014/main" id="{A7FC7E87-716D-4422-A525-D3CA190FF8D1}"/>
              </a:ext>
            </a:extLst>
          </p:cNvPr>
          <p:cNvSpPr/>
          <p:nvPr/>
        </p:nvSpPr>
        <p:spPr>
          <a:xfrm>
            <a:off x="7062962" y="1719767"/>
            <a:ext cx="3570586" cy="451636"/>
          </a:xfrm>
          <a:prstGeom prst="wedgeRectCallout">
            <a:avLst>
              <a:gd name="adj1" fmla="val 8039"/>
              <a:gd name="adj2" fmla="val 9951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/>
              <a:t>熱源があれば、</a:t>
            </a:r>
            <a:r>
              <a:rPr lang="ja-JP" altLang="en-US" sz="1400" dirty="0"/>
              <a:t>電気・ガスが止まっても</a:t>
            </a:r>
            <a:endParaRPr kumimoji="1" lang="en-US" altLang="ja-JP" sz="1400" dirty="0"/>
          </a:p>
          <a:p>
            <a:pPr algn="ctr"/>
            <a:r>
              <a:rPr kumimoji="1" lang="ja-JP" altLang="en-US" sz="1400" dirty="0"/>
              <a:t>食べられる食品の幅が広がります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231CB91B-9BEB-4B95-8662-F5E60020EF60}"/>
              </a:ext>
            </a:extLst>
          </p:cNvPr>
          <p:cNvSpPr/>
          <p:nvPr/>
        </p:nvSpPr>
        <p:spPr>
          <a:xfrm>
            <a:off x="305906" y="3267825"/>
            <a:ext cx="8566633" cy="6806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「災害時に備えた食品ストックガイド」Ｐ</a:t>
            </a:r>
            <a:r>
              <a:rPr kumimoji="1" lang="en-US" altLang="ja-JP" dirty="0">
                <a:solidFill>
                  <a:schemeClr val="tx1"/>
                </a:solidFill>
              </a:rPr>
              <a:t>5</a:t>
            </a:r>
            <a:r>
              <a:rPr kumimoji="1" lang="ja-JP" altLang="en-US" dirty="0">
                <a:solidFill>
                  <a:schemeClr val="tx1"/>
                </a:solidFill>
              </a:rPr>
              <a:t>～</a:t>
            </a:r>
            <a:r>
              <a:rPr kumimoji="1" lang="en-US" altLang="ja-JP" dirty="0">
                <a:solidFill>
                  <a:schemeClr val="tx1"/>
                </a:solidFill>
              </a:rPr>
              <a:t>7</a:t>
            </a:r>
            <a:r>
              <a:rPr kumimoji="1" lang="ja-JP" altLang="en-US" dirty="0">
                <a:solidFill>
                  <a:schemeClr val="tx1"/>
                </a:solidFill>
              </a:rPr>
              <a:t>を見ながら、自分の家にある、</a:t>
            </a:r>
            <a:endParaRPr kumimoji="1" lang="en-US" altLang="ja-JP" dirty="0">
              <a:solidFill>
                <a:schemeClr val="tx1"/>
              </a:solidFill>
            </a:endParaRPr>
          </a:p>
          <a:p>
            <a:r>
              <a:rPr kumimoji="1" lang="ja-JP" altLang="en-US" dirty="0">
                <a:solidFill>
                  <a:schemeClr val="tx1"/>
                </a:solidFill>
              </a:rPr>
              <a:t>備蓄に向いている食品を調べてみました。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6A8A197-4970-4786-A1F7-D6A196C165BB}"/>
              </a:ext>
            </a:extLst>
          </p:cNvPr>
          <p:cNvSpPr/>
          <p:nvPr/>
        </p:nvSpPr>
        <p:spPr>
          <a:xfrm>
            <a:off x="305904" y="2871228"/>
            <a:ext cx="8566633" cy="3922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家庭にある食品ストックを調べてみよう</a:t>
            </a:r>
          </a:p>
        </p:txBody>
      </p:sp>
      <p:pic>
        <p:nvPicPr>
          <p:cNvPr id="15" name="グラフィックス 14" descr="拡大鏡">
            <a:extLst>
              <a:ext uri="{FF2B5EF4-FFF2-40B4-BE49-F238E27FC236}">
                <a16:creationId xmlns:a16="http://schemas.microsoft.com/office/drawing/2014/main" id="{CA4E66EE-DACD-4568-9076-F42C031253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65" y="43644"/>
            <a:ext cx="676797" cy="676797"/>
          </a:xfrm>
          <a:prstGeom prst="rect">
            <a:avLst/>
          </a:prstGeom>
        </p:spPr>
      </p:pic>
      <p:graphicFrame>
        <p:nvGraphicFramePr>
          <p:cNvPr id="13" name="表 15">
            <a:extLst>
              <a:ext uri="{FF2B5EF4-FFF2-40B4-BE49-F238E27FC236}">
                <a16:creationId xmlns:a16="http://schemas.microsoft.com/office/drawing/2014/main" id="{C0214C74-0D6B-4002-B012-8565DB3AFD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004471"/>
              </p:ext>
            </p:extLst>
          </p:nvPr>
        </p:nvGraphicFramePr>
        <p:xfrm>
          <a:off x="305906" y="4165518"/>
          <a:ext cx="10080000" cy="3301029"/>
        </p:xfrm>
        <a:graphic>
          <a:graphicData uri="http://schemas.openxmlformats.org/drawingml/2006/table">
            <a:tbl>
              <a:tblPr firstRow="1">
                <a:tableStyleId>{68D230F3-CF80-4859-8CE7-A43EE81993B5}</a:tableStyleId>
              </a:tblPr>
              <a:tblGrid>
                <a:gridCol w="2520000">
                  <a:extLst>
                    <a:ext uri="{9D8B030D-6E8A-4147-A177-3AD203B41FA5}">
                      <a16:colId xmlns:a16="http://schemas.microsoft.com/office/drawing/2014/main" val="767147434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3598033660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678572061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1854920862"/>
                    </a:ext>
                  </a:extLst>
                </a:gridCol>
              </a:tblGrid>
              <a:tr h="386227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主食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主菜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副菜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その他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8865345"/>
                  </a:ext>
                </a:extLst>
              </a:tr>
              <a:tr h="344015">
                <a:tc>
                  <a:txBody>
                    <a:bodyPr/>
                    <a:lstStyle/>
                    <a:p>
                      <a:r>
                        <a:rPr kumimoji="1" lang="ja-JP" altLang="en-US" sz="1500" dirty="0"/>
                        <a:t>米、パン、麺類等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500" dirty="0"/>
                        <a:t>缶詰</a:t>
                      </a:r>
                      <a:r>
                        <a:rPr kumimoji="1" lang="en-US" altLang="ja-JP" sz="1500" dirty="0"/>
                        <a:t>(</a:t>
                      </a:r>
                      <a:r>
                        <a:rPr kumimoji="1" lang="ja-JP" altLang="en-US" sz="1500" dirty="0"/>
                        <a:t>肉・魚</a:t>
                      </a:r>
                      <a:r>
                        <a:rPr kumimoji="1" lang="en-US" altLang="ja-JP" sz="1500" dirty="0"/>
                        <a:t>)</a:t>
                      </a:r>
                      <a:r>
                        <a:rPr kumimoji="1" lang="ja-JP" altLang="en-US" sz="1500" dirty="0"/>
                        <a:t>・レトルト等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500" dirty="0"/>
                        <a:t>乾物・野菜等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kumimoji="1" lang="en-US" altLang="ja-JP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3040489"/>
                  </a:ext>
                </a:extLst>
              </a:tr>
              <a:tr h="2563187">
                <a:tc>
                  <a:txBody>
                    <a:bodyPr/>
                    <a:lstStyle/>
                    <a:p>
                      <a:endParaRPr kumimoji="1" lang="en-US" altLang="ja-JP" sz="1800" dirty="0">
                        <a:solidFill>
                          <a:srgbClr val="FF0000"/>
                        </a:solidFill>
                      </a:endParaRPr>
                    </a:p>
                    <a:p>
                      <a:endParaRPr kumimoji="1" lang="en-US" altLang="ja-JP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800" dirty="0">
                        <a:solidFill>
                          <a:srgbClr val="FF0000"/>
                        </a:solidFill>
                      </a:endParaRPr>
                    </a:p>
                    <a:p>
                      <a:endParaRPr kumimoji="1" lang="ja-JP" altLang="en-US" sz="1800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49873145"/>
                  </a:ext>
                </a:extLst>
              </a:tr>
            </a:tbl>
          </a:graphicData>
        </a:graphic>
      </p:graphicFrame>
      <p:sp>
        <p:nvSpPr>
          <p:cNvPr id="20" name="吹き出し: 四角形 19">
            <a:extLst>
              <a:ext uri="{FF2B5EF4-FFF2-40B4-BE49-F238E27FC236}">
                <a16:creationId xmlns:a16="http://schemas.microsoft.com/office/drawing/2014/main" id="{B5E6B460-0EBF-4679-9892-58A2597AA86B}"/>
              </a:ext>
            </a:extLst>
          </p:cNvPr>
          <p:cNvSpPr/>
          <p:nvPr/>
        </p:nvSpPr>
        <p:spPr>
          <a:xfrm>
            <a:off x="8722225" y="3420421"/>
            <a:ext cx="1911323" cy="636362"/>
          </a:xfrm>
          <a:prstGeom prst="wedgeRectCallout">
            <a:avLst>
              <a:gd name="adj1" fmla="val -44498"/>
              <a:gd name="adj2" fmla="val 9204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1400" b="1" dirty="0"/>
              <a:t>自分の好きな食品に〇をつけてみよう</a:t>
            </a:r>
          </a:p>
        </p:txBody>
      </p:sp>
    </p:spTree>
    <p:extLst>
      <p:ext uri="{BB962C8B-B14F-4D97-AF65-F5344CB8AC3E}">
        <p14:creationId xmlns:p14="http://schemas.microsoft.com/office/powerpoint/2010/main" val="4286394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BD3538A6-021D-4896-8D46-B6673072536A}"/>
              </a:ext>
            </a:extLst>
          </p:cNvPr>
          <p:cNvSpPr/>
          <p:nvPr/>
        </p:nvSpPr>
        <p:spPr>
          <a:xfrm>
            <a:off x="405470" y="3210466"/>
            <a:ext cx="10098594" cy="41544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32D2704E-DBCC-413F-BB3C-4208B9BEC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災害時の食事を体験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2EBF1AB-9269-4642-B64F-D401796C5B55}"/>
              </a:ext>
            </a:extLst>
          </p:cNvPr>
          <p:cNvSpPr/>
          <p:nvPr/>
        </p:nvSpPr>
        <p:spPr>
          <a:xfrm>
            <a:off x="6584068" y="525568"/>
            <a:ext cx="3976750" cy="940279"/>
          </a:xfrm>
          <a:prstGeom prst="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ja-JP" altLang="en-US" sz="1400" dirty="0">
                <a:solidFill>
                  <a:schemeClr val="tx1"/>
                </a:solidFill>
              </a:rPr>
              <a:t>レシピの出典</a:t>
            </a:r>
            <a:endParaRPr kumimoji="1" lang="en-US" altLang="ja-JP" sz="1400" dirty="0">
              <a:solidFill>
                <a:schemeClr val="tx1"/>
              </a:solidFill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A8AC32D-D9FE-407A-85A1-ED3C80EEFE05}"/>
              </a:ext>
            </a:extLst>
          </p:cNvPr>
          <p:cNvSpPr/>
          <p:nvPr/>
        </p:nvSpPr>
        <p:spPr>
          <a:xfrm>
            <a:off x="296610" y="1604868"/>
            <a:ext cx="10098593" cy="5033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普段使っている</a:t>
            </a:r>
            <a:r>
              <a:rPr kumimoji="1" lang="ja-JP" altLang="en-US" b="1" dirty="0">
                <a:solidFill>
                  <a:schemeClr val="tx1"/>
                </a:solidFill>
              </a:rPr>
              <a:t>電気、水道、ガス</a:t>
            </a:r>
            <a:r>
              <a:rPr kumimoji="1" lang="ja-JP" altLang="en-US" dirty="0">
                <a:solidFill>
                  <a:schemeClr val="tx1"/>
                </a:solidFill>
              </a:rPr>
              <a:t>を使わずに、</a:t>
            </a:r>
            <a:r>
              <a:rPr kumimoji="1" lang="ja-JP" altLang="en-US" b="1" dirty="0">
                <a:solidFill>
                  <a:schemeClr val="tx1"/>
                </a:solidFill>
              </a:rPr>
              <a:t>家庭にある食品ストック</a:t>
            </a:r>
            <a:r>
              <a:rPr kumimoji="1" lang="ja-JP" altLang="en-US" dirty="0">
                <a:solidFill>
                  <a:schemeClr val="tx1"/>
                </a:solidFill>
              </a:rPr>
              <a:t>を使って料理をしました。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905041B8-DA1F-4731-8408-2D3404D24FA7}"/>
              </a:ext>
            </a:extLst>
          </p:cNvPr>
          <p:cNvSpPr/>
          <p:nvPr/>
        </p:nvSpPr>
        <p:spPr>
          <a:xfrm>
            <a:off x="2152484" y="2108214"/>
            <a:ext cx="6386845" cy="7506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600" dirty="0">
                <a:solidFill>
                  <a:schemeClr val="tx1"/>
                </a:solidFill>
              </a:rPr>
              <a:t>〇水道、ガスの代わりに使ったもの</a:t>
            </a:r>
            <a:endParaRPr kumimoji="1" lang="en-US" altLang="ja-JP" sz="1600" dirty="0">
              <a:solidFill>
                <a:schemeClr val="tx1"/>
              </a:solidFill>
            </a:endParaRPr>
          </a:p>
          <a:p>
            <a:r>
              <a:rPr kumimoji="1" lang="ja-JP" altLang="en-US" sz="1600" dirty="0">
                <a:solidFill>
                  <a:schemeClr val="tx1"/>
                </a:solidFill>
              </a:rPr>
              <a:t>　</a:t>
            </a:r>
            <a:r>
              <a:rPr lang="ja-JP" altLang="en-US" sz="1600" dirty="0">
                <a:solidFill>
                  <a:schemeClr val="tx1"/>
                </a:solidFill>
              </a:rPr>
              <a:t>ペットボトル等の水　</a:t>
            </a:r>
            <a:r>
              <a:rPr kumimoji="1" lang="ja-JP" altLang="en-US" sz="1600" dirty="0">
                <a:solidFill>
                  <a:schemeClr val="tx1"/>
                </a:solidFill>
              </a:rPr>
              <a:t>／　</a:t>
            </a:r>
            <a:r>
              <a:rPr lang="ja-JP" altLang="en-US" sz="1600" dirty="0">
                <a:solidFill>
                  <a:schemeClr val="tx1"/>
                </a:solidFill>
              </a:rPr>
              <a:t>カセットコンロ・カセットボンベ　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25D60950-97E0-4A76-A200-6F4589F373AB}"/>
              </a:ext>
            </a:extLst>
          </p:cNvPr>
          <p:cNvSpPr/>
          <p:nvPr/>
        </p:nvSpPr>
        <p:spPr>
          <a:xfrm>
            <a:off x="460552" y="4123906"/>
            <a:ext cx="1845187" cy="30332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kumimoji="1" lang="en-US" altLang="ja-JP" sz="1600" dirty="0">
              <a:solidFill>
                <a:srgbClr val="FF0000"/>
              </a:solidFill>
            </a:endParaRPr>
          </a:p>
          <a:p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89E38D05-5B50-47B1-9AD6-33869CCC86CC}"/>
              </a:ext>
            </a:extLst>
          </p:cNvPr>
          <p:cNvSpPr/>
          <p:nvPr/>
        </p:nvSpPr>
        <p:spPr>
          <a:xfrm>
            <a:off x="460552" y="3701875"/>
            <a:ext cx="1845187" cy="4220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用意するもの</a:t>
            </a: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B00EF617-6C9D-40EA-B7F7-2E709EC9EADE}"/>
              </a:ext>
            </a:extLst>
          </p:cNvPr>
          <p:cNvSpPr/>
          <p:nvPr/>
        </p:nvSpPr>
        <p:spPr>
          <a:xfrm>
            <a:off x="2557489" y="3020977"/>
            <a:ext cx="5576835" cy="4220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レシピ名：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1F930C73-2732-4961-9ED4-09F1A7AF46E6}"/>
              </a:ext>
            </a:extLst>
          </p:cNvPr>
          <p:cNvSpPr/>
          <p:nvPr/>
        </p:nvSpPr>
        <p:spPr>
          <a:xfrm>
            <a:off x="2360205" y="4123907"/>
            <a:ext cx="3112507" cy="303328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kumimoji="1" lang="en-US" altLang="ja-JP" sz="1600" dirty="0">
              <a:solidFill>
                <a:srgbClr val="FF0000"/>
              </a:solidFill>
            </a:endParaRPr>
          </a:p>
          <a:p>
            <a:endParaRPr lang="en-US" altLang="ja-JP" sz="1600" dirty="0">
              <a:solidFill>
                <a:srgbClr val="FF0000"/>
              </a:solidFill>
            </a:endParaRPr>
          </a:p>
          <a:p>
            <a:endParaRPr kumimoji="1" lang="ja-JP" altLang="en-US" sz="1600" dirty="0">
              <a:solidFill>
                <a:srgbClr val="FF0000"/>
              </a:solidFill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870DA05B-8FA1-4B21-858E-4AEC0448BBF0}"/>
              </a:ext>
            </a:extLst>
          </p:cNvPr>
          <p:cNvSpPr/>
          <p:nvPr/>
        </p:nvSpPr>
        <p:spPr>
          <a:xfrm>
            <a:off x="2360205" y="3701875"/>
            <a:ext cx="2427628" cy="4220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作り方</a:t>
            </a:r>
          </a:p>
        </p:txBody>
      </p:sp>
      <p:pic>
        <p:nvPicPr>
          <p:cNvPr id="31" name="グラフィックス 30" descr="走る">
            <a:extLst>
              <a:ext uri="{FF2B5EF4-FFF2-40B4-BE49-F238E27FC236}">
                <a16:creationId xmlns:a16="http://schemas.microsoft.com/office/drawing/2014/main" id="{C78243C8-7258-4C13-B6EB-29A19915B6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062" y="78483"/>
            <a:ext cx="648000" cy="648000"/>
          </a:xfrm>
          <a:prstGeom prst="rect">
            <a:avLst/>
          </a:prstGeom>
        </p:spPr>
      </p:pic>
      <p:sp>
        <p:nvSpPr>
          <p:cNvPr id="16" name="吹き出し: 四角形 15">
            <a:extLst>
              <a:ext uri="{FF2B5EF4-FFF2-40B4-BE49-F238E27FC236}">
                <a16:creationId xmlns:a16="http://schemas.microsoft.com/office/drawing/2014/main" id="{A3B74B92-138A-4398-853A-080D54FAEA8F}"/>
              </a:ext>
            </a:extLst>
          </p:cNvPr>
          <p:cNvSpPr/>
          <p:nvPr/>
        </p:nvSpPr>
        <p:spPr>
          <a:xfrm>
            <a:off x="87062" y="2809965"/>
            <a:ext cx="1911323" cy="451636"/>
          </a:xfrm>
          <a:prstGeom prst="wedgeRectCallout">
            <a:avLst>
              <a:gd name="adj1" fmla="val 18800"/>
              <a:gd name="adj2" fmla="val 14617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/>
              <a:t>材料費は</a:t>
            </a:r>
            <a:endParaRPr kumimoji="1" lang="en-US" altLang="ja-JP" sz="1400" dirty="0"/>
          </a:p>
          <a:p>
            <a:pPr algn="ctr"/>
            <a:r>
              <a:rPr kumimoji="1" lang="ja-JP" altLang="en-US" sz="1400" dirty="0"/>
              <a:t>約　　　円／１人分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5407A2-FF37-4854-A091-86A8FE0D37C6}"/>
              </a:ext>
            </a:extLst>
          </p:cNvPr>
          <p:cNvSpPr/>
          <p:nvPr/>
        </p:nvSpPr>
        <p:spPr>
          <a:xfrm>
            <a:off x="5579120" y="5856704"/>
            <a:ext cx="4818535" cy="13004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altLang="ja-JP" sz="1600" dirty="0">
              <a:solidFill>
                <a:srgbClr val="FF0000"/>
              </a:solidFill>
            </a:endParaRPr>
          </a:p>
          <a:p>
            <a:pPr algn="ctr"/>
            <a:endParaRPr kumimoji="1" lang="ja-JP" altLang="en-US" dirty="0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2E1CEDD4-7D8C-47D8-93BC-16B495F9B5BC}"/>
              </a:ext>
            </a:extLst>
          </p:cNvPr>
          <p:cNvSpPr>
            <a:spLocks noChangeAspect="1"/>
          </p:cNvSpPr>
          <p:nvPr/>
        </p:nvSpPr>
        <p:spPr>
          <a:xfrm>
            <a:off x="5916620" y="3701875"/>
            <a:ext cx="2160000" cy="162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9CD308B9-D0B9-4EF5-AD33-94EB7E3D7A57}"/>
              </a:ext>
            </a:extLst>
          </p:cNvPr>
          <p:cNvSpPr>
            <a:spLocks noChangeAspect="1"/>
          </p:cNvSpPr>
          <p:nvPr/>
        </p:nvSpPr>
        <p:spPr>
          <a:xfrm>
            <a:off x="8076620" y="3701875"/>
            <a:ext cx="2160000" cy="162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295E529D-F9BC-4671-9387-817CBB5B6C64}"/>
              </a:ext>
            </a:extLst>
          </p:cNvPr>
          <p:cNvSpPr/>
          <p:nvPr/>
        </p:nvSpPr>
        <p:spPr>
          <a:xfrm>
            <a:off x="5579120" y="5407369"/>
            <a:ext cx="2827069" cy="4493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料理中に大変だったこと</a:t>
            </a:r>
          </a:p>
        </p:txBody>
      </p:sp>
      <p:sp>
        <p:nvSpPr>
          <p:cNvPr id="32" name="吹き出し: 四角形 31">
            <a:extLst>
              <a:ext uri="{FF2B5EF4-FFF2-40B4-BE49-F238E27FC236}">
                <a16:creationId xmlns:a16="http://schemas.microsoft.com/office/drawing/2014/main" id="{83659B7A-D849-444E-B6A7-481C475B3524}"/>
              </a:ext>
            </a:extLst>
          </p:cNvPr>
          <p:cNvSpPr/>
          <p:nvPr/>
        </p:nvSpPr>
        <p:spPr>
          <a:xfrm>
            <a:off x="8592741" y="2207702"/>
            <a:ext cx="1911323" cy="1400588"/>
          </a:xfrm>
          <a:prstGeom prst="wedgeRectCallout">
            <a:avLst>
              <a:gd name="adj1" fmla="val -75686"/>
              <a:gd name="adj2" fmla="val 2533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ja-JP" altLang="en-US" sz="1400" dirty="0"/>
              <a:t>このレシピを選んだ理由は</a:t>
            </a:r>
            <a:r>
              <a:rPr lang="en-US" altLang="ja-JP" sz="1400" dirty="0"/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2426557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DE3490E0-6E9B-480A-ADD0-A47D29705681}"/>
              </a:ext>
            </a:extLst>
          </p:cNvPr>
          <p:cNvSpPr/>
          <p:nvPr/>
        </p:nvSpPr>
        <p:spPr>
          <a:xfrm>
            <a:off x="114300" y="2103120"/>
            <a:ext cx="10338014" cy="5224780"/>
          </a:xfrm>
          <a:custGeom>
            <a:avLst/>
            <a:gdLst>
              <a:gd name="connsiteX0" fmla="*/ 0 w 10439400"/>
              <a:gd name="connsiteY0" fmla="*/ 0 h 5156200"/>
              <a:gd name="connsiteX1" fmla="*/ 0 w 10439400"/>
              <a:gd name="connsiteY1" fmla="*/ 5156200 h 5156200"/>
              <a:gd name="connsiteX2" fmla="*/ 5575300 w 10439400"/>
              <a:gd name="connsiteY2" fmla="*/ 5156200 h 5156200"/>
              <a:gd name="connsiteX3" fmla="*/ 5575300 w 10439400"/>
              <a:gd name="connsiteY3" fmla="*/ 4876800 h 5156200"/>
              <a:gd name="connsiteX4" fmla="*/ 5575300 w 10439400"/>
              <a:gd name="connsiteY4" fmla="*/ 2540000 h 5156200"/>
              <a:gd name="connsiteX5" fmla="*/ 10439400 w 10439400"/>
              <a:gd name="connsiteY5" fmla="*/ 2540000 h 5156200"/>
              <a:gd name="connsiteX6" fmla="*/ 10439400 w 10439400"/>
              <a:gd name="connsiteY6" fmla="*/ 127000 h 5156200"/>
              <a:gd name="connsiteX7" fmla="*/ 0 w 10439400"/>
              <a:gd name="connsiteY7" fmla="*/ 127000 h 5156200"/>
              <a:gd name="connsiteX0" fmla="*/ 25400 w 10464800"/>
              <a:gd name="connsiteY0" fmla="*/ 0 h 5156200"/>
              <a:gd name="connsiteX1" fmla="*/ 25400 w 10464800"/>
              <a:gd name="connsiteY1" fmla="*/ 5156200 h 5156200"/>
              <a:gd name="connsiteX2" fmla="*/ 5600700 w 10464800"/>
              <a:gd name="connsiteY2" fmla="*/ 5156200 h 5156200"/>
              <a:gd name="connsiteX3" fmla="*/ 5600700 w 10464800"/>
              <a:gd name="connsiteY3" fmla="*/ 4876800 h 5156200"/>
              <a:gd name="connsiteX4" fmla="*/ 5600700 w 10464800"/>
              <a:gd name="connsiteY4" fmla="*/ 2540000 h 5156200"/>
              <a:gd name="connsiteX5" fmla="*/ 10464800 w 10464800"/>
              <a:gd name="connsiteY5" fmla="*/ 2540000 h 5156200"/>
              <a:gd name="connsiteX6" fmla="*/ 10464800 w 10464800"/>
              <a:gd name="connsiteY6" fmla="*/ 127000 h 5156200"/>
              <a:gd name="connsiteX7" fmla="*/ 0 w 10464800"/>
              <a:gd name="connsiteY7" fmla="*/ 25400 h 5156200"/>
              <a:gd name="connsiteX0" fmla="*/ 25400 w 10464800"/>
              <a:gd name="connsiteY0" fmla="*/ 0 h 5156200"/>
              <a:gd name="connsiteX1" fmla="*/ 25400 w 10464800"/>
              <a:gd name="connsiteY1" fmla="*/ 5156200 h 5156200"/>
              <a:gd name="connsiteX2" fmla="*/ 5600700 w 10464800"/>
              <a:gd name="connsiteY2" fmla="*/ 5156200 h 5156200"/>
              <a:gd name="connsiteX3" fmla="*/ 5600700 w 10464800"/>
              <a:gd name="connsiteY3" fmla="*/ 4876800 h 5156200"/>
              <a:gd name="connsiteX4" fmla="*/ 5600700 w 10464800"/>
              <a:gd name="connsiteY4" fmla="*/ 2540000 h 5156200"/>
              <a:gd name="connsiteX5" fmla="*/ 10464800 w 10464800"/>
              <a:gd name="connsiteY5" fmla="*/ 2540000 h 5156200"/>
              <a:gd name="connsiteX6" fmla="*/ 10439400 w 10464800"/>
              <a:gd name="connsiteY6" fmla="*/ 0 h 5156200"/>
              <a:gd name="connsiteX7" fmla="*/ 0 w 10464800"/>
              <a:gd name="connsiteY7" fmla="*/ 25400 h 5156200"/>
              <a:gd name="connsiteX0" fmla="*/ 25400 w 10477500"/>
              <a:gd name="connsiteY0" fmla="*/ 0 h 5156200"/>
              <a:gd name="connsiteX1" fmla="*/ 25400 w 10477500"/>
              <a:gd name="connsiteY1" fmla="*/ 5156200 h 5156200"/>
              <a:gd name="connsiteX2" fmla="*/ 5600700 w 10477500"/>
              <a:gd name="connsiteY2" fmla="*/ 5156200 h 5156200"/>
              <a:gd name="connsiteX3" fmla="*/ 5600700 w 10477500"/>
              <a:gd name="connsiteY3" fmla="*/ 4876800 h 5156200"/>
              <a:gd name="connsiteX4" fmla="*/ 5600700 w 10477500"/>
              <a:gd name="connsiteY4" fmla="*/ 2540000 h 5156200"/>
              <a:gd name="connsiteX5" fmla="*/ 10464800 w 10477500"/>
              <a:gd name="connsiteY5" fmla="*/ 2540000 h 5156200"/>
              <a:gd name="connsiteX6" fmla="*/ 10477500 w 10477500"/>
              <a:gd name="connsiteY6" fmla="*/ 12700 h 5156200"/>
              <a:gd name="connsiteX7" fmla="*/ 0 w 10477500"/>
              <a:gd name="connsiteY7" fmla="*/ 25400 h 5156200"/>
              <a:gd name="connsiteX0" fmla="*/ 25400 w 10465430"/>
              <a:gd name="connsiteY0" fmla="*/ 0 h 5156200"/>
              <a:gd name="connsiteX1" fmla="*/ 25400 w 10465430"/>
              <a:gd name="connsiteY1" fmla="*/ 5156200 h 5156200"/>
              <a:gd name="connsiteX2" fmla="*/ 5600700 w 10465430"/>
              <a:gd name="connsiteY2" fmla="*/ 5156200 h 5156200"/>
              <a:gd name="connsiteX3" fmla="*/ 5600700 w 10465430"/>
              <a:gd name="connsiteY3" fmla="*/ 4876800 h 5156200"/>
              <a:gd name="connsiteX4" fmla="*/ 5600700 w 10465430"/>
              <a:gd name="connsiteY4" fmla="*/ 2540000 h 5156200"/>
              <a:gd name="connsiteX5" fmla="*/ 10464800 w 10465430"/>
              <a:gd name="connsiteY5" fmla="*/ 2540000 h 5156200"/>
              <a:gd name="connsiteX6" fmla="*/ 10454640 w 10465430"/>
              <a:gd name="connsiteY6" fmla="*/ 12700 h 5156200"/>
              <a:gd name="connsiteX7" fmla="*/ 0 w 10465430"/>
              <a:gd name="connsiteY7" fmla="*/ 25400 h 515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465430" h="5156200">
                <a:moveTo>
                  <a:pt x="25400" y="0"/>
                </a:moveTo>
                <a:lnTo>
                  <a:pt x="25400" y="5156200"/>
                </a:lnTo>
                <a:lnTo>
                  <a:pt x="5600700" y="5156200"/>
                </a:lnTo>
                <a:lnTo>
                  <a:pt x="5600700" y="4876800"/>
                </a:lnTo>
                <a:lnTo>
                  <a:pt x="5600700" y="2540000"/>
                </a:lnTo>
                <a:lnTo>
                  <a:pt x="10464800" y="2540000"/>
                </a:lnTo>
                <a:cubicBezTo>
                  <a:pt x="10469033" y="1697567"/>
                  <a:pt x="10450407" y="855133"/>
                  <a:pt x="10454640" y="12700"/>
                </a:cubicBezTo>
                <a:lnTo>
                  <a:pt x="0" y="25400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F3CBEFD4-4F00-496B-8C18-655FA9C5B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災害時の食事を体験（まとめ）</a:t>
            </a:r>
            <a:endParaRPr kumimoji="1" lang="ja-JP" altLang="en-US" dirty="0"/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D91E9758-D60F-4CBA-8A73-3B20D8DB89A9}"/>
              </a:ext>
            </a:extLst>
          </p:cNvPr>
          <p:cNvSpPr/>
          <p:nvPr/>
        </p:nvSpPr>
        <p:spPr>
          <a:xfrm>
            <a:off x="355893" y="1934451"/>
            <a:ext cx="1750742" cy="4220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試食</a:t>
            </a: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8548DAA5-3243-4187-8CA8-FD9543A046F1}"/>
              </a:ext>
            </a:extLst>
          </p:cNvPr>
          <p:cNvSpPr/>
          <p:nvPr/>
        </p:nvSpPr>
        <p:spPr>
          <a:xfrm>
            <a:off x="5840834" y="2430406"/>
            <a:ext cx="3207078" cy="4220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お家の人の感想・アドバイス</a:t>
            </a: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9B0EF0FD-8991-437A-878D-B775EF3FB0BB}"/>
              </a:ext>
            </a:extLst>
          </p:cNvPr>
          <p:cNvSpPr/>
          <p:nvPr/>
        </p:nvSpPr>
        <p:spPr>
          <a:xfrm>
            <a:off x="5840834" y="2841187"/>
            <a:ext cx="4537410" cy="16431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altLang="ja-JP" sz="1600" dirty="0">
              <a:solidFill>
                <a:srgbClr val="FF0000"/>
              </a:solidFill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F8A19C7-EDA8-4F95-B2BA-0F1E928ACFA8}"/>
              </a:ext>
            </a:extLst>
          </p:cNvPr>
          <p:cNvSpPr/>
          <p:nvPr/>
        </p:nvSpPr>
        <p:spPr>
          <a:xfrm>
            <a:off x="438829" y="5339923"/>
            <a:ext cx="5040000" cy="180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altLang="ja-JP" sz="1600" dirty="0">
              <a:solidFill>
                <a:srgbClr val="FF0000"/>
              </a:solidFill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8F48AD2-735A-43F1-B8C5-6C6E87040DB2}"/>
              </a:ext>
            </a:extLst>
          </p:cNvPr>
          <p:cNvSpPr/>
          <p:nvPr/>
        </p:nvSpPr>
        <p:spPr>
          <a:xfrm>
            <a:off x="438829" y="4836975"/>
            <a:ext cx="2783393" cy="5029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思ったこと・考えたこと</a:t>
            </a:r>
          </a:p>
        </p:txBody>
      </p:sp>
      <p:pic>
        <p:nvPicPr>
          <p:cNvPr id="9" name="グラフィックス 8" descr="テーブル セッティング">
            <a:extLst>
              <a:ext uri="{FF2B5EF4-FFF2-40B4-BE49-F238E27FC236}">
                <a16:creationId xmlns:a16="http://schemas.microsoft.com/office/drawing/2014/main" id="{1EA6CC81-114C-4D4D-87AA-2985A21532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805" y="-33536"/>
            <a:ext cx="914400" cy="914400"/>
          </a:xfrm>
          <a:prstGeom prst="rect">
            <a:avLst/>
          </a:prstGeom>
        </p:spPr>
      </p:pic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E14FF1A9-5A29-44C3-9D04-BCFD06452FE9}"/>
              </a:ext>
            </a:extLst>
          </p:cNvPr>
          <p:cNvSpPr/>
          <p:nvPr/>
        </p:nvSpPr>
        <p:spPr>
          <a:xfrm>
            <a:off x="5845016" y="4836974"/>
            <a:ext cx="3584367" cy="8696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食品ストックの工夫ポイントを</a:t>
            </a:r>
            <a:endParaRPr kumimoji="1" lang="en-US" altLang="ja-JP" dirty="0">
              <a:solidFill>
                <a:schemeClr val="tx1"/>
              </a:solidFill>
            </a:endParaRPr>
          </a:p>
          <a:p>
            <a:r>
              <a:rPr kumimoji="1" lang="ja-JP" altLang="en-US" dirty="0">
                <a:solidFill>
                  <a:schemeClr val="tx1"/>
                </a:solidFill>
              </a:rPr>
              <a:t>探してみよう＆聞いてみよう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EB66D355-5AD1-4981-BE56-A523D0BF9AF6}"/>
              </a:ext>
            </a:extLst>
          </p:cNvPr>
          <p:cNvSpPr/>
          <p:nvPr/>
        </p:nvSpPr>
        <p:spPr>
          <a:xfrm>
            <a:off x="5840834" y="5707901"/>
            <a:ext cx="4611480" cy="1619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ja-JP" sz="1600" dirty="0">
              <a:solidFill>
                <a:srgbClr val="FF0000"/>
              </a:solidFill>
            </a:endParaRPr>
          </a:p>
        </p:txBody>
      </p:sp>
      <p:pic>
        <p:nvPicPr>
          <p:cNvPr id="19" name="グラフィックス 18" descr="疑問">
            <a:extLst>
              <a:ext uri="{FF2B5EF4-FFF2-40B4-BE49-F238E27FC236}">
                <a16:creationId xmlns:a16="http://schemas.microsoft.com/office/drawing/2014/main" id="{6B5FA4CE-1A62-48D6-96A6-5A19A38BF2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97716" y="4891267"/>
            <a:ext cx="755268" cy="755268"/>
          </a:xfrm>
          <a:prstGeom prst="rect">
            <a:avLst/>
          </a:prstGeom>
        </p:spPr>
      </p:pic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45F033B6-8377-4F71-BBC3-01FDC14076EE}"/>
              </a:ext>
            </a:extLst>
          </p:cNvPr>
          <p:cNvSpPr>
            <a:spLocks noChangeAspect="1"/>
          </p:cNvSpPr>
          <p:nvPr/>
        </p:nvSpPr>
        <p:spPr>
          <a:xfrm>
            <a:off x="438828" y="2689682"/>
            <a:ext cx="2400000" cy="180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94B7709D-64A6-4DBE-BF21-D46AA00A32AA}"/>
              </a:ext>
            </a:extLst>
          </p:cNvPr>
          <p:cNvSpPr>
            <a:spLocks noChangeAspect="1"/>
          </p:cNvSpPr>
          <p:nvPr/>
        </p:nvSpPr>
        <p:spPr>
          <a:xfrm>
            <a:off x="3078829" y="2689682"/>
            <a:ext cx="2400000" cy="180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9900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6870EDE6-F3E2-4686-AA88-E19E8EB7E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自由研究のまとめ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4489E0F-E893-4289-9BC8-F9426F4F085B}"/>
              </a:ext>
            </a:extLst>
          </p:cNvPr>
          <p:cNvSpPr/>
          <p:nvPr/>
        </p:nvSpPr>
        <p:spPr>
          <a:xfrm>
            <a:off x="446045" y="4933105"/>
            <a:ext cx="3966438" cy="7219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家庭での食品ストック（家庭備蓄）</a:t>
            </a:r>
            <a:endParaRPr kumimoji="1" lang="en-US" altLang="ja-JP" dirty="0">
              <a:solidFill>
                <a:schemeClr val="tx1"/>
              </a:solidFill>
            </a:endParaRPr>
          </a:p>
          <a:p>
            <a:r>
              <a:rPr kumimoji="1" lang="ja-JP" altLang="en-US" dirty="0">
                <a:solidFill>
                  <a:schemeClr val="tx1"/>
                </a:solidFill>
              </a:rPr>
              <a:t>について思ったこと・考えたこと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97D689C-B8E6-41CC-82C8-23FC94E0090B}"/>
              </a:ext>
            </a:extLst>
          </p:cNvPr>
          <p:cNvSpPr/>
          <p:nvPr/>
        </p:nvSpPr>
        <p:spPr>
          <a:xfrm>
            <a:off x="446045" y="5655018"/>
            <a:ext cx="4798365" cy="169839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975" indent="-180975" defTabSz="360000">
              <a:tabLst>
                <a:tab pos="0" algn="l"/>
              </a:tabLst>
            </a:pPr>
            <a:endParaRPr kumimoji="1" lang="en-US" altLang="ja-JP" sz="1600" dirty="0">
              <a:solidFill>
                <a:srgbClr val="FF0000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047C942-63F5-48F7-A939-3A5E5E147D7B}"/>
              </a:ext>
            </a:extLst>
          </p:cNvPr>
          <p:cNvSpPr/>
          <p:nvPr/>
        </p:nvSpPr>
        <p:spPr>
          <a:xfrm>
            <a:off x="5447399" y="4925316"/>
            <a:ext cx="4356591" cy="72970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家庭備蓄の大切さを家族に伝えるために、</a:t>
            </a:r>
            <a:endParaRPr kumimoji="1" lang="en-US" altLang="ja-JP" dirty="0">
              <a:solidFill>
                <a:schemeClr val="tx1"/>
              </a:solidFill>
            </a:endParaRPr>
          </a:p>
          <a:p>
            <a:r>
              <a:rPr kumimoji="1" lang="ja-JP" altLang="en-US" dirty="0">
                <a:solidFill>
                  <a:schemeClr val="tx1"/>
                </a:solidFill>
              </a:rPr>
              <a:t>どんなことができるか考えてみよう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98A2F72E-0F00-4C95-8A27-DCAC50231075}"/>
              </a:ext>
            </a:extLst>
          </p:cNvPr>
          <p:cNvSpPr/>
          <p:nvPr/>
        </p:nvSpPr>
        <p:spPr>
          <a:xfrm>
            <a:off x="5447399" y="5655018"/>
            <a:ext cx="4798365" cy="169839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975" indent="-180975" defTabSz="360000">
              <a:tabLst>
                <a:tab pos="0" algn="l"/>
              </a:tabLst>
            </a:pPr>
            <a:endParaRPr lang="en-US" altLang="ja-JP" sz="1600" dirty="0">
              <a:solidFill>
                <a:srgbClr val="FF0000"/>
              </a:solidFill>
            </a:endParaRPr>
          </a:p>
        </p:txBody>
      </p:sp>
      <p:pic>
        <p:nvPicPr>
          <p:cNvPr id="8" name="グラフィックス 7" descr="鉛筆">
            <a:extLst>
              <a:ext uri="{FF2B5EF4-FFF2-40B4-BE49-F238E27FC236}">
                <a16:creationId xmlns:a16="http://schemas.microsoft.com/office/drawing/2014/main" id="{BAB78034-85A7-445A-8B4D-ABFC526B20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062" y="78483"/>
            <a:ext cx="648000" cy="648000"/>
          </a:xfrm>
          <a:prstGeom prst="rect">
            <a:avLst/>
          </a:prstGeom>
        </p:spPr>
      </p:pic>
      <p:pic>
        <p:nvPicPr>
          <p:cNvPr id="10" name="グラフィックス 9" descr="マーケティング">
            <a:extLst>
              <a:ext uri="{FF2B5EF4-FFF2-40B4-BE49-F238E27FC236}">
                <a16:creationId xmlns:a16="http://schemas.microsoft.com/office/drawing/2014/main" id="{C87C9E40-548B-4C4D-B316-EC0259DB5A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31764" y="4935018"/>
            <a:ext cx="720000" cy="720000"/>
          </a:xfrm>
          <a:prstGeom prst="rect">
            <a:avLst/>
          </a:prstGeom>
        </p:spPr>
      </p:pic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A3697348-A837-44D1-99F0-6D10F381A6B0}"/>
              </a:ext>
            </a:extLst>
          </p:cNvPr>
          <p:cNvSpPr/>
          <p:nvPr/>
        </p:nvSpPr>
        <p:spPr>
          <a:xfrm>
            <a:off x="446049" y="1824172"/>
            <a:ext cx="4798365" cy="28907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3FE9CAC9-69A0-4F42-8404-F06E9A00DA34}"/>
              </a:ext>
            </a:extLst>
          </p:cNvPr>
          <p:cNvSpPr/>
          <p:nvPr/>
        </p:nvSpPr>
        <p:spPr>
          <a:xfrm>
            <a:off x="446045" y="1637599"/>
            <a:ext cx="2355058" cy="4220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食品ストックの様子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5400633-73E9-4656-91AC-7264CA21EE01}"/>
              </a:ext>
            </a:extLst>
          </p:cNvPr>
          <p:cNvSpPr/>
          <p:nvPr/>
        </p:nvSpPr>
        <p:spPr>
          <a:xfrm>
            <a:off x="5447399" y="1824172"/>
            <a:ext cx="4798365" cy="28907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68D67067-ED2A-4A30-8680-8256BB307CAA}"/>
              </a:ext>
            </a:extLst>
          </p:cNvPr>
          <p:cNvSpPr/>
          <p:nvPr/>
        </p:nvSpPr>
        <p:spPr>
          <a:xfrm>
            <a:off x="549806" y="2349618"/>
            <a:ext cx="2222341" cy="20464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5729136C-4BC5-4125-92D6-2196861A384F}"/>
              </a:ext>
            </a:extLst>
          </p:cNvPr>
          <p:cNvSpPr/>
          <p:nvPr/>
        </p:nvSpPr>
        <p:spPr>
          <a:xfrm>
            <a:off x="2857439" y="2349618"/>
            <a:ext cx="2228706" cy="205231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FC0955F3-B7AC-48B7-A5A5-3A90F7B5E204}"/>
              </a:ext>
            </a:extLst>
          </p:cNvPr>
          <p:cNvSpPr/>
          <p:nvPr/>
        </p:nvSpPr>
        <p:spPr>
          <a:xfrm>
            <a:off x="5580115" y="2349618"/>
            <a:ext cx="2222341" cy="20464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1446B521-ACEA-465B-A4C7-286854479C24}"/>
              </a:ext>
            </a:extLst>
          </p:cNvPr>
          <p:cNvSpPr/>
          <p:nvPr/>
        </p:nvSpPr>
        <p:spPr>
          <a:xfrm>
            <a:off x="7887748" y="2349618"/>
            <a:ext cx="2228706" cy="205231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1" name="グラフィックス 20" descr="アイデアが浮かんだ人">
            <a:extLst>
              <a:ext uri="{FF2B5EF4-FFF2-40B4-BE49-F238E27FC236}">
                <a16:creationId xmlns:a16="http://schemas.microsoft.com/office/drawing/2014/main" id="{E71DDD3C-38A3-441C-AE91-64AB6B150A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44184" y="4797326"/>
            <a:ext cx="828000" cy="828000"/>
          </a:xfrm>
          <a:prstGeom prst="rect">
            <a:avLst/>
          </a:prstGeom>
        </p:spPr>
      </p:pic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3B02ADDB-CC6E-4EA9-9D1C-AE788FAFB995}"/>
              </a:ext>
            </a:extLst>
          </p:cNvPr>
          <p:cNvSpPr/>
          <p:nvPr/>
        </p:nvSpPr>
        <p:spPr>
          <a:xfrm>
            <a:off x="5447397" y="1637599"/>
            <a:ext cx="2938319" cy="4220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災害時の食事体験</a:t>
            </a:r>
          </a:p>
        </p:txBody>
      </p:sp>
    </p:spTree>
    <p:extLst>
      <p:ext uri="{BB962C8B-B14F-4D97-AF65-F5344CB8AC3E}">
        <p14:creationId xmlns:p14="http://schemas.microsoft.com/office/powerpoint/2010/main" val="1127132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364</Words>
  <Application>Microsoft Office PowerPoint</Application>
  <PresentationFormat>ユーザー設定</PresentationFormat>
  <Paragraphs>60</Paragraphs>
  <Slides>6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1" baseType="lpstr">
      <vt:lpstr>游ゴシック</vt:lpstr>
      <vt:lpstr>游ゴシック Light</vt:lpstr>
      <vt:lpstr>Arial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2020-07-17T08:02:22Z</dcterms:created>
  <dcterms:modified xsi:type="dcterms:W3CDTF">2020-07-29T02:26:22Z</dcterms:modified>
  <cp:contentStatus/>
</cp:coreProperties>
</file>