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0" r:id="rId1"/>
  </p:sldMasterIdLst>
  <p:sldIdLst>
    <p:sldId id="257" r:id="rId2"/>
    <p:sldId id="260" r:id="rId3"/>
    <p:sldId id="266" r:id="rId4"/>
    <p:sldId id="267" r:id="rId5"/>
    <p:sldId id="271" r:id="rId6"/>
    <p:sldId id="273" r:id="rId7"/>
    <p:sldId id="270" r:id="rId8"/>
    <p:sldId id="256" r:id="rId9"/>
    <p:sldId id="261" r:id="rId10"/>
    <p:sldId id="264" r:id="rId11"/>
    <p:sldId id="265" r:id="rId12"/>
  </p:sldIdLst>
  <p:sldSz cx="9906000" cy="6858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作成者"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10" d="100"/>
          <a:sy n="110" d="100"/>
        </p:scale>
        <p:origin x="1338"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commentAuthors" Target="commentAuthor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E8488363-B9C3-41A4-847D-7F6938E1D6A8}" type="datetimeFigureOut">
              <a:rPr kumimoji="1" lang="ja-JP" altLang="en-US" smtClean="0"/>
              <a:t>2021/7/12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F73AD45-E572-4C64-A44E-5431BF96BD90}" type="slidenum">
              <a:rPr kumimoji="1" lang="ja-JP" altLang="en-US" smtClean="0"/>
              <a:t>‹#›</a:t>
            </a:fld>
            <a:endParaRPr kumimoji="1" lang="ja-JP" altLang="en-US"/>
          </a:p>
        </p:txBody>
      </p:sp>
    </p:spTree>
    <p:extLst>
      <p:ext uri="{BB962C8B-B14F-4D97-AF65-F5344CB8AC3E}">
        <p14:creationId xmlns:p14="http://schemas.microsoft.com/office/powerpoint/2010/main" val="14616925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E8488363-B9C3-41A4-847D-7F6938E1D6A8}" type="datetimeFigureOut">
              <a:rPr kumimoji="1" lang="ja-JP" altLang="en-US" smtClean="0"/>
              <a:t>2021/7/12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F73AD45-E572-4C64-A44E-5431BF96BD90}" type="slidenum">
              <a:rPr kumimoji="1" lang="ja-JP" altLang="en-US" smtClean="0"/>
              <a:t>‹#›</a:t>
            </a:fld>
            <a:endParaRPr kumimoji="1" lang="ja-JP" altLang="en-US"/>
          </a:p>
        </p:txBody>
      </p:sp>
    </p:spTree>
    <p:extLst>
      <p:ext uri="{BB962C8B-B14F-4D97-AF65-F5344CB8AC3E}">
        <p14:creationId xmlns:p14="http://schemas.microsoft.com/office/powerpoint/2010/main" val="4094034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E8488363-B9C3-41A4-847D-7F6938E1D6A8}" type="datetimeFigureOut">
              <a:rPr kumimoji="1" lang="ja-JP" altLang="en-US" smtClean="0"/>
              <a:t>2021/7/12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F73AD45-E572-4C64-A44E-5431BF96BD90}" type="slidenum">
              <a:rPr kumimoji="1" lang="ja-JP" altLang="en-US" smtClean="0"/>
              <a:t>‹#›</a:t>
            </a:fld>
            <a:endParaRPr kumimoji="1" lang="ja-JP" altLang="en-US"/>
          </a:p>
        </p:txBody>
      </p:sp>
    </p:spTree>
    <p:extLst>
      <p:ext uri="{BB962C8B-B14F-4D97-AF65-F5344CB8AC3E}">
        <p14:creationId xmlns:p14="http://schemas.microsoft.com/office/powerpoint/2010/main" val="14330543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81038"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5014913"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E8488363-B9C3-41A4-847D-7F6938E1D6A8}" type="datetimeFigureOut">
              <a:rPr kumimoji="1" lang="ja-JP" altLang="en-US" smtClean="0"/>
              <a:t>2021/7/12</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F73AD45-E572-4C64-A44E-5431BF96BD90}" type="slidenum">
              <a:rPr kumimoji="1" lang="ja-JP" altLang="en-US" smtClean="0"/>
              <a:t>‹#›</a:t>
            </a:fld>
            <a:endParaRPr kumimoji="1" lang="ja-JP" altLang="en-US"/>
          </a:p>
        </p:txBody>
      </p:sp>
    </p:spTree>
    <p:extLst>
      <p:ext uri="{BB962C8B-B14F-4D97-AF65-F5344CB8AC3E}">
        <p14:creationId xmlns:p14="http://schemas.microsoft.com/office/powerpoint/2010/main" val="3465447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82329" y="2505075"/>
            <a:ext cx="4190702"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5014913" y="2505075"/>
            <a:ext cx="4211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E8488363-B9C3-41A4-847D-7F6938E1D6A8}" type="datetimeFigureOut">
              <a:rPr kumimoji="1" lang="ja-JP" altLang="en-US" smtClean="0"/>
              <a:t>2021/7/12</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0F73AD45-E572-4C64-A44E-5431BF96BD90}" type="slidenum">
              <a:rPr kumimoji="1" lang="ja-JP" altLang="en-US" smtClean="0"/>
              <a:t>‹#›</a:t>
            </a:fld>
            <a:endParaRPr kumimoji="1" lang="ja-JP" altLang="en-US"/>
          </a:p>
        </p:txBody>
      </p:sp>
    </p:spTree>
    <p:extLst>
      <p:ext uri="{BB962C8B-B14F-4D97-AF65-F5344CB8AC3E}">
        <p14:creationId xmlns:p14="http://schemas.microsoft.com/office/powerpoint/2010/main" val="39948645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E8488363-B9C3-41A4-847D-7F6938E1D6A8}" type="datetimeFigureOut">
              <a:rPr kumimoji="1" lang="ja-JP" altLang="en-US" smtClean="0"/>
              <a:t>2021/7/12</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0F73AD45-E572-4C64-A44E-5431BF96BD90}" type="slidenum">
              <a:rPr kumimoji="1" lang="ja-JP" altLang="en-US" smtClean="0"/>
              <a:t>‹#›</a:t>
            </a:fld>
            <a:endParaRPr kumimoji="1" lang="ja-JP" altLang="en-US"/>
          </a:p>
        </p:txBody>
      </p:sp>
    </p:spTree>
    <p:extLst>
      <p:ext uri="{BB962C8B-B14F-4D97-AF65-F5344CB8AC3E}">
        <p14:creationId xmlns:p14="http://schemas.microsoft.com/office/powerpoint/2010/main" val="8216195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8488363-B9C3-41A4-847D-7F6938E1D6A8}" type="datetimeFigureOut">
              <a:rPr kumimoji="1" lang="ja-JP" altLang="en-US" smtClean="0"/>
              <a:t>2021/7/12</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0F73AD45-E572-4C64-A44E-5431BF96BD90}" type="slidenum">
              <a:rPr kumimoji="1" lang="ja-JP" altLang="en-US" smtClean="0"/>
              <a:t>‹#›</a:t>
            </a:fld>
            <a:endParaRPr kumimoji="1" lang="ja-JP" altLang="en-US"/>
          </a:p>
        </p:txBody>
      </p:sp>
    </p:spTree>
    <p:extLst>
      <p:ext uri="{BB962C8B-B14F-4D97-AF65-F5344CB8AC3E}">
        <p14:creationId xmlns:p14="http://schemas.microsoft.com/office/powerpoint/2010/main" val="35237166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E8488363-B9C3-41A4-847D-7F6938E1D6A8}" type="datetimeFigureOut">
              <a:rPr kumimoji="1" lang="ja-JP" altLang="en-US" smtClean="0"/>
              <a:t>2021/7/12</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F73AD45-E572-4C64-A44E-5431BF96BD90}" type="slidenum">
              <a:rPr kumimoji="1" lang="ja-JP" altLang="en-US" smtClean="0"/>
              <a:t>‹#›</a:t>
            </a:fld>
            <a:endParaRPr kumimoji="1" lang="ja-JP" altLang="en-US"/>
          </a:p>
        </p:txBody>
      </p:sp>
    </p:spTree>
    <p:extLst>
      <p:ext uri="{BB962C8B-B14F-4D97-AF65-F5344CB8AC3E}">
        <p14:creationId xmlns:p14="http://schemas.microsoft.com/office/powerpoint/2010/main" val="3672468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E8488363-B9C3-41A4-847D-7F6938E1D6A8}" type="datetimeFigureOut">
              <a:rPr kumimoji="1" lang="ja-JP" altLang="en-US" smtClean="0"/>
              <a:t>2021/7/12</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F73AD45-E572-4C64-A44E-5431BF96BD90}" type="slidenum">
              <a:rPr kumimoji="1" lang="ja-JP" altLang="en-US" smtClean="0"/>
              <a:t>‹#›</a:t>
            </a:fld>
            <a:endParaRPr kumimoji="1" lang="ja-JP" altLang="en-US"/>
          </a:p>
        </p:txBody>
      </p:sp>
    </p:spTree>
    <p:extLst>
      <p:ext uri="{BB962C8B-B14F-4D97-AF65-F5344CB8AC3E}">
        <p14:creationId xmlns:p14="http://schemas.microsoft.com/office/powerpoint/2010/main" val="25908643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E8488363-B9C3-41A4-847D-7F6938E1D6A8}" type="datetimeFigureOut">
              <a:rPr kumimoji="1" lang="ja-JP" altLang="en-US" smtClean="0"/>
              <a:t>2021/7/12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F73AD45-E572-4C64-A44E-5431BF96BD90}" type="slidenum">
              <a:rPr kumimoji="1" lang="ja-JP" altLang="en-US" smtClean="0"/>
              <a:t>‹#›</a:t>
            </a:fld>
            <a:endParaRPr kumimoji="1" lang="ja-JP" altLang="en-US"/>
          </a:p>
        </p:txBody>
      </p:sp>
    </p:spTree>
    <p:extLst>
      <p:ext uri="{BB962C8B-B14F-4D97-AF65-F5344CB8AC3E}">
        <p14:creationId xmlns:p14="http://schemas.microsoft.com/office/powerpoint/2010/main" val="2268380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E8488363-B9C3-41A4-847D-7F6938E1D6A8}" type="datetimeFigureOut">
              <a:rPr kumimoji="1" lang="ja-JP" altLang="en-US" smtClean="0"/>
              <a:t>2021/7/12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F73AD45-E572-4C64-A44E-5431BF96BD90}" type="slidenum">
              <a:rPr kumimoji="1" lang="ja-JP" altLang="en-US" smtClean="0"/>
              <a:t>‹#›</a:t>
            </a:fld>
            <a:endParaRPr kumimoji="1" lang="ja-JP" altLang="en-US"/>
          </a:p>
        </p:txBody>
      </p:sp>
    </p:spTree>
    <p:extLst>
      <p:ext uri="{BB962C8B-B14F-4D97-AF65-F5344CB8AC3E}">
        <p14:creationId xmlns:p14="http://schemas.microsoft.com/office/powerpoint/2010/main" val="31268338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488363-B9C3-41A4-847D-7F6938E1D6A8}" type="datetimeFigureOut">
              <a:rPr kumimoji="1" lang="ja-JP" altLang="en-US" smtClean="0"/>
              <a:t>2021/7/12</a:t>
            </a:fld>
            <a:endParaRPr kumimoji="1" lang="ja-JP" altLang="en-US"/>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F73AD45-E572-4C64-A44E-5431BF96BD90}" type="slidenum">
              <a:rPr kumimoji="1" lang="ja-JP" altLang="en-US" smtClean="0"/>
              <a:t>‹#›</a:t>
            </a:fld>
            <a:endParaRPr kumimoji="1" lang="ja-JP" altLang="en-US"/>
          </a:p>
        </p:txBody>
      </p:sp>
    </p:spTree>
    <p:extLst>
      <p:ext uri="{BB962C8B-B14F-4D97-AF65-F5344CB8AC3E}">
        <p14:creationId xmlns:p14="http://schemas.microsoft.com/office/powerpoint/2010/main" val="331929426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8" Type="http://schemas.openxmlformats.org/officeDocument/2006/relationships/hyperlink" Target="https://www.msc.org/jp/what-we-are-doing/ourapproachJP/MSCdifferentJP" TargetMode="External"/><Relationship Id="rId3" Type="http://schemas.openxmlformats.org/officeDocument/2006/relationships/hyperlink" Target="http://www.env.go.jp/policy/hozen/green/ecolabel/index.html" TargetMode="External"/><Relationship Id="rId7" Type="http://schemas.openxmlformats.org/officeDocument/2006/relationships/hyperlink" Target="https://www.maff.go.jp/j/jas/jas_kikaku/attach/pdf/yuuki-190.pdf" TargetMode="External"/><Relationship Id="rId2" Type="http://schemas.openxmlformats.org/officeDocument/2006/relationships/hyperlink" Target="https://studysapuri.jp/course/junior/parents/kyoiku/article-98.html" TargetMode="External"/><Relationship Id="rId1" Type="http://schemas.openxmlformats.org/officeDocument/2006/relationships/slideLayout" Target="../slideLayouts/slideLayout1.xml"/><Relationship Id="rId6" Type="http://schemas.openxmlformats.org/officeDocument/2006/relationships/hyperlink" Target="https://www.rainforest-alliance.org/lang/ja/about/rainforest-alliance-certified-seal" TargetMode="External"/><Relationship Id="rId11" Type="http://schemas.openxmlformats.org/officeDocument/2006/relationships/hyperlink" Target="https://www.maff.go.jp/j/press/shokusan/kankyoi/210601.html" TargetMode="External"/><Relationship Id="rId5" Type="http://schemas.openxmlformats.org/officeDocument/2006/relationships/hyperlink" Target="https://www.wwf.or.jp/activities/basicinfo/3520.html" TargetMode="External"/><Relationship Id="rId10" Type="http://schemas.openxmlformats.org/officeDocument/2006/relationships/hyperlink" Target="https://www.maff.go.jp/j/shokusan/recycle/syoku_loss/161227_4.html" TargetMode="External"/><Relationship Id="rId4" Type="http://schemas.openxmlformats.org/officeDocument/2006/relationships/hyperlink" Target="https://natgeo.nikkeibp.co.jp/atcl/news/18/121600553/?P=2" TargetMode="External"/><Relationship Id="rId9" Type="http://schemas.openxmlformats.org/officeDocument/2006/relationships/hyperlink" Target="https://www.maff.go.jp/j/seisan/kankyo/hozen_type/index.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6F37F0EE-6DF7-463E-AFE6-9B8330BAF531}"/>
              </a:ext>
            </a:extLst>
          </p:cNvPr>
          <p:cNvSpPr/>
          <p:nvPr/>
        </p:nvSpPr>
        <p:spPr>
          <a:xfrm>
            <a:off x="718127" y="1443341"/>
            <a:ext cx="8469746" cy="2318327"/>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kumimoji="1" lang="ja-JP" altLang="en-US" sz="6000" dirty="0"/>
              <a:t>環境にやさしい</a:t>
            </a:r>
            <a:endParaRPr kumimoji="1" lang="en-US" altLang="ja-JP" sz="6000" dirty="0"/>
          </a:p>
          <a:p>
            <a:pPr algn="ctr"/>
            <a:r>
              <a:rPr kumimoji="1" lang="ja-JP" altLang="en-US" sz="6000" dirty="0"/>
              <a:t>食べ物の研究</a:t>
            </a:r>
          </a:p>
        </p:txBody>
      </p:sp>
      <p:sp>
        <p:nvSpPr>
          <p:cNvPr id="5" name="正方形/長方形 4">
            <a:extLst>
              <a:ext uri="{FF2B5EF4-FFF2-40B4-BE49-F238E27FC236}">
                <a16:creationId xmlns:a16="http://schemas.microsoft.com/office/drawing/2014/main" id="{0A52CD87-B638-4357-BF3A-BC26F9D4F690}"/>
              </a:ext>
            </a:extLst>
          </p:cNvPr>
          <p:cNvSpPr/>
          <p:nvPr/>
        </p:nvSpPr>
        <p:spPr>
          <a:xfrm>
            <a:off x="1699487" y="4368798"/>
            <a:ext cx="7204368" cy="2318327"/>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r>
              <a:rPr kumimoji="1" lang="ja-JP" altLang="en-US" sz="4000" dirty="0"/>
              <a:t>　５年　２組　農林　太郎　　　　　　　　　</a:t>
            </a:r>
          </a:p>
        </p:txBody>
      </p:sp>
      <p:cxnSp>
        <p:nvCxnSpPr>
          <p:cNvPr id="6" name="直線コネクタ 5">
            <a:extLst>
              <a:ext uri="{FF2B5EF4-FFF2-40B4-BE49-F238E27FC236}">
                <a16:creationId xmlns:a16="http://schemas.microsoft.com/office/drawing/2014/main" id="{943AF1EF-10EA-46CC-8852-10DDACA35722}"/>
              </a:ext>
            </a:extLst>
          </p:cNvPr>
          <p:cNvCxnSpPr>
            <a:cxnSpLocks/>
          </p:cNvCxnSpPr>
          <p:nvPr/>
        </p:nvCxnSpPr>
        <p:spPr>
          <a:xfrm>
            <a:off x="1884218" y="5883564"/>
            <a:ext cx="6585527" cy="0"/>
          </a:xfrm>
          <a:prstGeom prst="line">
            <a:avLst/>
          </a:prstGeom>
        </p:spPr>
        <p:style>
          <a:lnRef idx="1">
            <a:schemeClr val="dk1"/>
          </a:lnRef>
          <a:fillRef idx="0">
            <a:schemeClr val="dk1"/>
          </a:fillRef>
          <a:effectRef idx="0">
            <a:schemeClr val="dk1"/>
          </a:effectRef>
          <a:fontRef idx="minor">
            <a:schemeClr val="tx1"/>
          </a:fontRef>
        </p:style>
      </p:cxnSp>
      <p:sp>
        <p:nvSpPr>
          <p:cNvPr id="7" name="正方形/長方形 6">
            <a:extLst>
              <a:ext uri="{FF2B5EF4-FFF2-40B4-BE49-F238E27FC236}">
                <a16:creationId xmlns:a16="http://schemas.microsoft.com/office/drawing/2014/main" id="{B86B41E0-C923-4D2F-AA47-1478C70BC926}"/>
              </a:ext>
            </a:extLst>
          </p:cNvPr>
          <p:cNvSpPr/>
          <p:nvPr/>
        </p:nvSpPr>
        <p:spPr>
          <a:xfrm>
            <a:off x="7215612" y="21944"/>
            <a:ext cx="2669847" cy="952491"/>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kumimoji="1" lang="ja-JP" altLang="en-US" sz="2400" dirty="0"/>
              <a:t>（書き方の例）</a:t>
            </a:r>
          </a:p>
        </p:txBody>
      </p:sp>
      <p:sp>
        <p:nvSpPr>
          <p:cNvPr id="8" name="正方形/長方形 7">
            <a:extLst>
              <a:ext uri="{FF2B5EF4-FFF2-40B4-BE49-F238E27FC236}">
                <a16:creationId xmlns:a16="http://schemas.microsoft.com/office/drawing/2014/main" id="{72FF5DE9-7441-4D35-A044-172DDA0F0250}"/>
              </a:ext>
            </a:extLst>
          </p:cNvPr>
          <p:cNvSpPr/>
          <p:nvPr/>
        </p:nvSpPr>
        <p:spPr>
          <a:xfrm>
            <a:off x="7548411" y="823556"/>
            <a:ext cx="1894353" cy="619785"/>
          </a:xfrm>
          <a:prstGeom prst="rect">
            <a:avLst/>
          </a:prstGeom>
          <a:noFill/>
          <a:ln w="9525"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wrap="square">
            <a:spAutoFit/>
          </a:bodyPr>
          <a:lstStyle/>
          <a:p>
            <a:pPr>
              <a:lnSpc>
                <a:spcPct val="150000"/>
              </a:lnSpc>
            </a:pPr>
            <a:r>
              <a:rPr lang="ja-JP" altLang="en-US" sz="1200" dirty="0">
                <a:solidFill>
                  <a:srgbClr val="FF0000"/>
                </a:solidFill>
              </a:rPr>
              <a:t>☆タイトルを自由に変えてもかまいません。</a:t>
            </a:r>
            <a:endParaRPr lang="en-US" altLang="ja-JP" sz="1200" dirty="0">
              <a:solidFill>
                <a:srgbClr val="FF0000"/>
              </a:solidFill>
            </a:endParaRPr>
          </a:p>
        </p:txBody>
      </p:sp>
    </p:spTree>
    <p:extLst>
      <p:ext uri="{BB962C8B-B14F-4D97-AF65-F5344CB8AC3E}">
        <p14:creationId xmlns:p14="http://schemas.microsoft.com/office/powerpoint/2010/main" val="14094205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6F37F0EE-6DF7-463E-AFE6-9B8330BAF531}"/>
              </a:ext>
            </a:extLst>
          </p:cNvPr>
          <p:cNvSpPr/>
          <p:nvPr/>
        </p:nvSpPr>
        <p:spPr>
          <a:xfrm>
            <a:off x="360217" y="317500"/>
            <a:ext cx="3629891" cy="341752"/>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kumimoji="1" lang="ja-JP" altLang="en-US" sz="2400" dirty="0"/>
              <a:t>テーマを選んだきっかけ</a:t>
            </a:r>
          </a:p>
        </p:txBody>
      </p:sp>
      <p:sp>
        <p:nvSpPr>
          <p:cNvPr id="8" name="四角形: 角を丸くする 7">
            <a:extLst>
              <a:ext uri="{FF2B5EF4-FFF2-40B4-BE49-F238E27FC236}">
                <a16:creationId xmlns:a16="http://schemas.microsoft.com/office/drawing/2014/main" id="{670D71E3-C8EF-4CDA-88CF-90B65F748466}"/>
              </a:ext>
            </a:extLst>
          </p:cNvPr>
          <p:cNvSpPr/>
          <p:nvPr/>
        </p:nvSpPr>
        <p:spPr>
          <a:xfrm>
            <a:off x="230908" y="785093"/>
            <a:ext cx="9328727" cy="2290626"/>
          </a:xfrm>
          <a:prstGeom prst="roundRect">
            <a:avLst>
              <a:gd name="adj" fmla="val 5110"/>
            </a:avLst>
          </a:prstGeom>
          <a:noFill/>
          <a:ln>
            <a:solidFill>
              <a:schemeClr val="tx1"/>
            </a:solidFill>
          </a:ln>
        </p:spPr>
        <p:style>
          <a:lnRef idx="2">
            <a:schemeClr val="accent6"/>
          </a:lnRef>
          <a:fillRef idx="1">
            <a:schemeClr val="lt1"/>
          </a:fillRef>
          <a:effectRef idx="0">
            <a:schemeClr val="accent6"/>
          </a:effectRef>
          <a:fontRef idx="minor">
            <a:schemeClr val="dk1"/>
          </a:fontRef>
        </p:style>
        <p:txBody>
          <a:bodyPr rtlCol="0" anchor="t"/>
          <a:lstStyle/>
          <a:p>
            <a:pPr>
              <a:lnSpc>
                <a:spcPct val="150000"/>
              </a:lnSpc>
            </a:pPr>
            <a:r>
              <a:rPr kumimoji="1" lang="ja-JP" altLang="en-US" dirty="0"/>
              <a:t>夏休みの自由研究のテーマについて、毎日暑いので気候変動について調べていたら、農林水産省のホームページで、農業と環境についての説明が書いてあるのを見つけ、興味を持ったので、環境にやさしい食べ物にはどんなものがあるのか調べました。</a:t>
            </a:r>
            <a:endParaRPr kumimoji="1" lang="en-US" altLang="ja-JP" dirty="0"/>
          </a:p>
          <a:p>
            <a:pPr>
              <a:lnSpc>
                <a:spcPct val="150000"/>
              </a:lnSpc>
            </a:pPr>
            <a:r>
              <a:rPr kumimoji="1" lang="ja-JP" altLang="en-US" dirty="0"/>
              <a:t>環境にやさしい認証マークをはじめ、食料システムを持続可能にするための取組について、多くの人に知ってもらいたいです。</a:t>
            </a:r>
          </a:p>
        </p:txBody>
      </p:sp>
      <p:sp>
        <p:nvSpPr>
          <p:cNvPr id="14" name="四角形: 角を丸くする 13">
            <a:extLst>
              <a:ext uri="{FF2B5EF4-FFF2-40B4-BE49-F238E27FC236}">
                <a16:creationId xmlns:a16="http://schemas.microsoft.com/office/drawing/2014/main" id="{0EDC6433-0F85-47D1-A32C-4682C62BC4DA}"/>
              </a:ext>
            </a:extLst>
          </p:cNvPr>
          <p:cNvSpPr/>
          <p:nvPr/>
        </p:nvSpPr>
        <p:spPr>
          <a:xfrm>
            <a:off x="230908" y="3782281"/>
            <a:ext cx="9328726" cy="2997210"/>
          </a:xfrm>
          <a:prstGeom prst="roundRect">
            <a:avLst>
              <a:gd name="adj" fmla="val 4692"/>
            </a:avLst>
          </a:prstGeom>
          <a:noFill/>
          <a:ln>
            <a:solidFill>
              <a:schemeClr val="tx1"/>
            </a:solidFill>
          </a:ln>
        </p:spPr>
        <p:style>
          <a:lnRef idx="2">
            <a:schemeClr val="accent6"/>
          </a:lnRef>
          <a:fillRef idx="1">
            <a:schemeClr val="lt1"/>
          </a:fillRef>
          <a:effectRef idx="0">
            <a:schemeClr val="accent6"/>
          </a:effectRef>
          <a:fontRef idx="minor">
            <a:schemeClr val="dk1"/>
          </a:fontRef>
        </p:style>
        <p:txBody>
          <a:bodyPr rtlCol="0" anchor="t"/>
          <a:lstStyle/>
          <a:p>
            <a:pPr>
              <a:lnSpc>
                <a:spcPct val="150000"/>
              </a:lnSpc>
            </a:pPr>
            <a:r>
              <a:rPr kumimoji="1" lang="ja-JP" altLang="en-US" dirty="0"/>
              <a:t>〇食料システム・・・</a:t>
            </a:r>
            <a:endParaRPr kumimoji="1" lang="en-US" altLang="ja-JP" dirty="0"/>
          </a:p>
          <a:p>
            <a:pPr>
              <a:lnSpc>
                <a:spcPct val="150000"/>
              </a:lnSpc>
            </a:pPr>
            <a:r>
              <a:rPr kumimoji="1" lang="ja-JP" altLang="en-US" dirty="0"/>
              <a:t>〇環境認証・・・</a:t>
            </a:r>
            <a:endParaRPr kumimoji="1" lang="en-US" altLang="ja-JP" dirty="0"/>
          </a:p>
          <a:p>
            <a:pPr>
              <a:lnSpc>
                <a:spcPct val="150000"/>
              </a:lnSpc>
            </a:pPr>
            <a:r>
              <a:rPr kumimoji="1" lang="ja-JP" altLang="en-US" dirty="0"/>
              <a:t>〇持続可能性・・・</a:t>
            </a:r>
            <a:endParaRPr kumimoji="1" lang="en-US" altLang="ja-JP" dirty="0"/>
          </a:p>
          <a:p>
            <a:pPr>
              <a:lnSpc>
                <a:spcPct val="150000"/>
              </a:lnSpc>
            </a:pPr>
            <a:r>
              <a:rPr kumimoji="1" lang="ja-JP" altLang="en-US" dirty="0"/>
              <a:t>〇</a:t>
            </a:r>
            <a:r>
              <a:rPr kumimoji="1" lang="en-US" altLang="ja-JP" dirty="0"/>
              <a:t>SDGs</a:t>
            </a:r>
            <a:r>
              <a:rPr kumimoji="1" lang="ja-JP" altLang="en-US" dirty="0"/>
              <a:t>（エスディージーズ）・・・</a:t>
            </a:r>
            <a:endParaRPr kumimoji="1" lang="en-US" altLang="ja-JP" dirty="0"/>
          </a:p>
          <a:p>
            <a:pPr>
              <a:lnSpc>
                <a:spcPct val="150000"/>
              </a:lnSpc>
            </a:pPr>
            <a:endParaRPr kumimoji="1" lang="en-US" altLang="ja-JP" dirty="0"/>
          </a:p>
        </p:txBody>
      </p:sp>
      <p:sp>
        <p:nvSpPr>
          <p:cNvPr id="19" name="四角形: 角を丸くする 18">
            <a:extLst>
              <a:ext uri="{FF2B5EF4-FFF2-40B4-BE49-F238E27FC236}">
                <a16:creationId xmlns:a16="http://schemas.microsoft.com/office/drawing/2014/main" id="{589E472C-4F0A-4CE5-BC7B-F0D70A618779}"/>
              </a:ext>
            </a:extLst>
          </p:cNvPr>
          <p:cNvSpPr/>
          <p:nvPr/>
        </p:nvSpPr>
        <p:spPr>
          <a:xfrm>
            <a:off x="230908" y="204362"/>
            <a:ext cx="3888509" cy="526473"/>
          </a:xfrm>
          <a:prstGeom prst="roundRect">
            <a:avLst/>
          </a:prstGeom>
          <a:no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sz="6000" dirty="0"/>
          </a:p>
        </p:txBody>
      </p:sp>
      <p:sp>
        <p:nvSpPr>
          <p:cNvPr id="20" name="正方形/長方形 19">
            <a:extLst>
              <a:ext uri="{FF2B5EF4-FFF2-40B4-BE49-F238E27FC236}">
                <a16:creationId xmlns:a16="http://schemas.microsoft.com/office/drawing/2014/main" id="{371420E3-18EA-4AC7-81DF-20E83022EB2A}"/>
              </a:ext>
            </a:extLst>
          </p:cNvPr>
          <p:cNvSpPr/>
          <p:nvPr/>
        </p:nvSpPr>
        <p:spPr>
          <a:xfrm>
            <a:off x="360217" y="3186541"/>
            <a:ext cx="3629891" cy="514931"/>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kumimoji="1" lang="ja-JP" altLang="en-US" sz="2400" dirty="0"/>
              <a:t>研究のキーワード</a:t>
            </a:r>
          </a:p>
        </p:txBody>
      </p:sp>
      <p:sp>
        <p:nvSpPr>
          <p:cNvPr id="9" name="四角形: 角を丸くする 8">
            <a:extLst>
              <a:ext uri="{FF2B5EF4-FFF2-40B4-BE49-F238E27FC236}">
                <a16:creationId xmlns:a16="http://schemas.microsoft.com/office/drawing/2014/main" id="{073F4DE2-C030-4289-B70F-46164C63D3ED}"/>
              </a:ext>
            </a:extLst>
          </p:cNvPr>
          <p:cNvSpPr/>
          <p:nvPr/>
        </p:nvSpPr>
        <p:spPr>
          <a:xfrm>
            <a:off x="230908" y="3165763"/>
            <a:ext cx="3888509" cy="526473"/>
          </a:xfrm>
          <a:prstGeom prst="roundRect">
            <a:avLst>
              <a:gd name="adj" fmla="val 20176"/>
            </a:avLst>
          </a:prstGeom>
          <a:no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sz="6000" dirty="0"/>
          </a:p>
        </p:txBody>
      </p:sp>
      <p:sp>
        <p:nvSpPr>
          <p:cNvPr id="10" name="正方形/長方形 9">
            <a:extLst>
              <a:ext uri="{FF2B5EF4-FFF2-40B4-BE49-F238E27FC236}">
                <a16:creationId xmlns:a16="http://schemas.microsoft.com/office/drawing/2014/main" id="{A7404244-0A91-429B-9E45-A5BCDEBFA85B}"/>
              </a:ext>
            </a:extLst>
          </p:cNvPr>
          <p:cNvSpPr/>
          <p:nvPr/>
        </p:nvSpPr>
        <p:spPr>
          <a:xfrm>
            <a:off x="6769020" y="3117473"/>
            <a:ext cx="2776763" cy="619785"/>
          </a:xfrm>
          <a:prstGeom prst="rect">
            <a:avLst/>
          </a:prstGeom>
          <a:noFill/>
          <a:ln w="9525"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wrap="square">
            <a:spAutoFit/>
          </a:bodyPr>
          <a:lstStyle/>
          <a:p>
            <a:pPr>
              <a:lnSpc>
                <a:spcPct val="150000"/>
              </a:lnSpc>
            </a:pPr>
            <a:r>
              <a:rPr lang="ja-JP" altLang="en-US" sz="1200" dirty="0">
                <a:solidFill>
                  <a:srgbClr val="FF0000"/>
                </a:solidFill>
              </a:rPr>
              <a:t>☆研究をする上で、重要な単語を挙げて、その意味を調べてみましょう。</a:t>
            </a:r>
            <a:endParaRPr lang="en-US" altLang="ja-JP" sz="1200" dirty="0">
              <a:solidFill>
                <a:srgbClr val="FF0000"/>
              </a:solidFill>
            </a:endParaRPr>
          </a:p>
        </p:txBody>
      </p:sp>
    </p:spTree>
    <p:extLst>
      <p:ext uri="{BB962C8B-B14F-4D97-AF65-F5344CB8AC3E}">
        <p14:creationId xmlns:p14="http://schemas.microsoft.com/office/powerpoint/2010/main" val="21267852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四角形: 角を丸くする 13">
            <a:extLst>
              <a:ext uri="{FF2B5EF4-FFF2-40B4-BE49-F238E27FC236}">
                <a16:creationId xmlns:a16="http://schemas.microsoft.com/office/drawing/2014/main" id="{0EDC6433-0F85-47D1-A32C-4682C62BC4DA}"/>
              </a:ext>
            </a:extLst>
          </p:cNvPr>
          <p:cNvSpPr/>
          <p:nvPr/>
        </p:nvSpPr>
        <p:spPr>
          <a:xfrm>
            <a:off x="230908" y="775855"/>
            <a:ext cx="9328726" cy="6003636"/>
          </a:xfrm>
          <a:prstGeom prst="roundRect">
            <a:avLst>
              <a:gd name="adj" fmla="val 2077"/>
            </a:avLst>
          </a:prstGeom>
          <a:noFill/>
          <a:ln>
            <a:solidFill>
              <a:schemeClr val="tx1"/>
            </a:solidFill>
          </a:ln>
        </p:spPr>
        <p:style>
          <a:lnRef idx="2">
            <a:schemeClr val="accent6"/>
          </a:lnRef>
          <a:fillRef idx="1">
            <a:schemeClr val="lt1"/>
          </a:fillRef>
          <a:effectRef idx="0">
            <a:schemeClr val="accent6"/>
          </a:effectRef>
          <a:fontRef idx="minor">
            <a:schemeClr val="dk1"/>
          </a:fontRef>
        </p:style>
        <p:txBody>
          <a:bodyPr rtlCol="0" anchor="t"/>
          <a:lstStyle/>
          <a:p>
            <a:r>
              <a:rPr kumimoji="1" lang="ja-JP" altLang="en-US" dirty="0"/>
              <a:t>①生協やスーパーのチラシを父や母と一緒に見たり、買い物について行って、品物についているマークで、「持続可能な」「環境を守る」などと書いてあるものがないか探す。</a:t>
            </a:r>
            <a:endParaRPr kumimoji="1" lang="en-US" altLang="ja-JP" dirty="0"/>
          </a:p>
          <a:p>
            <a:endParaRPr kumimoji="1" lang="en-US" altLang="ja-JP" dirty="0"/>
          </a:p>
          <a:p>
            <a:r>
              <a:rPr kumimoji="1" lang="ja-JP" altLang="en-US" dirty="0"/>
              <a:t>②インターネットでマークの名前を検索して、どのような意味があるのかを調べる。</a:t>
            </a:r>
            <a:endParaRPr kumimoji="1" lang="en-US" altLang="ja-JP" dirty="0"/>
          </a:p>
          <a:p>
            <a:pPr marL="176213"/>
            <a:r>
              <a:rPr kumimoji="1" lang="ja-JP" altLang="en-US" sz="1600" dirty="0"/>
              <a:t>☆注意したこと</a:t>
            </a:r>
            <a:endParaRPr kumimoji="1" lang="en-US" altLang="ja-JP" sz="1600" dirty="0"/>
          </a:p>
          <a:p>
            <a:pPr marL="176213"/>
            <a:r>
              <a:rPr kumimoji="1" lang="ja-JP" altLang="en-US" sz="1600" dirty="0"/>
              <a:t>（１）ホームページは必ず細かく調べて、「会社の所在地」や「お問い合わせ窓口」が書いてあるものの情報を使う。</a:t>
            </a:r>
            <a:endParaRPr kumimoji="1" lang="en-US" altLang="ja-JP" sz="1600" dirty="0"/>
          </a:p>
          <a:p>
            <a:pPr marL="176213"/>
            <a:r>
              <a:rPr kumimoji="1" lang="ja-JP" altLang="en-US" sz="1600" dirty="0"/>
              <a:t>（２）個人のブログや、まとめサイトなど書いた人の連絡先が分からないものは使わない。</a:t>
            </a:r>
            <a:endParaRPr kumimoji="1" lang="en-US" altLang="ja-JP" sz="1600" dirty="0"/>
          </a:p>
          <a:p>
            <a:endParaRPr kumimoji="1" lang="en-US" altLang="ja-JP" dirty="0"/>
          </a:p>
          <a:p>
            <a:r>
              <a:rPr kumimoji="1" lang="ja-JP" altLang="en-US" dirty="0"/>
              <a:t>③同じようなマークがあるか、それらがどのくらい街の中にあるか、普段の生活で調べて、買ってもらえたものは写真に撮る。</a:t>
            </a:r>
            <a:endParaRPr kumimoji="1" lang="en-US" altLang="ja-JP" dirty="0"/>
          </a:p>
          <a:p>
            <a:endParaRPr kumimoji="1" lang="en-US" altLang="ja-JP" dirty="0">
              <a:solidFill>
                <a:schemeClr val="tx1"/>
              </a:solidFill>
            </a:endParaRPr>
          </a:p>
          <a:p>
            <a:r>
              <a:rPr kumimoji="1" lang="ja-JP" altLang="en-US" dirty="0">
                <a:solidFill>
                  <a:schemeClr val="tx1"/>
                </a:solidFill>
              </a:rPr>
              <a:t>④認証マークがついていないものでも、食料システムにおいて環境に配慮する方法にはどんなものがあるか調べる。</a:t>
            </a:r>
            <a:endParaRPr kumimoji="1" lang="en-US" altLang="ja-JP" dirty="0">
              <a:solidFill>
                <a:schemeClr val="tx1"/>
              </a:solidFill>
            </a:endParaRPr>
          </a:p>
          <a:p>
            <a:endParaRPr kumimoji="1" lang="en-US" altLang="ja-JP" dirty="0">
              <a:solidFill>
                <a:schemeClr val="tx1"/>
              </a:solidFill>
            </a:endParaRPr>
          </a:p>
          <a:p>
            <a:r>
              <a:rPr kumimoji="1" lang="ja-JP" altLang="en-US" dirty="0">
                <a:solidFill>
                  <a:schemeClr val="tx1"/>
                </a:solidFill>
              </a:rPr>
              <a:t>⑤環境に配慮するために普段の生活でできることや、どのようなことに気を付けるべきか考える。</a:t>
            </a:r>
            <a:endParaRPr kumimoji="1" lang="en-US" altLang="ja-JP" dirty="0">
              <a:solidFill>
                <a:schemeClr val="tx1"/>
              </a:solidFill>
            </a:endParaRPr>
          </a:p>
          <a:p>
            <a:endParaRPr kumimoji="1" lang="en-US" altLang="ja-JP" dirty="0"/>
          </a:p>
          <a:p>
            <a:r>
              <a:rPr kumimoji="1" lang="ja-JP" altLang="en-US" dirty="0"/>
              <a:t>⑥調べたことや考えたことの内容をまとめる。</a:t>
            </a:r>
            <a:endParaRPr kumimoji="1" lang="en-US" altLang="ja-JP" dirty="0"/>
          </a:p>
          <a:p>
            <a:endParaRPr kumimoji="1" lang="en-US" altLang="ja-JP" dirty="0"/>
          </a:p>
          <a:p>
            <a:r>
              <a:rPr kumimoji="1" lang="ja-JP" altLang="en-US" dirty="0"/>
              <a:t>⑦図書館で本を読んで、世界の農林水産業についてさらに知識を深める。</a:t>
            </a:r>
          </a:p>
        </p:txBody>
      </p:sp>
      <p:sp>
        <p:nvSpPr>
          <p:cNvPr id="20" name="正方形/長方形 19">
            <a:extLst>
              <a:ext uri="{FF2B5EF4-FFF2-40B4-BE49-F238E27FC236}">
                <a16:creationId xmlns:a16="http://schemas.microsoft.com/office/drawing/2014/main" id="{371420E3-18EA-4AC7-81DF-20E83022EB2A}"/>
              </a:ext>
            </a:extLst>
          </p:cNvPr>
          <p:cNvSpPr/>
          <p:nvPr/>
        </p:nvSpPr>
        <p:spPr>
          <a:xfrm>
            <a:off x="360217" y="159313"/>
            <a:ext cx="3629891" cy="514931"/>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kumimoji="1" lang="ja-JP" altLang="en-US" sz="2400" dirty="0"/>
              <a:t>研究の準備と方法</a:t>
            </a:r>
          </a:p>
        </p:txBody>
      </p:sp>
      <p:sp>
        <p:nvSpPr>
          <p:cNvPr id="9" name="四角形: 角を丸くする 8">
            <a:extLst>
              <a:ext uri="{FF2B5EF4-FFF2-40B4-BE49-F238E27FC236}">
                <a16:creationId xmlns:a16="http://schemas.microsoft.com/office/drawing/2014/main" id="{073F4DE2-C030-4289-B70F-46164C63D3ED}"/>
              </a:ext>
            </a:extLst>
          </p:cNvPr>
          <p:cNvSpPr/>
          <p:nvPr/>
        </p:nvSpPr>
        <p:spPr>
          <a:xfrm>
            <a:off x="230908" y="138535"/>
            <a:ext cx="3888509" cy="526473"/>
          </a:xfrm>
          <a:prstGeom prst="roundRect">
            <a:avLst>
              <a:gd name="adj" fmla="val 20176"/>
            </a:avLst>
          </a:prstGeom>
          <a:no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sz="6000" dirty="0"/>
          </a:p>
        </p:txBody>
      </p:sp>
      <p:sp>
        <p:nvSpPr>
          <p:cNvPr id="5" name="正方形/長方形 4">
            <a:extLst>
              <a:ext uri="{FF2B5EF4-FFF2-40B4-BE49-F238E27FC236}">
                <a16:creationId xmlns:a16="http://schemas.microsoft.com/office/drawing/2014/main" id="{16DE862C-F64B-4243-96DD-0A17CD164B03}"/>
              </a:ext>
            </a:extLst>
          </p:cNvPr>
          <p:cNvSpPr/>
          <p:nvPr/>
        </p:nvSpPr>
        <p:spPr>
          <a:xfrm>
            <a:off x="5097101" y="126509"/>
            <a:ext cx="4448682" cy="619785"/>
          </a:xfrm>
          <a:prstGeom prst="rect">
            <a:avLst/>
          </a:prstGeom>
          <a:ln>
            <a:solidFill>
              <a:srgbClr val="FF0000"/>
            </a:solidFill>
          </a:ln>
        </p:spPr>
        <p:txBody>
          <a:bodyPr wrap="square">
            <a:spAutoFit/>
          </a:bodyPr>
          <a:lstStyle/>
          <a:p>
            <a:pPr>
              <a:lnSpc>
                <a:spcPct val="150000"/>
              </a:lnSpc>
            </a:pPr>
            <a:r>
              <a:rPr lang="ja-JP" altLang="en-US" sz="1200" dirty="0">
                <a:solidFill>
                  <a:srgbClr val="FF0000"/>
                </a:solidFill>
              </a:rPr>
              <a:t>☆準備と方法はこのままでもいいですし、自分で考えて、もっと面白い研究になるようにアレンジしてもかまいません。</a:t>
            </a:r>
            <a:endParaRPr lang="en-US" altLang="ja-JP" sz="1200" dirty="0">
              <a:solidFill>
                <a:srgbClr val="FF0000"/>
              </a:solidFill>
            </a:endParaRPr>
          </a:p>
        </p:txBody>
      </p:sp>
    </p:spTree>
    <p:extLst>
      <p:ext uri="{BB962C8B-B14F-4D97-AF65-F5344CB8AC3E}">
        <p14:creationId xmlns:p14="http://schemas.microsoft.com/office/powerpoint/2010/main" val="42344266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6F37F0EE-6DF7-463E-AFE6-9B8330BAF531}"/>
              </a:ext>
            </a:extLst>
          </p:cNvPr>
          <p:cNvSpPr/>
          <p:nvPr/>
        </p:nvSpPr>
        <p:spPr>
          <a:xfrm>
            <a:off x="344899" y="166244"/>
            <a:ext cx="1841240" cy="554182"/>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r>
              <a:rPr kumimoji="1" lang="ja-JP" altLang="en-US" sz="2400" dirty="0"/>
              <a:t>調査の記録</a:t>
            </a:r>
          </a:p>
        </p:txBody>
      </p:sp>
      <p:sp>
        <p:nvSpPr>
          <p:cNvPr id="8" name="四角形: 角を丸くする 7">
            <a:extLst>
              <a:ext uri="{FF2B5EF4-FFF2-40B4-BE49-F238E27FC236}">
                <a16:creationId xmlns:a16="http://schemas.microsoft.com/office/drawing/2014/main" id="{670D71E3-C8EF-4CDA-88CF-90B65F748466}"/>
              </a:ext>
            </a:extLst>
          </p:cNvPr>
          <p:cNvSpPr/>
          <p:nvPr/>
        </p:nvSpPr>
        <p:spPr>
          <a:xfrm>
            <a:off x="230909" y="775856"/>
            <a:ext cx="9430327" cy="5943600"/>
          </a:xfrm>
          <a:prstGeom prst="roundRect">
            <a:avLst>
              <a:gd name="adj" fmla="val 2845"/>
            </a:avLst>
          </a:prstGeom>
          <a:noFill/>
          <a:ln>
            <a:solidFill>
              <a:schemeClr val="tx1"/>
            </a:solidFill>
          </a:ln>
        </p:spPr>
        <p:style>
          <a:lnRef idx="2">
            <a:schemeClr val="accent6"/>
          </a:lnRef>
          <a:fillRef idx="1">
            <a:schemeClr val="lt1"/>
          </a:fillRef>
          <a:effectRef idx="0">
            <a:schemeClr val="accent6"/>
          </a:effectRef>
          <a:fontRef idx="minor">
            <a:schemeClr val="dk1"/>
          </a:fontRef>
        </p:style>
        <p:txBody>
          <a:bodyPr rtlCol="0" anchor="t"/>
          <a:lstStyle/>
          <a:p>
            <a:pPr>
              <a:lnSpc>
                <a:spcPct val="150000"/>
              </a:lnSpc>
            </a:pPr>
            <a:r>
              <a:rPr kumimoji="1" lang="ja-JP" altLang="en-US" b="1" dirty="0"/>
              <a:t>８月３日（火）</a:t>
            </a:r>
            <a:endParaRPr kumimoji="1" lang="en-US" altLang="ja-JP" b="1" dirty="0"/>
          </a:p>
          <a:p>
            <a:pPr>
              <a:lnSpc>
                <a:spcPct val="150000"/>
              </a:lnSpc>
            </a:pPr>
            <a:r>
              <a:rPr kumimoji="1" lang="ja-JP" altLang="en-US" dirty="0"/>
              <a:t>実地情報収集：生協のチラシ</a:t>
            </a:r>
            <a:endParaRPr kumimoji="1" lang="en-US" altLang="ja-JP" dirty="0"/>
          </a:p>
          <a:p>
            <a:pPr>
              <a:lnSpc>
                <a:spcPct val="150000"/>
              </a:lnSpc>
            </a:pPr>
            <a:r>
              <a:rPr kumimoji="1" lang="ja-JP" altLang="en-US" b="1" dirty="0"/>
              <a:t>８月４日（水）</a:t>
            </a:r>
            <a:endParaRPr kumimoji="1" lang="en-US" altLang="ja-JP" b="1" dirty="0"/>
          </a:p>
          <a:p>
            <a:pPr>
              <a:lnSpc>
                <a:spcPct val="150000"/>
              </a:lnSpc>
            </a:pPr>
            <a:r>
              <a:rPr kumimoji="1" lang="ja-JP" altLang="en-US" dirty="0"/>
              <a:t>実地情報収集：スーパー○○</a:t>
            </a:r>
            <a:endParaRPr kumimoji="1" lang="en-US" altLang="ja-JP" dirty="0"/>
          </a:p>
          <a:p>
            <a:pPr>
              <a:lnSpc>
                <a:spcPct val="150000"/>
              </a:lnSpc>
            </a:pPr>
            <a:r>
              <a:rPr kumimoji="1" lang="ja-JP" altLang="en-US" b="1" dirty="0"/>
              <a:t>８月５日（木）、７日（土）、</a:t>
            </a:r>
            <a:r>
              <a:rPr kumimoji="1" lang="en-US" altLang="ja-JP" b="1" dirty="0"/>
              <a:t>11</a:t>
            </a:r>
            <a:r>
              <a:rPr kumimoji="1" lang="ja-JP" altLang="en-US" b="1" dirty="0"/>
              <a:t>日（水）</a:t>
            </a:r>
            <a:endParaRPr kumimoji="1" lang="en-US" altLang="ja-JP" b="1" dirty="0"/>
          </a:p>
          <a:p>
            <a:pPr>
              <a:lnSpc>
                <a:spcPct val="150000"/>
              </a:lnSpc>
            </a:pPr>
            <a:r>
              <a:rPr kumimoji="1" lang="ja-JP" altLang="en-US" dirty="0"/>
              <a:t>文献調査（図書館、インターネット）</a:t>
            </a:r>
            <a:endParaRPr kumimoji="1" lang="en-US" altLang="ja-JP" dirty="0"/>
          </a:p>
          <a:p>
            <a:pPr>
              <a:lnSpc>
                <a:spcPct val="150000"/>
              </a:lnSpc>
            </a:pPr>
            <a:r>
              <a:rPr kumimoji="1" lang="ja-JP" altLang="en-US" b="1" dirty="0"/>
              <a:t>８月８日（日）</a:t>
            </a:r>
            <a:endParaRPr kumimoji="1" lang="en-US" altLang="ja-JP" b="1" dirty="0"/>
          </a:p>
          <a:p>
            <a:pPr>
              <a:lnSpc>
                <a:spcPct val="150000"/>
              </a:lnSpc>
            </a:pPr>
            <a:r>
              <a:rPr kumimoji="1" lang="ja-JP" altLang="en-US" dirty="0"/>
              <a:t>実地情報収集：ハンバーガーチェーン○○</a:t>
            </a:r>
            <a:endParaRPr kumimoji="1" lang="en-US" altLang="ja-JP" dirty="0"/>
          </a:p>
          <a:p>
            <a:pPr>
              <a:lnSpc>
                <a:spcPct val="150000"/>
              </a:lnSpc>
            </a:pPr>
            <a:r>
              <a:rPr kumimoji="1" lang="ja-JP" altLang="en-US" b="1" dirty="0"/>
              <a:t>８月</a:t>
            </a:r>
            <a:r>
              <a:rPr kumimoji="1" lang="en-US" altLang="ja-JP" b="1" dirty="0"/>
              <a:t>10</a:t>
            </a:r>
            <a:r>
              <a:rPr kumimoji="1" lang="ja-JP" altLang="en-US" b="1" dirty="0"/>
              <a:t>日（火）</a:t>
            </a:r>
            <a:endParaRPr kumimoji="1" lang="en-US" altLang="ja-JP" b="1" dirty="0"/>
          </a:p>
          <a:p>
            <a:pPr>
              <a:lnSpc>
                <a:spcPct val="150000"/>
              </a:lnSpc>
            </a:pPr>
            <a:r>
              <a:rPr kumimoji="1" lang="ja-JP" altLang="en-US" dirty="0"/>
              <a:t>実地情報収集：コンビニ○○</a:t>
            </a:r>
            <a:endParaRPr kumimoji="1" lang="en-US" altLang="ja-JP" dirty="0"/>
          </a:p>
          <a:p>
            <a:pPr>
              <a:lnSpc>
                <a:spcPct val="150000"/>
              </a:lnSpc>
            </a:pPr>
            <a:r>
              <a:rPr kumimoji="1" lang="ja-JP" altLang="en-US" b="1" dirty="0"/>
              <a:t>８月</a:t>
            </a:r>
            <a:r>
              <a:rPr kumimoji="1" lang="en-US" altLang="ja-JP" b="1" dirty="0"/>
              <a:t>12</a:t>
            </a:r>
            <a:r>
              <a:rPr kumimoji="1" lang="ja-JP" altLang="en-US" b="1" dirty="0"/>
              <a:t>日（木）</a:t>
            </a:r>
            <a:endParaRPr kumimoji="1" lang="en-US" altLang="ja-JP" b="1" dirty="0"/>
          </a:p>
          <a:p>
            <a:pPr>
              <a:lnSpc>
                <a:spcPct val="150000"/>
              </a:lnSpc>
            </a:pPr>
            <a:r>
              <a:rPr kumimoji="1" lang="ja-JP" altLang="en-US" dirty="0"/>
              <a:t>まとめ</a:t>
            </a:r>
            <a:endParaRPr kumimoji="1" lang="en-US" altLang="ja-JP" dirty="0"/>
          </a:p>
          <a:p>
            <a:pPr>
              <a:lnSpc>
                <a:spcPct val="150000"/>
              </a:lnSpc>
            </a:pPr>
            <a:endParaRPr kumimoji="1" lang="ja-JP" altLang="en-US" dirty="0"/>
          </a:p>
        </p:txBody>
      </p:sp>
      <p:sp>
        <p:nvSpPr>
          <p:cNvPr id="11" name="四角形: 角を丸くする 10">
            <a:extLst>
              <a:ext uri="{FF2B5EF4-FFF2-40B4-BE49-F238E27FC236}">
                <a16:creationId xmlns:a16="http://schemas.microsoft.com/office/drawing/2014/main" id="{B4159EA5-441A-4DFD-86E2-AC0BC48604C2}"/>
              </a:ext>
            </a:extLst>
          </p:cNvPr>
          <p:cNvSpPr/>
          <p:nvPr/>
        </p:nvSpPr>
        <p:spPr>
          <a:xfrm>
            <a:off x="230909" y="166244"/>
            <a:ext cx="1955230" cy="526473"/>
          </a:xfrm>
          <a:prstGeom prst="roundRect">
            <a:avLst>
              <a:gd name="adj" fmla="val 20176"/>
            </a:avLst>
          </a:prstGeom>
          <a:no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sz="6000" dirty="0"/>
          </a:p>
        </p:txBody>
      </p:sp>
      <p:sp>
        <p:nvSpPr>
          <p:cNvPr id="5" name="正方形/長方形 4">
            <a:extLst>
              <a:ext uri="{FF2B5EF4-FFF2-40B4-BE49-F238E27FC236}">
                <a16:creationId xmlns:a16="http://schemas.microsoft.com/office/drawing/2014/main" id="{EA26D079-D833-4B64-A457-EA0FD83CF17C}"/>
              </a:ext>
            </a:extLst>
          </p:cNvPr>
          <p:cNvSpPr/>
          <p:nvPr/>
        </p:nvSpPr>
        <p:spPr>
          <a:xfrm>
            <a:off x="7396680" y="72932"/>
            <a:ext cx="2264555" cy="619785"/>
          </a:xfrm>
          <a:prstGeom prst="rect">
            <a:avLst/>
          </a:prstGeom>
          <a:ln>
            <a:solidFill>
              <a:srgbClr val="FF0000"/>
            </a:solidFill>
          </a:ln>
        </p:spPr>
        <p:txBody>
          <a:bodyPr wrap="square">
            <a:spAutoFit/>
          </a:bodyPr>
          <a:lstStyle/>
          <a:p>
            <a:pPr>
              <a:lnSpc>
                <a:spcPct val="150000"/>
              </a:lnSpc>
            </a:pPr>
            <a:r>
              <a:rPr lang="ja-JP" altLang="en-US" sz="1200" dirty="0">
                <a:solidFill>
                  <a:srgbClr val="FF0000"/>
                </a:solidFill>
              </a:rPr>
              <a:t>☆日付ごとに自分が行ったことをまとめましょう。</a:t>
            </a:r>
            <a:endParaRPr lang="en-US" altLang="ja-JP" sz="1200" dirty="0">
              <a:solidFill>
                <a:srgbClr val="FF0000"/>
              </a:solidFill>
            </a:endParaRPr>
          </a:p>
        </p:txBody>
      </p:sp>
    </p:spTree>
    <p:extLst>
      <p:ext uri="{BB962C8B-B14F-4D97-AF65-F5344CB8AC3E}">
        <p14:creationId xmlns:p14="http://schemas.microsoft.com/office/powerpoint/2010/main" val="12593080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四角形: 角を丸くする 7">
            <a:extLst>
              <a:ext uri="{FF2B5EF4-FFF2-40B4-BE49-F238E27FC236}">
                <a16:creationId xmlns:a16="http://schemas.microsoft.com/office/drawing/2014/main" id="{670D71E3-C8EF-4CDA-88CF-90B65F748466}"/>
              </a:ext>
            </a:extLst>
          </p:cNvPr>
          <p:cNvSpPr/>
          <p:nvPr/>
        </p:nvSpPr>
        <p:spPr>
          <a:xfrm>
            <a:off x="230909" y="924419"/>
            <a:ext cx="4608945" cy="5708078"/>
          </a:xfrm>
          <a:prstGeom prst="roundRect">
            <a:avLst>
              <a:gd name="adj" fmla="val 3847"/>
            </a:avLst>
          </a:prstGeom>
          <a:noFill/>
          <a:ln>
            <a:solidFill>
              <a:schemeClr val="tx1"/>
            </a:solidFill>
          </a:ln>
        </p:spPr>
        <p:style>
          <a:lnRef idx="2">
            <a:schemeClr val="accent6"/>
          </a:lnRef>
          <a:fillRef idx="1">
            <a:schemeClr val="lt1"/>
          </a:fillRef>
          <a:effectRef idx="0">
            <a:schemeClr val="accent6"/>
          </a:effectRef>
          <a:fontRef idx="minor">
            <a:schemeClr val="dk1"/>
          </a:fontRef>
        </p:style>
        <p:txBody>
          <a:bodyPr rtlCol="0" anchor="t"/>
          <a:lstStyle/>
          <a:p>
            <a:pPr>
              <a:lnSpc>
                <a:spcPct val="150000"/>
              </a:lnSpc>
            </a:pPr>
            <a:endParaRPr kumimoji="1" lang="en-US" altLang="ja-JP" sz="1400" dirty="0"/>
          </a:p>
          <a:p>
            <a:pPr>
              <a:lnSpc>
                <a:spcPct val="150000"/>
              </a:lnSpc>
            </a:pPr>
            <a:endParaRPr kumimoji="1" lang="en-US" altLang="ja-JP" sz="1400" dirty="0"/>
          </a:p>
        </p:txBody>
      </p:sp>
      <p:sp>
        <p:nvSpPr>
          <p:cNvPr id="2" name="正方形/長方形 1">
            <a:extLst>
              <a:ext uri="{FF2B5EF4-FFF2-40B4-BE49-F238E27FC236}">
                <a16:creationId xmlns:a16="http://schemas.microsoft.com/office/drawing/2014/main" id="{57A0C81F-B9CD-49C1-8685-B2D7517E1C51}"/>
              </a:ext>
            </a:extLst>
          </p:cNvPr>
          <p:cNvSpPr/>
          <p:nvPr/>
        </p:nvSpPr>
        <p:spPr>
          <a:xfrm>
            <a:off x="341745" y="1072204"/>
            <a:ext cx="4064000" cy="471054"/>
          </a:xfrm>
          <a:prstGeom prst="rect">
            <a:avLst/>
          </a:prstGeom>
          <a:no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r>
              <a:rPr kumimoji="1" lang="en-US" altLang="ja-JP" dirty="0"/>
              <a:t>RSPO</a:t>
            </a:r>
            <a:r>
              <a:rPr kumimoji="1" lang="ja-JP" altLang="en-US" dirty="0"/>
              <a:t>認証</a:t>
            </a:r>
          </a:p>
        </p:txBody>
      </p:sp>
      <p:sp>
        <p:nvSpPr>
          <p:cNvPr id="16" name="四角形: 角を丸くする 15">
            <a:extLst>
              <a:ext uri="{FF2B5EF4-FFF2-40B4-BE49-F238E27FC236}">
                <a16:creationId xmlns:a16="http://schemas.microsoft.com/office/drawing/2014/main" id="{0382B67A-6D15-4BA0-8C4C-94252CD58F47}"/>
              </a:ext>
            </a:extLst>
          </p:cNvPr>
          <p:cNvSpPr/>
          <p:nvPr/>
        </p:nvSpPr>
        <p:spPr>
          <a:xfrm>
            <a:off x="4950690" y="924419"/>
            <a:ext cx="4608945" cy="5708078"/>
          </a:xfrm>
          <a:prstGeom prst="roundRect">
            <a:avLst>
              <a:gd name="adj" fmla="val 3847"/>
            </a:avLst>
          </a:prstGeom>
          <a:noFill/>
          <a:ln>
            <a:solidFill>
              <a:schemeClr val="tx1"/>
            </a:solidFill>
          </a:ln>
        </p:spPr>
        <p:style>
          <a:lnRef idx="2">
            <a:schemeClr val="accent6"/>
          </a:lnRef>
          <a:fillRef idx="1">
            <a:schemeClr val="lt1"/>
          </a:fillRef>
          <a:effectRef idx="0">
            <a:schemeClr val="accent6"/>
          </a:effectRef>
          <a:fontRef idx="minor">
            <a:schemeClr val="dk1"/>
          </a:fontRef>
        </p:style>
        <p:txBody>
          <a:bodyPr rtlCol="0" anchor="t"/>
          <a:lstStyle/>
          <a:p>
            <a:pPr>
              <a:lnSpc>
                <a:spcPct val="150000"/>
              </a:lnSpc>
            </a:pPr>
            <a:endParaRPr kumimoji="1" lang="en-US" altLang="ja-JP" sz="1400" dirty="0">
              <a:solidFill>
                <a:schemeClr val="tx1"/>
              </a:solidFill>
              <a:latin typeface="+mn-ea"/>
            </a:endParaRPr>
          </a:p>
          <a:p>
            <a:pPr>
              <a:lnSpc>
                <a:spcPct val="150000"/>
              </a:lnSpc>
            </a:pPr>
            <a:endParaRPr kumimoji="1" lang="en-US" altLang="ja-JP" sz="1400" dirty="0">
              <a:solidFill>
                <a:schemeClr val="tx1"/>
              </a:solidFill>
              <a:latin typeface="+mn-ea"/>
            </a:endParaRPr>
          </a:p>
          <a:p>
            <a:pPr algn="l">
              <a:lnSpc>
                <a:spcPct val="150000"/>
              </a:lnSpc>
              <a:buFont typeface="+mj-lt"/>
              <a:buAutoNum type="arabicPeriod"/>
            </a:pPr>
            <a:r>
              <a:rPr lang="ja-JP" altLang="en-US" sz="1400" dirty="0">
                <a:solidFill>
                  <a:schemeClr val="tx1"/>
                </a:solidFill>
                <a:latin typeface="+mn-ea"/>
              </a:rPr>
              <a:t>８月〇日（〇曜日）</a:t>
            </a:r>
            <a:endParaRPr lang="en-US" altLang="ja-JP" sz="1400" dirty="0">
              <a:solidFill>
                <a:schemeClr val="tx1"/>
              </a:solidFill>
              <a:latin typeface="+mn-ea"/>
            </a:endParaRPr>
          </a:p>
          <a:p>
            <a:pPr algn="l">
              <a:lnSpc>
                <a:spcPct val="150000"/>
              </a:lnSpc>
            </a:pPr>
            <a:r>
              <a:rPr lang="ja-JP" altLang="en-US" sz="1400" dirty="0">
                <a:solidFill>
                  <a:schemeClr val="tx1"/>
                </a:solidFill>
                <a:latin typeface="+mn-ea"/>
              </a:rPr>
              <a:t>　〇〇スーパー　△△店</a:t>
            </a:r>
            <a:br>
              <a:rPr lang="ja-JP" altLang="en-US" sz="1400" b="0" i="0" dirty="0">
                <a:solidFill>
                  <a:schemeClr val="tx1"/>
                </a:solidFill>
                <a:effectLst/>
                <a:latin typeface="+mn-ea"/>
              </a:rPr>
            </a:br>
            <a:r>
              <a:rPr lang="ja-JP" altLang="en-US" sz="1400" b="0" i="0" dirty="0">
                <a:solidFill>
                  <a:schemeClr val="tx1"/>
                </a:solidFill>
                <a:effectLst/>
                <a:latin typeface="+mn-ea"/>
              </a:rPr>
              <a:t>・</a:t>
            </a:r>
            <a:r>
              <a:rPr lang="ja-JP" altLang="en-US" sz="1400" dirty="0">
                <a:solidFill>
                  <a:schemeClr val="tx1"/>
                </a:solidFill>
                <a:latin typeface="+mn-ea"/>
              </a:rPr>
              <a:t>ツナフレークの缶</a:t>
            </a:r>
            <a:endParaRPr lang="en-US" altLang="ja-JP" sz="1400" dirty="0">
              <a:solidFill>
                <a:schemeClr val="tx1"/>
              </a:solidFill>
              <a:latin typeface="+mn-ea"/>
            </a:endParaRPr>
          </a:p>
          <a:p>
            <a:pPr algn="l">
              <a:lnSpc>
                <a:spcPct val="150000"/>
              </a:lnSpc>
            </a:pPr>
            <a:r>
              <a:rPr lang="ja-JP" altLang="en-US" sz="1400" dirty="0">
                <a:solidFill>
                  <a:schemeClr val="tx1"/>
                </a:solidFill>
                <a:latin typeface="+mn-ea"/>
              </a:rPr>
              <a:t>・ちくわの袋（写真なし）</a:t>
            </a:r>
            <a:endParaRPr lang="en-US" altLang="ja-JP" sz="1400" dirty="0">
              <a:solidFill>
                <a:schemeClr val="tx1"/>
              </a:solidFill>
              <a:latin typeface="+mn-ea"/>
            </a:endParaRPr>
          </a:p>
          <a:p>
            <a:pPr algn="l">
              <a:lnSpc>
                <a:spcPct val="150000"/>
              </a:lnSpc>
            </a:pPr>
            <a:endParaRPr lang="en-US" altLang="ja-JP" sz="1400" dirty="0">
              <a:solidFill>
                <a:schemeClr val="tx1"/>
              </a:solidFill>
              <a:latin typeface="+mn-ea"/>
            </a:endParaRPr>
          </a:p>
          <a:p>
            <a:pPr>
              <a:lnSpc>
                <a:spcPct val="150000"/>
              </a:lnSpc>
            </a:pPr>
            <a:r>
              <a:rPr lang="en-US" altLang="ja-JP" sz="1400" dirty="0">
                <a:solidFill>
                  <a:schemeClr val="tx1"/>
                </a:solidFill>
                <a:latin typeface="+mn-ea"/>
              </a:rPr>
              <a:t>2.</a:t>
            </a:r>
            <a:r>
              <a:rPr lang="ja-JP" altLang="en-US" sz="1400" dirty="0">
                <a:solidFill>
                  <a:schemeClr val="tx1"/>
                </a:solidFill>
                <a:latin typeface="+mn-ea"/>
              </a:rPr>
              <a:t> ８月△日（△曜日）</a:t>
            </a:r>
            <a:endParaRPr lang="en-US" altLang="ja-JP" sz="1400" dirty="0">
              <a:solidFill>
                <a:schemeClr val="tx1"/>
              </a:solidFill>
              <a:latin typeface="+mn-ea"/>
            </a:endParaRPr>
          </a:p>
          <a:p>
            <a:pPr algn="l">
              <a:lnSpc>
                <a:spcPct val="150000"/>
              </a:lnSpc>
            </a:pPr>
            <a:r>
              <a:rPr lang="ja-JP" altLang="en-US" sz="1400" dirty="0">
                <a:solidFill>
                  <a:schemeClr val="tx1"/>
                </a:solidFill>
                <a:latin typeface="+mn-ea"/>
              </a:rPr>
              <a:t>フィッシュバーガーの箱</a:t>
            </a:r>
            <a:endParaRPr lang="en-US" altLang="ja-JP" sz="1400" dirty="0">
              <a:solidFill>
                <a:schemeClr val="tx1"/>
              </a:solidFill>
              <a:latin typeface="+mn-ea"/>
            </a:endParaRPr>
          </a:p>
          <a:p>
            <a:pPr algn="l">
              <a:lnSpc>
                <a:spcPct val="150000"/>
              </a:lnSpc>
            </a:pPr>
            <a:r>
              <a:rPr lang="ja-JP" altLang="en-US" sz="1400" b="0" i="0" dirty="0">
                <a:solidFill>
                  <a:schemeClr val="tx1"/>
                </a:solidFill>
                <a:effectLst/>
                <a:latin typeface="+mn-ea"/>
              </a:rPr>
              <a:t>○○ハンバーガーの紙の箱</a:t>
            </a:r>
            <a:endParaRPr lang="en-US" altLang="ja-JP" sz="1400" b="0" i="0" dirty="0">
              <a:solidFill>
                <a:schemeClr val="tx1"/>
              </a:solidFill>
              <a:effectLst/>
              <a:latin typeface="+mn-ea"/>
            </a:endParaRPr>
          </a:p>
          <a:p>
            <a:pPr algn="l">
              <a:lnSpc>
                <a:spcPct val="150000"/>
              </a:lnSpc>
            </a:pPr>
            <a:endParaRPr lang="en-US" altLang="ja-JP" sz="1400" dirty="0">
              <a:solidFill>
                <a:schemeClr val="tx1"/>
              </a:solidFill>
              <a:latin typeface="+mn-ea"/>
            </a:endParaRPr>
          </a:p>
          <a:p>
            <a:pPr>
              <a:lnSpc>
                <a:spcPct val="150000"/>
              </a:lnSpc>
            </a:pPr>
            <a:r>
              <a:rPr lang="en-US" altLang="ja-JP" sz="1400" dirty="0">
                <a:solidFill>
                  <a:schemeClr val="tx1"/>
                </a:solidFill>
                <a:latin typeface="+mn-ea"/>
              </a:rPr>
              <a:t>3.</a:t>
            </a:r>
            <a:r>
              <a:rPr lang="ja-JP" altLang="en-US" sz="1400" dirty="0">
                <a:solidFill>
                  <a:schemeClr val="tx1"/>
                </a:solidFill>
                <a:latin typeface="+mn-ea"/>
              </a:rPr>
              <a:t> ８月◇日（◇曜日）</a:t>
            </a:r>
            <a:endParaRPr lang="en-US" altLang="ja-JP" sz="1400" dirty="0">
              <a:solidFill>
                <a:schemeClr val="tx1"/>
              </a:solidFill>
              <a:latin typeface="+mn-ea"/>
            </a:endParaRPr>
          </a:p>
          <a:p>
            <a:pPr algn="l">
              <a:lnSpc>
                <a:spcPct val="150000"/>
              </a:lnSpc>
            </a:pPr>
            <a:r>
              <a:rPr lang="ja-JP" altLang="en-US" sz="1400" dirty="0">
                <a:solidFill>
                  <a:schemeClr val="tx1"/>
                </a:solidFill>
                <a:latin typeface="+mn-ea"/>
              </a:rPr>
              <a:t>コンビニの鮭おにぎり</a:t>
            </a:r>
            <a:endParaRPr lang="en-US" altLang="ja-JP" sz="1400" dirty="0">
              <a:solidFill>
                <a:schemeClr val="tx1"/>
              </a:solidFill>
              <a:latin typeface="+mn-ea"/>
            </a:endParaRPr>
          </a:p>
          <a:p>
            <a:pPr algn="l">
              <a:lnSpc>
                <a:spcPct val="150000"/>
              </a:lnSpc>
            </a:pPr>
            <a:r>
              <a:rPr lang="ja-JP" altLang="en-US" sz="1400" b="0" i="0" dirty="0">
                <a:solidFill>
                  <a:schemeClr val="tx1"/>
                </a:solidFill>
                <a:effectLst/>
                <a:latin typeface="+mn-ea"/>
              </a:rPr>
              <a:t>コンビニ〇〇のおにぎりのラベル</a:t>
            </a:r>
            <a:endParaRPr lang="en-US" altLang="ja-JP" sz="1400" b="0" i="0" dirty="0">
              <a:solidFill>
                <a:schemeClr val="tx1"/>
              </a:solidFill>
              <a:effectLst/>
              <a:latin typeface="+mn-ea"/>
            </a:endParaRPr>
          </a:p>
          <a:p>
            <a:pPr algn="l">
              <a:lnSpc>
                <a:spcPct val="150000"/>
              </a:lnSpc>
            </a:pPr>
            <a:r>
              <a:rPr lang="ja-JP" altLang="en-US" sz="1400" dirty="0">
                <a:solidFill>
                  <a:schemeClr val="tx1"/>
                </a:solidFill>
                <a:latin typeface="+mn-ea"/>
              </a:rPr>
              <a:t>（見つけたあとに、お母さんとお店に行ったが、</a:t>
            </a:r>
            <a:endParaRPr lang="en-US" altLang="ja-JP" sz="1400" dirty="0">
              <a:solidFill>
                <a:schemeClr val="tx1"/>
              </a:solidFill>
              <a:latin typeface="+mn-ea"/>
            </a:endParaRPr>
          </a:p>
          <a:p>
            <a:pPr algn="l">
              <a:lnSpc>
                <a:spcPct val="150000"/>
              </a:lnSpc>
            </a:pPr>
            <a:r>
              <a:rPr lang="ja-JP" altLang="en-US" sz="1400" dirty="0">
                <a:solidFill>
                  <a:schemeClr val="tx1"/>
                </a:solidFill>
                <a:latin typeface="+mn-ea"/>
              </a:rPr>
              <a:t>売り切れていて、写真が撮れなかった。）</a:t>
            </a:r>
            <a:endParaRPr lang="en-US" altLang="ja-JP" sz="1400" b="0" i="0" dirty="0">
              <a:solidFill>
                <a:schemeClr val="tx1"/>
              </a:solidFill>
              <a:effectLst/>
              <a:latin typeface="+mn-ea"/>
            </a:endParaRPr>
          </a:p>
        </p:txBody>
      </p:sp>
      <p:sp>
        <p:nvSpPr>
          <p:cNvPr id="5" name="正方形/長方形 4">
            <a:extLst>
              <a:ext uri="{FF2B5EF4-FFF2-40B4-BE49-F238E27FC236}">
                <a16:creationId xmlns:a16="http://schemas.microsoft.com/office/drawing/2014/main" id="{918D9862-B036-4BE5-8AC9-6C533E42DCAF}"/>
              </a:ext>
            </a:extLst>
          </p:cNvPr>
          <p:cNvSpPr/>
          <p:nvPr/>
        </p:nvSpPr>
        <p:spPr>
          <a:xfrm>
            <a:off x="7943271" y="1820349"/>
            <a:ext cx="1394692" cy="858989"/>
          </a:xfrm>
          <a:prstGeom prst="rect">
            <a:avLst/>
          </a:prstGeom>
          <a:no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kumimoji="1" lang="ja-JP" altLang="en-US" sz="1400" dirty="0"/>
              <a:t>買ったものの</a:t>
            </a:r>
            <a:endParaRPr kumimoji="1" lang="en-US" altLang="ja-JP" sz="1400" dirty="0"/>
          </a:p>
          <a:p>
            <a:pPr algn="ctr"/>
            <a:r>
              <a:rPr kumimoji="1" lang="ja-JP" altLang="en-US" sz="1400" dirty="0"/>
              <a:t>写真</a:t>
            </a:r>
          </a:p>
        </p:txBody>
      </p:sp>
      <p:sp>
        <p:nvSpPr>
          <p:cNvPr id="17" name="正方形/長方形 16">
            <a:extLst>
              <a:ext uri="{FF2B5EF4-FFF2-40B4-BE49-F238E27FC236}">
                <a16:creationId xmlns:a16="http://schemas.microsoft.com/office/drawing/2014/main" id="{53525406-6B3C-41A8-AA90-09F0004E24A8}"/>
              </a:ext>
            </a:extLst>
          </p:cNvPr>
          <p:cNvSpPr/>
          <p:nvPr/>
        </p:nvSpPr>
        <p:spPr>
          <a:xfrm>
            <a:off x="7961744" y="3263531"/>
            <a:ext cx="1394692" cy="858989"/>
          </a:xfrm>
          <a:prstGeom prst="rect">
            <a:avLst/>
          </a:prstGeom>
          <a:no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kumimoji="1" lang="ja-JP" altLang="en-US" sz="1400" dirty="0"/>
              <a:t>買ったものの</a:t>
            </a:r>
            <a:endParaRPr kumimoji="1" lang="en-US" altLang="ja-JP" sz="1400" dirty="0"/>
          </a:p>
          <a:p>
            <a:pPr algn="ctr"/>
            <a:r>
              <a:rPr kumimoji="1" lang="ja-JP" altLang="en-US" sz="1400" dirty="0"/>
              <a:t>写真</a:t>
            </a:r>
          </a:p>
        </p:txBody>
      </p:sp>
      <p:sp>
        <p:nvSpPr>
          <p:cNvPr id="15" name="正方形/長方形 14">
            <a:extLst>
              <a:ext uri="{FF2B5EF4-FFF2-40B4-BE49-F238E27FC236}">
                <a16:creationId xmlns:a16="http://schemas.microsoft.com/office/drawing/2014/main" id="{10DC3612-87EB-4F9A-8A6A-7B15CFD348F9}"/>
              </a:ext>
            </a:extLst>
          </p:cNvPr>
          <p:cNvSpPr/>
          <p:nvPr/>
        </p:nvSpPr>
        <p:spPr>
          <a:xfrm>
            <a:off x="5093853" y="1072204"/>
            <a:ext cx="3671456" cy="471054"/>
          </a:xfrm>
          <a:prstGeom prst="rect">
            <a:avLst/>
          </a:prstGeom>
          <a:no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r>
              <a:rPr kumimoji="1" lang="ja-JP" altLang="en-US" dirty="0"/>
              <a:t>いつどこでラベルをみつけたか</a:t>
            </a:r>
          </a:p>
        </p:txBody>
      </p:sp>
      <p:sp>
        <p:nvSpPr>
          <p:cNvPr id="12" name="正方形/長方形 11">
            <a:extLst>
              <a:ext uri="{FF2B5EF4-FFF2-40B4-BE49-F238E27FC236}">
                <a16:creationId xmlns:a16="http://schemas.microsoft.com/office/drawing/2014/main" id="{39D5FCE8-0984-4A29-8D15-086E5F8460DF}"/>
              </a:ext>
            </a:extLst>
          </p:cNvPr>
          <p:cNvSpPr/>
          <p:nvPr/>
        </p:nvSpPr>
        <p:spPr>
          <a:xfrm>
            <a:off x="471055" y="382213"/>
            <a:ext cx="8700654" cy="332220"/>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r>
              <a:rPr kumimoji="1" lang="ja-JP" altLang="en-US" sz="2400" dirty="0"/>
              <a:t>認証マークの種類と意味　</a:t>
            </a:r>
          </a:p>
        </p:txBody>
      </p:sp>
      <p:sp>
        <p:nvSpPr>
          <p:cNvPr id="14" name="四角形: 角を丸くする 13">
            <a:extLst>
              <a:ext uri="{FF2B5EF4-FFF2-40B4-BE49-F238E27FC236}">
                <a16:creationId xmlns:a16="http://schemas.microsoft.com/office/drawing/2014/main" id="{881F4B04-AB5B-410F-B34C-3BFFF5245CCB}"/>
              </a:ext>
            </a:extLst>
          </p:cNvPr>
          <p:cNvSpPr/>
          <p:nvPr/>
        </p:nvSpPr>
        <p:spPr>
          <a:xfrm>
            <a:off x="230908" y="277879"/>
            <a:ext cx="4006114" cy="514945"/>
          </a:xfrm>
          <a:prstGeom prst="roundRect">
            <a:avLst>
              <a:gd name="adj" fmla="val 20176"/>
            </a:avLst>
          </a:prstGeom>
          <a:no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sz="6000" dirty="0"/>
          </a:p>
        </p:txBody>
      </p:sp>
      <p:pic>
        <p:nvPicPr>
          <p:cNvPr id="2050" name="Picture 2" descr="ソース画像を表示">
            <a:extLst>
              <a:ext uri="{FF2B5EF4-FFF2-40B4-BE49-F238E27FC236}">
                <a16:creationId xmlns:a16="http://schemas.microsoft.com/office/drawing/2014/main" id="{AB00FA71-7FC9-488E-B2D5-7379D224675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a:stretch/>
        </p:blipFill>
        <p:spPr bwMode="auto">
          <a:xfrm>
            <a:off x="3296650" y="4154306"/>
            <a:ext cx="1342199" cy="1308956"/>
          </a:xfrm>
          <a:prstGeom prst="rect">
            <a:avLst/>
          </a:prstGeom>
          <a:noFill/>
          <a:extLst>
            <a:ext uri="{909E8E84-426E-40DD-AFC4-6F175D3DCCD1}">
              <a14:hiddenFill xmlns:a14="http://schemas.microsoft.com/office/drawing/2010/main">
                <a:solidFill>
                  <a:srgbClr val="FFFFFF"/>
                </a:solidFill>
              </a14:hiddenFill>
            </a:ext>
          </a:extLst>
        </p:spPr>
      </p:pic>
      <p:sp>
        <p:nvSpPr>
          <p:cNvPr id="11" name="正方形/長方形 10">
            <a:extLst>
              <a:ext uri="{FF2B5EF4-FFF2-40B4-BE49-F238E27FC236}">
                <a16:creationId xmlns:a16="http://schemas.microsoft.com/office/drawing/2014/main" id="{DBF30F9F-2722-4A8A-9652-14DBA7E0CEB8}"/>
              </a:ext>
            </a:extLst>
          </p:cNvPr>
          <p:cNvSpPr/>
          <p:nvPr/>
        </p:nvSpPr>
        <p:spPr>
          <a:xfrm>
            <a:off x="341745" y="1543258"/>
            <a:ext cx="4297104" cy="2646687"/>
          </a:xfrm>
          <a:prstGeom prst="rect">
            <a:avLst/>
          </a:prstGeom>
        </p:spPr>
        <p:txBody>
          <a:bodyPr wrap="square">
            <a:spAutoFit/>
          </a:bodyPr>
          <a:lstStyle/>
          <a:p>
            <a:pPr>
              <a:lnSpc>
                <a:spcPct val="150000"/>
              </a:lnSpc>
            </a:pPr>
            <a:r>
              <a:rPr lang="ja-JP" altLang="en-US" sz="1400" dirty="0"/>
              <a:t>・環境や地域社会に配慮して、持続可能な方法で生産され、第三者認証機関から認定を受けたパーム油（アブラヤシからとれる油）を用いた商品につけられるマーク。</a:t>
            </a:r>
            <a:endParaRPr lang="en-US" altLang="ja-JP" sz="1400" dirty="0"/>
          </a:p>
          <a:p>
            <a:pPr>
              <a:lnSpc>
                <a:spcPct val="150000"/>
              </a:lnSpc>
            </a:pPr>
            <a:r>
              <a:rPr lang="ja-JP" altLang="en-US" sz="1400" dirty="0"/>
              <a:t>・</a:t>
            </a:r>
            <a:r>
              <a:rPr lang="en-US" altLang="ja-JP" sz="1400" dirty="0"/>
              <a:t>RSPO</a:t>
            </a:r>
            <a:r>
              <a:rPr lang="ja-JP" altLang="en-US" sz="1400" dirty="0"/>
              <a:t>の正式名称は「持続可能なパーム油のための円卓会議」で、パーム油に関わるステークホルダーによって構成される非営利組織。</a:t>
            </a:r>
            <a:r>
              <a:rPr lang="en-US" altLang="ja-JP" sz="1400" dirty="0"/>
              <a:t>2019</a:t>
            </a:r>
            <a:r>
              <a:rPr lang="ja-JP" altLang="en-US" sz="1400" dirty="0"/>
              <a:t>年時点の日本における加盟企業は</a:t>
            </a:r>
            <a:r>
              <a:rPr lang="en-US" altLang="ja-JP" sz="1400" dirty="0"/>
              <a:t>157</a:t>
            </a:r>
            <a:r>
              <a:rPr lang="ja-JP" altLang="en-US" sz="1400" dirty="0"/>
              <a:t>ある。</a:t>
            </a:r>
            <a:endParaRPr lang="en-US" altLang="ja-JP" sz="1400" dirty="0"/>
          </a:p>
        </p:txBody>
      </p:sp>
      <p:sp>
        <p:nvSpPr>
          <p:cNvPr id="13" name="正方形/長方形 12">
            <a:extLst>
              <a:ext uri="{FF2B5EF4-FFF2-40B4-BE49-F238E27FC236}">
                <a16:creationId xmlns:a16="http://schemas.microsoft.com/office/drawing/2014/main" id="{6F82B8C3-B195-4809-A366-2D71E23639C8}"/>
              </a:ext>
            </a:extLst>
          </p:cNvPr>
          <p:cNvSpPr/>
          <p:nvPr/>
        </p:nvSpPr>
        <p:spPr>
          <a:xfrm>
            <a:off x="6400524" y="178118"/>
            <a:ext cx="3159111" cy="619785"/>
          </a:xfrm>
          <a:prstGeom prst="rect">
            <a:avLst/>
          </a:prstGeom>
          <a:ln>
            <a:solidFill>
              <a:srgbClr val="FF0000"/>
            </a:solidFill>
          </a:ln>
        </p:spPr>
        <p:txBody>
          <a:bodyPr wrap="square">
            <a:spAutoFit/>
          </a:bodyPr>
          <a:lstStyle/>
          <a:p>
            <a:pPr>
              <a:lnSpc>
                <a:spcPct val="150000"/>
              </a:lnSpc>
            </a:pPr>
            <a:r>
              <a:rPr lang="ja-JP" altLang="en-US" sz="1200" dirty="0">
                <a:solidFill>
                  <a:srgbClr val="FF0000"/>
                </a:solidFill>
              </a:rPr>
              <a:t>☆例に挙げた以外にも認証マークはたくさんあります。いろいろ探してみましょう。</a:t>
            </a:r>
            <a:endParaRPr lang="en-US" altLang="ja-JP" sz="1200" dirty="0">
              <a:solidFill>
                <a:srgbClr val="FF0000"/>
              </a:solidFill>
            </a:endParaRPr>
          </a:p>
        </p:txBody>
      </p:sp>
    </p:spTree>
    <p:extLst>
      <p:ext uri="{BB962C8B-B14F-4D97-AF65-F5344CB8AC3E}">
        <p14:creationId xmlns:p14="http://schemas.microsoft.com/office/powerpoint/2010/main" val="31216275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四角形: 角を丸くする 7">
            <a:extLst>
              <a:ext uri="{FF2B5EF4-FFF2-40B4-BE49-F238E27FC236}">
                <a16:creationId xmlns:a16="http://schemas.microsoft.com/office/drawing/2014/main" id="{670D71E3-C8EF-4CDA-88CF-90B65F748466}"/>
              </a:ext>
            </a:extLst>
          </p:cNvPr>
          <p:cNvSpPr/>
          <p:nvPr/>
        </p:nvSpPr>
        <p:spPr>
          <a:xfrm>
            <a:off x="230909" y="924419"/>
            <a:ext cx="4608945" cy="5708078"/>
          </a:xfrm>
          <a:prstGeom prst="roundRect">
            <a:avLst>
              <a:gd name="adj" fmla="val 3847"/>
            </a:avLst>
          </a:prstGeom>
          <a:noFill/>
          <a:ln>
            <a:solidFill>
              <a:schemeClr val="tx1"/>
            </a:solidFill>
          </a:ln>
        </p:spPr>
        <p:style>
          <a:lnRef idx="2">
            <a:schemeClr val="accent6"/>
          </a:lnRef>
          <a:fillRef idx="1">
            <a:schemeClr val="lt1"/>
          </a:fillRef>
          <a:effectRef idx="0">
            <a:schemeClr val="accent6"/>
          </a:effectRef>
          <a:fontRef idx="minor">
            <a:schemeClr val="dk1"/>
          </a:fontRef>
        </p:style>
        <p:txBody>
          <a:bodyPr rtlCol="0" anchor="t"/>
          <a:lstStyle/>
          <a:p>
            <a:pPr>
              <a:lnSpc>
                <a:spcPct val="150000"/>
              </a:lnSpc>
            </a:pPr>
            <a:endParaRPr kumimoji="1" lang="en-US" altLang="ja-JP" sz="1400" dirty="0">
              <a:latin typeface="+mn-ea"/>
            </a:endParaRPr>
          </a:p>
          <a:p>
            <a:pPr>
              <a:lnSpc>
                <a:spcPct val="150000"/>
              </a:lnSpc>
            </a:pPr>
            <a:endParaRPr kumimoji="1" lang="en-US" altLang="ja-JP" sz="1400" dirty="0">
              <a:latin typeface="+mn-ea"/>
            </a:endParaRPr>
          </a:p>
          <a:p>
            <a:pPr>
              <a:lnSpc>
                <a:spcPct val="150000"/>
              </a:lnSpc>
            </a:pPr>
            <a:r>
              <a:rPr lang="ja-JP" altLang="en-US" sz="1400" dirty="0">
                <a:solidFill>
                  <a:srgbClr val="000000"/>
                </a:solidFill>
                <a:latin typeface="+mn-ea"/>
              </a:rPr>
              <a:t>・認証製品または原料が、持続可能性の</a:t>
            </a:r>
            <a:r>
              <a:rPr lang="en-US" altLang="ja-JP" sz="1400" dirty="0">
                <a:solidFill>
                  <a:srgbClr val="000000"/>
                </a:solidFill>
                <a:latin typeface="+mn-ea"/>
              </a:rPr>
              <a:t>3</a:t>
            </a:r>
            <a:r>
              <a:rPr lang="ja-JP" altLang="en-US" sz="1400" dirty="0">
                <a:solidFill>
                  <a:srgbClr val="000000"/>
                </a:solidFill>
                <a:latin typeface="+mn-ea"/>
              </a:rPr>
              <a:t>つの柱（社会・経済・環境）の強化につながる手法を用いて生産されたものであることを意味している。具体的には、森林・気候・人権・生活水準の４テーマに焦点が当てられている。</a:t>
            </a:r>
            <a:endParaRPr lang="en-US" altLang="ja-JP" sz="1400" dirty="0">
              <a:solidFill>
                <a:srgbClr val="000000"/>
              </a:solidFill>
              <a:latin typeface="+mn-ea"/>
            </a:endParaRPr>
          </a:p>
          <a:p>
            <a:pPr>
              <a:lnSpc>
                <a:spcPct val="150000"/>
              </a:lnSpc>
            </a:pPr>
            <a:r>
              <a:rPr lang="ja-JP" altLang="en-US" sz="1400" dirty="0">
                <a:solidFill>
                  <a:srgbClr val="000000"/>
                </a:solidFill>
                <a:latin typeface="+mn-ea"/>
              </a:rPr>
              <a:t>・農産物、林産物、観光業について基準がそれぞれ決められている。</a:t>
            </a:r>
            <a:endParaRPr lang="en-US" altLang="ja-JP" sz="1400" dirty="0">
              <a:solidFill>
                <a:srgbClr val="000000"/>
              </a:solidFill>
              <a:latin typeface="+mn-ea"/>
            </a:endParaRPr>
          </a:p>
          <a:p>
            <a:pPr>
              <a:lnSpc>
                <a:spcPct val="150000"/>
              </a:lnSpc>
            </a:pPr>
            <a:r>
              <a:rPr lang="ja-JP" altLang="en-US" sz="1400" dirty="0">
                <a:solidFill>
                  <a:srgbClr val="000000"/>
                </a:solidFill>
                <a:latin typeface="+mn-ea"/>
              </a:rPr>
              <a:t>・カエルがマークに使われている理由は、カエルは科学者からは生物指標と呼ばれており、カエルの健全な生息個体数は健全な環境を指し示すと言われているため、認証のマスコットに選ばれた。</a:t>
            </a:r>
            <a:endParaRPr lang="ja-JP" altLang="en-US" sz="1400" b="0" i="0" dirty="0">
              <a:solidFill>
                <a:srgbClr val="000000"/>
              </a:solidFill>
              <a:effectLst/>
              <a:latin typeface="+mn-ea"/>
            </a:endParaRPr>
          </a:p>
        </p:txBody>
      </p:sp>
      <p:sp>
        <p:nvSpPr>
          <p:cNvPr id="2" name="正方形/長方形 1">
            <a:extLst>
              <a:ext uri="{FF2B5EF4-FFF2-40B4-BE49-F238E27FC236}">
                <a16:creationId xmlns:a16="http://schemas.microsoft.com/office/drawing/2014/main" id="{57A0C81F-B9CD-49C1-8685-B2D7517E1C51}"/>
              </a:ext>
            </a:extLst>
          </p:cNvPr>
          <p:cNvSpPr/>
          <p:nvPr/>
        </p:nvSpPr>
        <p:spPr>
          <a:xfrm>
            <a:off x="341745" y="1072204"/>
            <a:ext cx="4064000" cy="471054"/>
          </a:xfrm>
          <a:prstGeom prst="rect">
            <a:avLst/>
          </a:prstGeom>
          <a:no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r>
              <a:rPr kumimoji="1" lang="ja-JP" altLang="en-US" dirty="0">
                <a:latin typeface="+mn-ea"/>
              </a:rPr>
              <a:t>レインフォレストアライアンス</a:t>
            </a:r>
          </a:p>
        </p:txBody>
      </p:sp>
      <p:sp>
        <p:nvSpPr>
          <p:cNvPr id="16" name="四角形: 角を丸くする 15">
            <a:extLst>
              <a:ext uri="{FF2B5EF4-FFF2-40B4-BE49-F238E27FC236}">
                <a16:creationId xmlns:a16="http://schemas.microsoft.com/office/drawing/2014/main" id="{0382B67A-6D15-4BA0-8C4C-94252CD58F47}"/>
              </a:ext>
            </a:extLst>
          </p:cNvPr>
          <p:cNvSpPr/>
          <p:nvPr/>
        </p:nvSpPr>
        <p:spPr>
          <a:xfrm>
            <a:off x="4950690" y="924419"/>
            <a:ext cx="4608945" cy="5708078"/>
          </a:xfrm>
          <a:prstGeom prst="roundRect">
            <a:avLst>
              <a:gd name="adj" fmla="val 3847"/>
            </a:avLst>
          </a:prstGeom>
          <a:noFill/>
          <a:ln>
            <a:solidFill>
              <a:schemeClr val="tx1"/>
            </a:solidFill>
          </a:ln>
        </p:spPr>
        <p:style>
          <a:lnRef idx="2">
            <a:schemeClr val="accent6"/>
          </a:lnRef>
          <a:fillRef idx="1">
            <a:schemeClr val="lt1"/>
          </a:fillRef>
          <a:effectRef idx="0">
            <a:schemeClr val="accent6"/>
          </a:effectRef>
          <a:fontRef idx="minor">
            <a:schemeClr val="dk1"/>
          </a:fontRef>
        </p:style>
        <p:txBody>
          <a:bodyPr rtlCol="0" anchor="t"/>
          <a:lstStyle/>
          <a:p>
            <a:pPr>
              <a:lnSpc>
                <a:spcPct val="150000"/>
              </a:lnSpc>
            </a:pPr>
            <a:endParaRPr kumimoji="1" lang="en-US" altLang="ja-JP" sz="1400" dirty="0">
              <a:solidFill>
                <a:schemeClr val="tx1"/>
              </a:solidFill>
              <a:latin typeface="+mn-ea"/>
            </a:endParaRPr>
          </a:p>
          <a:p>
            <a:pPr>
              <a:lnSpc>
                <a:spcPct val="150000"/>
              </a:lnSpc>
            </a:pPr>
            <a:endParaRPr kumimoji="1" lang="en-US" altLang="ja-JP" sz="1400" dirty="0">
              <a:solidFill>
                <a:schemeClr val="tx1"/>
              </a:solidFill>
              <a:latin typeface="+mn-ea"/>
            </a:endParaRPr>
          </a:p>
          <a:p>
            <a:pPr algn="l">
              <a:lnSpc>
                <a:spcPct val="150000"/>
              </a:lnSpc>
              <a:buFont typeface="+mj-lt"/>
              <a:buAutoNum type="arabicPeriod"/>
            </a:pPr>
            <a:r>
              <a:rPr lang="ja-JP" altLang="en-US" sz="1400" dirty="0">
                <a:solidFill>
                  <a:schemeClr val="tx1"/>
                </a:solidFill>
                <a:latin typeface="+mn-ea"/>
              </a:rPr>
              <a:t>８月〇日（〇曜日）</a:t>
            </a:r>
            <a:endParaRPr lang="en-US" altLang="ja-JP" sz="1400" dirty="0">
              <a:solidFill>
                <a:schemeClr val="tx1"/>
              </a:solidFill>
              <a:latin typeface="+mn-ea"/>
            </a:endParaRPr>
          </a:p>
          <a:p>
            <a:pPr algn="l">
              <a:lnSpc>
                <a:spcPct val="150000"/>
              </a:lnSpc>
            </a:pPr>
            <a:r>
              <a:rPr lang="ja-JP" altLang="en-US" sz="1400" dirty="0">
                <a:solidFill>
                  <a:schemeClr val="tx1"/>
                </a:solidFill>
                <a:latin typeface="+mn-ea"/>
              </a:rPr>
              <a:t>　〇〇スーパー　△△店</a:t>
            </a:r>
            <a:br>
              <a:rPr lang="ja-JP" altLang="en-US" sz="1400" b="0" i="0" dirty="0">
                <a:solidFill>
                  <a:schemeClr val="tx1"/>
                </a:solidFill>
                <a:effectLst/>
                <a:latin typeface="+mn-ea"/>
              </a:rPr>
            </a:br>
            <a:r>
              <a:rPr lang="ja-JP" altLang="en-US" sz="1400" b="0" i="0" dirty="0">
                <a:solidFill>
                  <a:schemeClr val="tx1"/>
                </a:solidFill>
                <a:effectLst/>
                <a:latin typeface="+mn-ea"/>
              </a:rPr>
              <a:t>・</a:t>
            </a:r>
            <a:r>
              <a:rPr lang="ja-JP" altLang="en-US" sz="1400" dirty="0">
                <a:solidFill>
                  <a:schemeClr val="tx1"/>
                </a:solidFill>
                <a:latin typeface="+mn-ea"/>
              </a:rPr>
              <a:t>ツナフレークの缶</a:t>
            </a:r>
            <a:endParaRPr lang="en-US" altLang="ja-JP" sz="1400" dirty="0">
              <a:solidFill>
                <a:schemeClr val="tx1"/>
              </a:solidFill>
              <a:latin typeface="+mn-ea"/>
            </a:endParaRPr>
          </a:p>
          <a:p>
            <a:pPr algn="l">
              <a:lnSpc>
                <a:spcPct val="150000"/>
              </a:lnSpc>
            </a:pPr>
            <a:r>
              <a:rPr lang="ja-JP" altLang="en-US" sz="1400" dirty="0">
                <a:solidFill>
                  <a:schemeClr val="tx1"/>
                </a:solidFill>
                <a:latin typeface="+mn-ea"/>
              </a:rPr>
              <a:t>・ちくわの袋（写真なし）</a:t>
            </a:r>
            <a:endParaRPr lang="en-US" altLang="ja-JP" sz="1400" dirty="0">
              <a:solidFill>
                <a:schemeClr val="tx1"/>
              </a:solidFill>
              <a:latin typeface="+mn-ea"/>
            </a:endParaRPr>
          </a:p>
          <a:p>
            <a:pPr algn="l">
              <a:lnSpc>
                <a:spcPct val="150000"/>
              </a:lnSpc>
            </a:pPr>
            <a:endParaRPr lang="en-US" altLang="ja-JP" sz="1400" dirty="0">
              <a:solidFill>
                <a:schemeClr val="tx1"/>
              </a:solidFill>
              <a:latin typeface="+mn-ea"/>
            </a:endParaRPr>
          </a:p>
          <a:p>
            <a:pPr>
              <a:lnSpc>
                <a:spcPct val="150000"/>
              </a:lnSpc>
            </a:pPr>
            <a:r>
              <a:rPr lang="en-US" altLang="ja-JP" sz="1400" dirty="0">
                <a:solidFill>
                  <a:schemeClr val="tx1"/>
                </a:solidFill>
                <a:latin typeface="+mn-ea"/>
              </a:rPr>
              <a:t>2.</a:t>
            </a:r>
            <a:r>
              <a:rPr lang="ja-JP" altLang="en-US" sz="1400" dirty="0">
                <a:solidFill>
                  <a:schemeClr val="tx1"/>
                </a:solidFill>
                <a:latin typeface="+mn-ea"/>
              </a:rPr>
              <a:t> ８月△日（△曜日）</a:t>
            </a:r>
            <a:endParaRPr lang="en-US" altLang="ja-JP" sz="1400" dirty="0">
              <a:solidFill>
                <a:schemeClr val="tx1"/>
              </a:solidFill>
              <a:latin typeface="+mn-ea"/>
            </a:endParaRPr>
          </a:p>
          <a:p>
            <a:pPr algn="l">
              <a:lnSpc>
                <a:spcPct val="150000"/>
              </a:lnSpc>
            </a:pPr>
            <a:r>
              <a:rPr lang="ja-JP" altLang="en-US" sz="1400" dirty="0">
                <a:solidFill>
                  <a:schemeClr val="tx1"/>
                </a:solidFill>
                <a:latin typeface="+mn-ea"/>
              </a:rPr>
              <a:t>フィッシュバーガーの箱</a:t>
            </a:r>
            <a:endParaRPr lang="en-US" altLang="ja-JP" sz="1400" dirty="0">
              <a:solidFill>
                <a:schemeClr val="tx1"/>
              </a:solidFill>
              <a:latin typeface="+mn-ea"/>
            </a:endParaRPr>
          </a:p>
          <a:p>
            <a:pPr algn="l">
              <a:lnSpc>
                <a:spcPct val="150000"/>
              </a:lnSpc>
            </a:pPr>
            <a:r>
              <a:rPr lang="ja-JP" altLang="en-US" sz="1400" b="0" i="0" dirty="0">
                <a:solidFill>
                  <a:schemeClr val="tx1"/>
                </a:solidFill>
                <a:effectLst/>
                <a:latin typeface="+mn-ea"/>
              </a:rPr>
              <a:t>○○ハンバーガーの紙の箱</a:t>
            </a:r>
            <a:endParaRPr lang="en-US" altLang="ja-JP" sz="1400" b="0" i="0" dirty="0">
              <a:solidFill>
                <a:schemeClr val="tx1"/>
              </a:solidFill>
              <a:effectLst/>
              <a:latin typeface="+mn-ea"/>
            </a:endParaRPr>
          </a:p>
          <a:p>
            <a:pPr algn="l">
              <a:lnSpc>
                <a:spcPct val="150000"/>
              </a:lnSpc>
            </a:pPr>
            <a:endParaRPr lang="en-US" altLang="ja-JP" sz="1400" dirty="0">
              <a:solidFill>
                <a:schemeClr val="tx1"/>
              </a:solidFill>
              <a:latin typeface="+mn-ea"/>
            </a:endParaRPr>
          </a:p>
          <a:p>
            <a:pPr>
              <a:lnSpc>
                <a:spcPct val="150000"/>
              </a:lnSpc>
            </a:pPr>
            <a:r>
              <a:rPr lang="en-US" altLang="ja-JP" sz="1400" dirty="0">
                <a:solidFill>
                  <a:schemeClr val="tx1"/>
                </a:solidFill>
                <a:latin typeface="+mn-ea"/>
              </a:rPr>
              <a:t>3.</a:t>
            </a:r>
            <a:r>
              <a:rPr lang="ja-JP" altLang="en-US" sz="1400" dirty="0">
                <a:solidFill>
                  <a:schemeClr val="tx1"/>
                </a:solidFill>
                <a:latin typeface="+mn-ea"/>
              </a:rPr>
              <a:t> ８月◇日（◇曜日）</a:t>
            </a:r>
            <a:endParaRPr lang="en-US" altLang="ja-JP" sz="1400" dirty="0">
              <a:solidFill>
                <a:schemeClr val="tx1"/>
              </a:solidFill>
              <a:latin typeface="+mn-ea"/>
            </a:endParaRPr>
          </a:p>
          <a:p>
            <a:pPr algn="l">
              <a:lnSpc>
                <a:spcPct val="150000"/>
              </a:lnSpc>
            </a:pPr>
            <a:r>
              <a:rPr lang="ja-JP" altLang="en-US" sz="1400" dirty="0">
                <a:solidFill>
                  <a:schemeClr val="tx1"/>
                </a:solidFill>
                <a:latin typeface="+mn-ea"/>
              </a:rPr>
              <a:t>コンビニの鮭おにぎり</a:t>
            </a:r>
            <a:endParaRPr lang="en-US" altLang="ja-JP" sz="1400" dirty="0">
              <a:solidFill>
                <a:schemeClr val="tx1"/>
              </a:solidFill>
              <a:latin typeface="+mn-ea"/>
            </a:endParaRPr>
          </a:p>
          <a:p>
            <a:pPr algn="l">
              <a:lnSpc>
                <a:spcPct val="150000"/>
              </a:lnSpc>
            </a:pPr>
            <a:r>
              <a:rPr lang="ja-JP" altLang="en-US" sz="1400" b="0" i="0" dirty="0">
                <a:solidFill>
                  <a:schemeClr val="tx1"/>
                </a:solidFill>
                <a:effectLst/>
                <a:latin typeface="+mn-ea"/>
              </a:rPr>
              <a:t>コンビニ〇〇のおにぎりのラベル</a:t>
            </a:r>
            <a:endParaRPr lang="en-US" altLang="ja-JP" sz="1400" b="0" i="0" dirty="0">
              <a:solidFill>
                <a:schemeClr val="tx1"/>
              </a:solidFill>
              <a:effectLst/>
              <a:latin typeface="+mn-ea"/>
            </a:endParaRPr>
          </a:p>
          <a:p>
            <a:pPr algn="l">
              <a:lnSpc>
                <a:spcPct val="150000"/>
              </a:lnSpc>
            </a:pPr>
            <a:r>
              <a:rPr lang="ja-JP" altLang="en-US" sz="1400" dirty="0">
                <a:solidFill>
                  <a:schemeClr val="tx1"/>
                </a:solidFill>
                <a:latin typeface="+mn-ea"/>
              </a:rPr>
              <a:t>（見つけたあとに、お母さんとお店に行ったが、</a:t>
            </a:r>
            <a:endParaRPr lang="en-US" altLang="ja-JP" sz="1400" dirty="0">
              <a:solidFill>
                <a:schemeClr val="tx1"/>
              </a:solidFill>
              <a:latin typeface="+mn-ea"/>
            </a:endParaRPr>
          </a:p>
          <a:p>
            <a:pPr algn="l">
              <a:lnSpc>
                <a:spcPct val="150000"/>
              </a:lnSpc>
            </a:pPr>
            <a:r>
              <a:rPr lang="ja-JP" altLang="en-US" sz="1400" dirty="0">
                <a:solidFill>
                  <a:schemeClr val="tx1"/>
                </a:solidFill>
                <a:latin typeface="+mn-ea"/>
              </a:rPr>
              <a:t>売り切れていて、写真が撮れなかった。）</a:t>
            </a:r>
            <a:endParaRPr lang="en-US" altLang="ja-JP" sz="1400" b="0" i="0" dirty="0">
              <a:solidFill>
                <a:schemeClr val="tx1"/>
              </a:solidFill>
              <a:effectLst/>
              <a:latin typeface="+mn-ea"/>
            </a:endParaRPr>
          </a:p>
        </p:txBody>
      </p:sp>
      <p:sp>
        <p:nvSpPr>
          <p:cNvPr id="5" name="正方形/長方形 4">
            <a:extLst>
              <a:ext uri="{FF2B5EF4-FFF2-40B4-BE49-F238E27FC236}">
                <a16:creationId xmlns:a16="http://schemas.microsoft.com/office/drawing/2014/main" id="{918D9862-B036-4BE5-8AC9-6C533E42DCAF}"/>
              </a:ext>
            </a:extLst>
          </p:cNvPr>
          <p:cNvSpPr/>
          <p:nvPr/>
        </p:nvSpPr>
        <p:spPr>
          <a:xfrm>
            <a:off x="7943271" y="1820349"/>
            <a:ext cx="1394692" cy="858989"/>
          </a:xfrm>
          <a:prstGeom prst="rect">
            <a:avLst/>
          </a:prstGeom>
          <a:no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kumimoji="1" lang="ja-JP" altLang="en-US" sz="1400" dirty="0">
                <a:latin typeface="+mn-ea"/>
              </a:rPr>
              <a:t>買ったものの</a:t>
            </a:r>
            <a:endParaRPr kumimoji="1" lang="en-US" altLang="ja-JP" sz="1400" dirty="0">
              <a:latin typeface="+mn-ea"/>
            </a:endParaRPr>
          </a:p>
          <a:p>
            <a:pPr algn="ctr"/>
            <a:r>
              <a:rPr kumimoji="1" lang="ja-JP" altLang="en-US" sz="1400" dirty="0">
                <a:latin typeface="+mn-ea"/>
              </a:rPr>
              <a:t>写真</a:t>
            </a:r>
          </a:p>
        </p:txBody>
      </p:sp>
      <p:sp>
        <p:nvSpPr>
          <p:cNvPr id="17" name="正方形/長方形 16">
            <a:extLst>
              <a:ext uri="{FF2B5EF4-FFF2-40B4-BE49-F238E27FC236}">
                <a16:creationId xmlns:a16="http://schemas.microsoft.com/office/drawing/2014/main" id="{53525406-6B3C-41A8-AA90-09F0004E24A8}"/>
              </a:ext>
            </a:extLst>
          </p:cNvPr>
          <p:cNvSpPr/>
          <p:nvPr/>
        </p:nvSpPr>
        <p:spPr>
          <a:xfrm>
            <a:off x="7961744" y="3263531"/>
            <a:ext cx="1394692" cy="858989"/>
          </a:xfrm>
          <a:prstGeom prst="rect">
            <a:avLst/>
          </a:prstGeom>
          <a:no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kumimoji="1" lang="ja-JP" altLang="en-US" sz="1400" dirty="0">
                <a:latin typeface="+mn-ea"/>
              </a:rPr>
              <a:t>買ったものの</a:t>
            </a:r>
            <a:endParaRPr kumimoji="1" lang="en-US" altLang="ja-JP" sz="1400" dirty="0">
              <a:latin typeface="+mn-ea"/>
            </a:endParaRPr>
          </a:p>
          <a:p>
            <a:pPr algn="ctr"/>
            <a:r>
              <a:rPr kumimoji="1" lang="ja-JP" altLang="en-US" sz="1400" dirty="0">
                <a:latin typeface="+mn-ea"/>
              </a:rPr>
              <a:t>写真</a:t>
            </a:r>
          </a:p>
        </p:txBody>
      </p:sp>
      <p:sp>
        <p:nvSpPr>
          <p:cNvPr id="15" name="正方形/長方形 14">
            <a:extLst>
              <a:ext uri="{FF2B5EF4-FFF2-40B4-BE49-F238E27FC236}">
                <a16:creationId xmlns:a16="http://schemas.microsoft.com/office/drawing/2014/main" id="{10DC3612-87EB-4F9A-8A6A-7B15CFD348F9}"/>
              </a:ext>
            </a:extLst>
          </p:cNvPr>
          <p:cNvSpPr/>
          <p:nvPr/>
        </p:nvSpPr>
        <p:spPr>
          <a:xfrm>
            <a:off x="5093853" y="1072204"/>
            <a:ext cx="3671456" cy="471054"/>
          </a:xfrm>
          <a:prstGeom prst="rect">
            <a:avLst/>
          </a:prstGeom>
          <a:no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r>
              <a:rPr kumimoji="1" lang="ja-JP" altLang="en-US" dirty="0">
                <a:latin typeface="+mn-ea"/>
              </a:rPr>
              <a:t>いつどこでラベルをみつけたか</a:t>
            </a:r>
          </a:p>
        </p:txBody>
      </p:sp>
      <p:pic>
        <p:nvPicPr>
          <p:cNvPr id="11" name="図 10">
            <a:extLst>
              <a:ext uri="{FF2B5EF4-FFF2-40B4-BE49-F238E27FC236}">
                <a16:creationId xmlns:a16="http://schemas.microsoft.com/office/drawing/2014/main" id="{4124476C-289E-4DFE-87C5-56A24F3C988B}"/>
              </a:ext>
            </a:extLst>
          </p:cNvPr>
          <p:cNvPicPr>
            <a:picLocks noChangeAspect="1"/>
          </p:cNvPicPr>
          <p:nvPr/>
        </p:nvPicPr>
        <p:blipFill>
          <a:blip r:embed="rId2"/>
          <a:stretch>
            <a:fillRect/>
          </a:stretch>
        </p:blipFill>
        <p:spPr>
          <a:xfrm>
            <a:off x="3177767" y="5041718"/>
            <a:ext cx="1481476" cy="1434069"/>
          </a:xfrm>
          <a:prstGeom prst="rect">
            <a:avLst/>
          </a:prstGeom>
        </p:spPr>
      </p:pic>
      <p:sp>
        <p:nvSpPr>
          <p:cNvPr id="12" name="正方形/長方形 11">
            <a:extLst>
              <a:ext uri="{FF2B5EF4-FFF2-40B4-BE49-F238E27FC236}">
                <a16:creationId xmlns:a16="http://schemas.microsoft.com/office/drawing/2014/main" id="{39D5FCE8-0984-4A29-8D15-086E5F8460DF}"/>
              </a:ext>
            </a:extLst>
          </p:cNvPr>
          <p:cNvSpPr/>
          <p:nvPr/>
        </p:nvSpPr>
        <p:spPr>
          <a:xfrm>
            <a:off x="471055" y="382213"/>
            <a:ext cx="8700654" cy="332220"/>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r>
              <a:rPr kumimoji="1" lang="ja-JP" altLang="en-US" sz="2400" dirty="0">
                <a:latin typeface="+mn-ea"/>
              </a:rPr>
              <a:t>認証マークの種類と意味　</a:t>
            </a:r>
          </a:p>
        </p:txBody>
      </p:sp>
      <p:sp>
        <p:nvSpPr>
          <p:cNvPr id="14" name="四角形: 角を丸くする 13">
            <a:extLst>
              <a:ext uri="{FF2B5EF4-FFF2-40B4-BE49-F238E27FC236}">
                <a16:creationId xmlns:a16="http://schemas.microsoft.com/office/drawing/2014/main" id="{881F4B04-AB5B-410F-B34C-3BFFF5245CCB}"/>
              </a:ext>
            </a:extLst>
          </p:cNvPr>
          <p:cNvSpPr/>
          <p:nvPr/>
        </p:nvSpPr>
        <p:spPr>
          <a:xfrm>
            <a:off x="230908" y="277879"/>
            <a:ext cx="3997060" cy="514945"/>
          </a:xfrm>
          <a:prstGeom prst="roundRect">
            <a:avLst>
              <a:gd name="adj" fmla="val 20176"/>
            </a:avLst>
          </a:prstGeom>
          <a:no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sz="6000" dirty="0">
              <a:latin typeface="+mn-ea"/>
            </a:endParaRPr>
          </a:p>
        </p:txBody>
      </p:sp>
    </p:spTree>
    <p:extLst>
      <p:ext uri="{BB962C8B-B14F-4D97-AF65-F5344CB8AC3E}">
        <p14:creationId xmlns:p14="http://schemas.microsoft.com/office/powerpoint/2010/main" val="1049043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四角形: 角を丸くする 7">
            <a:extLst>
              <a:ext uri="{FF2B5EF4-FFF2-40B4-BE49-F238E27FC236}">
                <a16:creationId xmlns:a16="http://schemas.microsoft.com/office/drawing/2014/main" id="{670D71E3-C8EF-4CDA-88CF-90B65F748466}"/>
              </a:ext>
            </a:extLst>
          </p:cNvPr>
          <p:cNvSpPr/>
          <p:nvPr/>
        </p:nvSpPr>
        <p:spPr>
          <a:xfrm>
            <a:off x="230909" y="924419"/>
            <a:ext cx="4608945" cy="5708078"/>
          </a:xfrm>
          <a:prstGeom prst="roundRect">
            <a:avLst>
              <a:gd name="adj" fmla="val 3847"/>
            </a:avLst>
          </a:prstGeom>
          <a:noFill/>
          <a:ln>
            <a:solidFill>
              <a:schemeClr val="tx1"/>
            </a:solidFill>
          </a:ln>
        </p:spPr>
        <p:style>
          <a:lnRef idx="2">
            <a:schemeClr val="accent6"/>
          </a:lnRef>
          <a:fillRef idx="1">
            <a:schemeClr val="lt1"/>
          </a:fillRef>
          <a:effectRef idx="0">
            <a:schemeClr val="accent6"/>
          </a:effectRef>
          <a:fontRef idx="minor">
            <a:schemeClr val="dk1"/>
          </a:fontRef>
        </p:style>
        <p:txBody>
          <a:bodyPr rtlCol="0" anchor="t"/>
          <a:lstStyle/>
          <a:p>
            <a:pPr>
              <a:lnSpc>
                <a:spcPct val="150000"/>
              </a:lnSpc>
            </a:pPr>
            <a:endParaRPr kumimoji="1" lang="en-US" altLang="ja-JP" sz="1400" dirty="0"/>
          </a:p>
          <a:p>
            <a:pPr>
              <a:lnSpc>
                <a:spcPct val="150000"/>
              </a:lnSpc>
            </a:pPr>
            <a:endParaRPr kumimoji="1" lang="en-US" altLang="ja-JP" sz="1400" dirty="0"/>
          </a:p>
          <a:p>
            <a:pPr>
              <a:lnSpc>
                <a:spcPct val="150000"/>
              </a:lnSpc>
            </a:pPr>
            <a:endParaRPr kumimoji="1" lang="en-US" altLang="ja-JP" sz="1400" dirty="0"/>
          </a:p>
        </p:txBody>
      </p:sp>
      <p:sp>
        <p:nvSpPr>
          <p:cNvPr id="2" name="正方形/長方形 1">
            <a:extLst>
              <a:ext uri="{FF2B5EF4-FFF2-40B4-BE49-F238E27FC236}">
                <a16:creationId xmlns:a16="http://schemas.microsoft.com/office/drawing/2014/main" id="{57A0C81F-B9CD-49C1-8685-B2D7517E1C51}"/>
              </a:ext>
            </a:extLst>
          </p:cNvPr>
          <p:cNvSpPr/>
          <p:nvPr/>
        </p:nvSpPr>
        <p:spPr>
          <a:xfrm>
            <a:off x="341745" y="1072204"/>
            <a:ext cx="4064000" cy="471054"/>
          </a:xfrm>
          <a:prstGeom prst="rect">
            <a:avLst/>
          </a:prstGeom>
          <a:no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r>
              <a:rPr kumimoji="1" lang="ja-JP" altLang="en-US" dirty="0">
                <a:latin typeface="+mn-ea"/>
              </a:rPr>
              <a:t>有機</a:t>
            </a:r>
            <a:r>
              <a:rPr kumimoji="1" lang="en-US" altLang="ja-JP" dirty="0">
                <a:latin typeface="+mn-ea"/>
              </a:rPr>
              <a:t>JAS</a:t>
            </a:r>
            <a:r>
              <a:rPr kumimoji="1" lang="ja-JP" altLang="en-US" dirty="0">
                <a:latin typeface="+mn-ea"/>
              </a:rPr>
              <a:t>認証</a:t>
            </a:r>
          </a:p>
        </p:txBody>
      </p:sp>
      <p:sp>
        <p:nvSpPr>
          <p:cNvPr id="16" name="四角形: 角を丸くする 15">
            <a:extLst>
              <a:ext uri="{FF2B5EF4-FFF2-40B4-BE49-F238E27FC236}">
                <a16:creationId xmlns:a16="http://schemas.microsoft.com/office/drawing/2014/main" id="{0382B67A-6D15-4BA0-8C4C-94252CD58F47}"/>
              </a:ext>
            </a:extLst>
          </p:cNvPr>
          <p:cNvSpPr/>
          <p:nvPr/>
        </p:nvSpPr>
        <p:spPr>
          <a:xfrm>
            <a:off x="4950690" y="924419"/>
            <a:ext cx="4608945" cy="5708078"/>
          </a:xfrm>
          <a:prstGeom prst="roundRect">
            <a:avLst>
              <a:gd name="adj" fmla="val 3847"/>
            </a:avLst>
          </a:prstGeom>
          <a:noFill/>
          <a:ln>
            <a:solidFill>
              <a:schemeClr val="tx1"/>
            </a:solidFill>
          </a:ln>
        </p:spPr>
        <p:style>
          <a:lnRef idx="2">
            <a:schemeClr val="accent6"/>
          </a:lnRef>
          <a:fillRef idx="1">
            <a:schemeClr val="lt1"/>
          </a:fillRef>
          <a:effectRef idx="0">
            <a:schemeClr val="accent6"/>
          </a:effectRef>
          <a:fontRef idx="minor">
            <a:schemeClr val="dk1"/>
          </a:fontRef>
        </p:style>
        <p:txBody>
          <a:bodyPr rtlCol="0" anchor="t"/>
          <a:lstStyle/>
          <a:p>
            <a:pPr>
              <a:lnSpc>
                <a:spcPct val="150000"/>
              </a:lnSpc>
            </a:pPr>
            <a:endParaRPr kumimoji="1" lang="en-US" altLang="ja-JP" sz="1400" dirty="0">
              <a:solidFill>
                <a:schemeClr val="tx1"/>
              </a:solidFill>
              <a:latin typeface="+mn-ea"/>
            </a:endParaRPr>
          </a:p>
          <a:p>
            <a:pPr>
              <a:lnSpc>
                <a:spcPct val="150000"/>
              </a:lnSpc>
            </a:pPr>
            <a:endParaRPr kumimoji="1" lang="en-US" altLang="ja-JP" sz="1400" dirty="0">
              <a:solidFill>
                <a:schemeClr val="tx1"/>
              </a:solidFill>
              <a:latin typeface="+mn-ea"/>
            </a:endParaRPr>
          </a:p>
          <a:p>
            <a:pPr algn="l">
              <a:lnSpc>
                <a:spcPct val="150000"/>
              </a:lnSpc>
              <a:buFont typeface="+mj-lt"/>
              <a:buAutoNum type="arabicPeriod"/>
            </a:pPr>
            <a:r>
              <a:rPr lang="ja-JP" altLang="en-US" sz="1400" dirty="0">
                <a:solidFill>
                  <a:schemeClr val="tx1"/>
                </a:solidFill>
                <a:latin typeface="+mn-ea"/>
              </a:rPr>
              <a:t>８月〇日（〇曜日）</a:t>
            </a:r>
            <a:endParaRPr lang="en-US" altLang="ja-JP" sz="1400" dirty="0">
              <a:solidFill>
                <a:schemeClr val="tx1"/>
              </a:solidFill>
              <a:latin typeface="+mn-ea"/>
            </a:endParaRPr>
          </a:p>
          <a:p>
            <a:pPr algn="l">
              <a:lnSpc>
                <a:spcPct val="150000"/>
              </a:lnSpc>
            </a:pPr>
            <a:r>
              <a:rPr lang="ja-JP" altLang="en-US" sz="1400" dirty="0">
                <a:solidFill>
                  <a:schemeClr val="tx1"/>
                </a:solidFill>
                <a:latin typeface="+mn-ea"/>
              </a:rPr>
              <a:t>　〇〇スーパー　△△店</a:t>
            </a:r>
            <a:br>
              <a:rPr lang="ja-JP" altLang="en-US" sz="1400" b="0" i="0" dirty="0">
                <a:solidFill>
                  <a:schemeClr val="tx1"/>
                </a:solidFill>
                <a:effectLst/>
                <a:latin typeface="+mn-ea"/>
              </a:rPr>
            </a:br>
            <a:r>
              <a:rPr lang="ja-JP" altLang="en-US" sz="1400" b="0" i="0" dirty="0">
                <a:solidFill>
                  <a:schemeClr val="tx1"/>
                </a:solidFill>
                <a:effectLst/>
                <a:latin typeface="+mn-ea"/>
              </a:rPr>
              <a:t>・</a:t>
            </a:r>
            <a:r>
              <a:rPr lang="ja-JP" altLang="en-US" sz="1400" dirty="0">
                <a:solidFill>
                  <a:schemeClr val="tx1"/>
                </a:solidFill>
                <a:latin typeface="+mn-ea"/>
              </a:rPr>
              <a:t>ツナフレークの缶</a:t>
            </a:r>
            <a:endParaRPr lang="en-US" altLang="ja-JP" sz="1400" dirty="0">
              <a:solidFill>
                <a:schemeClr val="tx1"/>
              </a:solidFill>
              <a:latin typeface="+mn-ea"/>
            </a:endParaRPr>
          </a:p>
          <a:p>
            <a:pPr algn="l">
              <a:lnSpc>
                <a:spcPct val="150000"/>
              </a:lnSpc>
            </a:pPr>
            <a:r>
              <a:rPr lang="ja-JP" altLang="en-US" sz="1400" dirty="0">
                <a:solidFill>
                  <a:schemeClr val="tx1"/>
                </a:solidFill>
                <a:latin typeface="+mn-ea"/>
              </a:rPr>
              <a:t>・ちくわの袋（写真なし）</a:t>
            </a:r>
            <a:endParaRPr lang="en-US" altLang="ja-JP" sz="1400" dirty="0">
              <a:solidFill>
                <a:schemeClr val="tx1"/>
              </a:solidFill>
              <a:latin typeface="+mn-ea"/>
            </a:endParaRPr>
          </a:p>
          <a:p>
            <a:pPr algn="l">
              <a:lnSpc>
                <a:spcPct val="150000"/>
              </a:lnSpc>
            </a:pPr>
            <a:endParaRPr lang="en-US" altLang="ja-JP" sz="1400" dirty="0">
              <a:solidFill>
                <a:schemeClr val="tx1"/>
              </a:solidFill>
              <a:latin typeface="+mn-ea"/>
            </a:endParaRPr>
          </a:p>
          <a:p>
            <a:pPr>
              <a:lnSpc>
                <a:spcPct val="150000"/>
              </a:lnSpc>
            </a:pPr>
            <a:r>
              <a:rPr lang="en-US" altLang="ja-JP" sz="1400" dirty="0">
                <a:solidFill>
                  <a:schemeClr val="tx1"/>
                </a:solidFill>
                <a:latin typeface="+mn-ea"/>
              </a:rPr>
              <a:t>2.</a:t>
            </a:r>
            <a:r>
              <a:rPr lang="ja-JP" altLang="en-US" sz="1400" dirty="0">
                <a:solidFill>
                  <a:schemeClr val="tx1"/>
                </a:solidFill>
                <a:latin typeface="+mn-ea"/>
              </a:rPr>
              <a:t> ８月△日（△曜日）</a:t>
            </a:r>
            <a:endParaRPr lang="en-US" altLang="ja-JP" sz="1400" dirty="0">
              <a:solidFill>
                <a:schemeClr val="tx1"/>
              </a:solidFill>
              <a:latin typeface="+mn-ea"/>
            </a:endParaRPr>
          </a:p>
          <a:p>
            <a:pPr algn="l">
              <a:lnSpc>
                <a:spcPct val="150000"/>
              </a:lnSpc>
            </a:pPr>
            <a:r>
              <a:rPr lang="ja-JP" altLang="en-US" sz="1400" dirty="0">
                <a:solidFill>
                  <a:schemeClr val="tx1"/>
                </a:solidFill>
                <a:latin typeface="+mn-ea"/>
              </a:rPr>
              <a:t>フィッシュバーガーの箱</a:t>
            </a:r>
            <a:endParaRPr lang="en-US" altLang="ja-JP" sz="1400" dirty="0">
              <a:solidFill>
                <a:schemeClr val="tx1"/>
              </a:solidFill>
              <a:latin typeface="+mn-ea"/>
            </a:endParaRPr>
          </a:p>
          <a:p>
            <a:pPr algn="l">
              <a:lnSpc>
                <a:spcPct val="150000"/>
              </a:lnSpc>
            </a:pPr>
            <a:r>
              <a:rPr lang="ja-JP" altLang="en-US" sz="1400" b="0" i="0" dirty="0">
                <a:solidFill>
                  <a:schemeClr val="tx1"/>
                </a:solidFill>
                <a:effectLst/>
                <a:latin typeface="+mn-ea"/>
              </a:rPr>
              <a:t>○○ハンバーガーの紙の箱</a:t>
            </a:r>
            <a:endParaRPr lang="en-US" altLang="ja-JP" sz="1400" b="0" i="0" dirty="0">
              <a:solidFill>
                <a:schemeClr val="tx1"/>
              </a:solidFill>
              <a:effectLst/>
              <a:latin typeface="+mn-ea"/>
            </a:endParaRPr>
          </a:p>
          <a:p>
            <a:pPr algn="l">
              <a:lnSpc>
                <a:spcPct val="150000"/>
              </a:lnSpc>
            </a:pPr>
            <a:endParaRPr lang="en-US" altLang="ja-JP" sz="1400" dirty="0">
              <a:solidFill>
                <a:schemeClr val="tx1"/>
              </a:solidFill>
              <a:latin typeface="+mn-ea"/>
            </a:endParaRPr>
          </a:p>
          <a:p>
            <a:pPr>
              <a:lnSpc>
                <a:spcPct val="150000"/>
              </a:lnSpc>
            </a:pPr>
            <a:r>
              <a:rPr lang="en-US" altLang="ja-JP" sz="1400" dirty="0">
                <a:solidFill>
                  <a:schemeClr val="tx1"/>
                </a:solidFill>
                <a:latin typeface="+mn-ea"/>
              </a:rPr>
              <a:t>3.</a:t>
            </a:r>
            <a:r>
              <a:rPr lang="ja-JP" altLang="en-US" sz="1400" dirty="0">
                <a:solidFill>
                  <a:schemeClr val="tx1"/>
                </a:solidFill>
                <a:latin typeface="+mn-ea"/>
              </a:rPr>
              <a:t> ８月◇日（◇曜日）</a:t>
            </a:r>
            <a:endParaRPr lang="en-US" altLang="ja-JP" sz="1400" dirty="0">
              <a:solidFill>
                <a:schemeClr val="tx1"/>
              </a:solidFill>
              <a:latin typeface="+mn-ea"/>
            </a:endParaRPr>
          </a:p>
          <a:p>
            <a:pPr algn="l">
              <a:lnSpc>
                <a:spcPct val="150000"/>
              </a:lnSpc>
            </a:pPr>
            <a:r>
              <a:rPr lang="ja-JP" altLang="en-US" sz="1400" dirty="0">
                <a:solidFill>
                  <a:schemeClr val="tx1"/>
                </a:solidFill>
                <a:latin typeface="+mn-ea"/>
              </a:rPr>
              <a:t>コンビニの鮭おにぎり</a:t>
            </a:r>
            <a:endParaRPr lang="en-US" altLang="ja-JP" sz="1400" dirty="0">
              <a:solidFill>
                <a:schemeClr val="tx1"/>
              </a:solidFill>
              <a:latin typeface="+mn-ea"/>
            </a:endParaRPr>
          </a:p>
          <a:p>
            <a:pPr algn="l">
              <a:lnSpc>
                <a:spcPct val="150000"/>
              </a:lnSpc>
            </a:pPr>
            <a:r>
              <a:rPr lang="ja-JP" altLang="en-US" sz="1400" b="0" i="0" dirty="0">
                <a:solidFill>
                  <a:schemeClr val="tx1"/>
                </a:solidFill>
                <a:effectLst/>
                <a:latin typeface="+mn-ea"/>
              </a:rPr>
              <a:t>コンビニ〇〇のおにぎりのラベル</a:t>
            </a:r>
            <a:endParaRPr lang="en-US" altLang="ja-JP" sz="1400" b="0" i="0" dirty="0">
              <a:solidFill>
                <a:schemeClr val="tx1"/>
              </a:solidFill>
              <a:effectLst/>
              <a:latin typeface="+mn-ea"/>
            </a:endParaRPr>
          </a:p>
          <a:p>
            <a:pPr algn="l">
              <a:lnSpc>
                <a:spcPct val="150000"/>
              </a:lnSpc>
            </a:pPr>
            <a:r>
              <a:rPr lang="ja-JP" altLang="en-US" sz="1400" dirty="0">
                <a:solidFill>
                  <a:schemeClr val="tx1"/>
                </a:solidFill>
                <a:latin typeface="+mn-ea"/>
              </a:rPr>
              <a:t>（見つけたあとに、お母さんとお店に行ったが、</a:t>
            </a:r>
            <a:endParaRPr lang="en-US" altLang="ja-JP" sz="1400" dirty="0">
              <a:solidFill>
                <a:schemeClr val="tx1"/>
              </a:solidFill>
              <a:latin typeface="+mn-ea"/>
            </a:endParaRPr>
          </a:p>
          <a:p>
            <a:pPr algn="l">
              <a:lnSpc>
                <a:spcPct val="150000"/>
              </a:lnSpc>
            </a:pPr>
            <a:r>
              <a:rPr lang="ja-JP" altLang="en-US" sz="1400" dirty="0">
                <a:solidFill>
                  <a:schemeClr val="tx1"/>
                </a:solidFill>
                <a:latin typeface="+mn-ea"/>
              </a:rPr>
              <a:t>売り切れていて、写真が撮れなかった。）</a:t>
            </a:r>
            <a:endParaRPr lang="en-US" altLang="ja-JP" sz="1400" b="0" i="0" dirty="0">
              <a:solidFill>
                <a:schemeClr val="tx1"/>
              </a:solidFill>
              <a:effectLst/>
              <a:latin typeface="+mn-ea"/>
            </a:endParaRPr>
          </a:p>
        </p:txBody>
      </p:sp>
      <p:sp>
        <p:nvSpPr>
          <p:cNvPr id="5" name="正方形/長方形 4">
            <a:extLst>
              <a:ext uri="{FF2B5EF4-FFF2-40B4-BE49-F238E27FC236}">
                <a16:creationId xmlns:a16="http://schemas.microsoft.com/office/drawing/2014/main" id="{918D9862-B036-4BE5-8AC9-6C533E42DCAF}"/>
              </a:ext>
            </a:extLst>
          </p:cNvPr>
          <p:cNvSpPr/>
          <p:nvPr/>
        </p:nvSpPr>
        <p:spPr>
          <a:xfrm>
            <a:off x="7943271" y="1820349"/>
            <a:ext cx="1394692" cy="858989"/>
          </a:xfrm>
          <a:prstGeom prst="rect">
            <a:avLst/>
          </a:prstGeom>
          <a:no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kumimoji="1" lang="ja-JP" altLang="en-US" sz="1400" dirty="0"/>
              <a:t>買ったものの</a:t>
            </a:r>
            <a:endParaRPr kumimoji="1" lang="en-US" altLang="ja-JP" sz="1400" dirty="0"/>
          </a:p>
          <a:p>
            <a:pPr algn="ctr"/>
            <a:r>
              <a:rPr kumimoji="1" lang="ja-JP" altLang="en-US" sz="1400" dirty="0"/>
              <a:t>写真</a:t>
            </a:r>
          </a:p>
        </p:txBody>
      </p:sp>
      <p:sp>
        <p:nvSpPr>
          <p:cNvPr id="17" name="正方形/長方形 16">
            <a:extLst>
              <a:ext uri="{FF2B5EF4-FFF2-40B4-BE49-F238E27FC236}">
                <a16:creationId xmlns:a16="http://schemas.microsoft.com/office/drawing/2014/main" id="{53525406-6B3C-41A8-AA90-09F0004E24A8}"/>
              </a:ext>
            </a:extLst>
          </p:cNvPr>
          <p:cNvSpPr/>
          <p:nvPr/>
        </p:nvSpPr>
        <p:spPr>
          <a:xfrm>
            <a:off x="7961744" y="3263531"/>
            <a:ext cx="1394692" cy="858989"/>
          </a:xfrm>
          <a:prstGeom prst="rect">
            <a:avLst/>
          </a:prstGeom>
          <a:no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kumimoji="1" lang="ja-JP" altLang="en-US" sz="1400" dirty="0"/>
              <a:t>買ったものの</a:t>
            </a:r>
            <a:endParaRPr kumimoji="1" lang="en-US" altLang="ja-JP" sz="1400" dirty="0"/>
          </a:p>
          <a:p>
            <a:pPr algn="ctr"/>
            <a:r>
              <a:rPr kumimoji="1" lang="ja-JP" altLang="en-US" sz="1400" dirty="0"/>
              <a:t>写真</a:t>
            </a:r>
          </a:p>
        </p:txBody>
      </p:sp>
      <p:sp>
        <p:nvSpPr>
          <p:cNvPr id="15" name="正方形/長方形 14">
            <a:extLst>
              <a:ext uri="{FF2B5EF4-FFF2-40B4-BE49-F238E27FC236}">
                <a16:creationId xmlns:a16="http://schemas.microsoft.com/office/drawing/2014/main" id="{10DC3612-87EB-4F9A-8A6A-7B15CFD348F9}"/>
              </a:ext>
            </a:extLst>
          </p:cNvPr>
          <p:cNvSpPr/>
          <p:nvPr/>
        </p:nvSpPr>
        <p:spPr>
          <a:xfrm>
            <a:off x="5093853" y="1072204"/>
            <a:ext cx="3671456" cy="471054"/>
          </a:xfrm>
          <a:prstGeom prst="rect">
            <a:avLst/>
          </a:prstGeom>
          <a:no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r>
              <a:rPr kumimoji="1" lang="ja-JP" altLang="en-US" dirty="0"/>
              <a:t>いつどこでラベルをみつけたか</a:t>
            </a:r>
          </a:p>
        </p:txBody>
      </p:sp>
      <p:sp>
        <p:nvSpPr>
          <p:cNvPr id="12" name="正方形/長方形 11">
            <a:extLst>
              <a:ext uri="{FF2B5EF4-FFF2-40B4-BE49-F238E27FC236}">
                <a16:creationId xmlns:a16="http://schemas.microsoft.com/office/drawing/2014/main" id="{39D5FCE8-0984-4A29-8D15-086E5F8460DF}"/>
              </a:ext>
            </a:extLst>
          </p:cNvPr>
          <p:cNvSpPr/>
          <p:nvPr/>
        </p:nvSpPr>
        <p:spPr>
          <a:xfrm>
            <a:off x="471055" y="382213"/>
            <a:ext cx="8700654" cy="332220"/>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r>
              <a:rPr kumimoji="1" lang="ja-JP" altLang="en-US" sz="2400" dirty="0"/>
              <a:t>認証マークの種類と意味　</a:t>
            </a:r>
          </a:p>
        </p:txBody>
      </p:sp>
      <p:sp>
        <p:nvSpPr>
          <p:cNvPr id="14" name="四角形: 角を丸くする 13">
            <a:extLst>
              <a:ext uri="{FF2B5EF4-FFF2-40B4-BE49-F238E27FC236}">
                <a16:creationId xmlns:a16="http://schemas.microsoft.com/office/drawing/2014/main" id="{881F4B04-AB5B-410F-B34C-3BFFF5245CCB}"/>
              </a:ext>
            </a:extLst>
          </p:cNvPr>
          <p:cNvSpPr/>
          <p:nvPr/>
        </p:nvSpPr>
        <p:spPr>
          <a:xfrm>
            <a:off x="230908" y="277879"/>
            <a:ext cx="3988007" cy="514945"/>
          </a:xfrm>
          <a:prstGeom prst="roundRect">
            <a:avLst>
              <a:gd name="adj" fmla="val 20176"/>
            </a:avLst>
          </a:prstGeom>
          <a:no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sz="6000" dirty="0"/>
          </a:p>
        </p:txBody>
      </p:sp>
      <p:pic>
        <p:nvPicPr>
          <p:cNvPr id="1026" name="Picture 2" descr="ソース画像を表示">
            <a:extLst>
              <a:ext uri="{FF2B5EF4-FFF2-40B4-BE49-F238E27FC236}">
                <a16:creationId xmlns:a16="http://schemas.microsoft.com/office/drawing/2014/main" id="{E0AEF2B3-99D9-4938-876E-EB55E43C465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13980" y="5695846"/>
            <a:ext cx="1533511" cy="797229"/>
          </a:xfrm>
          <a:prstGeom prst="rect">
            <a:avLst/>
          </a:prstGeom>
          <a:noFill/>
          <a:extLst>
            <a:ext uri="{909E8E84-426E-40DD-AFC4-6F175D3DCCD1}">
              <a14:hiddenFill xmlns:a14="http://schemas.microsoft.com/office/drawing/2010/main">
                <a:solidFill>
                  <a:srgbClr val="FFFFFF"/>
                </a:solidFill>
              </a14:hiddenFill>
            </a:ext>
          </a:extLst>
        </p:spPr>
      </p:pic>
      <p:sp>
        <p:nvSpPr>
          <p:cNvPr id="9" name="正方形/長方形 8">
            <a:extLst>
              <a:ext uri="{FF2B5EF4-FFF2-40B4-BE49-F238E27FC236}">
                <a16:creationId xmlns:a16="http://schemas.microsoft.com/office/drawing/2014/main" id="{50D85E16-4D47-4444-B7CB-87244AA8AF08}"/>
              </a:ext>
            </a:extLst>
          </p:cNvPr>
          <p:cNvSpPr/>
          <p:nvPr/>
        </p:nvSpPr>
        <p:spPr>
          <a:xfrm>
            <a:off x="341745" y="1543258"/>
            <a:ext cx="4405746" cy="4262514"/>
          </a:xfrm>
          <a:prstGeom prst="rect">
            <a:avLst/>
          </a:prstGeom>
        </p:spPr>
        <p:txBody>
          <a:bodyPr wrap="square">
            <a:spAutoFit/>
          </a:bodyPr>
          <a:lstStyle/>
          <a:p>
            <a:pPr>
              <a:lnSpc>
                <a:spcPct val="150000"/>
              </a:lnSpc>
            </a:pPr>
            <a:r>
              <a:rPr lang="ja-JP" altLang="en-US" sz="1400" dirty="0"/>
              <a:t>・有機</a:t>
            </a:r>
            <a:r>
              <a:rPr lang="en-US" altLang="ja-JP" sz="1400" dirty="0"/>
              <a:t>JAS</a:t>
            </a:r>
            <a:r>
              <a:rPr lang="ja-JP" altLang="en-US" sz="1400" dirty="0"/>
              <a:t>の規格に適合した生産が行われてい ることを第三者機関が検査し、認証された事業者が「有機</a:t>
            </a:r>
            <a:r>
              <a:rPr lang="en-US" altLang="ja-JP" sz="1400" dirty="0"/>
              <a:t>JAS</a:t>
            </a:r>
            <a:r>
              <a:rPr lang="ja-JP" altLang="en-US" sz="1400" dirty="0"/>
              <a:t>マ ーク」を使用することが出来る。</a:t>
            </a:r>
            <a:endParaRPr lang="en-US" altLang="ja-JP" sz="1400" dirty="0"/>
          </a:p>
          <a:p>
            <a:pPr>
              <a:lnSpc>
                <a:spcPct val="150000"/>
              </a:lnSpc>
            </a:pPr>
            <a:r>
              <a:rPr lang="ja-JP" altLang="en-US" sz="1400" dirty="0"/>
              <a:t>・有機</a:t>
            </a:r>
            <a:r>
              <a:rPr lang="en-US" altLang="ja-JP" sz="1400" dirty="0"/>
              <a:t>JAS</a:t>
            </a:r>
            <a:r>
              <a:rPr lang="ja-JP" altLang="en-US" sz="1400" dirty="0"/>
              <a:t>とは、コーデックス</a:t>
            </a:r>
            <a:r>
              <a:rPr lang="en-US" altLang="ja-JP" sz="1400" dirty="0"/>
              <a:t>(</a:t>
            </a:r>
            <a:r>
              <a:rPr lang="ja-JP" altLang="en-US" sz="1400" dirty="0"/>
              <a:t>食品の国際規格を定める機関</a:t>
            </a:r>
            <a:r>
              <a:rPr lang="en-US" altLang="ja-JP" sz="1400" dirty="0"/>
              <a:t>)</a:t>
            </a:r>
            <a:r>
              <a:rPr lang="ja-JP" altLang="en-US" sz="1400" dirty="0"/>
              <a:t>の ガイドラインに準拠し、農畜産業に由来する環境への負荷を低減した、以下のような持続可能な生産方式の基準のこと。</a:t>
            </a:r>
            <a:endParaRPr lang="en-US" altLang="ja-JP" sz="1400" dirty="0"/>
          </a:p>
          <a:p>
            <a:pPr lvl="0">
              <a:lnSpc>
                <a:spcPct val="150000"/>
              </a:lnSpc>
            </a:pPr>
            <a:r>
              <a:rPr lang="ja-JP" altLang="en-US" sz="1400" dirty="0"/>
              <a:t>○ 有機農産物にあっては、堆肥等で土作りを行い、化学合成肥料 及び農薬の不使用を基本として栽培</a:t>
            </a:r>
            <a:endParaRPr lang="en-US" altLang="ja-JP" sz="1400" dirty="0"/>
          </a:p>
          <a:p>
            <a:pPr lvl="0">
              <a:lnSpc>
                <a:spcPct val="150000"/>
              </a:lnSpc>
            </a:pPr>
            <a:r>
              <a:rPr lang="ja-JP" altLang="en-US" sz="1400" dirty="0"/>
              <a:t> ○ 有機畜産物にあっては、有機農産物等の給与、過剰な動物医薬品等の使用の制限、動物福祉への配慮等により飼養</a:t>
            </a:r>
            <a:endParaRPr lang="en-US" altLang="ja-JP" sz="1400" dirty="0"/>
          </a:p>
          <a:p>
            <a:pPr lvl="0">
              <a:lnSpc>
                <a:spcPct val="150000"/>
              </a:lnSpc>
            </a:pPr>
            <a:r>
              <a:rPr lang="ja-JP" altLang="en-US" sz="1400" dirty="0"/>
              <a:t> ○ 遺伝子組換え技術は使用禁止 　など</a:t>
            </a:r>
            <a:endParaRPr lang="en-US" altLang="ja-JP" sz="1400" dirty="0"/>
          </a:p>
        </p:txBody>
      </p:sp>
    </p:spTree>
    <p:extLst>
      <p:ext uri="{BB962C8B-B14F-4D97-AF65-F5344CB8AC3E}">
        <p14:creationId xmlns:p14="http://schemas.microsoft.com/office/powerpoint/2010/main" val="36785109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6F37F0EE-6DF7-463E-AFE6-9B8330BAF531}"/>
              </a:ext>
            </a:extLst>
          </p:cNvPr>
          <p:cNvSpPr/>
          <p:nvPr/>
        </p:nvSpPr>
        <p:spPr>
          <a:xfrm>
            <a:off x="471055" y="382213"/>
            <a:ext cx="8700654" cy="332220"/>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r>
              <a:rPr kumimoji="1" lang="ja-JP" altLang="en-US" sz="2400" dirty="0">
                <a:latin typeface="+mn-ea"/>
              </a:rPr>
              <a:t>認証マークの種類と意味　</a:t>
            </a:r>
          </a:p>
        </p:txBody>
      </p:sp>
      <p:sp>
        <p:nvSpPr>
          <p:cNvPr id="8" name="四角形: 角を丸くする 7">
            <a:extLst>
              <a:ext uri="{FF2B5EF4-FFF2-40B4-BE49-F238E27FC236}">
                <a16:creationId xmlns:a16="http://schemas.microsoft.com/office/drawing/2014/main" id="{670D71E3-C8EF-4CDA-88CF-90B65F748466}"/>
              </a:ext>
            </a:extLst>
          </p:cNvPr>
          <p:cNvSpPr/>
          <p:nvPr/>
        </p:nvSpPr>
        <p:spPr>
          <a:xfrm>
            <a:off x="230909" y="941835"/>
            <a:ext cx="4608945" cy="5708078"/>
          </a:xfrm>
          <a:prstGeom prst="roundRect">
            <a:avLst>
              <a:gd name="adj" fmla="val 3847"/>
            </a:avLst>
          </a:prstGeom>
          <a:noFill/>
          <a:ln>
            <a:solidFill>
              <a:schemeClr val="tx1"/>
            </a:solidFill>
          </a:ln>
        </p:spPr>
        <p:style>
          <a:lnRef idx="2">
            <a:schemeClr val="accent6"/>
          </a:lnRef>
          <a:fillRef idx="1">
            <a:schemeClr val="lt1"/>
          </a:fillRef>
          <a:effectRef idx="0">
            <a:schemeClr val="accent6"/>
          </a:effectRef>
          <a:fontRef idx="minor">
            <a:schemeClr val="dk1"/>
          </a:fontRef>
        </p:style>
        <p:txBody>
          <a:bodyPr rtlCol="0" anchor="t"/>
          <a:lstStyle/>
          <a:p>
            <a:pPr>
              <a:lnSpc>
                <a:spcPct val="150000"/>
              </a:lnSpc>
            </a:pPr>
            <a:endParaRPr kumimoji="1" lang="en-US" altLang="ja-JP" sz="1400" dirty="0">
              <a:latin typeface="+mn-ea"/>
            </a:endParaRPr>
          </a:p>
          <a:p>
            <a:pPr>
              <a:lnSpc>
                <a:spcPct val="150000"/>
              </a:lnSpc>
            </a:pPr>
            <a:endParaRPr kumimoji="1" lang="en-US" altLang="ja-JP" sz="1400" dirty="0">
              <a:latin typeface="+mn-ea"/>
            </a:endParaRPr>
          </a:p>
          <a:p>
            <a:pPr>
              <a:lnSpc>
                <a:spcPct val="150000"/>
              </a:lnSpc>
            </a:pPr>
            <a:r>
              <a:rPr lang="ja-JP" altLang="en-US" sz="1400" dirty="0">
                <a:solidFill>
                  <a:srgbClr val="000000"/>
                </a:solidFill>
                <a:latin typeface="+mn-ea"/>
              </a:rPr>
              <a:t>・適切な管理のもと行われている持続可能な漁業の取組を第三者機関に認定を受けたことを示す認証。</a:t>
            </a:r>
            <a:endParaRPr lang="en-US" altLang="ja-JP" sz="1400" dirty="0">
              <a:solidFill>
                <a:srgbClr val="000000"/>
              </a:solidFill>
              <a:latin typeface="+mn-ea"/>
            </a:endParaRPr>
          </a:p>
          <a:p>
            <a:pPr>
              <a:lnSpc>
                <a:spcPct val="150000"/>
              </a:lnSpc>
            </a:pPr>
            <a:r>
              <a:rPr lang="ja-JP" altLang="en-US" sz="1400" b="0" i="0" dirty="0">
                <a:solidFill>
                  <a:srgbClr val="000000"/>
                </a:solidFill>
                <a:effectLst/>
                <a:latin typeface="+mn-ea"/>
              </a:rPr>
              <a:t>・以下の３つの原則から成り、認証を受けるにはこれらを満たす必要がある。</a:t>
            </a:r>
            <a:endParaRPr lang="en-US" altLang="ja-JP" sz="1400" dirty="0">
              <a:solidFill>
                <a:srgbClr val="000000"/>
              </a:solidFill>
              <a:latin typeface="+mn-ea"/>
            </a:endParaRPr>
          </a:p>
          <a:p>
            <a:pPr algn="l">
              <a:lnSpc>
                <a:spcPct val="150000"/>
              </a:lnSpc>
              <a:buFont typeface="+mj-lt"/>
              <a:buAutoNum type="arabicPeriod"/>
            </a:pPr>
            <a:r>
              <a:rPr lang="ja-JP" altLang="en-US" sz="1400" b="0" i="0" dirty="0">
                <a:solidFill>
                  <a:srgbClr val="000000"/>
                </a:solidFill>
                <a:effectLst/>
                <a:latin typeface="+mn-ea"/>
              </a:rPr>
              <a:t>資源の持続可能性：過剰な漁獲を行わず、資源を枯渇させないこと。枯渇した資源については回復を論証できる方法で漁業を行うこと。</a:t>
            </a:r>
          </a:p>
          <a:p>
            <a:pPr algn="l">
              <a:lnSpc>
                <a:spcPct val="150000"/>
              </a:lnSpc>
              <a:buFont typeface="+mj-lt"/>
              <a:buAutoNum type="arabicPeriod"/>
            </a:pPr>
            <a:r>
              <a:rPr lang="ja-JP" altLang="en-US" sz="1400" b="0" i="0" dirty="0">
                <a:solidFill>
                  <a:srgbClr val="000000"/>
                </a:solidFill>
                <a:effectLst/>
                <a:latin typeface="+mn-ea"/>
              </a:rPr>
              <a:t>漁業が生態系に与える影響：漁業が依存する生態系の構造、多様性、生産力等を維持できる形で漁業を行うこと。</a:t>
            </a:r>
          </a:p>
          <a:p>
            <a:pPr algn="l">
              <a:lnSpc>
                <a:spcPct val="150000"/>
              </a:lnSpc>
              <a:buFont typeface="+mj-lt"/>
              <a:buAutoNum type="arabicPeriod"/>
            </a:pPr>
            <a:r>
              <a:rPr lang="ja-JP" altLang="en-US" sz="1400" b="0" i="0" dirty="0">
                <a:solidFill>
                  <a:srgbClr val="000000"/>
                </a:solidFill>
                <a:effectLst/>
                <a:latin typeface="+mn-ea"/>
              </a:rPr>
              <a:t>漁業の管理システム：地域や国内、国際的なルールを尊重した管理システムを有すること。</a:t>
            </a:r>
            <a:endParaRPr lang="en-US" altLang="ja-JP" sz="1400" b="0" i="0" dirty="0">
              <a:solidFill>
                <a:srgbClr val="000000"/>
              </a:solidFill>
              <a:effectLst/>
              <a:latin typeface="+mn-ea"/>
            </a:endParaRPr>
          </a:p>
          <a:p>
            <a:pPr algn="l">
              <a:lnSpc>
                <a:spcPct val="150000"/>
              </a:lnSpc>
            </a:pPr>
            <a:r>
              <a:rPr lang="ja-JP" altLang="en-US" sz="1400" b="0" i="0" dirty="0">
                <a:solidFill>
                  <a:srgbClr val="000000"/>
                </a:solidFill>
                <a:effectLst/>
                <a:latin typeface="+mn-ea"/>
              </a:rPr>
              <a:t>また、持続可能な資源利用を行うための</a:t>
            </a:r>
            <a:endParaRPr lang="en-US" altLang="ja-JP" sz="1400" b="0" i="0" dirty="0">
              <a:solidFill>
                <a:srgbClr val="000000"/>
              </a:solidFill>
              <a:effectLst/>
              <a:latin typeface="+mn-ea"/>
            </a:endParaRPr>
          </a:p>
          <a:p>
            <a:pPr algn="l">
              <a:lnSpc>
                <a:spcPct val="150000"/>
              </a:lnSpc>
            </a:pPr>
            <a:r>
              <a:rPr lang="ja-JP" altLang="en-US" sz="1400" b="0" i="0" dirty="0">
                <a:solidFill>
                  <a:srgbClr val="000000"/>
                </a:solidFill>
                <a:effectLst/>
                <a:latin typeface="+mn-ea"/>
              </a:rPr>
              <a:t>制度や体制を有すること。</a:t>
            </a:r>
            <a:endParaRPr lang="en-US" altLang="ja-JP" sz="1400" b="0" i="0" dirty="0">
              <a:solidFill>
                <a:srgbClr val="000000"/>
              </a:solidFill>
              <a:effectLst/>
              <a:latin typeface="+mn-ea"/>
            </a:endParaRPr>
          </a:p>
          <a:p>
            <a:pPr algn="l">
              <a:lnSpc>
                <a:spcPct val="150000"/>
              </a:lnSpc>
            </a:pPr>
            <a:endParaRPr lang="en-US" altLang="ja-JP" sz="1400" dirty="0">
              <a:solidFill>
                <a:srgbClr val="000000"/>
              </a:solidFill>
              <a:latin typeface="+mn-ea"/>
            </a:endParaRPr>
          </a:p>
        </p:txBody>
      </p:sp>
      <p:sp>
        <p:nvSpPr>
          <p:cNvPr id="2" name="正方形/長方形 1">
            <a:extLst>
              <a:ext uri="{FF2B5EF4-FFF2-40B4-BE49-F238E27FC236}">
                <a16:creationId xmlns:a16="http://schemas.microsoft.com/office/drawing/2014/main" id="{57A0C81F-B9CD-49C1-8685-B2D7517E1C51}"/>
              </a:ext>
            </a:extLst>
          </p:cNvPr>
          <p:cNvSpPr/>
          <p:nvPr/>
        </p:nvSpPr>
        <p:spPr>
          <a:xfrm>
            <a:off x="341745" y="1089620"/>
            <a:ext cx="4064000" cy="471054"/>
          </a:xfrm>
          <a:prstGeom prst="rect">
            <a:avLst/>
          </a:prstGeom>
          <a:no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r>
              <a:rPr kumimoji="1" lang="ja-JP" altLang="en-US" dirty="0">
                <a:latin typeface="+mn-ea"/>
              </a:rPr>
              <a:t>海のエコラベル　</a:t>
            </a:r>
            <a:r>
              <a:rPr kumimoji="1" lang="en-US" altLang="ja-JP" dirty="0">
                <a:latin typeface="+mn-ea"/>
              </a:rPr>
              <a:t>MSC</a:t>
            </a:r>
            <a:r>
              <a:rPr kumimoji="1" lang="ja-JP" altLang="en-US" dirty="0">
                <a:latin typeface="+mn-ea"/>
              </a:rPr>
              <a:t>認証</a:t>
            </a:r>
          </a:p>
        </p:txBody>
      </p:sp>
      <p:pic>
        <p:nvPicPr>
          <p:cNvPr id="1026" name="Picture 2" descr="MSC認証制度">
            <a:extLst>
              <a:ext uri="{FF2B5EF4-FFF2-40B4-BE49-F238E27FC236}">
                <a16:creationId xmlns:a16="http://schemas.microsoft.com/office/drawing/2014/main" id="{1DB75072-0955-4CBE-8E3B-F2AD810E732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83252" y="5282817"/>
            <a:ext cx="942658" cy="1266696"/>
          </a:xfrm>
          <a:prstGeom prst="rect">
            <a:avLst/>
          </a:prstGeom>
          <a:noFill/>
          <a:extLst>
            <a:ext uri="{909E8E84-426E-40DD-AFC4-6F175D3DCCD1}">
              <a14:hiddenFill xmlns:a14="http://schemas.microsoft.com/office/drawing/2010/main">
                <a:solidFill>
                  <a:srgbClr val="FFFFFF"/>
                </a:solidFill>
              </a14:hiddenFill>
            </a:ext>
          </a:extLst>
        </p:spPr>
      </p:pic>
      <p:sp>
        <p:nvSpPr>
          <p:cNvPr id="13" name="四角形: 角を丸くする 12">
            <a:extLst>
              <a:ext uri="{FF2B5EF4-FFF2-40B4-BE49-F238E27FC236}">
                <a16:creationId xmlns:a16="http://schemas.microsoft.com/office/drawing/2014/main" id="{958DAE88-449F-498B-8971-8868BEDB64F7}"/>
              </a:ext>
            </a:extLst>
          </p:cNvPr>
          <p:cNvSpPr/>
          <p:nvPr/>
        </p:nvSpPr>
        <p:spPr>
          <a:xfrm>
            <a:off x="230908" y="277879"/>
            <a:ext cx="3997060" cy="514945"/>
          </a:xfrm>
          <a:prstGeom prst="roundRect">
            <a:avLst>
              <a:gd name="adj" fmla="val 20176"/>
            </a:avLst>
          </a:prstGeom>
          <a:no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sz="6000" dirty="0">
              <a:latin typeface="+mn-ea"/>
            </a:endParaRPr>
          </a:p>
        </p:txBody>
      </p:sp>
      <p:sp>
        <p:nvSpPr>
          <p:cNvPr id="16" name="四角形: 角を丸くする 15">
            <a:extLst>
              <a:ext uri="{FF2B5EF4-FFF2-40B4-BE49-F238E27FC236}">
                <a16:creationId xmlns:a16="http://schemas.microsoft.com/office/drawing/2014/main" id="{0382B67A-6D15-4BA0-8C4C-94252CD58F47}"/>
              </a:ext>
            </a:extLst>
          </p:cNvPr>
          <p:cNvSpPr/>
          <p:nvPr/>
        </p:nvSpPr>
        <p:spPr>
          <a:xfrm>
            <a:off x="4950690" y="941835"/>
            <a:ext cx="4608945" cy="5708078"/>
          </a:xfrm>
          <a:prstGeom prst="roundRect">
            <a:avLst>
              <a:gd name="adj" fmla="val 3847"/>
            </a:avLst>
          </a:prstGeom>
          <a:noFill/>
          <a:ln>
            <a:solidFill>
              <a:schemeClr val="tx1"/>
            </a:solidFill>
          </a:ln>
        </p:spPr>
        <p:style>
          <a:lnRef idx="2">
            <a:schemeClr val="accent6"/>
          </a:lnRef>
          <a:fillRef idx="1">
            <a:schemeClr val="lt1"/>
          </a:fillRef>
          <a:effectRef idx="0">
            <a:schemeClr val="accent6"/>
          </a:effectRef>
          <a:fontRef idx="minor">
            <a:schemeClr val="dk1"/>
          </a:fontRef>
        </p:style>
        <p:txBody>
          <a:bodyPr rtlCol="0" anchor="t"/>
          <a:lstStyle/>
          <a:p>
            <a:pPr>
              <a:lnSpc>
                <a:spcPct val="150000"/>
              </a:lnSpc>
            </a:pPr>
            <a:endParaRPr kumimoji="1" lang="en-US" altLang="ja-JP" sz="1400" dirty="0">
              <a:latin typeface="+mn-ea"/>
            </a:endParaRPr>
          </a:p>
          <a:p>
            <a:pPr>
              <a:lnSpc>
                <a:spcPct val="150000"/>
              </a:lnSpc>
            </a:pPr>
            <a:endParaRPr kumimoji="1" lang="en-US" altLang="ja-JP" sz="1400" dirty="0">
              <a:latin typeface="+mn-ea"/>
            </a:endParaRPr>
          </a:p>
          <a:p>
            <a:pPr algn="l">
              <a:lnSpc>
                <a:spcPct val="150000"/>
              </a:lnSpc>
              <a:buFont typeface="+mj-lt"/>
              <a:buAutoNum type="arabicPeriod"/>
            </a:pPr>
            <a:r>
              <a:rPr lang="ja-JP" altLang="en-US" sz="1400" dirty="0">
                <a:solidFill>
                  <a:srgbClr val="000000"/>
                </a:solidFill>
                <a:latin typeface="+mn-ea"/>
              </a:rPr>
              <a:t>８月〇日（〇曜日）</a:t>
            </a:r>
            <a:endParaRPr lang="en-US" altLang="ja-JP" sz="1400" dirty="0">
              <a:solidFill>
                <a:srgbClr val="000000"/>
              </a:solidFill>
              <a:latin typeface="+mn-ea"/>
            </a:endParaRPr>
          </a:p>
          <a:p>
            <a:pPr algn="l">
              <a:lnSpc>
                <a:spcPct val="150000"/>
              </a:lnSpc>
            </a:pPr>
            <a:r>
              <a:rPr lang="ja-JP" altLang="en-US" sz="1400" dirty="0">
                <a:solidFill>
                  <a:srgbClr val="000000"/>
                </a:solidFill>
                <a:latin typeface="+mn-ea"/>
              </a:rPr>
              <a:t>　〇〇スーパー　△△店</a:t>
            </a:r>
            <a:br>
              <a:rPr lang="ja-JP" altLang="en-US" sz="1400" b="0" i="0" dirty="0">
                <a:solidFill>
                  <a:srgbClr val="000000"/>
                </a:solidFill>
                <a:effectLst/>
                <a:latin typeface="+mn-ea"/>
              </a:rPr>
            </a:br>
            <a:r>
              <a:rPr lang="ja-JP" altLang="en-US" sz="1400" b="0" i="0" dirty="0">
                <a:solidFill>
                  <a:srgbClr val="000000"/>
                </a:solidFill>
                <a:effectLst/>
                <a:latin typeface="+mn-ea"/>
              </a:rPr>
              <a:t>・</a:t>
            </a:r>
            <a:r>
              <a:rPr lang="ja-JP" altLang="en-US" sz="1400" dirty="0">
                <a:solidFill>
                  <a:srgbClr val="000000"/>
                </a:solidFill>
                <a:latin typeface="+mn-ea"/>
              </a:rPr>
              <a:t>ツナフレークの缶</a:t>
            </a:r>
            <a:endParaRPr lang="en-US" altLang="ja-JP" sz="1400" dirty="0">
              <a:solidFill>
                <a:srgbClr val="000000"/>
              </a:solidFill>
              <a:latin typeface="+mn-ea"/>
            </a:endParaRPr>
          </a:p>
          <a:p>
            <a:pPr algn="l">
              <a:lnSpc>
                <a:spcPct val="150000"/>
              </a:lnSpc>
            </a:pPr>
            <a:r>
              <a:rPr lang="ja-JP" altLang="en-US" sz="1400" dirty="0">
                <a:solidFill>
                  <a:srgbClr val="000000"/>
                </a:solidFill>
                <a:latin typeface="+mn-ea"/>
              </a:rPr>
              <a:t>・ちくわの袋（写真なし）</a:t>
            </a:r>
            <a:endParaRPr lang="en-US" altLang="ja-JP" sz="1400" dirty="0">
              <a:solidFill>
                <a:srgbClr val="000000"/>
              </a:solidFill>
              <a:latin typeface="+mn-ea"/>
            </a:endParaRPr>
          </a:p>
          <a:p>
            <a:pPr algn="l">
              <a:lnSpc>
                <a:spcPct val="150000"/>
              </a:lnSpc>
            </a:pPr>
            <a:endParaRPr lang="en-US" altLang="ja-JP" sz="1400" dirty="0">
              <a:solidFill>
                <a:srgbClr val="000000"/>
              </a:solidFill>
              <a:latin typeface="+mn-ea"/>
            </a:endParaRPr>
          </a:p>
          <a:p>
            <a:pPr>
              <a:lnSpc>
                <a:spcPct val="150000"/>
              </a:lnSpc>
            </a:pPr>
            <a:r>
              <a:rPr lang="en-US" altLang="ja-JP" sz="1400" dirty="0">
                <a:solidFill>
                  <a:srgbClr val="000000"/>
                </a:solidFill>
                <a:latin typeface="+mn-ea"/>
              </a:rPr>
              <a:t>2.</a:t>
            </a:r>
            <a:r>
              <a:rPr lang="ja-JP" altLang="en-US" sz="1400" dirty="0">
                <a:solidFill>
                  <a:srgbClr val="000000"/>
                </a:solidFill>
                <a:latin typeface="+mn-ea"/>
              </a:rPr>
              <a:t> ８月△日（△曜日）</a:t>
            </a:r>
            <a:endParaRPr lang="en-US" altLang="ja-JP" sz="1400" dirty="0">
              <a:solidFill>
                <a:srgbClr val="000000"/>
              </a:solidFill>
              <a:latin typeface="+mn-ea"/>
            </a:endParaRPr>
          </a:p>
          <a:p>
            <a:pPr algn="l">
              <a:lnSpc>
                <a:spcPct val="150000"/>
              </a:lnSpc>
            </a:pPr>
            <a:r>
              <a:rPr lang="ja-JP" altLang="en-US" sz="1400" dirty="0">
                <a:solidFill>
                  <a:srgbClr val="000000"/>
                </a:solidFill>
                <a:latin typeface="+mn-ea"/>
              </a:rPr>
              <a:t>フィッシュバーガーの箱</a:t>
            </a:r>
            <a:endParaRPr lang="en-US" altLang="ja-JP" sz="1400" dirty="0">
              <a:solidFill>
                <a:srgbClr val="000000"/>
              </a:solidFill>
              <a:latin typeface="+mn-ea"/>
            </a:endParaRPr>
          </a:p>
          <a:p>
            <a:pPr algn="l">
              <a:lnSpc>
                <a:spcPct val="150000"/>
              </a:lnSpc>
            </a:pPr>
            <a:r>
              <a:rPr lang="ja-JP" altLang="en-US" sz="1400" b="0" i="0" dirty="0">
                <a:solidFill>
                  <a:srgbClr val="000000"/>
                </a:solidFill>
                <a:effectLst/>
                <a:latin typeface="+mn-ea"/>
              </a:rPr>
              <a:t>○○ハンバーガーの紙の箱</a:t>
            </a:r>
            <a:endParaRPr lang="en-US" altLang="ja-JP" sz="1400" b="0" i="0" dirty="0">
              <a:solidFill>
                <a:srgbClr val="000000"/>
              </a:solidFill>
              <a:effectLst/>
              <a:latin typeface="+mn-ea"/>
            </a:endParaRPr>
          </a:p>
          <a:p>
            <a:pPr algn="l">
              <a:lnSpc>
                <a:spcPct val="150000"/>
              </a:lnSpc>
            </a:pPr>
            <a:endParaRPr lang="en-US" altLang="ja-JP" sz="1400" dirty="0">
              <a:solidFill>
                <a:srgbClr val="000000"/>
              </a:solidFill>
              <a:latin typeface="+mn-ea"/>
            </a:endParaRPr>
          </a:p>
          <a:p>
            <a:pPr>
              <a:lnSpc>
                <a:spcPct val="150000"/>
              </a:lnSpc>
            </a:pPr>
            <a:r>
              <a:rPr lang="en-US" altLang="ja-JP" sz="1400" dirty="0">
                <a:solidFill>
                  <a:srgbClr val="000000"/>
                </a:solidFill>
                <a:latin typeface="+mn-ea"/>
              </a:rPr>
              <a:t>3.</a:t>
            </a:r>
            <a:r>
              <a:rPr lang="ja-JP" altLang="en-US" sz="1400" dirty="0">
                <a:solidFill>
                  <a:srgbClr val="000000"/>
                </a:solidFill>
                <a:latin typeface="+mn-ea"/>
              </a:rPr>
              <a:t> ８月◇日（◇曜日）</a:t>
            </a:r>
            <a:endParaRPr lang="en-US" altLang="ja-JP" sz="1400" dirty="0">
              <a:solidFill>
                <a:srgbClr val="000000"/>
              </a:solidFill>
              <a:latin typeface="+mn-ea"/>
            </a:endParaRPr>
          </a:p>
          <a:p>
            <a:pPr algn="l">
              <a:lnSpc>
                <a:spcPct val="150000"/>
              </a:lnSpc>
            </a:pPr>
            <a:r>
              <a:rPr lang="ja-JP" altLang="en-US" sz="1400" dirty="0">
                <a:solidFill>
                  <a:srgbClr val="000000"/>
                </a:solidFill>
                <a:latin typeface="+mn-ea"/>
              </a:rPr>
              <a:t>コンビニの鮭おにぎり</a:t>
            </a:r>
            <a:endParaRPr lang="en-US" altLang="ja-JP" sz="1400" dirty="0">
              <a:solidFill>
                <a:srgbClr val="000000"/>
              </a:solidFill>
              <a:latin typeface="+mn-ea"/>
            </a:endParaRPr>
          </a:p>
          <a:p>
            <a:pPr algn="l">
              <a:lnSpc>
                <a:spcPct val="150000"/>
              </a:lnSpc>
            </a:pPr>
            <a:r>
              <a:rPr lang="ja-JP" altLang="en-US" sz="1400" b="0" i="0" dirty="0">
                <a:solidFill>
                  <a:srgbClr val="000000"/>
                </a:solidFill>
                <a:effectLst/>
                <a:latin typeface="+mn-ea"/>
              </a:rPr>
              <a:t>コンビニ〇〇のおにぎりのラベル</a:t>
            </a:r>
            <a:endParaRPr lang="en-US" altLang="ja-JP" sz="1400" b="0" i="0" dirty="0">
              <a:solidFill>
                <a:srgbClr val="000000"/>
              </a:solidFill>
              <a:effectLst/>
              <a:latin typeface="+mn-ea"/>
            </a:endParaRPr>
          </a:p>
          <a:p>
            <a:pPr algn="l">
              <a:lnSpc>
                <a:spcPct val="150000"/>
              </a:lnSpc>
            </a:pPr>
            <a:r>
              <a:rPr lang="ja-JP" altLang="en-US" sz="1400" dirty="0">
                <a:solidFill>
                  <a:srgbClr val="000000"/>
                </a:solidFill>
                <a:latin typeface="+mn-ea"/>
              </a:rPr>
              <a:t>（見つけたあとに、お母さんとお店に行ったが、</a:t>
            </a:r>
            <a:endParaRPr lang="en-US" altLang="ja-JP" sz="1400" dirty="0">
              <a:solidFill>
                <a:srgbClr val="000000"/>
              </a:solidFill>
              <a:latin typeface="+mn-ea"/>
            </a:endParaRPr>
          </a:p>
          <a:p>
            <a:pPr algn="l">
              <a:lnSpc>
                <a:spcPct val="150000"/>
              </a:lnSpc>
            </a:pPr>
            <a:r>
              <a:rPr lang="ja-JP" altLang="en-US" sz="1400" dirty="0">
                <a:solidFill>
                  <a:srgbClr val="000000"/>
                </a:solidFill>
                <a:latin typeface="+mn-ea"/>
              </a:rPr>
              <a:t>売り切れていて、写真が撮れなかった。）</a:t>
            </a:r>
            <a:endParaRPr lang="en-US" altLang="ja-JP" sz="1400" b="0" i="0" dirty="0">
              <a:solidFill>
                <a:srgbClr val="000000"/>
              </a:solidFill>
              <a:effectLst/>
              <a:latin typeface="+mn-ea"/>
            </a:endParaRPr>
          </a:p>
        </p:txBody>
      </p:sp>
      <p:sp>
        <p:nvSpPr>
          <p:cNvPr id="5" name="正方形/長方形 4">
            <a:extLst>
              <a:ext uri="{FF2B5EF4-FFF2-40B4-BE49-F238E27FC236}">
                <a16:creationId xmlns:a16="http://schemas.microsoft.com/office/drawing/2014/main" id="{918D9862-B036-4BE5-8AC9-6C533E42DCAF}"/>
              </a:ext>
            </a:extLst>
          </p:cNvPr>
          <p:cNvSpPr/>
          <p:nvPr/>
        </p:nvSpPr>
        <p:spPr>
          <a:xfrm>
            <a:off x="7943271" y="1837765"/>
            <a:ext cx="1394692" cy="858989"/>
          </a:xfrm>
          <a:prstGeom prst="rect">
            <a:avLst/>
          </a:prstGeom>
          <a:no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kumimoji="1" lang="ja-JP" altLang="en-US" sz="1400" dirty="0">
                <a:latin typeface="+mn-ea"/>
              </a:rPr>
              <a:t>買ったものの</a:t>
            </a:r>
            <a:endParaRPr kumimoji="1" lang="en-US" altLang="ja-JP" sz="1400" dirty="0">
              <a:latin typeface="+mn-ea"/>
            </a:endParaRPr>
          </a:p>
          <a:p>
            <a:pPr algn="ctr"/>
            <a:r>
              <a:rPr kumimoji="1" lang="ja-JP" altLang="en-US" sz="1400" dirty="0">
                <a:latin typeface="+mn-ea"/>
              </a:rPr>
              <a:t>写真</a:t>
            </a:r>
          </a:p>
        </p:txBody>
      </p:sp>
      <p:sp>
        <p:nvSpPr>
          <p:cNvPr id="17" name="正方形/長方形 16">
            <a:extLst>
              <a:ext uri="{FF2B5EF4-FFF2-40B4-BE49-F238E27FC236}">
                <a16:creationId xmlns:a16="http://schemas.microsoft.com/office/drawing/2014/main" id="{53525406-6B3C-41A8-AA90-09F0004E24A8}"/>
              </a:ext>
            </a:extLst>
          </p:cNvPr>
          <p:cNvSpPr/>
          <p:nvPr/>
        </p:nvSpPr>
        <p:spPr>
          <a:xfrm>
            <a:off x="7961744" y="3280947"/>
            <a:ext cx="1394692" cy="858989"/>
          </a:xfrm>
          <a:prstGeom prst="rect">
            <a:avLst/>
          </a:prstGeom>
          <a:no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kumimoji="1" lang="ja-JP" altLang="en-US" sz="1400" dirty="0">
                <a:latin typeface="+mn-ea"/>
              </a:rPr>
              <a:t>買ったものの</a:t>
            </a:r>
            <a:endParaRPr kumimoji="1" lang="en-US" altLang="ja-JP" sz="1400" dirty="0">
              <a:latin typeface="+mn-ea"/>
            </a:endParaRPr>
          </a:p>
          <a:p>
            <a:pPr algn="ctr"/>
            <a:r>
              <a:rPr kumimoji="1" lang="ja-JP" altLang="en-US" sz="1400" dirty="0">
                <a:latin typeface="+mn-ea"/>
              </a:rPr>
              <a:t>写真</a:t>
            </a:r>
          </a:p>
        </p:txBody>
      </p:sp>
      <p:sp>
        <p:nvSpPr>
          <p:cNvPr id="15" name="正方形/長方形 14">
            <a:extLst>
              <a:ext uri="{FF2B5EF4-FFF2-40B4-BE49-F238E27FC236}">
                <a16:creationId xmlns:a16="http://schemas.microsoft.com/office/drawing/2014/main" id="{10DC3612-87EB-4F9A-8A6A-7B15CFD348F9}"/>
              </a:ext>
            </a:extLst>
          </p:cNvPr>
          <p:cNvSpPr/>
          <p:nvPr/>
        </p:nvSpPr>
        <p:spPr>
          <a:xfrm>
            <a:off x="5093853" y="1089620"/>
            <a:ext cx="3671456" cy="471054"/>
          </a:xfrm>
          <a:prstGeom prst="rect">
            <a:avLst/>
          </a:prstGeom>
          <a:no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r>
              <a:rPr kumimoji="1" lang="ja-JP" altLang="en-US" dirty="0">
                <a:latin typeface="+mn-ea"/>
              </a:rPr>
              <a:t>いつどこでラベルをみつけたか</a:t>
            </a:r>
          </a:p>
        </p:txBody>
      </p:sp>
    </p:spTree>
    <p:extLst>
      <p:ext uri="{BB962C8B-B14F-4D97-AF65-F5344CB8AC3E}">
        <p14:creationId xmlns:p14="http://schemas.microsoft.com/office/powerpoint/2010/main" val="31909544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四角形: 角を丸くする 13">
            <a:extLst>
              <a:ext uri="{FF2B5EF4-FFF2-40B4-BE49-F238E27FC236}">
                <a16:creationId xmlns:a16="http://schemas.microsoft.com/office/drawing/2014/main" id="{0EDC6433-0F85-47D1-A32C-4682C62BC4DA}"/>
              </a:ext>
            </a:extLst>
          </p:cNvPr>
          <p:cNvSpPr/>
          <p:nvPr/>
        </p:nvSpPr>
        <p:spPr>
          <a:xfrm>
            <a:off x="230908" y="869537"/>
            <a:ext cx="9328726" cy="5588006"/>
          </a:xfrm>
          <a:prstGeom prst="roundRect">
            <a:avLst>
              <a:gd name="adj" fmla="val 2395"/>
            </a:avLst>
          </a:prstGeom>
          <a:noFill/>
          <a:ln>
            <a:solidFill>
              <a:schemeClr val="tx1"/>
            </a:solidFill>
          </a:ln>
        </p:spPr>
        <p:style>
          <a:lnRef idx="2">
            <a:schemeClr val="accent6"/>
          </a:lnRef>
          <a:fillRef idx="1">
            <a:schemeClr val="lt1"/>
          </a:fillRef>
          <a:effectRef idx="0">
            <a:schemeClr val="accent6"/>
          </a:effectRef>
          <a:fontRef idx="minor">
            <a:schemeClr val="dk1"/>
          </a:fontRef>
        </p:style>
        <p:txBody>
          <a:bodyPr rtlCol="0" anchor="t"/>
          <a:lstStyle/>
          <a:p>
            <a:r>
              <a:rPr kumimoji="1" lang="ja-JP" altLang="en-US" dirty="0"/>
              <a:t>・環境保全型農業：</a:t>
            </a:r>
            <a:r>
              <a:rPr lang="ja-JP" altLang="en-US" dirty="0"/>
              <a:t>「農業の持つ物質循環機能を生かし、生産性との調和などに留意しつつ、土づくり等を通じて化学肥料、農薬の使用等による環境負荷の軽減に配慮した持続的な農業」のこと。</a:t>
            </a:r>
            <a:endParaRPr lang="en-US" altLang="ja-JP" dirty="0"/>
          </a:p>
          <a:p>
            <a:pPr marL="271463"/>
            <a:r>
              <a:rPr kumimoji="1" lang="ja-JP" altLang="en-US" dirty="0"/>
              <a:t>〇事例：○○県の△△市では、地域一体となって、環境にやさしい農法で生産されたブランド米の販売促進を行っている。</a:t>
            </a:r>
            <a:endParaRPr kumimoji="1" lang="en-US" altLang="ja-JP" dirty="0"/>
          </a:p>
          <a:p>
            <a:endParaRPr kumimoji="1" lang="en-US" altLang="ja-JP" dirty="0"/>
          </a:p>
          <a:p>
            <a:r>
              <a:rPr kumimoji="1" lang="ja-JP" altLang="en-US" dirty="0"/>
              <a:t>・食品ロスの削減：</a:t>
            </a:r>
            <a:r>
              <a:rPr lang="ja-JP" altLang="en-US" dirty="0"/>
              <a:t>「食品ロス」とは、本来食べられるのに捨てられてしまう食品のこと。日本の食品廃棄物等は年間</a:t>
            </a:r>
            <a:r>
              <a:rPr lang="en-US" altLang="ja-JP" dirty="0"/>
              <a:t>2,531</a:t>
            </a:r>
            <a:r>
              <a:rPr lang="ja-JP" altLang="en-US" dirty="0"/>
              <a:t>万</a:t>
            </a:r>
            <a:r>
              <a:rPr lang="en-US" altLang="ja-JP" dirty="0"/>
              <a:t>t</a:t>
            </a:r>
            <a:r>
              <a:rPr lang="ja-JP" altLang="en-US" dirty="0"/>
              <a:t>で、その中で本来食べられるのに捨てられる食品「食品ロス」の量は年間</a:t>
            </a:r>
            <a:r>
              <a:rPr lang="en-US" altLang="ja-JP" dirty="0"/>
              <a:t>600</a:t>
            </a:r>
            <a:r>
              <a:rPr lang="ja-JP" altLang="en-US" dirty="0"/>
              <a:t>万</a:t>
            </a:r>
            <a:r>
              <a:rPr lang="en-US" altLang="ja-JP" dirty="0"/>
              <a:t>t</a:t>
            </a:r>
            <a:r>
              <a:rPr lang="ja-JP" altLang="en-US" dirty="0"/>
              <a:t>になっている。日本人の</a:t>
            </a:r>
            <a:r>
              <a:rPr lang="en-US" altLang="ja-JP" dirty="0"/>
              <a:t>1</a:t>
            </a:r>
            <a:r>
              <a:rPr lang="ja-JP" altLang="en-US" dirty="0"/>
              <a:t>人当たりの食品ロス量は</a:t>
            </a:r>
            <a:r>
              <a:rPr lang="en-US" altLang="ja-JP" dirty="0"/>
              <a:t>1</a:t>
            </a:r>
            <a:r>
              <a:rPr lang="ja-JP" altLang="en-US" dirty="0"/>
              <a:t>年で約</a:t>
            </a:r>
            <a:r>
              <a:rPr lang="en-US" altLang="ja-JP" dirty="0"/>
              <a:t>47kg</a:t>
            </a:r>
            <a:r>
              <a:rPr lang="ja-JP" altLang="en-US" dirty="0"/>
              <a:t>で、これは日本人</a:t>
            </a:r>
            <a:r>
              <a:rPr lang="en-US" altLang="ja-JP" dirty="0"/>
              <a:t>1</a:t>
            </a:r>
            <a:r>
              <a:rPr lang="ja-JP" altLang="en-US" dirty="0"/>
              <a:t>人当たりが毎日お茶碗一杯分のご飯を捨てているのと同じ量になる。食品ロスを減らすためには、家で食品ロスが出ないようにするだけでなくて、お店でも食品ロスを減らすことを意識することが大切で、奥から商品をとらずに、陳列されている賞味期限の順番に買ったり、食べきれる分量を注文して食べ残しを出さなかったりすることで、食品ロスを減らすことが出来る。</a:t>
            </a:r>
            <a:endParaRPr kumimoji="1" lang="en-US" altLang="ja-JP" dirty="0"/>
          </a:p>
          <a:p>
            <a:pPr indent="271463"/>
            <a:r>
              <a:rPr kumimoji="1" lang="ja-JP" altLang="en-US" dirty="0"/>
              <a:t>〇事例：</a:t>
            </a:r>
            <a:r>
              <a:rPr lang="ja-JP" altLang="en-US" dirty="0"/>
              <a:t>農林水産省は、食品ロス削減に向け、</a:t>
            </a:r>
            <a:endParaRPr lang="en-US" altLang="ja-JP" dirty="0"/>
          </a:p>
          <a:p>
            <a:pPr indent="271463"/>
            <a:r>
              <a:rPr lang="ja-JP" altLang="en-US" dirty="0"/>
              <a:t>小売店舗が消費者に対して、商品棚の手前にある</a:t>
            </a:r>
            <a:endParaRPr lang="en-US" altLang="ja-JP" dirty="0"/>
          </a:p>
          <a:p>
            <a:pPr indent="271463"/>
            <a:r>
              <a:rPr lang="ja-JP" altLang="en-US" dirty="0"/>
              <a:t>商品を選ぶ「てまえどり」を呼びかける取組を</a:t>
            </a:r>
            <a:endParaRPr lang="en-US" altLang="ja-JP" dirty="0"/>
          </a:p>
          <a:p>
            <a:pPr indent="271463"/>
            <a:r>
              <a:rPr kumimoji="1" lang="ja-JP" altLang="en-US" dirty="0"/>
              <a:t>行っている。</a:t>
            </a:r>
            <a:endParaRPr kumimoji="1" lang="en-US" altLang="ja-JP" dirty="0"/>
          </a:p>
          <a:p>
            <a:endParaRPr kumimoji="1" lang="en-US" altLang="ja-JP" dirty="0"/>
          </a:p>
          <a:p>
            <a:endParaRPr kumimoji="1" lang="en-US" altLang="ja-JP" dirty="0"/>
          </a:p>
        </p:txBody>
      </p:sp>
      <p:sp>
        <p:nvSpPr>
          <p:cNvPr id="20" name="正方形/長方形 19">
            <a:extLst>
              <a:ext uri="{FF2B5EF4-FFF2-40B4-BE49-F238E27FC236}">
                <a16:creationId xmlns:a16="http://schemas.microsoft.com/office/drawing/2014/main" id="{371420E3-18EA-4AC7-81DF-20E83022EB2A}"/>
              </a:ext>
            </a:extLst>
          </p:cNvPr>
          <p:cNvSpPr/>
          <p:nvPr/>
        </p:nvSpPr>
        <p:spPr>
          <a:xfrm>
            <a:off x="6337" y="435552"/>
            <a:ext cx="8447833" cy="246221"/>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kumimoji="1" lang="ja-JP" altLang="en-US" sz="2400" dirty="0">
                <a:solidFill>
                  <a:schemeClr val="tx1"/>
                </a:solidFill>
              </a:rPr>
              <a:t>認証以外でも食料システムにおいて環境に配慮する方法</a:t>
            </a:r>
          </a:p>
        </p:txBody>
      </p:sp>
      <p:sp>
        <p:nvSpPr>
          <p:cNvPr id="21" name="四角形: 角を丸くする 20">
            <a:extLst>
              <a:ext uri="{FF2B5EF4-FFF2-40B4-BE49-F238E27FC236}">
                <a16:creationId xmlns:a16="http://schemas.microsoft.com/office/drawing/2014/main" id="{0D609830-50DE-4C39-AA9F-B04D7D75845A}"/>
              </a:ext>
            </a:extLst>
          </p:cNvPr>
          <p:cNvSpPr/>
          <p:nvPr/>
        </p:nvSpPr>
        <p:spPr>
          <a:xfrm>
            <a:off x="230908" y="286322"/>
            <a:ext cx="7998692" cy="453907"/>
          </a:xfrm>
          <a:prstGeom prst="roundRect">
            <a:avLst>
              <a:gd name="adj" fmla="val 20238"/>
            </a:avLst>
          </a:prstGeom>
          <a:no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sz="6000" dirty="0"/>
          </a:p>
        </p:txBody>
      </p:sp>
      <p:pic>
        <p:nvPicPr>
          <p:cNvPr id="3074" name="Picture 2">
            <a:extLst>
              <a:ext uri="{FF2B5EF4-FFF2-40B4-BE49-F238E27FC236}">
                <a16:creationId xmlns:a16="http://schemas.microsoft.com/office/drawing/2014/main" id="{D560C2AA-87B6-44AB-B203-7772B1BF1AF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90520" y="4662534"/>
            <a:ext cx="1113526" cy="1571606"/>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a:extLst>
              <a:ext uri="{FF2B5EF4-FFF2-40B4-BE49-F238E27FC236}">
                <a16:creationId xmlns:a16="http://schemas.microsoft.com/office/drawing/2014/main" id="{76C84EFC-1784-4C33-B4B8-11F7AB5D310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p:blipFill>
        <p:spPr bwMode="auto">
          <a:xfrm>
            <a:off x="7391521" y="4611743"/>
            <a:ext cx="1918473" cy="1622398"/>
          </a:xfrm>
          <a:prstGeom prst="rect">
            <a:avLst/>
          </a:prstGeom>
          <a:noFill/>
          <a:extLst>
            <a:ext uri="{909E8E84-426E-40DD-AFC4-6F175D3DCCD1}">
              <a14:hiddenFill xmlns:a14="http://schemas.microsoft.com/office/drawing/2010/main">
                <a:solidFill>
                  <a:srgbClr val="FFFFFF"/>
                </a:solidFill>
              </a14:hiddenFill>
            </a:ext>
          </a:extLst>
        </p:spPr>
      </p:pic>
      <p:sp>
        <p:nvSpPr>
          <p:cNvPr id="7" name="正方形/長方形 6">
            <a:extLst>
              <a:ext uri="{FF2B5EF4-FFF2-40B4-BE49-F238E27FC236}">
                <a16:creationId xmlns:a16="http://schemas.microsoft.com/office/drawing/2014/main" id="{D5065C6B-0B45-45B5-BEC0-6497D63F6C9D}"/>
              </a:ext>
            </a:extLst>
          </p:cNvPr>
          <p:cNvSpPr/>
          <p:nvPr/>
        </p:nvSpPr>
        <p:spPr>
          <a:xfrm>
            <a:off x="2770859" y="5678570"/>
            <a:ext cx="2970022" cy="619785"/>
          </a:xfrm>
          <a:prstGeom prst="rect">
            <a:avLst/>
          </a:prstGeom>
          <a:ln>
            <a:solidFill>
              <a:srgbClr val="FF0000"/>
            </a:solidFill>
          </a:ln>
        </p:spPr>
        <p:txBody>
          <a:bodyPr wrap="square">
            <a:spAutoFit/>
          </a:bodyPr>
          <a:lstStyle/>
          <a:p>
            <a:pPr>
              <a:lnSpc>
                <a:spcPct val="150000"/>
              </a:lnSpc>
            </a:pPr>
            <a:r>
              <a:rPr lang="ja-JP" altLang="en-US" sz="1200" dirty="0">
                <a:solidFill>
                  <a:srgbClr val="FF0000"/>
                </a:solidFill>
              </a:rPr>
              <a:t>☆例に挙げた以外にも取組はたくさんあります。いろいろ調べてみましょう。</a:t>
            </a:r>
            <a:endParaRPr lang="en-US" altLang="ja-JP" sz="1200" dirty="0">
              <a:solidFill>
                <a:srgbClr val="FF0000"/>
              </a:solidFill>
            </a:endParaRPr>
          </a:p>
        </p:txBody>
      </p:sp>
    </p:spTree>
    <p:extLst>
      <p:ext uri="{BB962C8B-B14F-4D97-AF65-F5344CB8AC3E}">
        <p14:creationId xmlns:p14="http://schemas.microsoft.com/office/powerpoint/2010/main" val="2990193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6F37F0EE-6DF7-463E-AFE6-9B8330BAF531}"/>
              </a:ext>
            </a:extLst>
          </p:cNvPr>
          <p:cNvSpPr/>
          <p:nvPr/>
        </p:nvSpPr>
        <p:spPr>
          <a:xfrm>
            <a:off x="341745" y="268903"/>
            <a:ext cx="6031895" cy="379449"/>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kumimoji="1" lang="ja-JP" altLang="en-US" sz="2400" dirty="0">
                <a:solidFill>
                  <a:schemeClr val="tx1"/>
                </a:solidFill>
              </a:rPr>
              <a:t>環境を守るために</a:t>
            </a:r>
            <a:r>
              <a:rPr kumimoji="1" lang="ja-JP" altLang="en-US" sz="2400" dirty="0"/>
              <a:t>普段の生活でできること</a:t>
            </a:r>
          </a:p>
        </p:txBody>
      </p:sp>
      <p:sp>
        <p:nvSpPr>
          <p:cNvPr id="8" name="四角形: 角を丸くする 7">
            <a:extLst>
              <a:ext uri="{FF2B5EF4-FFF2-40B4-BE49-F238E27FC236}">
                <a16:creationId xmlns:a16="http://schemas.microsoft.com/office/drawing/2014/main" id="{670D71E3-C8EF-4CDA-88CF-90B65F748466}"/>
              </a:ext>
            </a:extLst>
          </p:cNvPr>
          <p:cNvSpPr/>
          <p:nvPr/>
        </p:nvSpPr>
        <p:spPr>
          <a:xfrm>
            <a:off x="230908" y="832577"/>
            <a:ext cx="9328727" cy="2290626"/>
          </a:xfrm>
          <a:prstGeom prst="roundRect">
            <a:avLst>
              <a:gd name="adj" fmla="val 6320"/>
            </a:avLst>
          </a:prstGeom>
          <a:no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sz="1400" dirty="0"/>
          </a:p>
        </p:txBody>
      </p:sp>
      <p:sp>
        <p:nvSpPr>
          <p:cNvPr id="14" name="四角形: 角を丸くする 13">
            <a:extLst>
              <a:ext uri="{FF2B5EF4-FFF2-40B4-BE49-F238E27FC236}">
                <a16:creationId xmlns:a16="http://schemas.microsoft.com/office/drawing/2014/main" id="{0EDC6433-0F85-47D1-A32C-4682C62BC4DA}"/>
              </a:ext>
            </a:extLst>
          </p:cNvPr>
          <p:cNvSpPr/>
          <p:nvPr/>
        </p:nvSpPr>
        <p:spPr>
          <a:xfrm>
            <a:off x="230909" y="4009881"/>
            <a:ext cx="9328726" cy="2595429"/>
          </a:xfrm>
          <a:prstGeom prst="roundRect">
            <a:avLst>
              <a:gd name="adj" fmla="val 4879"/>
            </a:avLst>
          </a:prstGeom>
          <a:no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sz="1400" dirty="0"/>
          </a:p>
        </p:txBody>
      </p:sp>
      <p:sp>
        <p:nvSpPr>
          <p:cNvPr id="19" name="四角形: 角を丸くする 18">
            <a:extLst>
              <a:ext uri="{FF2B5EF4-FFF2-40B4-BE49-F238E27FC236}">
                <a16:creationId xmlns:a16="http://schemas.microsoft.com/office/drawing/2014/main" id="{589E472C-4F0A-4CE5-BC7B-F0D70A618779}"/>
              </a:ext>
            </a:extLst>
          </p:cNvPr>
          <p:cNvSpPr/>
          <p:nvPr/>
        </p:nvSpPr>
        <p:spPr>
          <a:xfrm>
            <a:off x="230909" y="175491"/>
            <a:ext cx="6142731" cy="531228"/>
          </a:xfrm>
          <a:prstGeom prst="roundRect">
            <a:avLst>
              <a:gd name="adj" fmla="val 16667"/>
            </a:avLst>
          </a:prstGeom>
          <a:no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sz="6000" dirty="0"/>
          </a:p>
        </p:txBody>
      </p:sp>
      <p:sp>
        <p:nvSpPr>
          <p:cNvPr id="20" name="正方形/長方形 19">
            <a:extLst>
              <a:ext uri="{FF2B5EF4-FFF2-40B4-BE49-F238E27FC236}">
                <a16:creationId xmlns:a16="http://schemas.microsoft.com/office/drawing/2014/main" id="{371420E3-18EA-4AC7-81DF-20E83022EB2A}"/>
              </a:ext>
            </a:extLst>
          </p:cNvPr>
          <p:cNvSpPr/>
          <p:nvPr/>
        </p:nvSpPr>
        <p:spPr>
          <a:xfrm>
            <a:off x="341745" y="3446207"/>
            <a:ext cx="1052489" cy="379449"/>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kumimoji="1" lang="ja-JP" altLang="en-US" sz="2400" dirty="0"/>
              <a:t>感想</a:t>
            </a:r>
          </a:p>
        </p:txBody>
      </p:sp>
      <p:sp>
        <p:nvSpPr>
          <p:cNvPr id="21" name="四角形: 角を丸くする 20">
            <a:extLst>
              <a:ext uri="{FF2B5EF4-FFF2-40B4-BE49-F238E27FC236}">
                <a16:creationId xmlns:a16="http://schemas.microsoft.com/office/drawing/2014/main" id="{0D609830-50DE-4C39-AA9F-B04D7D75845A}"/>
              </a:ext>
            </a:extLst>
          </p:cNvPr>
          <p:cNvSpPr/>
          <p:nvPr/>
        </p:nvSpPr>
        <p:spPr>
          <a:xfrm>
            <a:off x="230909" y="3352795"/>
            <a:ext cx="1253859" cy="531228"/>
          </a:xfrm>
          <a:prstGeom prst="roundRect">
            <a:avLst>
              <a:gd name="adj" fmla="val 20238"/>
            </a:avLst>
          </a:prstGeom>
          <a:no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sz="6000" dirty="0"/>
          </a:p>
        </p:txBody>
      </p:sp>
      <p:sp>
        <p:nvSpPr>
          <p:cNvPr id="10" name="正方形/長方形 9">
            <a:extLst>
              <a:ext uri="{FF2B5EF4-FFF2-40B4-BE49-F238E27FC236}">
                <a16:creationId xmlns:a16="http://schemas.microsoft.com/office/drawing/2014/main" id="{7F4F2494-6191-4E50-99E2-6713ABEE3923}"/>
              </a:ext>
            </a:extLst>
          </p:cNvPr>
          <p:cNvSpPr/>
          <p:nvPr/>
        </p:nvSpPr>
        <p:spPr>
          <a:xfrm>
            <a:off x="7140212" y="120679"/>
            <a:ext cx="2419423" cy="619785"/>
          </a:xfrm>
          <a:prstGeom prst="rect">
            <a:avLst/>
          </a:prstGeom>
          <a:ln>
            <a:solidFill>
              <a:srgbClr val="FF0000"/>
            </a:solidFill>
          </a:ln>
        </p:spPr>
        <p:txBody>
          <a:bodyPr wrap="square">
            <a:spAutoFit/>
          </a:bodyPr>
          <a:lstStyle/>
          <a:p>
            <a:pPr>
              <a:lnSpc>
                <a:spcPct val="150000"/>
              </a:lnSpc>
            </a:pPr>
            <a:r>
              <a:rPr lang="ja-JP" altLang="en-US" sz="1200" dirty="0">
                <a:solidFill>
                  <a:srgbClr val="FF0000"/>
                </a:solidFill>
              </a:rPr>
              <a:t>☆研究をしながら考えついたことを書いてみましょう。</a:t>
            </a:r>
            <a:endParaRPr lang="en-US" altLang="ja-JP" sz="1200" dirty="0">
              <a:solidFill>
                <a:srgbClr val="FF0000"/>
              </a:solidFill>
            </a:endParaRPr>
          </a:p>
        </p:txBody>
      </p:sp>
      <p:sp>
        <p:nvSpPr>
          <p:cNvPr id="9" name="正方形/長方形 8">
            <a:extLst>
              <a:ext uri="{FF2B5EF4-FFF2-40B4-BE49-F238E27FC236}">
                <a16:creationId xmlns:a16="http://schemas.microsoft.com/office/drawing/2014/main" id="{B9EC9EDC-1277-4060-829D-581F105E04E6}"/>
              </a:ext>
            </a:extLst>
          </p:cNvPr>
          <p:cNvSpPr/>
          <p:nvPr/>
        </p:nvSpPr>
        <p:spPr>
          <a:xfrm>
            <a:off x="7140211" y="3306621"/>
            <a:ext cx="2419423" cy="619785"/>
          </a:xfrm>
          <a:prstGeom prst="rect">
            <a:avLst/>
          </a:prstGeom>
          <a:ln>
            <a:solidFill>
              <a:srgbClr val="FF0000"/>
            </a:solidFill>
          </a:ln>
        </p:spPr>
        <p:txBody>
          <a:bodyPr wrap="square">
            <a:spAutoFit/>
          </a:bodyPr>
          <a:lstStyle/>
          <a:p>
            <a:pPr>
              <a:lnSpc>
                <a:spcPct val="150000"/>
              </a:lnSpc>
            </a:pPr>
            <a:r>
              <a:rPr lang="ja-JP" altLang="en-US" sz="1200" dirty="0">
                <a:solidFill>
                  <a:srgbClr val="FF0000"/>
                </a:solidFill>
              </a:rPr>
              <a:t>☆研究をして感じたことを書いてみましょう。</a:t>
            </a:r>
            <a:endParaRPr lang="en-US" altLang="ja-JP" sz="1200" dirty="0">
              <a:solidFill>
                <a:srgbClr val="FF0000"/>
              </a:solidFill>
            </a:endParaRPr>
          </a:p>
        </p:txBody>
      </p:sp>
    </p:spTree>
    <p:extLst>
      <p:ext uri="{BB962C8B-B14F-4D97-AF65-F5344CB8AC3E}">
        <p14:creationId xmlns:p14="http://schemas.microsoft.com/office/powerpoint/2010/main" val="21204400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6F37F0EE-6DF7-463E-AFE6-9B8330BAF531}"/>
              </a:ext>
            </a:extLst>
          </p:cNvPr>
          <p:cNvSpPr/>
          <p:nvPr/>
        </p:nvSpPr>
        <p:spPr>
          <a:xfrm>
            <a:off x="230910" y="190507"/>
            <a:ext cx="4266469" cy="554182"/>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kumimoji="1" lang="ja-JP" altLang="en-US" sz="2400" dirty="0"/>
              <a:t>参考にした本やウェブサイト</a:t>
            </a:r>
          </a:p>
        </p:txBody>
      </p:sp>
      <p:sp>
        <p:nvSpPr>
          <p:cNvPr id="8" name="四角形: 角を丸くする 7">
            <a:extLst>
              <a:ext uri="{FF2B5EF4-FFF2-40B4-BE49-F238E27FC236}">
                <a16:creationId xmlns:a16="http://schemas.microsoft.com/office/drawing/2014/main" id="{670D71E3-C8EF-4CDA-88CF-90B65F748466}"/>
              </a:ext>
            </a:extLst>
          </p:cNvPr>
          <p:cNvSpPr/>
          <p:nvPr/>
        </p:nvSpPr>
        <p:spPr>
          <a:xfrm>
            <a:off x="230908" y="822035"/>
            <a:ext cx="9365765" cy="5675752"/>
          </a:xfrm>
          <a:prstGeom prst="roundRect">
            <a:avLst>
              <a:gd name="adj" fmla="val 2067"/>
            </a:avLst>
          </a:prstGeom>
          <a:noFill/>
          <a:ln>
            <a:solidFill>
              <a:schemeClr val="tx1"/>
            </a:solidFill>
          </a:ln>
        </p:spPr>
        <p:style>
          <a:lnRef idx="2">
            <a:schemeClr val="accent6"/>
          </a:lnRef>
          <a:fillRef idx="1">
            <a:schemeClr val="lt1"/>
          </a:fillRef>
          <a:effectRef idx="0">
            <a:schemeClr val="accent6"/>
          </a:effectRef>
          <a:fontRef idx="minor">
            <a:schemeClr val="dk1"/>
          </a:fontRef>
        </p:style>
        <p:txBody>
          <a:bodyPr rtlCol="0" anchor="t"/>
          <a:lstStyle/>
          <a:p>
            <a:r>
              <a:rPr lang="ja-JP" altLang="en-US" sz="1300" dirty="0"/>
              <a:t>＜参考にした本＞</a:t>
            </a:r>
            <a:endParaRPr lang="en-US" altLang="ja-JP" sz="1300" dirty="0"/>
          </a:p>
          <a:p>
            <a:r>
              <a:rPr lang="ja-JP" altLang="en-US" sz="1300" dirty="0"/>
              <a:t>〇北原義昭ほか</a:t>
            </a:r>
            <a:r>
              <a:rPr lang="en-US" altLang="ja-JP" sz="1300" dirty="0"/>
              <a:t>『</a:t>
            </a:r>
            <a:r>
              <a:rPr lang="ja-JP" altLang="en-US" sz="1300" dirty="0"/>
              <a:t>みんなが知りたい！「地球のしくみ」と「環境問題」地球で起きていることがわかる本</a:t>
            </a:r>
            <a:r>
              <a:rPr lang="en-US" altLang="ja-JP" sz="1300" dirty="0"/>
              <a:t>』</a:t>
            </a:r>
            <a:r>
              <a:rPr lang="ja-JP" altLang="en-US" sz="1300" dirty="0"/>
              <a:t>（</a:t>
            </a:r>
            <a:r>
              <a:rPr lang="en-US" altLang="ja-JP" sz="1300" dirty="0"/>
              <a:t>2018</a:t>
            </a:r>
            <a:r>
              <a:rPr lang="ja-JP" altLang="en-US" sz="1300" dirty="0"/>
              <a:t>年、メイツ出版）</a:t>
            </a:r>
            <a:endParaRPr lang="en-US" altLang="ja-JP" sz="1300" dirty="0"/>
          </a:p>
          <a:p>
            <a:r>
              <a:rPr lang="ja-JP" altLang="en-US" sz="1300" dirty="0"/>
              <a:t>〇浦野絋平ほか</a:t>
            </a:r>
            <a:r>
              <a:rPr lang="en-US" altLang="ja-JP" sz="1300" dirty="0"/>
              <a:t>『</a:t>
            </a:r>
            <a:r>
              <a:rPr lang="ja-JP" altLang="en-US" sz="1300" dirty="0"/>
              <a:t>地球環境問題がよくわかる本</a:t>
            </a:r>
            <a:r>
              <a:rPr lang="en-US" altLang="ja-JP" sz="1300" dirty="0"/>
              <a:t>』</a:t>
            </a:r>
            <a:r>
              <a:rPr lang="ja-JP" altLang="en-US" sz="1300" dirty="0"/>
              <a:t>（</a:t>
            </a:r>
            <a:r>
              <a:rPr lang="en-US" altLang="ja-JP" sz="1300" dirty="0"/>
              <a:t>2017</a:t>
            </a:r>
            <a:r>
              <a:rPr lang="ja-JP" altLang="en-US" sz="1300" dirty="0"/>
              <a:t> 、オーム社）</a:t>
            </a:r>
            <a:endParaRPr lang="en-US" altLang="ja-JP" sz="1300" dirty="0"/>
          </a:p>
          <a:p>
            <a:endParaRPr lang="en-US" altLang="ja-JP" sz="1300" dirty="0"/>
          </a:p>
          <a:p>
            <a:r>
              <a:rPr lang="ja-JP" altLang="en-US" sz="1300" dirty="0"/>
              <a:t>＜参考にしたウェブサイト＞</a:t>
            </a:r>
            <a:endParaRPr lang="en-US" altLang="ja-JP" sz="1300" dirty="0"/>
          </a:p>
          <a:p>
            <a:r>
              <a:rPr lang="ja-JP" altLang="en-US" sz="1300" dirty="0"/>
              <a:t>〇スタディサプリ：小学生・中学生必見！自由研究の上手なまとめ方・書き方例</a:t>
            </a:r>
            <a:endParaRPr lang="en-US" altLang="ja-JP" sz="1300" dirty="0"/>
          </a:p>
          <a:p>
            <a:r>
              <a:rPr lang="en-US" altLang="ja-JP" sz="1300" dirty="0">
                <a:hlinkClick r:id="rId2"/>
              </a:rPr>
              <a:t>https://studysapuri.jp/course/junior/parents/kyoiku/article-98.html</a:t>
            </a:r>
            <a:endParaRPr lang="en-US" altLang="ja-JP" sz="1300" dirty="0"/>
          </a:p>
          <a:p>
            <a:r>
              <a:rPr lang="ja-JP" altLang="en-US" sz="1300" dirty="0"/>
              <a:t>〇環境省：環境ラベル等データベース</a:t>
            </a:r>
            <a:endParaRPr lang="en-US" altLang="ja-JP" sz="1300" dirty="0"/>
          </a:p>
          <a:p>
            <a:r>
              <a:rPr lang="en-US" altLang="ja-JP" sz="1300" dirty="0">
                <a:hlinkClick r:id="rId3"/>
              </a:rPr>
              <a:t>http://www.env.go.jp/policy/hozen/green/ecolabel/index.html</a:t>
            </a:r>
            <a:endParaRPr lang="en-US" altLang="ja-JP" sz="1300" dirty="0"/>
          </a:p>
          <a:p>
            <a:r>
              <a:rPr lang="ja-JP" altLang="en-US" sz="1300" dirty="0"/>
              <a:t>〇ナショナルジオグラフィック：実はここにも！身の回りのパーム油を調べてみた</a:t>
            </a:r>
            <a:endParaRPr lang="en-US" altLang="ja-JP" sz="1300" dirty="0"/>
          </a:p>
          <a:p>
            <a:r>
              <a:rPr lang="en-US" altLang="ja-JP" sz="1300" dirty="0">
                <a:hlinkClick r:id="rId4"/>
              </a:rPr>
              <a:t>https://natgeo.nikkeibp.co.jp/atcl/news/18/121600553/?P=2</a:t>
            </a:r>
            <a:endParaRPr lang="en-US" altLang="ja-JP" sz="1300" dirty="0"/>
          </a:p>
          <a:p>
            <a:r>
              <a:rPr lang="ja-JP" altLang="en-US" sz="1300" dirty="0"/>
              <a:t>〇公益財団法人世界自然保護基金（</a:t>
            </a:r>
            <a:r>
              <a:rPr lang="en-US" altLang="ja-JP" sz="1300" dirty="0"/>
              <a:t>WWF</a:t>
            </a:r>
            <a:r>
              <a:rPr lang="ja-JP" altLang="en-US" sz="1300" dirty="0"/>
              <a:t>）ジャパン　：</a:t>
            </a:r>
            <a:r>
              <a:rPr lang="en-US" altLang="ja-JP" sz="1300" dirty="0"/>
              <a:t>RSPO</a:t>
            </a:r>
            <a:r>
              <a:rPr lang="ja-JP" altLang="en-US" sz="1300" dirty="0"/>
              <a:t>（持続可能なパーム油のための円卓会議）認証について</a:t>
            </a:r>
            <a:endParaRPr lang="en-US" altLang="ja-JP" sz="1300" dirty="0"/>
          </a:p>
          <a:p>
            <a:r>
              <a:rPr lang="en-US" altLang="ja-JP" sz="1300" dirty="0">
                <a:hlinkClick r:id="rId5"/>
              </a:rPr>
              <a:t>https://www.wwf.or.jp/activities/basicinfo/3520.html</a:t>
            </a:r>
            <a:endParaRPr lang="en-US" altLang="ja-JP" sz="1300" dirty="0"/>
          </a:p>
          <a:p>
            <a:r>
              <a:rPr lang="ja-JP" altLang="en-US" sz="1300" dirty="0"/>
              <a:t>〇レインフォレストアライアンス：「レインフォレスト・アライアンス認証」とは何を意味しているのですか？</a:t>
            </a:r>
            <a:endParaRPr lang="en-US" altLang="ja-JP" sz="1300" dirty="0"/>
          </a:p>
          <a:p>
            <a:r>
              <a:rPr lang="en-US" altLang="ja-JP" sz="1300" dirty="0">
                <a:hlinkClick r:id="rId6"/>
              </a:rPr>
              <a:t>https://www.rainforest-alliance.org/lang/ja/about/rainforest-alliance-certified-seal</a:t>
            </a:r>
            <a:endParaRPr lang="en-US" altLang="ja-JP" sz="1300" dirty="0"/>
          </a:p>
          <a:p>
            <a:r>
              <a:rPr lang="ja-JP" altLang="en-US" sz="1300" dirty="0"/>
              <a:t>〇農林水産省：有機</a:t>
            </a:r>
            <a:r>
              <a:rPr lang="en-US" altLang="ja-JP" sz="1300" dirty="0"/>
              <a:t>JAS</a:t>
            </a:r>
            <a:r>
              <a:rPr lang="ja-JP" altLang="en-US" sz="1300" dirty="0"/>
              <a:t>について</a:t>
            </a:r>
            <a:endParaRPr lang="en-US" altLang="ja-JP" sz="1300" dirty="0"/>
          </a:p>
          <a:p>
            <a:r>
              <a:rPr lang="en-US" altLang="ja-JP" sz="1300" dirty="0">
                <a:hlinkClick r:id="rId7"/>
              </a:rPr>
              <a:t>https://www.maff.go.jp/j/jas/jas_kikaku/attach/pdf/yuuki-190.pdf</a:t>
            </a:r>
            <a:endParaRPr lang="en-US" altLang="ja-JP" sz="1300" dirty="0"/>
          </a:p>
          <a:p>
            <a:r>
              <a:rPr lang="ja-JP" altLang="en-US" sz="1300" dirty="0"/>
              <a:t>〇</a:t>
            </a:r>
            <a:r>
              <a:rPr lang="en-US" altLang="ja-JP" sz="1300" dirty="0"/>
              <a:t>Marine Stewardship </a:t>
            </a:r>
            <a:r>
              <a:rPr lang="en-US" altLang="ja-JP" sz="1300" dirty="0" err="1"/>
              <a:t>Counsil</a:t>
            </a:r>
            <a:r>
              <a:rPr lang="ja-JP" altLang="en-US" sz="1300" dirty="0"/>
              <a:t>：</a:t>
            </a:r>
            <a:r>
              <a:rPr lang="en-US" altLang="ja-JP" sz="1300" dirty="0"/>
              <a:t>MSC</a:t>
            </a:r>
            <a:r>
              <a:rPr lang="ja-JP" altLang="en-US" sz="1300" dirty="0"/>
              <a:t>認証の特徴</a:t>
            </a:r>
            <a:endParaRPr lang="en-US" altLang="ja-JP" sz="1300" dirty="0"/>
          </a:p>
          <a:p>
            <a:r>
              <a:rPr lang="en-US" altLang="ja-JP" sz="1300" dirty="0">
                <a:hlinkClick r:id="rId8"/>
              </a:rPr>
              <a:t>https://www.msc.org/jp/what-we-are-doing/ourapproachJP/MSCdifferentJP</a:t>
            </a:r>
            <a:endParaRPr lang="en-US" altLang="ja-JP" sz="1300" dirty="0"/>
          </a:p>
          <a:p>
            <a:r>
              <a:rPr lang="ja-JP" altLang="en-US" sz="1300" dirty="0"/>
              <a:t>〇農林水産省：環境保全型農業関連情報</a:t>
            </a:r>
            <a:endParaRPr lang="en-US" altLang="ja-JP" sz="1300" dirty="0"/>
          </a:p>
          <a:p>
            <a:r>
              <a:rPr lang="en-US" altLang="ja-JP" sz="1300" dirty="0">
                <a:hlinkClick r:id="rId9"/>
              </a:rPr>
              <a:t>https://www.maff.go.jp/j/seisan/kankyo/hozen_type/index.html</a:t>
            </a:r>
            <a:endParaRPr lang="en-US" altLang="ja-JP" sz="1300" dirty="0"/>
          </a:p>
          <a:p>
            <a:r>
              <a:rPr lang="ja-JP" altLang="en-US" sz="1300" dirty="0"/>
              <a:t>〇農林水産省：食品ロスとは</a:t>
            </a:r>
            <a:endParaRPr lang="en-US" altLang="ja-JP" sz="1300" dirty="0"/>
          </a:p>
          <a:p>
            <a:r>
              <a:rPr lang="en-US" altLang="ja-JP" sz="1300" dirty="0">
                <a:hlinkClick r:id="rId10"/>
              </a:rPr>
              <a:t>https://www.maff.go.jp/j/shokusan/recycle/syoku_loss/161227_4.html</a:t>
            </a:r>
            <a:endParaRPr lang="en-US" altLang="ja-JP" sz="1300" dirty="0"/>
          </a:p>
          <a:p>
            <a:r>
              <a:rPr lang="ja-JP" altLang="en-US" sz="1300" dirty="0"/>
              <a:t>〇農林水産省：小売店舗で消費者に「てまえどり」を呼びかけます</a:t>
            </a:r>
            <a:endParaRPr lang="en-US" altLang="ja-JP" sz="1300" dirty="0"/>
          </a:p>
          <a:p>
            <a:r>
              <a:rPr lang="en-US" altLang="ja-JP" sz="1300" dirty="0">
                <a:hlinkClick r:id="rId11"/>
              </a:rPr>
              <a:t>https://www.maff.go.jp/j/press/shokusan/kankyoi/210601.html</a:t>
            </a:r>
            <a:endParaRPr lang="en-US" altLang="ja-JP" sz="1300" dirty="0"/>
          </a:p>
          <a:p>
            <a:endParaRPr lang="en-US" altLang="ja-JP" sz="1300" dirty="0"/>
          </a:p>
          <a:p>
            <a:endParaRPr lang="ja-JP" altLang="en-US" sz="1300" dirty="0"/>
          </a:p>
          <a:p>
            <a:endParaRPr kumimoji="1" lang="ja-JP" altLang="en-US" sz="1300" dirty="0"/>
          </a:p>
        </p:txBody>
      </p:sp>
      <p:sp>
        <p:nvSpPr>
          <p:cNvPr id="10" name="四角形: 角を丸くする 9">
            <a:extLst>
              <a:ext uri="{FF2B5EF4-FFF2-40B4-BE49-F238E27FC236}">
                <a16:creationId xmlns:a16="http://schemas.microsoft.com/office/drawing/2014/main" id="{E8943B40-E918-49E7-85B1-524F932CC610}"/>
              </a:ext>
            </a:extLst>
          </p:cNvPr>
          <p:cNvSpPr/>
          <p:nvPr/>
        </p:nvSpPr>
        <p:spPr>
          <a:xfrm>
            <a:off x="230910" y="204362"/>
            <a:ext cx="4266469" cy="526473"/>
          </a:xfrm>
          <a:prstGeom prst="roundRect">
            <a:avLst/>
          </a:prstGeom>
          <a:no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sz="6000" dirty="0"/>
          </a:p>
        </p:txBody>
      </p:sp>
      <p:sp>
        <p:nvSpPr>
          <p:cNvPr id="5" name="正方形/長方形 4">
            <a:extLst>
              <a:ext uri="{FF2B5EF4-FFF2-40B4-BE49-F238E27FC236}">
                <a16:creationId xmlns:a16="http://schemas.microsoft.com/office/drawing/2014/main" id="{E6A278D4-B331-4C9E-B309-243221FC8658}"/>
              </a:ext>
            </a:extLst>
          </p:cNvPr>
          <p:cNvSpPr/>
          <p:nvPr/>
        </p:nvSpPr>
        <p:spPr>
          <a:xfrm>
            <a:off x="6092982" y="4985273"/>
            <a:ext cx="3367889" cy="1173783"/>
          </a:xfrm>
          <a:prstGeom prst="rect">
            <a:avLst/>
          </a:prstGeom>
          <a:ln>
            <a:solidFill>
              <a:srgbClr val="FF0000"/>
            </a:solidFill>
          </a:ln>
        </p:spPr>
        <p:txBody>
          <a:bodyPr wrap="square">
            <a:spAutoFit/>
          </a:bodyPr>
          <a:lstStyle/>
          <a:p>
            <a:pPr>
              <a:lnSpc>
                <a:spcPct val="150000"/>
              </a:lnSpc>
            </a:pPr>
            <a:r>
              <a:rPr lang="ja-JP" altLang="en-US" sz="1200" dirty="0">
                <a:solidFill>
                  <a:srgbClr val="FF0000"/>
                </a:solidFill>
              </a:rPr>
              <a:t>☆参考にした本やウェブサイトをまとめましょう。例では、研究に役に立ちそうな本やウェブサイトをまとめたので、こちらもぜひ活用してみてください。</a:t>
            </a:r>
            <a:endParaRPr lang="en-US" altLang="ja-JP" sz="1200" dirty="0">
              <a:solidFill>
                <a:srgbClr val="FF0000"/>
              </a:solidFill>
            </a:endParaRPr>
          </a:p>
        </p:txBody>
      </p:sp>
    </p:spTree>
    <p:extLst>
      <p:ext uri="{BB962C8B-B14F-4D97-AF65-F5344CB8AC3E}">
        <p14:creationId xmlns:p14="http://schemas.microsoft.com/office/powerpoint/2010/main" val="3209920742"/>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noFill/>
        <a:ln>
          <a:solidFill>
            <a:schemeClr val="tx1"/>
          </a:solidFill>
        </a:ln>
      </a:spPr>
      <a:bodyPr rtlCol="0" anchor="ctr"/>
      <a:lstStyle>
        <a:defPPr algn="ctr">
          <a:defRPr kumimoji="1" sz="1400" dirty="0"/>
        </a:defPPr>
      </a:lstStyle>
      <a:style>
        <a:lnRef idx="2">
          <a:schemeClr val="accent6"/>
        </a:lnRef>
        <a:fillRef idx="1">
          <a:schemeClr val="lt1"/>
        </a:fillRef>
        <a:effectRef idx="0">
          <a:schemeClr val="accent6"/>
        </a:effectRef>
        <a:fontRef idx="minor">
          <a:schemeClr val="dk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2266</Words>
  <Application>Microsoft Office PowerPoint</Application>
  <PresentationFormat>A4 210 x 297 mm</PresentationFormat>
  <Paragraphs>199</Paragraphs>
  <Slides>11</Slides>
  <Notes>0</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11</vt:i4>
      </vt:variant>
    </vt:vector>
  </HeadingPairs>
  <TitlesOfParts>
    <vt:vector size="16" baseType="lpstr">
      <vt:lpstr>游ゴシック</vt:lpstr>
      <vt:lpstr>Arial</vt:lpstr>
      <vt:lpstr>Calibri</vt:lpstr>
      <vt:lpstr>Calibri Light</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2021-07-12T10:21:13Z</dcterms:created>
  <dcterms:modified xsi:type="dcterms:W3CDTF">2021-07-12T10:21:21Z</dcterms:modified>
</cp:coreProperties>
</file>