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6" r:id="rId2"/>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15D16E-DD6C-446D-AB89-7E93F1AE9B2E}" v="5" dt="2025-04-03T07:47:21.4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11" d="100"/>
          <a:sy n="111" d="100"/>
        </p:scale>
        <p:origin x="1332" y="114"/>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2025/4/3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859894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2025/4/3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961413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2025/4/3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292224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AE39E78-9778-4400-883A-0F8B5CD8963E}" type="datetimeFigureOut">
              <a:rPr kumimoji="1" lang="ja-JP" altLang="en-US" smtClean="0"/>
              <a:t>2025/4/3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078770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AE39E78-9778-4400-883A-0F8B5CD8963E}" type="datetimeFigureOut">
              <a:rPr kumimoji="1" lang="ja-JP" altLang="en-US" smtClean="0"/>
              <a:t>2025/4/3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227520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AE39E78-9778-4400-883A-0F8B5CD8963E}" type="datetimeFigureOut">
              <a:rPr kumimoji="1" lang="ja-JP" altLang="en-US" smtClean="0"/>
              <a:t>2025/4/3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267023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39E78-9778-4400-883A-0F8B5CD8963E}" type="datetimeFigureOut">
              <a:rPr kumimoji="1" lang="ja-JP" altLang="en-US" smtClean="0"/>
              <a:t>2025/4/3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846250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AE39E78-9778-4400-883A-0F8B5CD8963E}" type="datetimeFigureOut">
              <a:rPr kumimoji="1" lang="ja-JP" altLang="en-US" smtClean="0"/>
              <a:t>2025/4/3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3278108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AE39E78-9778-4400-883A-0F8B5CD8963E}" type="datetimeFigureOut">
              <a:rPr kumimoji="1" lang="ja-JP" altLang="en-US" smtClean="0"/>
              <a:t>2025/4/3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500726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2025/4/3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323172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2025/4/3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2870054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39E78-9778-4400-883A-0F8B5CD8963E}" type="datetimeFigureOut">
              <a:rPr kumimoji="1" lang="ja-JP" altLang="en-US" smtClean="0"/>
              <a:t>2025/4/3</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8962184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四角形: 角を丸くする 20">
            <a:extLst>
              <a:ext uri="{FF2B5EF4-FFF2-40B4-BE49-F238E27FC236}">
                <a16:creationId xmlns:a16="http://schemas.microsoft.com/office/drawing/2014/main" id="{54D909C8-8EE8-4645-8228-BAD62C828BDC}"/>
              </a:ext>
            </a:extLst>
          </p:cNvPr>
          <p:cNvSpPr/>
          <p:nvPr/>
        </p:nvSpPr>
        <p:spPr>
          <a:xfrm>
            <a:off x="5054987" y="3280074"/>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mn-ea"/>
              </a:rPr>
              <a:t>収穫した農産物に放射線照射を行っていないか</a:t>
            </a:r>
            <a:endParaRPr kumimoji="1" lang="en-US" altLang="ja-JP" sz="1400" dirty="0">
              <a:solidFill>
                <a:schemeClr val="tx1"/>
              </a:solidFill>
              <a:latin typeface="+mn-ea"/>
            </a:endParaRPr>
          </a:p>
          <a:p>
            <a:r>
              <a:rPr kumimoji="1" lang="ja-JP" altLang="en-US" sz="1400" dirty="0">
                <a:solidFill>
                  <a:schemeClr val="tx1"/>
                </a:solidFill>
                <a:latin typeface="+mn-ea"/>
              </a:rPr>
              <a:t>　□　行っていない</a:t>
            </a:r>
            <a:endParaRPr kumimoji="1" lang="en-US" altLang="ja-JP" sz="1400" dirty="0">
              <a:solidFill>
                <a:schemeClr val="tx1"/>
              </a:solidFill>
              <a:latin typeface="+mn-ea"/>
            </a:endParaRPr>
          </a:p>
          <a:p>
            <a:r>
              <a:rPr kumimoji="1" lang="ja-JP" altLang="en-US" sz="1400" dirty="0">
                <a:solidFill>
                  <a:schemeClr val="tx1"/>
                </a:solidFill>
                <a:latin typeface="+mn-ea"/>
              </a:rPr>
              <a:t>　□　行っている</a:t>
            </a:r>
            <a:endParaRPr kumimoji="1" lang="en-US" altLang="ja-JP" sz="1400" dirty="0">
              <a:solidFill>
                <a:schemeClr val="tx1"/>
              </a:solidFill>
              <a:latin typeface="+mn-ea"/>
            </a:endParaRPr>
          </a:p>
        </p:txBody>
      </p:sp>
      <p:sp>
        <p:nvSpPr>
          <p:cNvPr id="20" name="四角形: 角を丸くする 19">
            <a:extLst>
              <a:ext uri="{FF2B5EF4-FFF2-40B4-BE49-F238E27FC236}">
                <a16:creationId xmlns:a16="http://schemas.microsoft.com/office/drawing/2014/main" id="{01FA5260-04F0-462F-835B-A5F384375ABA}"/>
              </a:ext>
            </a:extLst>
          </p:cNvPr>
          <p:cNvSpPr/>
          <p:nvPr/>
        </p:nvSpPr>
        <p:spPr>
          <a:xfrm>
            <a:off x="5054987" y="2075941"/>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mn-ea"/>
              </a:rPr>
              <a:t>使用する種子、苗等に組換え</a:t>
            </a:r>
            <a:r>
              <a:rPr kumimoji="1" lang="en-US" altLang="ja-JP" sz="1400" dirty="0">
                <a:solidFill>
                  <a:schemeClr val="tx1"/>
                </a:solidFill>
                <a:latin typeface="+mn-ea"/>
              </a:rPr>
              <a:t>DNA</a:t>
            </a:r>
            <a:r>
              <a:rPr kumimoji="1" lang="ja-JP" altLang="en-US" sz="1400" dirty="0">
                <a:solidFill>
                  <a:schemeClr val="tx1"/>
                </a:solidFill>
                <a:latin typeface="+mn-ea"/>
              </a:rPr>
              <a:t>技術を使用していないか</a:t>
            </a:r>
            <a:endParaRPr kumimoji="1" lang="en-US" altLang="ja-JP" sz="1400" dirty="0">
              <a:solidFill>
                <a:schemeClr val="tx1"/>
              </a:solidFill>
              <a:latin typeface="+mn-ea"/>
            </a:endParaRPr>
          </a:p>
          <a:p>
            <a:r>
              <a:rPr kumimoji="1" lang="ja-JP" altLang="en-US" sz="1400" dirty="0">
                <a:solidFill>
                  <a:schemeClr val="tx1"/>
                </a:solidFill>
                <a:latin typeface="+mn-ea"/>
              </a:rPr>
              <a:t>　□　使用していない</a:t>
            </a:r>
            <a:endParaRPr kumimoji="1" lang="en-US" altLang="ja-JP" sz="1400" dirty="0">
              <a:solidFill>
                <a:schemeClr val="tx1"/>
              </a:solidFill>
              <a:latin typeface="+mn-ea"/>
            </a:endParaRPr>
          </a:p>
          <a:p>
            <a:r>
              <a:rPr kumimoji="1" lang="ja-JP" altLang="en-US" sz="1400" dirty="0">
                <a:solidFill>
                  <a:schemeClr val="tx1"/>
                </a:solidFill>
                <a:latin typeface="+mn-ea"/>
              </a:rPr>
              <a:t>　□　使用している</a:t>
            </a:r>
            <a:endParaRPr kumimoji="1" lang="en-US" altLang="ja-JP" sz="1400" dirty="0">
              <a:solidFill>
                <a:schemeClr val="tx1"/>
              </a:solidFill>
              <a:latin typeface="+mn-ea"/>
            </a:endParaRPr>
          </a:p>
        </p:txBody>
      </p:sp>
      <p:sp>
        <p:nvSpPr>
          <p:cNvPr id="19" name="四角形: 角を丸くする 18">
            <a:extLst>
              <a:ext uri="{FF2B5EF4-FFF2-40B4-BE49-F238E27FC236}">
                <a16:creationId xmlns:a16="http://schemas.microsoft.com/office/drawing/2014/main" id="{B0B9FE7B-3792-48F2-B5D6-A3D7904A2A2D}"/>
              </a:ext>
            </a:extLst>
          </p:cNvPr>
          <p:cNvSpPr/>
          <p:nvPr/>
        </p:nvSpPr>
        <p:spPr>
          <a:xfrm>
            <a:off x="135013" y="4484207"/>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mn-ea"/>
              </a:rPr>
              <a:t>周辺から使用禁止資材が飛来し又は流入しないよう必要な措置を講じているか</a:t>
            </a:r>
            <a:endParaRPr kumimoji="1" lang="en-US" altLang="ja-JP" sz="1400" dirty="0">
              <a:solidFill>
                <a:schemeClr val="tx1"/>
              </a:solidFill>
              <a:latin typeface="+mn-ea"/>
            </a:endParaRPr>
          </a:p>
          <a:p>
            <a:r>
              <a:rPr kumimoji="1" lang="ja-JP" altLang="en-US" sz="1400" dirty="0">
                <a:solidFill>
                  <a:schemeClr val="tx1"/>
                </a:solidFill>
                <a:latin typeface="+mn-ea"/>
              </a:rPr>
              <a:t>　□　講じている</a:t>
            </a:r>
            <a:endParaRPr kumimoji="1" lang="en-US" altLang="ja-JP" sz="1400" dirty="0">
              <a:solidFill>
                <a:schemeClr val="tx1"/>
              </a:solidFill>
              <a:latin typeface="+mn-ea"/>
            </a:endParaRPr>
          </a:p>
          <a:p>
            <a:r>
              <a:rPr kumimoji="1" lang="ja-JP" altLang="en-US" sz="1400" dirty="0">
                <a:solidFill>
                  <a:schemeClr val="tx1"/>
                </a:solidFill>
                <a:latin typeface="+mn-ea"/>
              </a:rPr>
              <a:t>　□　講じていない</a:t>
            </a:r>
          </a:p>
        </p:txBody>
      </p:sp>
      <p:sp>
        <p:nvSpPr>
          <p:cNvPr id="18" name="四角形: 角を丸くする 17">
            <a:extLst>
              <a:ext uri="{FF2B5EF4-FFF2-40B4-BE49-F238E27FC236}">
                <a16:creationId xmlns:a16="http://schemas.microsoft.com/office/drawing/2014/main" id="{C2D18B62-C28B-4EBE-8C1D-7E1B51D42F89}"/>
              </a:ext>
            </a:extLst>
          </p:cNvPr>
          <p:cNvSpPr/>
          <p:nvPr/>
        </p:nvSpPr>
        <p:spPr>
          <a:xfrm>
            <a:off x="5054987" y="874432"/>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mn-ea"/>
              </a:rPr>
              <a:t>有機栽培由来の種子、苗等を使用しているか</a:t>
            </a:r>
            <a:endParaRPr kumimoji="1" lang="en-US" altLang="ja-JP" sz="1400" dirty="0">
              <a:solidFill>
                <a:schemeClr val="tx1"/>
              </a:solidFill>
              <a:latin typeface="+mn-ea"/>
            </a:endParaRPr>
          </a:p>
          <a:p>
            <a:r>
              <a:rPr kumimoji="1" lang="ja-JP" altLang="en-US" sz="1400" dirty="0">
                <a:solidFill>
                  <a:schemeClr val="tx1"/>
                </a:solidFill>
                <a:latin typeface="+mn-ea"/>
              </a:rPr>
              <a:t>　□　使用している</a:t>
            </a:r>
            <a:endParaRPr kumimoji="1" lang="en-US" altLang="ja-JP" sz="1400" dirty="0">
              <a:solidFill>
                <a:schemeClr val="tx1"/>
              </a:solidFill>
              <a:latin typeface="+mn-ea"/>
            </a:endParaRPr>
          </a:p>
          <a:p>
            <a:r>
              <a:rPr kumimoji="1" lang="ja-JP" altLang="en-US" sz="1400" dirty="0">
                <a:solidFill>
                  <a:schemeClr val="tx1"/>
                </a:solidFill>
                <a:latin typeface="+mn-ea"/>
              </a:rPr>
              <a:t>　□　有機栽培由来の種子、苗等の入手が困難又は</a:t>
            </a:r>
            <a:endParaRPr kumimoji="1" lang="en-US" altLang="ja-JP" sz="1400" dirty="0">
              <a:solidFill>
                <a:schemeClr val="tx1"/>
              </a:solidFill>
              <a:latin typeface="+mn-ea"/>
            </a:endParaRPr>
          </a:p>
          <a:p>
            <a:r>
              <a:rPr kumimoji="1" lang="ja-JP" altLang="en-US" sz="1400" dirty="0">
                <a:solidFill>
                  <a:schemeClr val="tx1"/>
                </a:solidFill>
                <a:latin typeface="+mn-ea"/>
              </a:rPr>
              <a:t>　　　品種の維持更新に必要なため使用していない</a:t>
            </a:r>
            <a:endParaRPr kumimoji="1" lang="en-US" altLang="ja-JP" sz="1400" dirty="0">
              <a:solidFill>
                <a:schemeClr val="tx1"/>
              </a:solidFill>
              <a:latin typeface="+mn-ea"/>
            </a:endParaRPr>
          </a:p>
        </p:txBody>
      </p:sp>
      <p:sp>
        <p:nvSpPr>
          <p:cNvPr id="17" name="四角形: 角を丸くする 16">
            <a:extLst>
              <a:ext uri="{FF2B5EF4-FFF2-40B4-BE49-F238E27FC236}">
                <a16:creationId xmlns:a16="http://schemas.microsoft.com/office/drawing/2014/main" id="{30FEEC82-D187-4735-A060-5248A2BC9B4B}"/>
              </a:ext>
            </a:extLst>
          </p:cNvPr>
          <p:cNvSpPr/>
          <p:nvPr/>
        </p:nvSpPr>
        <p:spPr>
          <a:xfrm>
            <a:off x="135500" y="3280074"/>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mn-ea"/>
              </a:rPr>
              <a:t>有機農産物の日本農林規格に定める使用禁止資材を使用していないか</a:t>
            </a:r>
            <a:endParaRPr kumimoji="1" lang="en-US" altLang="ja-JP" sz="1400" dirty="0">
              <a:solidFill>
                <a:schemeClr val="tx1"/>
              </a:solidFill>
              <a:latin typeface="+mn-ea"/>
            </a:endParaRPr>
          </a:p>
          <a:p>
            <a:r>
              <a:rPr kumimoji="1" lang="ja-JP" altLang="en-US" sz="1400" dirty="0">
                <a:solidFill>
                  <a:schemeClr val="tx1"/>
                </a:solidFill>
                <a:latin typeface="+mn-ea"/>
              </a:rPr>
              <a:t>　□　使用していない</a:t>
            </a:r>
            <a:endParaRPr kumimoji="1" lang="en-US" altLang="ja-JP" sz="1400" dirty="0">
              <a:solidFill>
                <a:schemeClr val="tx1"/>
              </a:solidFill>
              <a:latin typeface="+mn-ea"/>
            </a:endParaRPr>
          </a:p>
          <a:p>
            <a:r>
              <a:rPr kumimoji="1" lang="ja-JP" altLang="en-US" sz="1400" dirty="0">
                <a:solidFill>
                  <a:schemeClr val="tx1"/>
                </a:solidFill>
                <a:latin typeface="+mn-ea"/>
              </a:rPr>
              <a:t>　□　使用している</a:t>
            </a:r>
            <a:endParaRPr kumimoji="1" lang="en-US" altLang="ja-JP" sz="1400" dirty="0">
              <a:solidFill>
                <a:schemeClr val="tx1"/>
              </a:solidFill>
              <a:latin typeface="+mn-ea"/>
            </a:endParaRPr>
          </a:p>
        </p:txBody>
      </p:sp>
      <p:sp>
        <p:nvSpPr>
          <p:cNvPr id="16" name="四角形: 角を丸くする 15">
            <a:extLst>
              <a:ext uri="{FF2B5EF4-FFF2-40B4-BE49-F238E27FC236}">
                <a16:creationId xmlns:a16="http://schemas.microsoft.com/office/drawing/2014/main" id="{CEEA397D-5C56-4B26-9AA4-1B46836B8020}"/>
              </a:ext>
            </a:extLst>
          </p:cNvPr>
          <p:cNvSpPr/>
          <p:nvPr/>
        </p:nvSpPr>
        <p:spPr>
          <a:xfrm>
            <a:off x="135500" y="2075941"/>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mn-ea"/>
              </a:rPr>
              <a:t>有害動植物の防除を適切に実施しているか</a:t>
            </a:r>
            <a:endParaRPr kumimoji="1" lang="en-US" altLang="ja-JP" sz="1400" dirty="0">
              <a:solidFill>
                <a:schemeClr val="tx1"/>
              </a:solidFill>
              <a:latin typeface="+mn-ea"/>
            </a:endParaRPr>
          </a:p>
          <a:p>
            <a:r>
              <a:rPr kumimoji="1" lang="ja-JP" altLang="en-US" sz="1400" dirty="0">
                <a:solidFill>
                  <a:schemeClr val="tx1"/>
                </a:solidFill>
                <a:latin typeface="+mn-ea"/>
              </a:rPr>
              <a:t>　□　実施している</a:t>
            </a:r>
            <a:endParaRPr kumimoji="1" lang="en-US" altLang="ja-JP" sz="1400" dirty="0">
              <a:solidFill>
                <a:schemeClr val="tx1"/>
              </a:solidFill>
              <a:latin typeface="+mn-ea"/>
            </a:endParaRPr>
          </a:p>
          <a:p>
            <a:r>
              <a:rPr kumimoji="1" lang="ja-JP" altLang="en-US" sz="1400" dirty="0">
                <a:solidFill>
                  <a:schemeClr val="tx1"/>
                </a:solidFill>
                <a:latin typeface="+mn-ea"/>
              </a:rPr>
              <a:t>　□　実施していない</a:t>
            </a:r>
          </a:p>
        </p:txBody>
      </p:sp>
      <p:sp>
        <p:nvSpPr>
          <p:cNvPr id="14" name="四角形: 角を丸くする 13">
            <a:extLst>
              <a:ext uri="{FF2B5EF4-FFF2-40B4-BE49-F238E27FC236}">
                <a16:creationId xmlns:a16="http://schemas.microsoft.com/office/drawing/2014/main" id="{B1DAA4B4-0140-4F4D-A7BB-E30C6F5821CA}"/>
              </a:ext>
            </a:extLst>
          </p:cNvPr>
          <p:cNvSpPr/>
          <p:nvPr/>
        </p:nvSpPr>
        <p:spPr>
          <a:xfrm>
            <a:off x="135501" y="874432"/>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mn-ea"/>
              </a:rPr>
              <a:t>土づくりを適切に実施しているか</a:t>
            </a:r>
            <a:endParaRPr kumimoji="1" lang="en-US" altLang="ja-JP" sz="1400" dirty="0">
              <a:solidFill>
                <a:schemeClr val="tx1"/>
              </a:solidFill>
              <a:latin typeface="+mn-ea"/>
            </a:endParaRPr>
          </a:p>
          <a:p>
            <a:r>
              <a:rPr kumimoji="1" lang="ja-JP" altLang="en-US" sz="1400" dirty="0">
                <a:solidFill>
                  <a:schemeClr val="tx1"/>
                </a:solidFill>
                <a:latin typeface="+mn-ea"/>
              </a:rPr>
              <a:t>　□　実施している</a:t>
            </a:r>
            <a:endParaRPr kumimoji="1" lang="en-US" altLang="ja-JP" sz="1400" dirty="0">
              <a:solidFill>
                <a:schemeClr val="tx1"/>
              </a:solidFill>
              <a:latin typeface="+mn-ea"/>
            </a:endParaRPr>
          </a:p>
          <a:p>
            <a:r>
              <a:rPr kumimoji="1" lang="ja-JP" altLang="en-US" sz="1400" dirty="0">
                <a:solidFill>
                  <a:schemeClr val="tx1"/>
                </a:solidFill>
                <a:latin typeface="+mn-ea"/>
              </a:rPr>
              <a:t>　□　実施していない</a:t>
            </a:r>
          </a:p>
        </p:txBody>
      </p:sp>
      <p:sp>
        <p:nvSpPr>
          <p:cNvPr id="4" name="テキスト ボックス 3">
            <a:extLst>
              <a:ext uri="{FF2B5EF4-FFF2-40B4-BE49-F238E27FC236}">
                <a16:creationId xmlns:a16="http://schemas.microsoft.com/office/drawing/2014/main" id="{B0A205FD-9EA1-4D23-BB9D-16F46F95C0FC}"/>
              </a:ext>
            </a:extLst>
          </p:cNvPr>
          <p:cNvSpPr txBox="1"/>
          <p:nvPr/>
        </p:nvSpPr>
        <p:spPr>
          <a:xfrm>
            <a:off x="3327103" y="293674"/>
            <a:ext cx="3243085" cy="400110"/>
          </a:xfrm>
          <a:prstGeom prst="rect">
            <a:avLst/>
          </a:prstGeom>
          <a:noFill/>
        </p:spPr>
        <p:txBody>
          <a:bodyPr wrap="square" rtlCol="0" anchor="ctr">
            <a:spAutoFit/>
          </a:bodyPr>
          <a:lstStyle/>
          <a:p>
            <a:pPr algn="ctr"/>
            <a:r>
              <a:rPr kumimoji="1" lang="ja-JP" altLang="en-US" sz="2000" dirty="0">
                <a:latin typeface="メイリオ" panose="020B0604030504040204" pitchFamily="50" charset="-128"/>
                <a:ea typeface="メイリオ" panose="020B0604030504040204" pitchFamily="50" charset="-128"/>
              </a:rPr>
              <a:t>有機転換チェックシート</a:t>
            </a:r>
          </a:p>
        </p:txBody>
      </p:sp>
      <p:sp>
        <p:nvSpPr>
          <p:cNvPr id="13" name="テキスト ボックス 12">
            <a:extLst>
              <a:ext uri="{FF2B5EF4-FFF2-40B4-BE49-F238E27FC236}">
                <a16:creationId xmlns:a16="http://schemas.microsoft.com/office/drawing/2014/main" id="{F79B1BC6-3692-4229-BFAB-009EC427C42B}"/>
              </a:ext>
            </a:extLst>
          </p:cNvPr>
          <p:cNvSpPr txBox="1"/>
          <p:nvPr/>
        </p:nvSpPr>
        <p:spPr>
          <a:xfrm>
            <a:off x="5327093" y="5782988"/>
            <a:ext cx="4349569" cy="954107"/>
          </a:xfrm>
          <a:prstGeom prst="rect">
            <a:avLst/>
          </a:prstGeom>
          <a:noFill/>
        </p:spPr>
        <p:txBody>
          <a:bodyPr wrap="square" rtlCol="0">
            <a:spAutoFit/>
          </a:bodyPr>
          <a:lstStyle/>
          <a:p>
            <a:r>
              <a:rPr kumimoji="1" lang="ja-JP" altLang="en-US" sz="1400" dirty="0"/>
              <a:t>上記内容に相違ありません。</a:t>
            </a:r>
            <a:endParaRPr kumimoji="1" lang="en-US" altLang="ja-JP" sz="1400" dirty="0"/>
          </a:p>
          <a:p>
            <a:r>
              <a:rPr kumimoji="1" lang="ja-JP" altLang="en-US" sz="1400" dirty="0"/>
              <a:t>　</a:t>
            </a:r>
            <a:r>
              <a:rPr kumimoji="1" lang="en-US" altLang="ja-JP" sz="1400" dirty="0"/>
              <a:t>					</a:t>
            </a:r>
            <a:r>
              <a:rPr kumimoji="1" lang="ja-JP" altLang="en-US" sz="1400" dirty="0"/>
              <a:t>　年　　月　　日</a:t>
            </a:r>
            <a:endParaRPr kumimoji="1" lang="en-US" altLang="ja-JP" sz="1400" dirty="0"/>
          </a:p>
          <a:p>
            <a:endParaRPr kumimoji="1" lang="en-US" altLang="ja-JP" sz="1400" dirty="0"/>
          </a:p>
          <a:p>
            <a:r>
              <a:rPr kumimoji="1" lang="ja-JP" altLang="en-US" sz="1400" u="sng" dirty="0"/>
              <a:t>氏名　　　　　　　　　　　　　　　　　　　　</a:t>
            </a:r>
            <a:r>
              <a:rPr kumimoji="1" lang="ja-JP" altLang="en-US" sz="1400" u="sng" dirty="0">
                <a:solidFill>
                  <a:schemeClr val="bg1"/>
                </a:solidFill>
              </a:rPr>
              <a:t>ｑ</a:t>
            </a:r>
            <a:r>
              <a:rPr kumimoji="1" lang="ja-JP" altLang="en-US" sz="1400" u="sng" dirty="0"/>
              <a:t>　</a:t>
            </a:r>
          </a:p>
        </p:txBody>
      </p:sp>
      <p:cxnSp>
        <p:nvCxnSpPr>
          <p:cNvPr id="23" name="直線コネクタ 22">
            <a:extLst>
              <a:ext uri="{FF2B5EF4-FFF2-40B4-BE49-F238E27FC236}">
                <a16:creationId xmlns:a16="http://schemas.microsoft.com/office/drawing/2014/main" id="{064FE700-6D8F-478F-8FAE-F207FA525BB4}"/>
              </a:ext>
            </a:extLst>
          </p:cNvPr>
          <p:cNvCxnSpPr>
            <a:cxnSpLocks/>
          </p:cNvCxnSpPr>
          <p:nvPr/>
        </p:nvCxnSpPr>
        <p:spPr>
          <a:xfrm>
            <a:off x="0" y="702041"/>
            <a:ext cx="9897293" cy="0"/>
          </a:xfrm>
          <a:prstGeom prst="line">
            <a:avLst/>
          </a:prstGeom>
          <a:ln w="762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22" name="四角形: 角を丸くする 21">
            <a:extLst>
              <a:ext uri="{FF2B5EF4-FFF2-40B4-BE49-F238E27FC236}">
                <a16:creationId xmlns:a16="http://schemas.microsoft.com/office/drawing/2014/main" id="{DD11907D-D79B-4CE8-89F4-2005527BC010}"/>
              </a:ext>
            </a:extLst>
          </p:cNvPr>
          <p:cNvSpPr/>
          <p:nvPr/>
        </p:nvSpPr>
        <p:spPr>
          <a:xfrm>
            <a:off x="5054987" y="4484207"/>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mn-ea"/>
              </a:rPr>
              <a:t>取組品目において、これまで有機農業（交付等要綱別記３第１の２（１）に定める農法）を実施していないか</a:t>
            </a:r>
            <a:endParaRPr kumimoji="1" lang="en-US" altLang="ja-JP" sz="1400" dirty="0">
              <a:solidFill>
                <a:schemeClr val="tx1"/>
              </a:solidFill>
              <a:latin typeface="+mn-ea"/>
            </a:endParaRPr>
          </a:p>
          <a:p>
            <a:r>
              <a:rPr kumimoji="1" lang="ja-JP" altLang="en-US" sz="1400" dirty="0">
                <a:solidFill>
                  <a:schemeClr val="tx1"/>
                </a:solidFill>
                <a:latin typeface="+mn-ea"/>
              </a:rPr>
              <a:t>　□　実施していない</a:t>
            </a:r>
            <a:endParaRPr kumimoji="1" lang="en-US" altLang="ja-JP" sz="1400" dirty="0">
              <a:solidFill>
                <a:schemeClr val="tx1"/>
              </a:solidFill>
              <a:latin typeface="+mn-ea"/>
            </a:endParaRPr>
          </a:p>
          <a:p>
            <a:r>
              <a:rPr kumimoji="1" lang="ja-JP" altLang="en-US" sz="1400" dirty="0">
                <a:solidFill>
                  <a:schemeClr val="tx1"/>
                </a:solidFill>
                <a:latin typeface="+mn-ea"/>
              </a:rPr>
              <a:t>　□　実施している</a:t>
            </a:r>
            <a:endParaRPr kumimoji="1" lang="en-US" altLang="ja-JP" sz="1400" dirty="0">
              <a:solidFill>
                <a:schemeClr val="tx1"/>
              </a:solidFill>
              <a:latin typeface="+mn-ea"/>
            </a:endParaRPr>
          </a:p>
          <a:p>
            <a:r>
              <a:rPr kumimoji="1" lang="ja-JP" altLang="en-US" sz="300" dirty="0">
                <a:solidFill>
                  <a:schemeClr val="tx1"/>
                </a:solidFill>
                <a:latin typeface="+mn-ea"/>
              </a:rPr>
              <a:t>　</a:t>
            </a:r>
          </a:p>
          <a:p>
            <a:r>
              <a:rPr kumimoji="1" lang="en-US" altLang="ja-JP" sz="900" dirty="0">
                <a:solidFill>
                  <a:schemeClr val="tx1"/>
                </a:solidFill>
                <a:latin typeface="+mn-ea"/>
              </a:rPr>
              <a:t>※</a:t>
            </a:r>
            <a:r>
              <a:rPr kumimoji="1" lang="ja-JP" altLang="en-US" sz="900" dirty="0">
                <a:solidFill>
                  <a:schemeClr val="tx1"/>
                </a:solidFill>
                <a:latin typeface="+mn-ea"/>
              </a:rPr>
              <a:t> この項目に誤りがあった場合、交付の対象となりませんので承知ください</a:t>
            </a:r>
          </a:p>
        </p:txBody>
      </p:sp>
      <p:sp>
        <p:nvSpPr>
          <p:cNvPr id="5" name="テキスト ボックス 4">
            <a:extLst>
              <a:ext uri="{FF2B5EF4-FFF2-40B4-BE49-F238E27FC236}">
                <a16:creationId xmlns:a16="http://schemas.microsoft.com/office/drawing/2014/main" id="{47B05FC0-CF68-8226-7958-B29D8A0C2E08}"/>
              </a:ext>
            </a:extLst>
          </p:cNvPr>
          <p:cNvSpPr txBox="1"/>
          <p:nvPr/>
        </p:nvSpPr>
        <p:spPr>
          <a:xfrm>
            <a:off x="0" y="54881"/>
            <a:ext cx="3044952" cy="276999"/>
          </a:xfrm>
          <a:prstGeom prst="rect">
            <a:avLst/>
          </a:prstGeom>
          <a:noFill/>
        </p:spPr>
        <p:txBody>
          <a:bodyPr wrap="square" rtlCol="0">
            <a:spAutoFit/>
          </a:bodyPr>
          <a:lstStyle/>
          <a:p>
            <a:r>
              <a:rPr kumimoji="1" lang="ja-JP" altLang="en-US" sz="1200" b="1" dirty="0">
                <a:latin typeface="ＭＳ 明朝" panose="02020609040205080304" pitchFamily="17" charset="-128"/>
                <a:ea typeface="ＭＳ 明朝" panose="02020609040205080304" pitchFamily="17" charset="-128"/>
              </a:rPr>
              <a:t>別紙様式第</a:t>
            </a:r>
            <a:r>
              <a:rPr kumimoji="1" lang="en-US" altLang="ja-JP" sz="1200" b="1" dirty="0">
                <a:latin typeface="ＭＳ 明朝" panose="02020609040205080304" pitchFamily="17" charset="-128"/>
                <a:ea typeface="ＭＳ 明朝" panose="02020609040205080304" pitchFamily="17" charset="-128"/>
              </a:rPr>
              <a:t>25</a:t>
            </a:r>
            <a:r>
              <a:rPr kumimoji="1" lang="ja-JP" altLang="en-US" sz="1200" b="1" dirty="0">
                <a:latin typeface="ＭＳ 明朝" panose="02020609040205080304" pitchFamily="17" charset="-128"/>
                <a:ea typeface="ＭＳ 明朝" panose="02020609040205080304" pitchFamily="17" charset="-128"/>
              </a:rPr>
              <a:t>号－３（別記３関係）</a:t>
            </a:r>
            <a:endParaRPr kumimoji="1" lang="en-US" altLang="ja-JP" sz="1200" b="1"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118273377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271</Words>
  <Application>Microsoft Office PowerPoint</Application>
  <PresentationFormat>A4 210 x 297 mm</PresentationFormat>
  <Paragraphs>33</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ＭＳ 明朝</vt:lpstr>
      <vt:lpstr>メイリオ</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2025-04-03T07:47:21Z</dcterms:created>
  <dcterms:modified xsi:type="dcterms:W3CDTF">2025-04-03T07:47:23Z</dcterms:modified>
</cp:coreProperties>
</file>