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CC0013"/>
    <a:srgbClr val="CC0000"/>
    <a:srgbClr val="B02A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A07997-EA0D-4653-9925-C957BBD01E73}" v="1" dt="2025-11-11T00:26:23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38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689" y="1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/>
          <a:lstStyle>
            <a:lvl1pPr algn="r">
              <a:defRPr sz="1200"/>
            </a:lvl1pPr>
          </a:lstStyle>
          <a:p>
            <a:fld id="{2D5567CF-C39E-443B-9769-21B301550065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40" tIns="44170" rIns="88340" bIns="4417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416" y="4783895"/>
            <a:ext cx="5446369" cy="3912834"/>
          </a:xfrm>
          <a:prstGeom prst="rect">
            <a:avLst/>
          </a:prstGeom>
        </p:spPr>
        <p:txBody>
          <a:bodyPr vert="horz" lIns="88340" tIns="44170" rIns="88340" bIns="4417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369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689" y="9441369"/>
            <a:ext cx="2949990" cy="497969"/>
          </a:xfrm>
          <a:prstGeom prst="rect">
            <a:avLst/>
          </a:prstGeom>
        </p:spPr>
        <p:txBody>
          <a:bodyPr vert="horz" lIns="88340" tIns="44170" rIns="88340" bIns="44170" rtlCol="0" anchor="b"/>
          <a:lstStyle>
            <a:lvl1pPr algn="r">
              <a:defRPr sz="1200"/>
            </a:lvl1pPr>
          </a:lstStyle>
          <a:p>
            <a:fld id="{EE8CB3E7-1299-4229-8FB5-308F8B6D2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60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69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22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45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11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32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4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60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8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00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0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59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A59DF-D8B2-473E-934E-2687CB6E1994}" type="datetimeFigureOut">
              <a:rPr kumimoji="1" lang="ja-JP" altLang="en-US" smtClean="0"/>
              <a:t>2025/11/11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B9D7E-033F-430C-966E-ED4D7B8DBC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62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4F27D2-F818-152C-F97F-614328B5009B}"/>
              </a:ext>
            </a:extLst>
          </p:cNvPr>
          <p:cNvSpPr txBox="1"/>
          <p:nvPr/>
        </p:nvSpPr>
        <p:spPr>
          <a:xfrm>
            <a:off x="-66074" y="2210"/>
            <a:ext cx="69776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農林水産省が実施している</a:t>
            </a:r>
            <a:endParaRPr lang="en-US" altLang="ja-JP" sz="27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7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環境負荷低減の「見える化」で星●つ取得！</a:t>
            </a:r>
            <a:endParaRPr lang="en-US" altLang="ja-JP" sz="27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400C664-AED1-A447-82FF-CFDED4DEB2FE}"/>
              </a:ext>
            </a:extLst>
          </p:cNvPr>
          <p:cNvSpPr txBox="1"/>
          <p:nvPr/>
        </p:nvSpPr>
        <p:spPr>
          <a:xfrm>
            <a:off x="213800" y="5676876"/>
            <a:ext cx="629198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ja-JP" sz="24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●●農園の（品目）は、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栽培期間中の</a:t>
            </a:r>
            <a:r>
              <a:rPr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化学肥料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の使用を</a:t>
            </a:r>
            <a:r>
              <a:rPr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最低限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に抑え、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温室効果ガスの削減に貢献</a:t>
            </a:r>
            <a:r>
              <a:rPr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しながら育てました。</a:t>
            </a:r>
            <a:endParaRPr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05FEF0A0-4349-2C35-A51D-A4CB083CC9A4}"/>
              </a:ext>
            </a:extLst>
          </p:cNvPr>
          <p:cNvCxnSpPr>
            <a:cxnSpLocks/>
          </p:cNvCxnSpPr>
          <p:nvPr/>
        </p:nvCxnSpPr>
        <p:spPr>
          <a:xfrm>
            <a:off x="278268" y="7341164"/>
            <a:ext cx="5932032" cy="0"/>
          </a:xfrm>
          <a:prstGeom prst="line">
            <a:avLst/>
          </a:prstGeom>
          <a:ln w="101600">
            <a:solidFill>
              <a:schemeClr val="accent6">
                <a:lumMod val="60000"/>
                <a:lumOff val="40000"/>
                <a:alpha val="50196"/>
              </a:schemeClr>
            </a:solidFill>
          </a:ln>
          <a:effectLst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ACBD5A0-0133-C7E8-86A0-217DE92CCAC1}"/>
              </a:ext>
            </a:extLst>
          </p:cNvPr>
          <p:cNvCxnSpPr/>
          <p:nvPr/>
        </p:nvCxnSpPr>
        <p:spPr>
          <a:xfrm>
            <a:off x="69549" y="9005700"/>
            <a:ext cx="6718902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83B74A16-202C-A595-54AB-5B5028120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583" y="9055665"/>
            <a:ext cx="767527" cy="76143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40092A0-E082-8F19-98DE-C1D36D11CF7F}"/>
              </a:ext>
            </a:extLst>
          </p:cNvPr>
          <p:cNvSpPr txBox="1"/>
          <p:nvPr/>
        </p:nvSpPr>
        <p:spPr>
          <a:xfrm>
            <a:off x="2521131" y="9383148"/>
            <a:ext cx="4646693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環境負荷低減の「見える化」の詳細について→</a:t>
            </a:r>
            <a:endParaRPr kumimoji="1"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34125A7-AA17-C232-D4FA-D573B0A96E95}"/>
              </a:ext>
            </a:extLst>
          </p:cNvPr>
          <p:cNvSpPr/>
          <p:nvPr/>
        </p:nvSpPr>
        <p:spPr>
          <a:xfrm>
            <a:off x="50561" y="1063224"/>
            <a:ext cx="6718901" cy="43241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600" dirty="0">
                <a:solidFill>
                  <a:schemeClr val="tx1"/>
                </a:solidFill>
              </a:rPr>
              <a:t>  写真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6B070D80-8BF0-5A2E-D1FD-E03C1253B1BF}"/>
              </a:ext>
            </a:extLst>
          </p:cNvPr>
          <p:cNvSpPr>
            <a:spLocks noChangeAspect="1"/>
          </p:cNvSpPr>
          <p:nvPr/>
        </p:nvSpPr>
        <p:spPr>
          <a:xfrm>
            <a:off x="3422726" y="1909418"/>
            <a:ext cx="3120384" cy="312038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</a:rPr>
              <a:t>等級</a:t>
            </a:r>
            <a:endParaRPr kumimoji="1" lang="en-US" altLang="ja-JP" sz="32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200" dirty="0">
                <a:solidFill>
                  <a:schemeClr val="tx1"/>
                </a:solidFill>
              </a:rPr>
              <a:t>ラベル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5D453E61-1893-1F23-77F3-F37D83D80F87}"/>
              </a:ext>
            </a:extLst>
          </p:cNvPr>
          <p:cNvSpPr/>
          <p:nvPr/>
        </p:nvSpPr>
        <p:spPr>
          <a:xfrm>
            <a:off x="3996134" y="5615833"/>
            <a:ext cx="1696685" cy="946372"/>
          </a:xfrm>
          <a:prstGeom prst="wedgeRectCallout">
            <a:avLst>
              <a:gd name="adj1" fmla="val -47974"/>
              <a:gd name="adj2" fmla="val 72543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生産者の環境配慮の取組を記載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303A80-CE79-1145-4976-0FE738C6CEE9}"/>
              </a:ext>
            </a:extLst>
          </p:cNvPr>
          <p:cNvSpPr txBox="1"/>
          <p:nvPr/>
        </p:nvSpPr>
        <p:spPr>
          <a:xfrm>
            <a:off x="3774101" y="5062997"/>
            <a:ext cx="27316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rPr>
              <a:t>登録番号</a:t>
            </a:r>
            <a:r>
              <a:rPr lang="ja-JP" altLang="en-US" sz="1400" dirty="0">
                <a:latin typeface="Arial" panose="020B0604020202020204" pitchFamily="34" charset="0"/>
                <a:ea typeface="HGP創英丸ﾎﾟｯﾌﾟ体" panose="040F0800000000000000"/>
                <a:cs typeface="Arial" panose="020B0604020202020204" pitchFamily="34" charset="0"/>
              </a:rPr>
              <a:t>：</a:t>
            </a:r>
            <a:r>
              <a:rPr lang="en-US" altLang="ja-JP" sz="1400" dirty="0">
                <a:latin typeface="Arial" panose="020B0604020202020204" pitchFamily="34" charset="0"/>
                <a:ea typeface="HGP創英丸ﾎﾟｯﾌﾟ体" panose="040F0800000000000000"/>
                <a:cs typeface="Arial" panose="020B0604020202020204" pitchFamily="34" charset="0"/>
              </a:rPr>
              <a:t>XXXX-XXXX-XXXX</a:t>
            </a:r>
            <a:endParaRPr lang="ja-JP" altLang="en-US" sz="1400" dirty="0">
              <a:latin typeface="Arial" panose="020B0604020202020204" pitchFamily="34" charset="0"/>
              <a:ea typeface="HGP創英丸ﾎﾟｯﾌﾟ体" panose="040F080000000000000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2188D2A-3C82-9FDA-8563-8F59F53F8863}"/>
              </a:ext>
            </a:extLst>
          </p:cNvPr>
          <p:cNvSpPr txBox="1"/>
          <p:nvPr/>
        </p:nvSpPr>
        <p:spPr>
          <a:xfrm>
            <a:off x="213800" y="8686594"/>
            <a:ext cx="5685695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游ゴシック"/>
                <a:ea typeface="游ゴシック"/>
                <a:cs typeface="Calibri"/>
              </a:rPr>
              <a:t>※</a:t>
            </a:r>
            <a:r>
              <a:rPr lang="ja-JP" sz="1200" dirty="0">
                <a:latin typeface="游ゴシック"/>
                <a:ea typeface="BIZ UDPゴシック"/>
                <a:cs typeface="Calibri"/>
              </a:rPr>
              <a:t>地</a:t>
            </a:r>
            <a:r>
              <a:rPr lang="ja-JP" sz="1200" dirty="0">
                <a:latin typeface="游ゴシック"/>
                <a:ea typeface="BIZ UDPゴシック"/>
                <a:cs typeface="+mn-lt"/>
              </a:rPr>
              <a:t>域</a:t>
            </a:r>
            <a:r>
              <a:rPr lang="ja-JP" sz="1200" dirty="0">
                <a:latin typeface="游ゴシック"/>
                <a:ea typeface="BIZ UDPゴシック"/>
                <a:cs typeface="Calibri"/>
              </a:rPr>
              <a:t>の</a:t>
            </a:r>
            <a:r>
              <a:rPr lang="ja-JP" altLang="en-US" sz="1200" dirty="0">
                <a:latin typeface="游ゴシック"/>
                <a:ea typeface="BIZ UDPゴシック"/>
                <a:cs typeface="Calibri"/>
              </a:rPr>
              <a:t>標準的な栽培方法と比較した削減を示しています。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11277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95</Words>
  <Application>Microsoft Office PowerPoint</Application>
  <PresentationFormat>A4 210 x 297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BIZ UDゴシック</vt:lpstr>
      <vt:lpstr>HGP創英角ｺﾞｼｯｸUB</vt:lpstr>
      <vt:lpstr>游ゴシック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2025-11-11T00:27:12Z</dcterms:created>
  <dcterms:modified xsi:type="dcterms:W3CDTF">2025-11-11T00:27:19Z</dcterms:modified>
</cp:coreProperties>
</file>