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sldIdLst>
    <p:sldId id="257" r:id="rId2"/>
    <p:sldId id="258" r:id="rId3"/>
  </p:sldIdLst>
  <p:sldSz cx="7559675" cy="10691813"/>
  <p:notesSz cx="6797675" cy="99266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88472BB-C1D9-492B-B71B-02303E9D2FFF}" v="5" dt="2023-07-06T08:10:52.46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5794" autoAdjust="0"/>
  </p:normalViewPr>
  <p:slideViewPr>
    <p:cSldViewPr snapToGrid="0">
      <p:cViewPr varScale="1">
        <p:scale>
          <a:sx n="53" d="100"/>
          <a:sy n="53" d="100"/>
        </p:scale>
        <p:origin x="2530" y="62"/>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944960" y="1749795"/>
            <a:ext cx="5669756" cy="3722335"/>
          </a:xfrm>
        </p:spPr>
        <p:txBody>
          <a:bodyPr anchor="b"/>
          <a:lstStyle>
            <a:lvl1pPr algn="ctr">
              <a:defRPr sz="9354"/>
            </a:lvl1pPr>
          </a:lstStyle>
          <a:p>
            <a:r>
              <a:rPr kumimoji="1" lang="ja-JP" altLang="en-US"/>
              <a:t>マスター タイトルの書式設定</a:t>
            </a:r>
          </a:p>
        </p:txBody>
      </p:sp>
      <p:sp>
        <p:nvSpPr>
          <p:cNvPr id="3" name="サブタイトル 2"/>
          <p:cNvSpPr>
            <a:spLocks noGrp="1"/>
          </p:cNvSpPr>
          <p:nvPr>
            <p:ph type="subTitle" idx="1"/>
          </p:nvPr>
        </p:nvSpPr>
        <p:spPr>
          <a:xfrm>
            <a:off x="944960" y="5615678"/>
            <a:ext cx="5669756" cy="2581379"/>
          </a:xfrm>
        </p:spPr>
        <p:txBody>
          <a:bodyPr/>
          <a:lstStyle>
            <a:lvl1pPr marL="0" indent="0" algn="ctr">
              <a:buNone/>
              <a:defRPr sz="3742"/>
            </a:lvl1pPr>
            <a:lvl2pPr marL="712775" indent="0" algn="ctr">
              <a:buNone/>
              <a:defRPr sz="3118"/>
            </a:lvl2pPr>
            <a:lvl3pPr marL="1425550" indent="0" algn="ctr">
              <a:buNone/>
              <a:defRPr sz="2806"/>
            </a:lvl3pPr>
            <a:lvl4pPr marL="2138324" indent="0" algn="ctr">
              <a:buNone/>
              <a:defRPr sz="2494"/>
            </a:lvl4pPr>
            <a:lvl5pPr marL="2851099" indent="0" algn="ctr">
              <a:buNone/>
              <a:defRPr sz="2494"/>
            </a:lvl5pPr>
            <a:lvl6pPr marL="3563874" indent="0" algn="ctr">
              <a:buNone/>
              <a:defRPr sz="2494"/>
            </a:lvl6pPr>
            <a:lvl7pPr marL="4276649" indent="0" algn="ctr">
              <a:buNone/>
              <a:defRPr sz="2494"/>
            </a:lvl7pPr>
            <a:lvl8pPr marL="4989424" indent="0" algn="ctr">
              <a:buNone/>
              <a:defRPr sz="2494"/>
            </a:lvl8pPr>
            <a:lvl9pPr marL="5702198" indent="0" algn="ctr">
              <a:buNone/>
              <a:defRPr sz="2494"/>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0FB2DDDA-D0E9-49A8-AE64-4780946CB66F}" type="datetimeFigureOut">
              <a:rPr kumimoji="1" lang="ja-JP" altLang="en-US" smtClean="0"/>
              <a:t>2023/7/6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08FA7DAE-B1A8-49FD-A74C-0F3ACDC12528}" type="slidenum">
              <a:rPr kumimoji="1" lang="ja-JP" altLang="en-US" smtClean="0"/>
              <a:t>‹#›</a:t>
            </a:fld>
            <a:endParaRPr kumimoji="1" lang="ja-JP" altLang="en-US"/>
          </a:p>
        </p:txBody>
      </p:sp>
      <p:sp>
        <p:nvSpPr>
          <p:cNvPr id="7" name="テキスト ボックス 6"/>
          <p:cNvSpPr txBox="1"/>
          <p:nvPr userDrawn="1"/>
        </p:nvSpPr>
        <p:spPr>
          <a:xfrm>
            <a:off x="0" y="59401"/>
            <a:ext cx="4225318" cy="1387688"/>
          </a:xfrm>
          <a:prstGeom prst="rect">
            <a:avLst/>
          </a:prstGeom>
          <a:noFill/>
        </p:spPr>
        <p:txBody>
          <a:bodyPr wrap="square" rtlCol="0">
            <a:spAutoFit/>
          </a:bodyPr>
          <a:lstStyle/>
          <a:p>
            <a:r>
              <a:rPr kumimoji="1" lang="ja-JP" altLang="en-US" sz="2806" dirty="0">
                <a:latin typeface="+mn-ea"/>
                <a:ea typeface="+mn-ea"/>
              </a:rPr>
              <a:t>機密性○情報　（保存期間</a:t>
            </a:r>
            <a:r>
              <a:rPr kumimoji="1" lang="ja-JP" altLang="en-US" sz="2806" baseline="0" dirty="0">
                <a:latin typeface="+mn-ea"/>
                <a:ea typeface="+mn-ea"/>
              </a:rPr>
              <a:t> </a:t>
            </a:r>
            <a:r>
              <a:rPr kumimoji="1" lang="ja-JP" altLang="en-US" sz="2806" dirty="0">
                <a:latin typeface="+mn-ea"/>
                <a:ea typeface="+mn-ea"/>
              </a:rPr>
              <a:t>： １年未満　１　３　５　</a:t>
            </a:r>
            <a:r>
              <a:rPr kumimoji="1" lang="en-US" altLang="ja-JP" sz="2806" dirty="0">
                <a:latin typeface="+mn-ea"/>
                <a:ea typeface="+mn-ea"/>
              </a:rPr>
              <a:t>10</a:t>
            </a:r>
            <a:r>
              <a:rPr kumimoji="1" lang="ja-JP" altLang="en-US" sz="2806" dirty="0">
                <a:latin typeface="+mn-ea"/>
                <a:ea typeface="+mn-ea"/>
              </a:rPr>
              <a:t>　</a:t>
            </a:r>
            <a:r>
              <a:rPr kumimoji="1" lang="en-US" altLang="ja-JP" sz="2806" dirty="0">
                <a:latin typeface="+mn-ea"/>
                <a:ea typeface="+mn-ea"/>
              </a:rPr>
              <a:t>20</a:t>
            </a:r>
            <a:r>
              <a:rPr kumimoji="1" lang="ja-JP" altLang="en-US" sz="2806" dirty="0">
                <a:latin typeface="+mn-ea"/>
                <a:ea typeface="+mn-ea"/>
              </a:rPr>
              <a:t>　</a:t>
            </a:r>
            <a:r>
              <a:rPr kumimoji="1" lang="en-US" altLang="ja-JP" sz="2806" dirty="0">
                <a:latin typeface="+mn-ea"/>
                <a:ea typeface="+mn-ea"/>
              </a:rPr>
              <a:t>30</a:t>
            </a:r>
            <a:r>
              <a:rPr kumimoji="1" lang="ja-JP" altLang="en-US" sz="2806" dirty="0">
                <a:latin typeface="+mn-ea"/>
                <a:ea typeface="+mn-ea"/>
              </a:rPr>
              <a:t>年）</a:t>
            </a:r>
            <a:r>
              <a:rPr kumimoji="1" lang="ja-JP" altLang="en-US" sz="2806" dirty="0"/>
              <a:t>　</a:t>
            </a:r>
          </a:p>
        </p:txBody>
      </p:sp>
      <p:sp>
        <p:nvSpPr>
          <p:cNvPr id="8" name="テキスト ボックス 7"/>
          <p:cNvSpPr txBox="1"/>
          <p:nvPr userDrawn="1"/>
        </p:nvSpPr>
        <p:spPr>
          <a:xfrm>
            <a:off x="6378476" y="0"/>
            <a:ext cx="1181199" cy="955903"/>
          </a:xfrm>
          <a:prstGeom prst="rect">
            <a:avLst/>
          </a:prstGeom>
          <a:noFill/>
        </p:spPr>
        <p:txBody>
          <a:bodyPr wrap="square" rtlCol="0">
            <a:spAutoFit/>
          </a:bodyPr>
          <a:lstStyle/>
          <a:p>
            <a:pPr algn="r"/>
            <a:r>
              <a:rPr kumimoji="1" lang="ja-JP" altLang="en-US" sz="2806" dirty="0"/>
              <a:t>○○限り</a:t>
            </a:r>
            <a:endParaRPr kumimoji="1" lang="en-US" altLang="ja-JP" sz="2806" dirty="0"/>
          </a:p>
        </p:txBody>
      </p:sp>
    </p:spTree>
    <p:extLst>
      <p:ext uri="{BB962C8B-B14F-4D97-AF65-F5344CB8AC3E}">
        <p14:creationId xmlns:p14="http://schemas.microsoft.com/office/powerpoint/2010/main" val="26273396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0FB2DDDA-D0E9-49A8-AE64-4780946CB66F}" type="datetimeFigureOut">
              <a:rPr kumimoji="1" lang="ja-JP" altLang="en-US" smtClean="0"/>
              <a:t>2023/7/6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08FA7DAE-B1A8-49FD-A74C-0F3ACDC12528}" type="slidenum">
              <a:rPr kumimoji="1" lang="ja-JP" altLang="en-US" smtClean="0"/>
              <a:t>‹#›</a:t>
            </a:fld>
            <a:endParaRPr kumimoji="1" lang="ja-JP" altLang="en-US"/>
          </a:p>
        </p:txBody>
      </p:sp>
    </p:spTree>
    <p:extLst>
      <p:ext uri="{BB962C8B-B14F-4D97-AF65-F5344CB8AC3E}">
        <p14:creationId xmlns:p14="http://schemas.microsoft.com/office/powerpoint/2010/main" val="40431076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515790" y="2665530"/>
            <a:ext cx="6520220" cy="4447496"/>
          </a:xfrm>
        </p:spPr>
        <p:txBody>
          <a:bodyPr anchor="b"/>
          <a:lstStyle>
            <a:lvl1pPr>
              <a:defRPr sz="9354"/>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515790" y="7155102"/>
            <a:ext cx="6520220" cy="2338833"/>
          </a:xfrm>
        </p:spPr>
        <p:txBody>
          <a:bodyPr/>
          <a:lstStyle>
            <a:lvl1pPr marL="0" indent="0">
              <a:buNone/>
              <a:defRPr sz="3742">
                <a:solidFill>
                  <a:schemeClr val="tx1">
                    <a:tint val="75000"/>
                  </a:schemeClr>
                </a:solidFill>
              </a:defRPr>
            </a:lvl1pPr>
            <a:lvl2pPr marL="712775" indent="0">
              <a:buNone/>
              <a:defRPr sz="3118">
                <a:solidFill>
                  <a:schemeClr val="tx1">
                    <a:tint val="75000"/>
                  </a:schemeClr>
                </a:solidFill>
              </a:defRPr>
            </a:lvl2pPr>
            <a:lvl3pPr marL="1425550" indent="0">
              <a:buNone/>
              <a:defRPr sz="2806">
                <a:solidFill>
                  <a:schemeClr val="tx1">
                    <a:tint val="75000"/>
                  </a:schemeClr>
                </a:solidFill>
              </a:defRPr>
            </a:lvl3pPr>
            <a:lvl4pPr marL="2138324" indent="0">
              <a:buNone/>
              <a:defRPr sz="2494">
                <a:solidFill>
                  <a:schemeClr val="tx1">
                    <a:tint val="75000"/>
                  </a:schemeClr>
                </a:solidFill>
              </a:defRPr>
            </a:lvl4pPr>
            <a:lvl5pPr marL="2851099" indent="0">
              <a:buNone/>
              <a:defRPr sz="2494">
                <a:solidFill>
                  <a:schemeClr val="tx1">
                    <a:tint val="75000"/>
                  </a:schemeClr>
                </a:solidFill>
              </a:defRPr>
            </a:lvl5pPr>
            <a:lvl6pPr marL="3563874" indent="0">
              <a:buNone/>
              <a:defRPr sz="2494">
                <a:solidFill>
                  <a:schemeClr val="tx1">
                    <a:tint val="75000"/>
                  </a:schemeClr>
                </a:solidFill>
              </a:defRPr>
            </a:lvl6pPr>
            <a:lvl7pPr marL="4276649" indent="0">
              <a:buNone/>
              <a:defRPr sz="2494">
                <a:solidFill>
                  <a:schemeClr val="tx1">
                    <a:tint val="75000"/>
                  </a:schemeClr>
                </a:solidFill>
              </a:defRPr>
            </a:lvl7pPr>
            <a:lvl8pPr marL="4989424" indent="0">
              <a:buNone/>
              <a:defRPr sz="2494">
                <a:solidFill>
                  <a:schemeClr val="tx1">
                    <a:tint val="75000"/>
                  </a:schemeClr>
                </a:solidFill>
              </a:defRPr>
            </a:lvl8pPr>
            <a:lvl9pPr marL="5702198" indent="0">
              <a:buNone/>
              <a:defRPr sz="2494">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0FB2DDDA-D0E9-49A8-AE64-4780946CB66F}" type="datetimeFigureOut">
              <a:rPr kumimoji="1" lang="ja-JP" altLang="en-US" smtClean="0"/>
              <a:t>2023/7/6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08FA7DAE-B1A8-49FD-A74C-0F3ACDC12528}" type="slidenum">
              <a:rPr kumimoji="1" lang="ja-JP" altLang="en-US" smtClean="0"/>
              <a:t>‹#›</a:t>
            </a:fld>
            <a:endParaRPr kumimoji="1" lang="ja-JP" altLang="en-US"/>
          </a:p>
        </p:txBody>
      </p:sp>
    </p:spTree>
    <p:extLst>
      <p:ext uri="{BB962C8B-B14F-4D97-AF65-F5344CB8AC3E}">
        <p14:creationId xmlns:p14="http://schemas.microsoft.com/office/powerpoint/2010/main" val="24281389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519728" y="2846200"/>
            <a:ext cx="3212862" cy="6783857"/>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3827085" y="2846200"/>
            <a:ext cx="3212862" cy="6783857"/>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0FB2DDDA-D0E9-49A8-AE64-4780946CB66F}" type="datetimeFigureOut">
              <a:rPr kumimoji="1" lang="ja-JP" altLang="en-US" smtClean="0"/>
              <a:t>2023/7/6</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08FA7DAE-B1A8-49FD-A74C-0F3ACDC12528}" type="slidenum">
              <a:rPr kumimoji="1" lang="ja-JP" altLang="en-US" smtClean="0"/>
              <a:t>‹#›</a:t>
            </a:fld>
            <a:endParaRPr kumimoji="1" lang="ja-JP" altLang="en-US"/>
          </a:p>
        </p:txBody>
      </p:sp>
    </p:spTree>
    <p:extLst>
      <p:ext uri="{BB962C8B-B14F-4D97-AF65-F5344CB8AC3E}">
        <p14:creationId xmlns:p14="http://schemas.microsoft.com/office/powerpoint/2010/main" val="34141634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520712" y="569241"/>
            <a:ext cx="6520220" cy="2066590"/>
          </a:xfrm>
        </p:spPr>
        <p:txBody>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520712" y="2620980"/>
            <a:ext cx="3198097" cy="1284502"/>
          </a:xfrm>
        </p:spPr>
        <p:txBody>
          <a:bodyPr anchor="b"/>
          <a:lstStyle>
            <a:lvl1pPr marL="0" indent="0">
              <a:buNone/>
              <a:defRPr sz="3742" b="1"/>
            </a:lvl1pPr>
            <a:lvl2pPr marL="712775" indent="0">
              <a:buNone/>
              <a:defRPr sz="3118" b="1"/>
            </a:lvl2pPr>
            <a:lvl3pPr marL="1425550" indent="0">
              <a:buNone/>
              <a:defRPr sz="2806" b="1"/>
            </a:lvl3pPr>
            <a:lvl4pPr marL="2138324" indent="0">
              <a:buNone/>
              <a:defRPr sz="2494" b="1"/>
            </a:lvl4pPr>
            <a:lvl5pPr marL="2851099" indent="0">
              <a:buNone/>
              <a:defRPr sz="2494" b="1"/>
            </a:lvl5pPr>
            <a:lvl6pPr marL="3563874" indent="0">
              <a:buNone/>
              <a:defRPr sz="2494" b="1"/>
            </a:lvl6pPr>
            <a:lvl7pPr marL="4276649" indent="0">
              <a:buNone/>
              <a:defRPr sz="2494" b="1"/>
            </a:lvl7pPr>
            <a:lvl8pPr marL="4989424" indent="0">
              <a:buNone/>
              <a:defRPr sz="2494" b="1"/>
            </a:lvl8pPr>
            <a:lvl9pPr marL="5702198" indent="0">
              <a:buNone/>
              <a:defRPr sz="2494"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520712" y="3905482"/>
            <a:ext cx="3198097" cy="5744375"/>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3827085" y="2620980"/>
            <a:ext cx="3213847" cy="1284502"/>
          </a:xfrm>
        </p:spPr>
        <p:txBody>
          <a:bodyPr anchor="b"/>
          <a:lstStyle>
            <a:lvl1pPr marL="0" indent="0">
              <a:buNone/>
              <a:defRPr sz="3742" b="1"/>
            </a:lvl1pPr>
            <a:lvl2pPr marL="712775" indent="0">
              <a:buNone/>
              <a:defRPr sz="3118" b="1"/>
            </a:lvl2pPr>
            <a:lvl3pPr marL="1425550" indent="0">
              <a:buNone/>
              <a:defRPr sz="2806" b="1"/>
            </a:lvl3pPr>
            <a:lvl4pPr marL="2138324" indent="0">
              <a:buNone/>
              <a:defRPr sz="2494" b="1"/>
            </a:lvl4pPr>
            <a:lvl5pPr marL="2851099" indent="0">
              <a:buNone/>
              <a:defRPr sz="2494" b="1"/>
            </a:lvl5pPr>
            <a:lvl6pPr marL="3563874" indent="0">
              <a:buNone/>
              <a:defRPr sz="2494" b="1"/>
            </a:lvl6pPr>
            <a:lvl7pPr marL="4276649" indent="0">
              <a:buNone/>
              <a:defRPr sz="2494" b="1"/>
            </a:lvl7pPr>
            <a:lvl8pPr marL="4989424" indent="0">
              <a:buNone/>
              <a:defRPr sz="2494" b="1"/>
            </a:lvl8pPr>
            <a:lvl9pPr marL="5702198" indent="0">
              <a:buNone/>
              <a:defRPr sz="2494"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3827085" y="3905482"/>
            <a:ext cx="3213847" cy="5744375"/>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0FB2DDDA-D0E9-49A8-AE64-4780946CB66F}" type="datetimeFigureOut">
              <a:rPr kumimoji="1" lang="ja-JP" altLang="en-US" smtClean="0"/>
              <a:t>2023/7/6</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08FA7DAE-B1A8-49FD-A74C-0F3ACDC12528}" type="slidenum">
              <a:rPr kumimoji="1" lang="ja-JP" altLang="en-US" smtClean="0"/>
              <a:t>‹#›</a:t>
            </a:fld>
            <a:endParaRPr kumimoji="1" lang="ja-JP" altLang="en-US"/>
          </a:p>
        </p:txBody>
      </p:sp>
    </p:spTree>
    <p:extLst>
      <p:ext uri="{BB962C8B-B14F-4D97-AF65-F5344CB8AC3E}">
        <p14:creationId xmlns:p14="http://schemas.microsoft.com/office/powerpoint/2010/main" val="7884668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0FB2DDDA-D0E9-49A8-AE64-4780946CB66F}" type="datetimeFigureOut">
              <a:rPr kumimoji="1" lang="ja-JP" altLang="en-US" smtClean="0"/>
              <a:t>2023/7/6</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08FA7DAE-B1A8-49FD-A74C-0F3ACDC12528}" type="slidenum">
              <a:rPr kumimoji="1" lang="ja-JP" altLang="en-US" smtClean="0"/>
              <a:t>‹#›</a:t>
            </a:fld>
            <a:endParaRPr kumimoji="1" lang="ja-JP" altLang="en-US"/>
          </a:p>
        </p:txBody>
      </p:sp>
    </p:spTree>
    <p:extLst>
      <p:ext uri="{BB962C8B-B14F-4D97-AF65-F5344CB8AC3E}">
        <p14:creationId xmlns:p14="http://schemas.microsoft.com/office/powerpoint/2010/main" val="10202266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0FB2DDDA-D0E9-49A8-AE64-4780946CB66F}" type="datetimeFigureOut">
              <a:rPr kumimoji="1" lang="ja-JP" altLang="en-US" smtClean="0"/>
              <a:t>2023/7/6</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08FA7DAE-B1A8-49FD-A74C-0F3ACDC12528}" type="slidenum">
              <a:rPr kumimoji="1" lang="ja-JP" altLang="en-US" smtClean="0"/>
              <a:t>‹#›</a:t>
            </a:fld>
            <a:endParaRPr kumimoji="1" lang="ja-JP" altLang="en-US"/>
          </a:p>
        </p:txBody>
      </p:sp>
    </p:spTree>
    <p:extLst>
      <p:ext uri="{BB962C8B-B14F-4D97-AF65-F5344CB8AC3E}">
        <p14:creationId xmlns:p14="http://schemas.microsoft.com/office/powerpoint/2010/main" val="15524026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520712" y="712788"/>
            <a:ext cx="2438192" cy="2494756"/>
          </a:xfrm>
        </p:spPr>
        <p:txBody>
          <a:bodyPr anchor="b"/>
          <a:lstStyle>
            <a:lvl1pPr>
              <a:defRPr sz="4989"/>
            </a:lvl1pPr>
          </a:lstStyle>
          <a:p>
            <a:r>
              <a:rPr kumimoji="1" lang="ja-JP" altLang="en-US"/>
              <a:t>マスター タイトルの書式設定</a:t>
            </a:r>
          </a:p>
        </p:txBody>
      </p:sp>
      <p:sp>
        <p:nvSpPr>
          <p:cNvPr id="3" name="コンテンツ プレースホルダー 2"/>
          <p:cNvSpPr>
            <a:spLocks noGrp="1"/>
          </p:cNvSpPr>
          <p:nvPr>
            <p:ph idx="1"/>
          </p:nvPr>
        </p:nvSpPr>
        <p:spPr>
          <a:xfrm>
            <a:off x="3213847" y="1539424"/>
            <a:ext cx="3827085" cy="7598117"/>
          </a:xfrm>
        </p:spPr>
        <p:txBody>
          <a:bodyPr/>
          <a:lstStyle>
            <a:lvl1pPr>
              <a:defRPr sz="4989"/>
            </a:lvl1pPr>
            <a:lvl2pPr>
              <a:defRPr sz="4365"/>
            </a:lvl2pPr>
            <a:lvl3pPr>
              <a:defRPr sz="3742"/>
            </a:lvl3pPr>
            <a:lvl4pPr>
              <a:defRPr sz="3118"/>
            </a:lvl4pPr>
            <a:lvl5pPr>
              <a:defRPr sz="3118"/>
            </a:lvl5pPr>
            <a:lvl6pPr>
              <a:defRPr sz="3118"/>
            </a:lvl6pPr>
            <a:lvl7pPr>
              <a:defRPr sz="3118"/>
            </a:lvl7pPr>
            <a:lvl8pPr>
              <a:defRPr sz="3118"/>
            </a:lvl8pPr>
            <a:lvl9pPr>
              <a:defRPr sz="3118"/>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520712" y="3207544"/>
            <a:ext cx="2438192" cy="5942372"/>
          </a:xfrm>
        </p:spPr>
        <p:txBody>
          <a:bodyPr/>
          <a:lstStyle>
            <a:lvl1pPr marL="0" indent="0">
              <a:buNone/>
              <a:defRPr sz="2494"/>
            </a:lvl1pPr>
            <a:lvl2pPr marL="712775" indent="0">
              <a:buNone/>
              <a:defRPr sz="2183"/>
            </a:lvl2pPr>
            <a:lvl3pPr marL="1425550" indent="0">
              <a:buNone/>
              <a:defRPr sz="1871"/>
            </a:lvl3pPr>
            <a:lvl4pPr marL="2138324" indent="0">
              <a:buNone/>
              <a:defRPr sz="1559"/>
            </a:lvl4pPr>
            <a:lvl5pPr marL="2851099" indent="0">
              <a:buNone/>
              <a:defRPr sz="1559"/>
            </a:lvl5pPr>
            <a:lvl6pPr marL="3563874" indent="0">
              <a:buNone/>
              <a:defRPr sz="1559"/>
            </a:lvl6pPr>
            <a:lvl7pPr marL="4276649" indent="0">
              <a:buNone/>
              <a:defRPr sz="1559"/>
            </a:lvl7pPr>
            <a:lvl8pPr marL="4989424" indent="0">
              <a:buNone/>
              <a:defRPr sz="1559"/>
            </a:lvl8pPr>
            <a:lvl9pPr marL="5702198" indent="0">
              <a:buNone/>
              <a:defRPr sz="1559"/>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0FB2DDDA-D0E9-49A8-AE64-4780946CB66F}" type="datetimeFigureOut">
              <a:rPr kumimoji="1" lang="ja-JP" altLang="en-US" smtClean="0"/>
              <a:t>2023/7/6</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08FA7DAE-B1A8-49FD-A74C-0F3ACDC12528}" type="slidenum">
              <a:rPr kumimoji="1" lang="ja-JP" altLang="en-US" smtClean="0"/>
              <a:t>‹#›</a:t>
            </a:fld>
            <a:endParaRPr kumimoji="1" lang="ja-JP" altLang="en-US"/>
          </a:p>
        </p:txBody>
      </p:sp>
    </p:spTree>
    <p:extLst>
      <p:ext uri="{BB962C8B-B14F-4D97-AF65-F5344CB8AC3E}">
        <p14:creationId xmlns:p14="http://schemas.microsoft.com/office/powerpoint/2010/main" val="7363830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520712" y="712788"/>
            <a:ext cx="2438192" cy="2494756"/>
          </a:xfrm>
        </p:spPr>
        <p:txBody>
          <a:bodyPr anchor="b"/>
          <a:lstStyle>
            <a:lvl1pPr>
              <a:defRPr sz="4989"/>
            </a:lvl1pPr>
          </a:lstStyle>
          <a:p>
            <a:r>
              <a:rPr kumimoji="1" lang="ja-JP" altLang="en-US"/>
              <a:t>マスター タイトルの書式設定</a:t>
            </a:r>
          </a:p>
        </p:txBody>
      </p:sp>
      <p:sp>
        <p:nvSpPr>
          <p:cNvPr id="3" name="図プレースホルダー 2"/>
          <p:cNvSpPr>
            <a:spLocks noGrp="1"/>
          </p:cNvSpPr>
          <p:nvPr>
            <p:ph type="pic" idx="1"/>
          </p:nvPr>
        </p:nvSpPr>
        <p:spPr>
          <a:xfrm>
            <a:off x="3213847" y="1539424"/>
            <a:ext cx="3827085" cy="7598117"/>
          </a:xfrm>
        </p:spPr>
        <p:txBody>
          <a:bodyPr/>
          <a:lstStyle>
            <a:lvl1pPr marL="0" indent="0">
              <a:buNone/>
              <a:defRPr sz="4989"/>
            </a:lvl1pPr>
            <a:lvl2pPr marL="712775" indent="0">
              <a:buNone/>
              <a:defRPr sz="4365"/>
            </a:lvl2pPr>
            <a:lvl3pPr marL="1425550" indent="0">
              <a:buNone/>
              <a:defRPr sz="3742"/>
            </a:lvl3pPr>
            <a:lvl4pPr marL="2138324" indent="0">
              <a:buNone/>
              <a:defRPr sz="3118"/>
            </a:lvl4pPr>
            <a:lvl5pPr marL="2851099" indent="0">
              <a:buNone/>
              <a:defRPr sz="3118"/>
            </a:lvl5pPr>
            <a:lvl6pPr marL="3563874" indent="0">
              <a:buNone/>
              <a:defRPr sz="3118"/>
            </a:lvl6pPr>
            <a:lvl7pPr marL="4276649" indent="0">
              <a:buNone/>
              <a:defRPr sz="3118"/>
            </a:lvl7pPr>
            <a:lvl8pPr marL="4989424" indent="0">
              <a:buNone/>
              <a:defRPr sz="3118"/>
            </a:lvl8pPr>
            <a:lvl9pPr marL="5702198" indent="0">
              <a:buNone/>
              <a:defRPr sz="3118"/>
            </a:lvl9pPr>
          </a:lstStyle>
          <a:p>
            <a:r>
              <a:rPr kumimoji="1" lang="ja-JP" altLang="en-US"/>
              <a:t>アイコンをクリックして図を追加</a:t>
            </a:r>
          </a:p>
        </p:txBody>
      </p:sp>
      <p:sp>
        <p:nvSpPr>
          <p:cNvPr id="4" name="テキスト プレースホルダー 3"/>
          <p:cNvSpPr>
            <a:spLocks noGrp="1"/>
          </p:cNvSpPr>
          <p:nvPr>
            <p:ph type="body" sz="half" idx="2"/>
          </p:nvPr>
        </p:nvSpPr>
        <p:spPr>
          <a:xfrm>
            <a:off x="520712" y="3207544"/>
            <a:ext cx="2438192" cy="5942372"/>
          </a:xfrm>
        </p:spPr>
        <p:txBody>
          <a:bodyPr/>
          <a:lstStyle>
            <a:lvl1pPr marL="0" indent="0">
              <a:buNone/>
              <a:defRPr sz="2494"/>
            </a:lvl1pPr>
            <a:lvl2pPr marL="712775" indent="0">
              <a:buNone/>
              <a:defRPr sz="2183"/>
            </a:lvl2pPr>
            <a:lvl3pPr marL="1425550" indent="0">
              <a:buNone/>
              <a:defRPr sz="1871"/>
            </a:lvl3pPr>
            <a:lvl4pPr marL="2138324" indent="0">
              <a:buNone/>
              <a:defRPr sz="1559"/>
            </a:lvl4pPr>
            <a:lvl5pPr marL="2851099" indent="0">
              <a:buNone/>
              <a:defRPr sz="1559"/>
            </a:lvl5pPr>
            <a:lvl6pPr marL="3563874" indent="0">
              <a:buNone/>
              <a:defRPr sz="1559"/>
            </a:lvl6pPr>
            <a:lvl7pPr marL="4276649" indent="0">
              <a:buNone/>
              <a:defRPr sz="1559"/>
            </a:lvl7pPr>
            <a:lvl8pPr marL="4989424" indent="0">
              <a:buNone/>
              <a:defRPr sz="1559"/>
            </a:lvl8pPr>
            <a:lvl9pPr marL="5702198" indent="0">
              <a:buNone/>
              <a:defRPr sz="1559"/>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0FB2DDDA-D0E9-49A8-AE64-4780946CB66F}" type="datetimeFigureOut">
              <a:rPr kumimoji="1" lang="ja-JP" altLang="en-US" smtClean="0"/>
              <a:t>2023/7/6</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08FA7DAE-B1A8-49FD-A74C-0F3ACDC12528}" type="slidenum">
              <a:rPr kumimoji="1" lang="ja-JP" altLang="en-US" smtClean="0"/>
              <a:t>‹#›</a:t>
            </a:fld>
            <a:endParaRPr kumimoji="1" lang="ja-JP" altLang="en-US"/>
          </a:p>
        </p:txBody>
      </p:sp>
    </p:spTree>
    <p:extLst>
      <p:ext uri="{BB962C8B-B14F-4D97-AF65-F5344CB8AC3E}">
        <p14:creationId xmlns:p14="http://schemas.microsoft.com/office/powerpoint/2010/main" val="17905780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0FB2DDDA-D0E9-49A8-AE64-4780946CB66F}" type="datetimeFigureOut">
              <a:rPr kumimoji="1" lang="ja-JP" altLang="en-US" smtClean="0"/>
              <a:t>2023/7/6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08FA7DAE-B1A8-49FD-A74C-0F3ACDC12528}" type="slidenum">
              <a:rPr kumimoji="1" lang="ja-JP" altLang="en-US" smtClean="0"/>
              <a:t>‹#›</a:t>
            </a:fld>
            <a:endParaRPr kumimoji="1" lang="ja-JP" altLang="en-US"/>
          </a:p>
        </p:txBody>
      </p:sp>
    </p:spTree>
    <p:extLst>
      <p:ext uri="{BB962C8B-B14F-4D97-AF65-F5344CB8AC3E}">
        <p14:creationId xmlns:p14="http://schemas.microsoft.com/office/powerpoint/2010/main" val="32880021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5409892" y="569240"/>
            <a:ext cx="1630055" cy="9060817"/>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519728" y="569240"/>
            <a:ext cx="4795669" cy="9060817"/>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0FB2DDDA-D0E9-49A8-AE64-4780946CB66F}" type="datetimeFigureOut">
              <a:rPr kumimoji="1" lang="ja-JP" altLang="en-US" smtClean="0"/>
              <a:t>2023/7/6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08FA7DAE-B1A8-49FD-A74C-0F3ACDC12528}" type="slidenum">
              <a:rPr kumimoji="1" lang="ja-JP" altLang="en-US" smtClean="0"/>
              <a:t>‹#›</a:t>
            </a:fld>
            <a:endParaRPr kumimoji="1" lang="ja-JP" altLang="en-US"/>
          </a:p>
        </p:txBody>
      </p:sp>
    </p:spTree>
    <p:extLst>
      <p:ext uri="{BB962C8B-B14F-4D97-AF65-F5344CB8AC3E}">
        <p14:creationId xmlns:p14="http://schemas.microsoft.com/office/powerpoint/2010/main" val="42732790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519728" y="569241"/>
            <a:ext cx="6520220" cy="2066590"/>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519728" y="2846200"/>
            <a:ext cx="6520220" cy="6783857"/>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519728" y="9909727"/>
            <a:ext cx="1700927" cy="569240"/>
          </a:xfrm>
          <a:prstGeom prst="rect">
            <a:avLst/>
          </a:prstGeom>
        </p:spPr>
        <p:txBody>
          <a:bodyPr vert="horz" lIns="91440" tIns="45720" rIns="91440" bIns="45720" rtlCol="0" anchor="ctr"/>
          <a:lstStyle>
            <a:lvl1pPr algn="l">
              <a:defRPr sz="1871">
                <a:solidFill>
                  <a:schemeClr val="tx1">
                    <a:tint val="75000"/>
                  </a:schemeClr>
                </a:solidFill>
              </a:defRPr>
            </a:lvl1pPr>
          </a:lstStyle>
          <a:p>
            <a:fld id="{0FB2DDDA-D0E9-49A8-AE64-4780946CB66F}" type="datetimeFigureOut">
              <a:rPr kumimoji="1" lang="ja-JP" altLang="en-US" smtClean="0"/>
              <a:t>2023/7/6</a:t>
            </a:fld>
            <a:endParaRPr kumimoji="1" lang="ja-JP" altLang="en-US"/>
          </a:p>
        </p:txBody>
      </p:sp>
      <p:sp>
        <p:nvSpPr>
          <p:cNvPr id="5" name="フッター プレースホルダー 4"/>
          <p:cNvSpPr>
            <a:spLocks noGrp="1"/>
          </p:cNvSpPr>
          <p:nvPr>
            <p:ph type="ftr" sz="quarter" idx="3"/>
          </p:nvPr>
        </p:nvSpPr>
        <p:spPr>
          <a:xfrm>
            <a:off x="2504143" y="9909727"/>
            <a:ext cx="2551390" cy="569240"/>
          </a:xfrm>
          <a:prstGeom prst="rect">
            <a:avLst/>
          </a:prstGeom>
        </p:spPr>
        <p:txBody>
          <a:bodyPr vert="horz" lIns="91440" tIns="45720" rIns="91440" bIns="45720" rtlCol="0" anchor="ctr"/>
          <a:lstStyle>
            <a:lvl1pPr algn="ctr">
              <a:defRPr sz="1871">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5339020" y="9909727"/>
            <a:ext cx="1700927" cy="569240"/>
          </a:xfrm>
          <a:prstGeom prst="rect">
            <a:avLst/>
          </a:prstGeom>
        </p:spPr>
        <p:txBody>
          <a:bodyPr vert="horz" lIns="91440" tIns="45720" rIns="91440" bIns="45720" rtlCol="0" anchor="ctr"/>
          <a:lstStyle>
            <a:lvl1pPr algn="r">
              <a:defRPr sz="1871">
                <a:solidFill>
                  <a:schemeClr val="tx1">
                    <a:tint val="75000"/>
                  </a:schemeClr>
                </a:solidFill>
              </a:defRPr>
            </a:lvl1pPr>
          </a:lstStyle>
          <a:p>
            <a:fld id="{08FA7DAE-B1A8-49FD-A74C-0F3ACDC12528}" type="slidenum">
              <a:rPr kumimoji="1" lang="ja-JP" altLang="en-US" smtClean="0"/>
              <a:t>‹#›</a:t>
            </a:fld>
            <a:endParaRPr kumimoji="1" lang="ja-JP" altLang="en-US"/>
          </a:p>
        </p:txBody>
      </p:sp>
    </p:spTree>
    <p:extLst>
      <p:ext uri="{BB962C8B-B14F-4D97-AF65-F5344CB8AC3E}">
        <p14:creationId xmlns:p14="http://schemas.microsoft.com/office/powerpoint/2010/main" val="18470235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1425550" rtl="0" eaLnBrk="1" latinLnBrk="0" hangingPunct="1">
        <a:lnSpc>
          <a:spcPct val="90000"/>
        </a:lnSpc>
        <a:spcBef>
          <a:spcPct val="0"/>
        </a:spcBef>
        <a:buNone/>
        <a:defRPr kumimoji="1" sz="6860" kern="1200">
          <a:solidFill>
            <a:schemeClr val="tx1"/>
          </a:solidFill>
          <a:latin typeface="+mj-lt"/>
          <a:ea typeface="+mj-ea"/>
          <a:cs typeface="+mj-cs"/>
        </a:defRPr>
      </a:lvl1pPr>
    </p:titleStyle>
    <p:bodyStyle>
      <a:lvl1pPr marL="356387" indent="-356387" algn="l" defTabSz="1425550" rtl="0" eaLnBrk="1" latinLnBrk="0" hangingPunct="1">
        <a:lnSpc>
          <a:spcPct val="90000"/>
        </a:lnSpc>
        <a:spcBef>
          <a:spcPts val="1559"/>
        </a:spcBef>
        <a:buFont typeface="Arial" panose="020B0604020202020204" pitchFamily="34" charset="0"/>
        <a:buChar char="•"/>
        <a:defRPr kumimoji="1" sz="4365" kern="1200">
          <a:solidFill>
            <a:schemeClr val="tx1"/>
          </a:solidFill>
          <a:latin typeface="+mn-lt"/>
          <a:ea typeface="+mn-ea"/>
          <a:cs typeface="+mn-cs"/>
        </a:defRPr>
      </a:lvl1pPr>
      <a:lvl2pPr marL="1069162" indent="-356387" algn="l" defTabSz="1425550" rtl="0" eaLnBrk="1" latinLnBrk="0" hangingPunct="1">
        <a:lnSpc>
          <a:spcPct val="90000"/>
        </a:lnSpc>
        <a:spcBef>
          <a:spcPts val="780"/>
        </a:spcBef>
        <a:buFont typeface="Arial" panose="020B0604020202020204" pitchFamily="34" charset="0"/>
        <a:buChar char="•"/>
        <a:defRPr kumimoji="1" sz="3742" kern="1200">
          <a:solidFill>
            <a:schemeClr val="tx1"/>
          </a:solidFill>
          <a:latin typeface="+mn-lt"/>
          <a:ea typeface="+mn-ea"/>
          <a:cs typeface="+mn-cs"/>
        </a:defRPr>
      </a:lvl2pPr>
      <a:lvl3pPr marL="1781937" indent="-356387" algn="l" defTabSz="1425550" rtl="0" eaLnBrk="1" latinLnBrk="0" hangingPunct="1">
        <a:lnSpc>
          <a:spcPct val="90000"/>
        </a:lnSpc>
        <a:spcBef>
          <a:spcPts val="780"/>
        </a:spcBef>
        <a:buFont typeface="Arial" panose="020B0604020202020204" pitchFamily="34" charset="0"/>
        <a:buChar char="•"/>
        <a:defRPr kumimoji="1" sz="3118" kern="1200">
          <a:solidFill>
            <a:schemeClr val="tx1"/>
          </a:solidFill>
          <a:latin typeface="+mn-lt"/>
          <a:ea typeface="+mn-ea"/>
          <a:cs typeface="+mn-cs"/>
        </a:defRPr>
      </a:lvl3pPr>
      <a:lvl4pPr marL="2494712" indent="-356387" algn="l" defTabSz="1425550" rtl="0" eaLnBrk="1" latinLnBrk="0" hangingPunct="1">
        <a:lnSpc>
          <a:spcPct val="90000"/>
        </a:lnSpc>
        <a:spcBef>
          <a:spcPts val="780"/>
        </a:spcBef>
        <a:buFont typeface="Arial" panose="020B0604020202020204" pitchFamily="34" charset="0"/>
        <a:buChar char="•"/>
        <a:defRPr kumimoji="1" sz="2806" kern="1200">
          <a:solidFill>
            <a:schemeClr val="tx1"/>
          </a:solidFill>
          <a:latin typeface="+mn-lt"/>
          <a:ea typeface="+mn-ea"/>
          <a:cs typeface="+mn-cs"/>
        </a:defRPr>
      </a:lvl4pPr>
      <a:lvl5pPr marL="3207487" indent="-356387" algn="l" defTabSz="1425550" rtl="0" eaLnBrk="1" latinLnBrk="0" hangingPunct="1">
        <a:lnSpc>
          <a:spcPct val="90000"/>
        </a:lnSpc>
        <a:spcBef>
          <a:spcPts val="780"/>
        </a:spcBef>
        <a:buFont typeface="Arial" panose="020B0604020202020204" pitchFamily="34" charset="0"/>
        <a:buChar char="•"/>
        <a:defRPr kumimoji="1" sz="2806" kern="1200">
          <a:solidFill>
            <a:schemeClr val="tx1"/>
          </a:solidFill>
          <a:latin typeface="+mn-lt"/>
          <a:ea typeface="+mn-ea"/>
          <a:cs typeface="+mn-cs"/>
        </a:defRPr>
      </a:lvl5pPr>
      <a:lvl6pPr marL="3920261" indent="-356387" algn="l" defTabSz="1425550" rtl="0" eaLnBrk="1" latinLnBrk="0" hangingPunct="1">
        <a:lnSpc>
          <a:spcPct val="90000"/>
        </a:lnSpc>
        <a:spcBef>
          <a:spcPts val="780"/>
        </a:spcBef>
        <a:buFont typeface="Arial" panose="020B0604020202020204" pitchFamily="34" charset="0"/>
        <a:buChar char="•"/>
        <a:defRPr kumimoji="1" sz="2806" kern="1200">
          <a:solidFill>
            <a:schemeClr val="tx1"/>
          </a:solidFill>
          <a:latin typeface="+mn-lt"/>
          <a:ea typeface="+mn-ea"/>
          <a:cs typeface="+mn-cs"/>
        </a:defRPr>
      </a:lvl6pPr>
      <a:lvl7pPr marL="4633036" indent="-356387" algn="l" defTabSz="1425550" rtl="0" eaLnBrk="1" latinLnBrk="0" hangingPunct="1">
        <a:lnSpc>
          <a:spcPct val="90000"/>
        </a:lnSpc>
        <a:spcBef>
          <a:spcPts val="780"/>
        </a:spcBef>
        <a:buFont typeface="Arial" panose="020B0604020202020204" pitchFamily="34" charset="0"/>
        <a:buChar char="•"/>
        <a:defRPr kumimoji="1" sz="2806" kern="1200">
          <a:solidFill>
            <a:schemeClr val="tx1"/>
          </a:solidFill>
          <a:latin typeface="+mn-lt"/>
          <a:ea typeface="+mn-ea"/>
          <a:cs typeface="+mn-cs"/>
        </a:defRPr>
      </a:lvl7pPr>
      <a:lvl8pPr marL="5345811" indent="-356387" algn="l" defTabSz="1425550" rtl="0" eaLnBrk="1" latinLnBrk="0" hangingPunct="1">
        <a:lnSpc>
          <a:spcPct val="90000"/>
        </a:lnSpc>
        <a:spcBef>
          <a:spcPts val="780"/>
        </a:spcBef>
        <a:buFont typeface="Arial" panose="020B0604020202020204" pitchFamily="34" charset="0"/>
        <a:buChar char="•"/>
        <a:defRPr kumimoji="1" sz="2806" kern="1200">
          <a:solidFill>
            <a:schemeClr val="tx1"/>
          </a:solidFill>
          <a:latin typeface="+mn-lt"/>
          <a:ea typeface="+mn-ea"/>
          <a:cs typeface="+mn-cs"/>
        </a:defRPr>
      </a:lvl8pPr>
      <a:lvl9pPr marL="6058586" indent="-356387" algn="l" defTabSz="1425550" rtl="0" eaLnBrk="1" latinLnBrk="0" hangingPunct="1">
        <a:lnSpc>
          <a:spcPct val="90000"/>
        </a:lnSpc>
        <a:spcBef>
          <a:spcPts val="780"/>
        </a:spcBef>
        <a:buFont typeface="Arial" panose="020B0604020202020204" pitchFamily="34" charset="0"/>
        <a:buChar char="•"/>
        <a:defRPr kumimoji="1" sz="2806" kern="1200">
          <a:solidFill>
            <a:schemeClr val="tx1"/>
          </a:solidFill>
          <a:latin typeface="+mn-lt"/>
          <a:ea typeface="+mn-ea"/>
          <a:cs typeface="+mn-cs"/>
        </a:defRPr>
      </a:lvl9pPr>
    </p:bodyStyle>
    <p:otherStyle>
      <a:defPPr>
        <a:defRPr lang="ja-JP"/>
      </a:defPPr>
      <a:lvl1pPr marL="0" algn="l" defTabSz="1425550" rtl="0" eaLnBrk="1" latinLnBrk="0" hangingPunct="1">
        <a:defRPr kumimoji="1" sz="2806" kern="1200">
          <a:solidFill>
            <a:schemeClr val="tx1"/>
          </a:solidFill>
          <a:latin typeface="+mn-lt"/>
          <a:ea typeface="+mn-ea"/>
          <a:cs typeface="+mn-cs"/>
        </a:defRPr>
      </a:lvl1pPr>
      <a:lvl2pPr marL="712775" algn="l" defTabSz="1425550" rtl="0" eaLnBrk="1" latinLnBrk="0" hangingPunct="1">
        <a:defRPr kumimoji="1" sz="2806" kern="1200">
          <a:solidFill>
            <a:schemeClr val="tx1"/>
          </a:solidFill>
          <a:latin typeface="+mn-lt"/>
          <a:ea typeface="+mn-ea"/>
          <a:cs typeface="+mn-cs"/>
        </a:defRPr>
      </a:lvl2pPr>
      <a:lvl3pPr marL="1425550" algn="l" defTabSz="1425550" rtl="0" eaLnBrk="1" latinLnBrk="0" hangingPunct="1">
        <a:defRPr kumimoji="1" sz="2806" kern="1200">
          <a:solidFill>
            <a:schemeClr val="tx1"/>
          </a:solidFill>
          <a:latin typeface="+mn-lt"/>
          <a:ea typeface="+mn-ea"/>
          <a:cs typeface="+mn-cs"/>
        </a:defRPr>
      </a:lvl3pPr>
      <a:lvl4pPr marL="2138324" algn="l" defTabSz="1425550" rtl="0" eaLnBrk="1" latinLnBrk="0" hangingPunct="1">
        <a:defRPr kumimoji="1" sz="2806" kern="1200">
          <a:solidFill>
            <a:schemeClr val="tx1"/>
          </a:solidFill>
          <a:latin typeface="+mn-lt"/>
          <a:ea typeface="+mn-ea"/>
          <a:cs typeface="+mn-cs"/>
        </a:defRPr>
      </a:lvl4pPr>
      <a:lvl5pPr marL="2851099" algn="l" defTabSz="1425550" rtl="0" eaLnBrk="1" latinLnBrk="0" hangingPunct="1">
        <a:defRPr kumimoji="1" sz="2806" kern="1200">
          <a:solidFill>
            <a:schemeClr val="tx1"/>
          </a:solidFill>
          <a:latin typeface="+mn-lt"/>
          <a:ea typeface="+mn-ea"/>
          <a:cs typeface="+mn-cs"/>
        </a:defRPr>
      </a:lvl5pPr>
      <a:lvl6pPr marL="3563874" algn="l" defTabSz="1425550" rtl="0" eaLnBrk="1" latinLnBrk="0" hangingPunct="1">
        <a:defRPr kumimoji="1" sz="2806" kern="1200">
          <a:solidFill>
            <a:schemeClr val="tx1"/>
          </a:solidFill>
          <a:latin typeface="+mn-lt"/>
          <a:ea typeface="+mn-ea"/>
          <a:cs typeface="+mn-cs"/>
        </a:defRPr>
      </a:lvl6pPr>
      <a:lvl7pPr marL="4276649" algn="l" defTabSz="1425550" rtl="0" eaLnBrk="1" latinLnBrk="0" hangingPunct="1">
        <a:defRPr kumimoji="1" sz="2806" kern="1200">
          <a:solidFill>
            <a:schemeClr val="tx1"/>
          </a:solidFill>
          <a:latin typeface="+mn-lt"/>
          <a:ea typeface="+mn-ea"/>
          <a:cs typeface="+mn-cs"/>
        </a:defRPr>
      </a:lvl7pPr>
      <a:lvl8pPr marL="4989424" algn="l" defTabSz="1425550" rtl="0" eaLnBrk="1" latinLnBrk="0" hangingPunct="1">
        <a:defRPr kumimoji="1" sz="2806" kern="1200">
          <a:solidFill>
            <a:schemeClr val="tx1"/>
          </a:solidFill>
          <a:latin typeface="+mn-lt"/>
          <a:ea typeface="+mn-ea"/>
          <a:cs typeface="+mn-cs"/>
        </a:defRPr>
      </a:lvl8pPr>
      <a:lvl9pPr marL="5702198" algn="l" defTabSz="1425550" rtl="0" eaLnBrk="1" latinLnBrk="0" hangingPunct="1">
        <a:defRPr kumimoji="1" sz="2806"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hyperlink" Target="https://play.google.com/store/apps/details?id=jp.co.maff.maffapp" TargetMode="External"/><Relationship Id="rId3" Type="http://schemas.openxmlformats.org/officeDocument/2006/relationships/image" Target="../media/image2.png"/><Relationship Id="rId7"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hyperlink" Target="https://www.maff.go.jp/j/chikusan/sinko/shiryo/jikyuu_siryo_yosan/siryou_kannkei_yosann.html" TargetMode="External"/><Relationship Id="rId11" Type="http://schemas.openxmlformats.org/officeDocument/2006/relationships/image" Target="../media/image7.png"/><Relationship Id="rId5" Type="http://schemas.openxmlformats.org/officeDocument/2006/relationships/image" Target="../media/image4.jpg"/><Relationship Id="rId10" Type="http://schemas.openxmlformats.org/officeDocument/2006/relationships/hyperlink" Target="https://apps.apple.com/jp/app/maff%E3%82%A2%E3%83%97%E3%83%AA/id1503326833" TargetMode="External"/><Relationship Id="rId4" Type="http://schemas.openxmlformats.org/officeDocument/2006/relationships/image" Target="../media/image3.png"/><Relationship Id="rId9"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6.xml"/><Relationship Id="rId5" Type="http://schemas.microsoft.com/office/2007/relationships/hdphoto" Target="../media/hdphoto1.wdp"/><Relationship Id="rId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0EB5A42F-BEE2-10A4-E9CD-601D0190231F}"/>
              </a:ext>
            </a:extLst>
          </p:cNvPr>
          <p:cNvSpPr/>
          <p:nvPr/>
        </p:nvSpPr>
        <p:spPr>
          <a:xfrm>
            <a:off x="93868" y="1555623"/>
            <a:ext cx="1695654" cy="234000"/>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b="1" dirty="0">
                <a:latin typeface="メイリオ" panose="020B0604030504040204" pitchFamily="50" charset="-128"/>
                <a:ea typeface="メイリオ" panose="020B0604030504040204" pitchFamily="50" charset="-128"/>
              </a:rPr>
              <a:t>事業内容</a:t>
            </a:r>
            <a:endParaRPr lang="en-US" altLang="ja-JP" sz="1400" b="1" dirty="0">
              <a:latin typeface="メイリオ" panose="020B0604030504040204" pitchFamily="50" charset="-128"/>
              <a:ea typeface="メイリオ" panose="020B0604030504040204" pitchFamily="50" charset="-128"/>
            </a:endParaRPr>
          </a:p>
        </p:txBody>
      </p:sp>
      <p:sp>
        <p:nvSpPr>
          <p:cNvPr id="5" name="四角形: 角を丸くする 4">
            <a:extLst>
              <a:ext uri="{FF2B5EF4-FFF2-40B4-BE49-F238E27FC236}">
                <a16:creationId xmlns:a16="http://schemas.microsoft.com/office/drawing/2014/main" id="{07B3C2C4-92F7-7E59-B197-0D2B7845333C}"/>
              </a:ext>
            </a:extLst>
          </p:cNvPr>
          <p:cNvSpPr/>
          <p:nvPr/>
        </p:nvSpPr>
        <p:spPr>
          <a:xfrm>
            <a:off x="0" y="1"/>
            <a:ext cx="7559675" cy="980248"/>
          </a:xfrm>
          <a:prstGeom prst="roundRect">
            <a:avLst>
              <a:gd name="adj" fmla="val 0"/>
            </a:avLst>
          </a:prstGeom>
          <a:solidFill>
            <a:srgbClr val="0070C0"/>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400" b="1" dirty="0">
                <a:latin typeface="メイリオ" panose="020B0604030504040204" pitchFamily="50" charset="-128"/>
                <a:ea typeface="メイリオ" panose="020B0604030504040204" pitchFamily="50" charset="-128"/>
              </a:rPr>
              <a:t>　　　耕畜連携マッチングで国産飼料を利用しよう！</a:t>
            </a:r>
            <a:endParaRPr lang="en-US" altLang="zh-TW" sz="2400" b="1" dirty="0">
              <a:latin typeface="メイリオ" panose="020B0604030504040204" pitchFamily="50" charset="-128"/>
              <a:ea typeface="メイリオ" panose="020B0604030504040204" pitchFamily="50" charset="-128"/>
            </a:endParaRPr>
          </a:p>
          <a:p>
            <a:pPr algn="ctr"/>
            <a:r>
              <a:rPr lang="ja-JP" altLang="en-US" sz="1600" b="1" dirty="0">
                <a:latin typeface="メイリオ" panose="020B0604030504040204" pitchFamily="50" charset="-128"/>
                <a:ea typeface="メイリオ" panose="020B0604030504040204" pitchFamily="50" charset="-128"/>
              </a:rPr>
              <a:t>　　　～</a:t>
            </a:r>
            <a:r>
              <a:rPr lang="zh-TW" altLang="en-US" sz="1600" b="1" dirty="0">
                <a:latin typeface="メイリオ" panose="020B0604030504040204" pitchFamily="50" charset="-128"/>
                <a:ea typeface="メイリオ" panose="020B0604030504040204" pitchFamily="50" charset="-128"/>
              </a:rPr>
              <a:t>耕畜連携国産飼料利用拡大対策事業</a:t>
            </a:r>
            <a:r>
              <a:rPr lang="ja-JP" altLang="en-US" sz="1600" b="1" dirty="0">
                <a:latin typeface="メイリオ" panose="020B0604030504040204" pitchFamily="50" charset="-128"/>
                <a:ea typeface="メイリオ" panose="020B0604030504040204" pitchFamily="50" charset="-128"/>
              </a:rPr>
              <a:t>～</a:t>
            </a:r>
            <a:endParaRPr lang="en-US" altLang="zh-TW" sz="1600" b="1" dirty="0">
              <a:latin typeface="メイリオ" panose="020B0604030504040204" pitchFamily="50" charset="-128"/>
              <a:ea typeface="メイリオ" panose="020B0604030504040204" pitchFamily="50" charset="-128"/>
            </a:endParaRPr>
          </a:p>
        </p:txBody>
      </p:sp>
      <p:sp>
        <p:nvSpPr>
          <p:cNvPr id="6" name="正方形/長方形 5">
            <a:extLst>
              <a:ext uri="{FF2B5EF4-FFF2-40B4-BE49-F238E27FC236}">
                <a16:creationId xmlns:a16="http://schemas.microsoft.com/office/drawing/2014/main" id="{F73BF1FE-CAA3-E32A-EF05-D76CF700A509}"/>
              </a:ext>
            </a:extLst>
          </p:cNvPr>
          <p:cNvSpPr/>
          <p:nvPr/>
        </p:nvSpPr>
        <p:spPr>
          <a:xfrm>
            <a:off x="90524" y="5717736"/>
            <a:ext cx="1695654" cy="234000"/>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1400" b="1" dirty="0">
                <a:latin typeface="メイリオ" panose="020B0604030504040204" pitchFamily="50" charset="-128"/>
                <a:ea typeface="メイリオ" panose="020B0604030504040204" pitchFamily="50" charset="-128"/>
              </a:rPr>
              <a:t>事業実施体制</a:t>
            </a:r>
          </a:p>
        </p:txBody>
      </p:sp>
      <p:sp>
        <p:nvSpPr>
          <p:cNvPr id="7" name="四角形: 角を丸くする 6">
            <a:extLst>
              <a:ext uri="{FF2B5EF4-FFF2-40B4-BE49-F238E27FC236}">
                <a16:creationId xmlns:a16="http://schemas.microsoft.com/office/drawing/2014/main" id="{0EB5E531-30B7-E964-AC0F-0397698537A2}"/>
              </a:ext>
            </a:extLst>
          </p:cNvPr>
          <p:cNvSpPr/>
          <p:nvPr/>
        </p:nvSpPr>
        <p:spPr>
          <a:xfrm>
            <a:off x="2130116" y="6109085"/>
            <a:ext cx="1297909" cy="246516"/>
          </a:xfrm>
          <a:prstGeom prst="roundRect">
            <a:avLst/>
          </a:prstGeom>
          <a:solidFill>
            <a:srgbClr val="E2EFDA"/>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rgbClr val="0070C0"/>
                </a:solidFill>
                <a:latin typeface="メイリオ" panose="020B0604030504040204" pitchFamily="50" charset="-128"/>
                <a:ea typeface="メイリオ" panose="020B0604030504040204" pitchFamily="50" charset="-128"/>
              </a:rPr>
              <a:t>耕畜連携協議会</a:t>
            </a:r>
            <a:endParaRPr kumimoji="1" lang="en-US" altLang="ja-JP" sz="1200" dirty="0">
              <a:solidFill>
                <a:srgbClr val="0070C0"/>
              </a:solidFill>
              <a:latin typeface="メイリオ" panose="020B0604030504040204" pitchFamily="50" charset="-128"/>
              <a:ea typeface="メイリオ" panose="020B0604030504040204" pitchFamily="50" charset="-128"/>
            </a:endParaRPr>
          </a:p>
        </p:txBody>
      </p:sp>
      <p:sp>
        <p:nvSpPr>
          <p:cNvPr id="8" name="矢印: 左右 7">
            <a:extLst>
              <a:ext uri="{FF2B5EF4-FFF2-40B4-BE49-F238E27FC236}">
                <a16:creationId xmlns:a16="http://schemas.microsoft.com/office/drawing/2014/main" id="{04E16EE0-F046-21EC-7EC5-EC79771751A5}"/>
              </a:ext>
            </a:extLst>
          </p:cNvPr>
          <p:cNvSpPr/>
          <p:nvPr/>
        </p:nvSpPr>
        <p:spPr>
          <a:xfrm rot="5400000">
            <a:off x="682863" y="6453138"/>
            <a:ext cx="324000" cy="150552"/>
          </a:xfrm>
          <a:prstGeom prst="leftRightArrow">
            <a:avLst/>
          </a:prstGeom>
          <a:solidFill>
            <a:schemeClr val="bg1">
              <a:alpha val="20000"/>
            </a:schemeClr>
          </a:solidFill>
          <a:ln>
            <a:solidFill>
              <a:srgbClr val="00000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kumimoji="1" lang="ja-JP" altLang="en-US" sz="1200">
              <a:solidFill>
                <a:srgbClr val="0070C0"/>
              </a:solidFill>
              <a:latin typeface="メイリオ" panose="020B0604030504040204" pitchFamily="50" charset="-128"/>
              <a:ea typeface="メイリオ" panose="020B0604030504040204" pitchFamily="50" charset="-128"/>
            </a:endParaRPr>
          </a:p>
        </p:txBody>
      </p:sp>
      <p:sp>
        <p:nvSpPr>
          <p:cNvPr id="9" name="矢印: 右 8">
            <a:extLst>
              <a:ext uri="{FF2B5EF4-FFF2-40B4-BE49-F238E27FC236}">
                <a16:creationId xmlns:a16="http://schemas.microsoft.com/office/drawing/2014/main" id="{6D58B99C-D888-38D7-7635-1F027CB60AAE}"/>
              </a:ext>
            </a:extLst>
          </p:cNvPr>
          <p:cNvSpPr/>
          <p:nvPr/>
        </p:nvSpPr>
        <p:spPr>
          <a:xfrm>
            <a:off x="1474768" y="6067727"/>
            <a:ext cx="612000" cy="174604"/>
          </a:xfrm>
          <a:prstGeom prst="rightArrow">
            <a:avLst/>
          </a:prstGeom>
          <a:solidFill>
            <a:schemeClr val="bg1">
              <a:alpha val="20000"/>
            </a:schemeClr>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latin typeface="メイリオ" panose="020B0604030504040204" pitchFamily="50" charset="-128"/>
              <a:ea typeface="メイリオ" panose="020B0604030504040204" pitchFamily="50" charset="-128"/>
            </a:endParaRPr>
          </a:p>
        </p:txBody>
      </p:sp>
      <p:sp>
        <p:nvSpPr>
          <p:cNvPr id="10" name="テキスト ボックス 9">
            <a:extLst>
              <a:ext uri="{FF2B5EF4-FFF2-40B4-BE49-F238E27FC236}">
                <a16:creationId xmlns:a16="http://schemas.microsoft.com/office/drawing/2014/main" id="{122DE645-DB04-7035-6613-7B54E0F60524}"/>
              </a:ext>
            </a:extLst>
          </p:cNvPr>
          <p:cNvSpPr txBox="1"/>
          <p:nvPr/>
        </p:nvSpPr>
        <p:spPr>
          <a:xfrm>
            <a:off x="3365952" y="5703166"/>
            <a:ext cx="763413" cy="253916"/>
          </a:xfrm>
          <a:prstGeom prst="rect">
            <a:avLst/>
          </a:prstGeom>
          <a:noFill/>
        </p:spPr>
        <p:txBody>
          <a:bodyPr wrap="square" rtlCol="0">
            <a:spAutoFit/>
          </a:bodyPr>
          <a:lstStyle/>
          <a:p>
            <a:r>
              <a:rPr kumimoji="1" lang="ja-JP" altLang="en-US" sz="1050" dirty="0">
                <a:solidFill>
                  <a:srgbClr val="0070C0"/>
                </a:solidFill>
                <a:latin typeface="メイリオ" panose="020B0604030504040204" pitchFamily="50" charset="-128"/>
                <a:ea typeface="メイリオ" panose="020B0604030504040204" pitchFamily="50" charset="-128"/>
              </a:rPr>
              <a:t>交付申請</a:t>
            </a:r>
          </a:p>
        </p:txBody>
      </p:sp>
      <p:sp>
        <p:nvSpPr>
          <p:cNvPr id="11" name="テキスト ボックス 10">
            <a:extLst>
              <a:ext uri="{FF2B5EF4-FFF2-40B4-BE49-F238E27FC236}">
                <a16:creationId xmlns:a16="http://schemas.microsoft.com/office/drawing/2014/main" id="{10D96079-190B-4573-AB25-FD09F6560BDE}"/>
              </a:ext>
            </a:extLst>
          </p:cNvPr>
          <p:cNvSpPr txBox="1"/>
          <p:nvPr/>
        </p:nvSpPr>
        <p:spPr>
          <a:xfrm>
            <a:off x="831433" y="6434232"/>
            <a:ext cx="723387" cy="261610"/>
          </a:xfrm>
          <a:prstGeom prst="rect">
            <a:avLst/>
          </a:prstGeom>
          <a:noFill/>
        </p:spPr>
        <p:txBody>
          <a:bodyPr wrap="square" rtlCol="0">
            <a:spAutoFit/>
          </a:bodyPr>
          <a:lstStyle/>
          <a:p>
            <a:r>
              <a:rPr kumimoji="1" lang="ja-JP" altLang="en-US" sz="1050" dirty="0">
                <a:latin typeface="メイリオ" panose="020B0604030504040204" pitchFamily="50" charset="-128"/>
                <a:ea typeface="メイリオ" panose="020B0604030504040204" pitchFamily="50" charset="-128"/>
              </a:rPr>
              <a:t>耕畜連携</a:t>
            </a:r>
          </a:p>
        </p:txBody>
      </p:sp>
      <p:sp>
        <p:nvSpPr>
          <p:cNvPr id="12" name="四角形: 角を丸くする 11">
            <a:extLst>
              <a:ext uri="{FF2B5EF4-FFF2-40B4-BE49-F238E27FC236}">
                <a16:creationId xmlns:a16="http://schemas.microsoft.com/office/drawing/2014/main" id="{A16DB4D2-66EB-873A-1EFC-C1F91D8A6B1A}"/>
              </a:ext>
            </a:extLst>
          </p:cNvPr>
          <p:cNvSpPr/>
          <p:nvPr/>
        </p:nvSpPr>
        <p:spPr>
          <a:xfrm>
            <a:off x="206184" y="6121061"/>
            <a:ext cx="1216591" cy="234540"/>
          </a:xfrm>
          <a:prstGeom prst="roundRect">
            <a:avLst/>
          </a:prstGeom>
          <a:solidFill>
            <a:schemeClr val="bg1">
              <a:alpha val="10196"/>
            </a:schemeClr>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200" dirty="0">
                <a:solidFill>
                  <a:schemeClr val="tx1"/>
                </a:solidFill>
                <a:latin typeface="メイリオ" panose="020B0604030504040204" pitchFamily="50" charset="-128"/>
                <a:ea typeface="メイリオ" panose="020B0604030504040204" pitchFamily="50" charset="-128"/>
              </a:rPr>
              <a:t>畜産農家等</a:t>
            </a:r>
            <a:endParaRPr kumimoji="1" lang="en-US" altLang="ja-JP" sz="1200" dirty="0">
              <a:solidFill>
                <a:schemeClr val="tx1"/>
              </a:solidFill>
              <a:latin typeface="メイリオ" panose="020B0604030504040204" pitchFamily="50" charset="-128"/>
              <a:ea typeface="メイリオ" panose="020B0604030504040204" pitchFamily="50" charset="-128"/>
            </a:endParaRPr>
          </a:p>
        </p:txBody>
      </p:sp>
      <p:sp>
        <p:nvSpPr>
          <p:cNvPr id="13" name="四角形: 角を丸くする 12">
            <a:extLst>
              <a:ext uri="{FF2B5EF4-FFF2-40B4-BE49-F238E27FC236}">
                <a16:creationId xmlns:a16="http://schemas.microsoft.com/office/drawing/2014/main" id="{724559C9-6F05-BAD2-1BF5-C54859559481}"/>
              </a:ext>
            </a:extLst>
          </p:cNvPr>
          <p:cNvSpPr/>
          <p:nvPr/>
        </p:nvSpPr>
        <p:spPr>
          <a:xfrm>
            <a:off x="206183" y="6697586"/>
            <a:ext cx="1216592" cy="235288"/>
          </a:xfrm>
          <a:prstGeom prst="roundRect">
            <a:avLst/>
          </a:prstGeom>
          <a:solidFill>
            <a:schemeClr val="bg1">
              <a:alpha val="10196"/>
            </a:schemeClr>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200" dirty="0">
                <a:solidFill>
                  <a:schemeClr val="tx1"/>
                </a:solidFill>
                <a:latin typeface="メイリオ" panose="020B0604030504040204" pitchFamily="50" charset="-128"/>
                <a:ea typeface="メイリオ" panose="020B0604030504040204" pitchFamily="50" charset="-128"/>
              </a:rPr>
              <a:t>耕種農家等</a:t>
            </a:r>
            <a:endParaRPr kumimoji="1" lang="en-US" altLang="ja-JP" sz="1200" dirty="0">
              <a:solidFill>
                <a:schemeClr val="tx1"/>
              </a:solidFill>
              <a:latin typeface="メイリオ" panose="020B0604030504040204" pitchFamily="50" charset="-128"/>
              <a:ea typeface="メイリオ" panose="020B0604030504040204" pitchFamily="50" charset="-128"/>
            </a:endParaRPr>
          </a:p>
        </p:txBody>
      </p:sp>
      <p:sp>
        <p:nvSpPr>
          <p:cNvPr id="14" name="四角形: 角を丸くする 13">
            <a:extLst>
              <a:ext uri="{FF2B5EF4-FFF2-40B4-BE49-F238E27FC236}">
                <a16:creationId xmlns:a16="http://schemas.microsoft.com/office/drawing/2014/main" id="{801F53F0-916B-1AEE-572D-9E479AEAD38B}"/>
              </a:ext>
            </a:extLst>
          </p:cNvPr>
          <p:cNvSpPr/>
          <p:nvPr/>
        </p:nvSpPr>
        <p:spPr>
          <a:xfrm>
            <a:off x="2130116" y="6671264"/>
            <a:ext cx="1297909" cy="261610"/>
          </a:xfrm>
          <a:prstGeom prst="roundRect">
            <a:avLst/>
          </a:prstGeom>
          <a:solidFill>
            <a:schemeClr val="accent6">
              <a:alpha val="2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dirty="0">
                <a:solidFill>
                  <a:srgbClr val="0070C0"/>
                </a:solidFill>
                <a:latin typeface="メイリオ" panose="020B0604030504040204" pitchFamily="50" charset="-128"/>
                <a:ea typeface="メイリオ" panose="020B0604030504040204" pitchFamily="50" charset="-128"/>
              </a:rPr>
              <a:t>飼料生産組織</a:t>
            </a:r>
            <a:endParaRPr kumimoji="1" lang="en-US" altLang="ja-JP" sz="1400" b="1" dirty="0">
              <a:solidFill>
                <a:srgbClr val="0070C0"/>
              </a:solidFill>
              <a:latin typeface="メイリオ" panose="020B0604030504040204" pitchFamily="50" charset="-128"/>
              <a:ea typeface="メイリオ" panose="020B0604030504040204" pitchFamily="50" charset="-128"/>
            </a:endParaRPr>
          </a:p>
        </p:txBody>
      </p:sp>
      <p:sp>
        <p:nvSpPr>
          <p:cNvPr id="15" name="四角形: 角を丸くする 14">
            <a:extLst>
              <a:ext uri="{FF2B5EF4-FFF2-40B4-BE49-F238E27FC236}">
                <a16:creationId xmlns:a16="http://schemas.microsoft.com/office/drawing/2014/main" id="{375B8BA7-AEF0-A090-0AE2-D6BE2D0EFAF4}"/>
              </a:ext>
            </a:extLst>
          </p:cNvPr>
          <p:cNvSpPr/>
          <p:nvPr/>
        </p:nvSpPr>
        <p:spPr>
          <a:xfrm>
            <a:off x="4064323" y="6105073"/>
            <a:ext cx="1297909" cy="250528"/>
          </a:xfrm>
          <a:prstGeom prst="roundRect">
            <a:avLst/>
          </a:prstGeom>
          <a:solidFill>
            <a:srgbClr val="E2EFDA"/>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200" dirty="0">
                <a:solidFill>
                  <a:srgbClr val="0070C0"/>
                </a:solidFill>
                <a:latin typeface="メイリオ" panose="020B0604030504040204" pitchFamily="50" charset="-128"/>
                <a:ea typeface="メイリオ" panose="020B0604030504040204" pitchFamily="50" charset="-128"/>
              </a:rPr>
              <a:t>事業実施主体</a:t>
            </a:r>
            <a:endParaRPr kumimoji="1" lang="en-US" altLang="ja-JP" sz="1200" dirty="0">
              <a:solidFill>
                <a:srgbClr val="0070C0"/>
              </a:solidFill>
              <a:latin typeface="メイリオ" panose="020B0604030504040204" pitchFamily="50" charset="-128"/>
              <a:ea typeface="メイリオ" panose="020B0604030504040204" pitchFamily="50" charset="-128"/>
            </a:endParaRPr>
          </a:p>
        </p:txBody>
      </p:sp>
      <p:sp>
        <p:nvSpPr>
          <p:cNvPr id="16" name="四角形: 角を丸くする 15">
            <a:extLst>
              <a:ext uri="{FF2B5EF4-FFF2-40B4-BE49-F238E27FC236}">
                <a16:creationId xmlns:a16="http://schemas.microsoft.com/office/drawing/2014/main" id="{C7C740D5-4455-1871-23A1-5A808339CD2B}"/>
              </a:ext>
            </a:extLst>
          </p:cNvPr>
          <p:cNvSpPr/>
          <p:nvPr/>
        </p:nvSpPr>
        <p:spPr>
          <a:xfrm>
            <a:off x="5998529" y="6109085"/>
            <a:ext cx="1297909" cy="246516"/>
          </a:xfrm>
          <a:prstGeom prst="roundRect">
            <a:avLst/>
          </a:prstGeom>
          <a:solidFill>
            <a:srgbClr val="E2EFD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200" dirty="0">
                <a:solidFill>
                  <a:srgbClr val="0070C0"/>
                </a:solidFill>
                <a:latin typeface="メイリオ" panose="020B0604030504040204" pitchFamily="50" charset="-128"/>
                <a:ea typeface="メイリオ" panose="020B0604030504040204" pitchFamily="50" charset="-128"/>
              </a:rPr>
              <a:t>農林水産省</a:t>
            </a:r>
            <a:endParaRPr kumimoji="1" lang="en-US" altLang="ja-JP" sz="1200" dirty="0">
              <a:solidFill>
                <a:srgbClr val="0070C0"/>
              </a:solidFill>
              <a:latin typeface="メイリオ" panose="020B0604030504040204" pitchFamily="50" charset="-128"/>
              <a:ea typeface="メイリオ" panose="020B0604030504040204" pitchFamily="50" charset="-128"/>
            </a:endParaRPr>
          </a:p>
        </p:txBody>
      </p:sp>
      <p:sp>
        <p:nvSpPr>
          <p:cNvPr id="17" name="矢印: 右 16">
            <a:extLst>
              <a:ext uri="{FF2B5EF4-FFF2-40B4-BE49-F238E27FC236}">
                <a16:creationId xmlns:a16="http://schemas.microsoft.com/office/drawing/2014/main" id="{DE0B2202-49EB-040F-996E-8EBB4D621899}"/>
              </a:ext>
            </a:extLst>
          </p:cNvPr>
          <p:cNvSpPr/>
          <p:nvPr/>
        </p:nvSpPr>
        <p:spPr>
          <a:xfrm rot="10800000">
            <a:off x="1461170" y="6226926"/>
            <a:ext cx="636297" cy="174604"/>
          </a:xfrm>
          <a:prstGeom prst="rightArrow">
            <a:avLst/>
          </a:prstGeom>
          <a:solidFill>
            <a:schemeClr val="bg1">
              <a:alpha val="20000"/>
            </a:schemeClr>
          </a:solidFill>
          <a:ln>
            <a:solidFill>
              <a:srgbClr val="000000"/>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sz="1200" dirty="0">
              <a:latin typeface="メイリオ" panose="020B0604030504040204" pitchFamily="50" charset="-128"/>
              <a:ea typeface="メイリオ" panose="020B0604030504040204" pitchFamily="50" charset="-128"/>
            </a:endParaRPr>
          </a:p>
        </p:txBody>
      </p:sp>
      <p:sp>
        <p:nvSpPr>
          <p:cNvPr id="18" name="矢印: 右 17">
            <a:extLst>
              <a:ext uri="{FF2B5EF4-FFF2-40B4-BE49-F238E27FC236}">
                <a16:creationId xmlns:a16="http://schemas.microsoft.com/office/drawing/2014/main" id="{590B1F9B-1EC9-7C2E-53F7-EC1EA8067CEC}"/>
              </a:ext>
            </a:extLst>
          </p:cNvPr>
          <p:cNvSpPr/>
          <p:nvPr/>
        </p:nvSpPr>
        <p:spPr>
          <a:xfrm>
            <a:off x="3451630" y="6067727"/>
            <a:ext cx="612000" cy="17460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latin typeface="メイリオ" panose="020B0604030504040204" pitchFamily="50" charset="-128"/>
              <a:ea typeface="メイリオ" panose="020B0604030504040204" pitchFamily="50" charset="-128"/>
            </a:endParaRPr>
          </a:p>
        </p:txBody>
      </p:sp>
      <p:sp>
        <p:nvSpPr>
          <p:cNvPr id="19" name="矢印: 右 18">
            <a:extLst>
              <a:ext uri="{FF2B5EF4-FFF2-40B4-BE49-F238E27FC236}">
                <a16:creationId xmlns:a16="http://schemas.microsoft.com/office/drawing/2014/main" id="{96F80365-7C21-9010-F2B7-BDF837C0FEAA}"/>
              </a:ext>
            </a:extLst>
          </p:cNvPr>
          <p:cNvSpPr/>
          <p:nvPr/>
        </p:nvSpPr>
        <p:spPr>
          <a:xfrm>
            <a:off x="5364721" y="6067727"/>
            <a:ext cx="612000" cy="17460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latin typeface="メイリオ" panose="020B0604030504040204" pitchFamily="50" charset="-128"/>
              <a:ea typeface="メイリオ" panose="020B0604030504040204" pitchFamily="50" charset="-128"/>
            </a:endParaRPr>
          </a:p>
        </p:txBody>
      </p:sp>
      <p:sp>
        <p:nvSpPr>
          <p:cNvPr id="20" name="矢印: 右 19">
            <a:extLst>
              <a:ext uri="{FF2B5EF4-FFF2-40B4-BE49-F238E27FC236}">
                <a16:creationId xmlns:a16="http://schemas.microsoft.com/office/drawing/2014/main" id="{6957DD3A-B9E6-9B78-152B-B5DE12B17896}"/>
              </a:ext>
            </a:extLst>
          </p:cNvPr>
          <p:cNvSpPr/>
          <p:nvPr/>
        </p:nvSpPr>
        <p:spPr>
          <a:xfrm rot="10800000">
            <a:off x="5381549" y="6226925"/>
            <a:ext cx="612000" cy="174604"/>
          </a:xfrm>
          <a:prstGeom prst="right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sz="1200">
              <a:latin typeface="メイリオ" panose="020B0604030504040204" pitchFamily="50" charset="-128"/>
              <a:ea typeface="メイリオ" panose="020B0604030504040204" pitchFamily="50" charset="-128"/>
            </a:endParaRPr>
          </a:p>
        </p:txBody>
      </p:sp>
      <p:sp>
        <p:nvSpPr>
          <p:cNvPr id="21" name="矢印: 右 20">
            <a:extLst>
              <a:ext uri="{FF2B5EF4-FFF2-40B4-BE49-F238E27FC236}">
                <a16:creationId xmlns:a16="http://schemas.microsoft.com/office/drawing/2014/main" id="{93D9C533-F696-5857-69FB-88DC10A02178}"/>
              </a:ext>
            </a:extLst>
          </p:cNvPr>
          <p:cNvSpPr/>
          <p:nvPr/>
        </p:nvSpPr>
        <p:spPr>
          <a:xfrm rot="10800000">
            <a:off x="3449832" y="6226925"/>
            <a:ext cx="612000" cy="174604"/>
          </a:xfrm>
          <a:prstGeom prst="right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sz="1200">
              <a:latin typeface="メイリオ" panose="020B0604030504040204" pitchFamily="50" charset="-128"/>
              <a:ea typeface="メイリオ" panose="020B0604030504040204" pitchFamily="50" charset="-128"/>
            </a:endParaRPr>
          </a:p>
        </p:txBody>
      </p:sp>
      <p:sp>
        <p:nvSpPr>
          <p:cNvPr id="22" name="テキスト ボックス 21">
            <a:extLst>
              <a:ext uri="{FF2B5EF4-FFF2-40B4-BE49-F238E27FC236}">
                <a16:creationId xmlns:a16="http://schemas.microsoft.com/office/drawing/2014/main" id="{88727CBB-656D-46FB-9FCA-4D79C57EC9C2}"/>
              </a:ext>
            </a:extLst>
          </p:cNvPr>
          <p:cNvSpPr txBox="1"/>
          <p:nvPr/>
        </p:nvSpPr>
        <p:spPr>
          <a:xfrm>
            <a:off x="4022530" y="6516112"/>
            <a:ext cx="456473" cy="261610"/>
          </a:xfrm>
          <a:prstGeom prst="rect">
            <a:avLst/>
          </a:prstGeom>
          <a:noFill/>
        </p:spPr>
        <p:txBody>
          <a:bodyPr wrap="square" rtlCol="0">
            <a:spAutoFit/>
          </a:bodyPr>
          <a:lstStyle/>
          <a:p>
            <a:r>
              <a:rPr kumimoji="1" lang="ja-JP" altLang="en-US" sz="1050" dirty="0">
                <a:solidFill>
                  <a:schemeClr val="accent6">
                    <a:lumMod val="75000"/>
                  </a:schemeClr>
                </a:solidFill>
                <a:latin typeface="メイリオ" panose="020B0604030504040204" pitchFamily="50" charset="-128"/>
                <a:ea typeface="メイリオ" panose="020B0604030504040204" pitchFamily="50" charset="-128"/>
              </a:rPr>
              <a:t>交付</a:t>
            </a:r>
          </a:p>
        </p:txBody>
      </p:sp>
      <p:sp>
        <p:nvSpPr>
          <p:cNvPr id="23" name="矢印: 右 22">
            <a:extLst>
              <a:ext uri="{FF2B5EF4-FFF2-40B4-BE49-F238E27FC236}">
                <a16:creationId xmlns:a16="http://schemas.microsoft.com/office/drawing/2014/main" id="{AE33AE4A-89E1-9353-1940-D6A612EC9285}"/>
              </a:ext>
            </a:extLst>
          </p:cNvPr>
          <p:cNvSpPr/>
          <p:nvPr/>
        </p:nvSpPr>
        <p:spPr>
          <a:xfrm rot="5400000">
            <a:off x="2471880" y="6420202"/>
            <a:ext cx="288000" cy="179195"/>
          </a:xfrm>
          <a:prstGeom prst="right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sz="1200">
              <a:latin typeface="メイリオ" panose="020B0604030504040204" pitchFamily="50" charset="-128"/>
              <a:ea typeface="メイリオ" panose="020B0604030504040204" pitchFamily="50" charset="-128"/>
            </a:endParaRPr>
          </a:p>
        </p:txBody>
      </p:sp>
      <p:sp>
        <p:nvSpPr>
          <p:cNvPr id="24" name="矢印: 右 23">
            <a:extLst>
              <a:ext uri="{FF2B5EF4-FFF2-40B4-BE49-F238E27FC236}">
                <a16:creationId xmlns:a16="http://schemas.microsoft.com/office/drawing/2014/main" id="{0EFEE3E4-0808-2FF8-F5ED-018C50959383}"/>
              </a:ext>
            </a:extLst>
          </p:cNvPr>
          <p:cNvSpPr/>
          <p:nvPr/>
        </p:nvSpPr>
        <p:spPr>
          <a:xfrm rot="16200000">
            <a:off x="2827082" y="6434107"/>
            <a:ext cx="288000" cy="17258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latin typeface="メイリオ" panose="020B0604030504040204" pitchFamily="50" charset="-128"/>
              <a:ea typeface="メイリオ" panose="020B0604030504040204" pitchFamily="50" charset="-128"/>
            </a:endParaRPr>
          </a:p>
        </p:txBody>
      </p:sp>
      <p:sp>
        <p:nvSpPr>
          <p:cNvPr id="25" name="吹き出し: 円形 24">
            <a:extLst>
              <a:ext uri="{FF2B5EF4-FFF2-40B4-BE49-F238E27FC236}">
                <a16:creationId xmlns:a16="http://schemas.microsoft.com/office/drawing/2014/main" id="{BA663284-88DE-AC35-BD5C-40283E4D0E3E}"/>
              </a:ext>
            </a:extLst>
          </p:cNvPr>
          <p:cNvSpPr/>
          <p:nvPr/>
        </p:nvSpPr>
        <p:spPr>
          <a:xfrm>
            <a:off x="5808496" y="6426257"/>
            <a:ext cx="1438103" cy="824159"/>
          </a:xfrm>
          <a:prstGeom prst="wedgeEllipseCallout">
            <a:avLst>
              <a:gd name="adj1" fmla="val -62218"/>
              <a:gd name="adj2" fmla="val -958"/>
            </a:avLst>
          </a:prstGeom>
          <a:solidFill>
            <a:schemeClr val="accent6">
              <a:alpha val="2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ja-JP" altLang="en-US" sz="1000" dirty="0">
              <a:solidFill>
                <a:schemeClr val="tx1"/>
              </a:solidFill>
              <a:latin typeface="メイリオ" panose="020B0604030504040204" pitchFamily="50" charset="-128"/>
              <a:ea typeface="メイリオ" panose="020B0604030504040204" pitchFamily="50" charset="-128"/>
            </a:endParaRPr>
          </a:p>
        </p:txBody>
      </p:sp>
      <p:sp>
        <p:nvSpPr>
          <p:cNvPr id="26" name="テキスト ボックス 25">
            <a:extLst>
              <a:ext uri="{FF2B5EF4-FFF2-40B4-BE49-F238E27FC236}">
                <a16:creationId xmlns:a16="http://schemas.microsoft.com/office/drawing/2014/main" id="{7C53C664-0934-34D3-0D14-27C7FBA892BC}"/>
              </a:ext>
            </a:extLst>
          </p:cNvPr>
          <p:cNvSpPr txBox="1"/>
          <p:nvPr/>
        </p:nvSpPr>
        <p:spPr>
          <a:xfrm>
            <a:off x="5856971" y="6655094"/>
            <a:ext cx="1338828" cy="400110"/>
          </a:xfrm>
          <a:prstGeom prst="rect">
            <a:avLst/>
          </a:prstGeom>
          <a:noFill/>
        </p:spPr>
        <p:txBody>
          <a:bodyPr wrap="none" rtlCol="0">
            <a:spAutoFit/>
          </a:bodyPr>
          <a:lstStyle/>
          <a:p>
            <a:r>
              <a:rPr kumimoji="1" lang="ja-JP" altLang="en-US" sz="1000" dirty="0">
                <a:latin typeface="メイリオ" panose="020B0604030504040204" pitchFamily="50" charset="-128"/>
                <a:ea typeface="メイリオ" panose="020B0604030504040204" pitchFamily="50" charset="-128"/>
              </a:rPr>
              <a:t>詳しい事業の流れは</a:t>
            </a:r>
            <a:endParaRPr kumimoji="1" lang="en-US" altLang="ja-JP" sz="1000" dirty="0">
              <a:latin typeface="メイリオ" panose="020B0604030504040204" pitchFamily="50" charset="-128"/>
              <a:ea typeface="メイリオ" panose="020B0604030504040204" pitchFamily="50" charset="-128"/>
            </a:endParaRPr>
          </a:p>
          <a:p>
            <a:r>
              <a:rPr lang="ja-JP" altLang="en-US" sz="1000" dirty="0">
                <a:latin typeface="メイリオ" panose="020B0604030504040204" pitchFamily="50" charset="-128"/>
                <a:ea typeface="メイリオ" panose="020B0604030504040204" pitchFamily="50" charset="-128"/>
              </a:rPr>
              <a:t>裏面をチェック</a:t>
            </a:r>
            <a:r>
              <a:rPr lang="en-US" altLang="ja-JP" sz="1000" dirty="0">
                <a:latin typeface="メイリオ" panose="020B0604030504040204" pitchFamily="50" charset="-128"/>
                <a:ea typeface="メイリオ" panose="020B0604030504040204" pitchFamily="50" charset="-128"/>
              </a:rPr>
              <a:t>‼</a:t>
            </a:r>
            <a:endParaRPr kumimoji="1" lang="ja-JP" altLang="en-US" sz="1000" dirty="0">
              <a:latin typeface="メイリオ" panose="020B0604030504040204" pitchFamily="50" charset="-128"/>
              <a:ea typeface="メイリオ" panose="020B0604030504040204" pitchFamily="50" charset="-128"/>
            </a:endParaRPr>
          </a:p>
        </p:txBody>
      </p:sp>
      <p:pic>
        <p:nvPicPr>
          <p:cNvPr id="27" name="図 26">
            <a:extLst>
              <a:ext uri="{FF2B5EF4-FFF2-40B4-BE49-F238E27FC236}">
                <a16:creationId xmlns:a16="http://schemas.microsoft.com/office/drawing/2014/main" id="{483DF7C3-A4D3-62D1-7226-4D1F1E042A0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4705607" y="6403385"/>
            <a:ext cx="864967" cy="864967"/>
          </a:xfrm>
          <a:prstGeom prst="rect">
            <a:avLst/>
          </a:prstGeom>
        </p:spPr>
      </p:pic>
      <p:sp>
        <p:nvSpPr>
          <p:cNvPr id="28" name="楕円 27">
            <a:extLst>
              <a:ext uri="{FF2B5EF4-FFF2-40B4-BE49-F238E27FC236}">
                <a16:creationId xmlns:a16="http://schemas.microsoft.com/office/drawing/2014/main" id="{F48C3127-6043-D5F4-1DE7-0C362212B9BB}"/>
              </a:ext>
            </a:extLst>
          </p:cNvPr>
          <p:cNvSpPr/>
          <p:nvPr/>
        </p:nvSpPr>
        <p:spPr>
          <a:xfrm>
            <a:off x="22347" y="22488"/>
            <a:ext cx="924606" cy="933822"/>
          </a:xfrm>
          <a:prstGeom prst="ellipse">
            <a:avLst/>
          </a:prstGeom>
          <a:solidFill>
            <a:schemeClr val="bg1"/>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rgbClr val="92D050"/>
              </a:solidFill>
            </a:endParaRPr>
          </a:p>
        </p:txBody>
      </p:sp>
      <p:sp>
        <p:nvSpPr>
          <p:cNvPr id="29" name="テキスト ボックス 28">
            <a:extLst>
              <a:ext uri="{FF2B5EF4-FFF2-40B4-BE49-F238E27FC236}">
                <a16:creationId xmlns:a16="http://schemas.microsoft.com/office/drawing/2014/main" id="{3C579621-086C-49F3-DC9F-3E6362CDFD3E}"/>
              </a:ext>
            </a:extLst>
          </p:cNvPr>
          <p:cNvSpPr txBox="1"/>
          <p:nvPr/>
        </p:nvSpPr>
        <p:spPr>
          <a:xfrm>
            <a:off x="-52761" y="201399"/>
            <a:ext cx="1090863" cy="738664"/>
          </a:xfrm>
          <a:prstGeom prst="rect">
            <a:avLst/>
          </a:prstGeom>
          <a:noFill/>
        </p:spPr>
        <p:txBody>
          <a:bodyPr wrap="square" rtlCol="0">
            <a:spAutoFit/>
          </a:bodyPr>
          <a:lstStyle/>
          <a:p>
            <a:pPr algn="ctr"/>
            <a:r>
              <a:rPr lang="ja-JP" altLang="en-US" sz="1400" b="1" dirty="0">
                <a:ln w="10160">
                  <a:solidFill>
                    <a:schemeClr val="tx1"/>
                  </a:solidFill>
                  <a:prstDash val="solid"/>
                </a:ln>
                <a:solidFill>
                  <a:srgbClr val="92D050"/>
                </a:solidFill>
                <a:effectLst>
                  <a:outerShdw blurRad="38100" dist="22860" dir="5400000" algn="tl" rotWithShape="0">
                    <a:srgbClr val="000000">
                      <a:alpha val="30000"/>
                    </a:srgbClr>
                  </a:outerShdw>
                </a:effectLst>
                <a:latin typeface="メイリオ" panose="020B0604030504040204" pitchFamily="50" charset="-128"/>
                <a:ea typeface="メイリオ" panose="020B0604030504040204" pitchFamily="50" charset="-128"/>
              </a:rPr>
              <a:t>飼料生産</a:t>
            </a:r>
            <a:endParaRPr lang="en-US" altLang="ja-JP" sz="1400" b="1" dirty="0">
              <a:ln w="10160">
                <a:solidFill>
                  <a:schemeClr val="tx1"/>
                </a:solidFill>
                <a:prstDash val="solid"/>
              </a:ln>
              <a:solidFill>
                <a:srgbClr val="92D050"/>
              </a:solidFill>
              <a:effectLst>
                <a:outerShdw blurRad="38100" dist="22860" dir="5400000" algn="tl" rotWithShape="0">
                  <a:srgbClr val="000000">
                    <a:alpha val="30000"/>
                  </a:srgbClr>
                </a:outerShdw>
              </a:effectLst>
              <a:latin typeface="メイリオ" panose="020B0604030504040204" pitchFamily="50" charset="-128"/>
              <a:ea typeface="メイリオ" panose="020B0604030504040204" pitchFamily="50" charset="-128"/>
            </a:endParaRPr>
          </a:p>
          <a:p>
            <a:pPr algn="ctr"/>
            <a:r>
              <a:rPr lang="ja-JP" altLang="en-US" sz="1400" b="1" dirty="0">
                <a:ln w="10160">
                  <a:solidFill>
                    <a:schemeClr val="tx1"/>
                  </a:solidFill>
                  <a:prstDash val="solid"/>
                </a:ln>
                <a:solidFill>
                  <a:srgbClr val="92D050"/>
                </a:solidFill>
                <a:effectLst>
                  <a:outerShdw blurRad="38100" dist="22860" dir="5400000" algn="tl" rotWithShape="0">
                    <a:srgbClr val="000000">
                      <a:alpha val="30000"/>
                    </a:srgbClr>
                  </a:outerShdw>
                </a:effectLst>
                <a:latin typeface="メイリオ" panose="020B0604030504040204" pitchFamily="50" charset="-128"/>
                <a:ea typeface="メイリオ" panose="020B0604030504040204" pitchFamily="50" charset="-128"/>
              </a:rPr>
              <a:t>組織</a:t>
            </a:r>
            <a:r>
              <a:rPr kumimoji="1" lang="ja-JP" altLang="en-US" sz="1400" b="1" dirty="0">
                <a:ln w="10160">
                  <a:solidFill>
                    <a:schemeClr val="tx1"/>
                  </a:solidFill>
                  <a:prstDash val="solid"/>
                </a:ln>
                <a:solidFill>
                  <a:srgbClr val="92D050"/>
                </a:solidFill>
                <a:effectLst>
                  <a:outerShdw blurRad="38100" dist="22860" dir="5400000" algn="tl" rotWithShape="0">
                    <a:srgbClr val="000000">
                      <a:alpha val="30000"/>
                    </a:srgbClr>
                  </a:outerShdw>
                </a:effectLst>
                <a:latin typeface="メイリオ" panose="020B0604030504040204" pitchFamily="50" charset="-128"/>
                <a:ea typeface="メイリオ" panose="020B0604030504040204" pitchFamily="50" charset="-128"/>
              </a:rPr>
              <a:t>等</a:t>
            </a:r>
            <a:endParaRPr kumimoji="1" lang="en-US" altLang="ja-JP" sz="1400" b="1" dirty="0">
              <a:ln w="10160">
                <a:solidFill>
                  <a:schemeClr val="tx1"/>
                </a:solidFill>
                <a:prstDash val="solid"/>
              </a:ln>
              <a:solidFill>
                <a:srgbClr val="92D050"/>
              </a:solidFill>
              <a:effectLst>
                <a:outerShdw blurRad="38100" dist="22860" dir="5400000" algn="tl" rotWithShape="0">
                  <a:srgbClr val="000000">
                    <a:alpha val="30000"/>
                  </a:srgbClr>
                </a:outerShdw>
              </a:effectLst>
              <a:latin typeface="メイリオ" panose="020B0604030504040204" pitchFamily="50" charset="-128"/>
              <a:ea typeface="メイリオ" panose="020B0604030504040204" pitchFamily="50" charset="-128"/>
            </a:endParaRPr>
          </a:p>
          <a:p>
            <a:pPr algn="ctr"/>
            <a:r>
              <a:rPr lang="ja-JP" altLang="en-US" sz="1400" b="1" dirty="0">
                <a:ln w="10160">
                  <a:solidFill>
                    <a:schemeClr val="tx1"/>
                  </a:solidFill>
                  <a:prstDash val="solid"/>
                </a:ln>
                <a:solidFill>
                  <a:srgbClr val="92D050"/>
                </a:solidFill>
                <a:effectLst>
                  <a:outerShdw blurRad="38100" dist="22860" dir="5400000" algn="tl" rotWithShape="0">
                    <a:srgbClr val="000000">
                      <a:alpha val="30000"/>
                    </a:srgbClr>
                  </a:outerShdw>
                </a:effectLst>
                <a:latin typeface="メイリオ" panose="020B0604030504040204" pitchFamily="50" charset="-128"/>
                <a:ea typeface="メイリオ" panose="020B0604030504040204" pitchFamily="50" charset="-128"/>
              </a:rPr>
              <a:t>の方へ</a:t>
            </a:r>
            <a:endParaRPr kumimoji="1" lang="ja-JP" altLang="en-US" sz="1400" b="1" dirty="0">
              <a:ln w="10160">
                <a:solidFill>
                  <a:schemeClr val="tx1"/>
                </a:solidFill>
                <a:prstDash val="solid"/>
              </a:ln>
              <a:solidFill>
                <a:srgbClr val="92D050"/>
              </a:solidFill>
              <a:effectLst>
                <a:outerShdw blurRad="38100" dist="22860" dir="5400000" algn="tl" rotWithShape="0">
                  <a:srgbClr val="000000">
                    <a:alpha val="30000"/>
                  </a:srgbClr>
                </a:outerShdw>
              </a:effectLst>
              <a:latin typeface="メイリオ" panose="020B0604030504040204" pitchFamily="50" charset="-128"/>
              <a:ea typeface="メイリオ" panose="020B0604030504040204" pitchFamily="50" charset="-128"/>
            </a:endParaRPr>
          </a:p>
        </p:txBody>
      </p:sp>
      <p:sp>
        <p:nvSpPr>
          <p:cNvPr id="30" name="矢印: 右 29">
            <a:extLst>
              <a:ext uri="{FF2B5EF4-FFF2-40B4-BE49-F238E27FC236}">
                <a16:creationId xmlns:a16="http://schemas.microsoft.com/office/drawing/2014/main" id="{E2F51D7D-2651-201F-3E32-76C3F9C2B65E}"/>
              </a:ext>
            </a:extLst>
          </p:cNvPr>
          <p:cNvSpPr/>
          <p:nvPr/>
        </p:nvSpPr>
        <p:spPr>
          <a:xfrm>
            <a:off x="1466052" y="6737337"/>
            <a:ext cx="636297" cy="174604"/>
          </a:xfrm>
          <a:prstGeom prst="rightArrow">
            <a:avLst/>
          </a:prstGeom>
          <a:solidFill>
            <a:schemeClr val="bg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latin typeface="メイリオ" panose="020B0604030504040204" pitchFamily="50" charset="-128"/>
              <a:ea typeface="メイリオ" panose="020B0604030504040204" pitchFamily="50" charset="-128"/>
            </a:endParaRPr>
          </a:p>
        </p:txBody>
      </p:sp>
      <p:sp>
        <p:nvSpPr>
          <p:cNvPr id="31" name="テキスト ボックス 30">
            <a:extLst>
              <a:ext uri="{FF2B5EF4-FFF2-40B4-BE49-F238E27FC236}">
                <a16:creationId xmlns:a16="http://schemas.microsoft.com/office/drawing/2014/main" id="{3C7575CC-86FB-6ACE-28B7-6AC7B836E926}"/>
              </a:ext>
            </a:extLst>
          </p:cNvPr>
          <p:cNvSpPr txBox="1"/>
          <p:nvPr/>
        </p:nvSpPr>
        <p:spPr>
          <a:xfrm>
            <a:off x="1524373" y="6563786"/>
            <a:ext cx="466794" cy="261610"/>
          </a:xfrm>
          <a:prstGeom prst="rect">
            <a:avLst/>
          </a:prstGeom>
          <a:noFill/>
        </p:spPr>
        <p:txBody>
          <a:bodyPr wrap="none" rtlCol="0">
            <a:spAutoFit/>
          </a:bodyPr>
          <a:lstStyle/>
          <a:p>
            <a:r>
              <a:rPr kumimoji="1" lang="ja-JP" altLang="en-US" sz="1050" dirty="0">
                <a:latin typeface="メイリオ" panose="020B0604030504040204" pitchFamily="50" charset="-128"/>
                <a:ea typeface="メイリオ" panose="020B0604030504040204" pitchFamily="50" charset="-128"/>
              </a:rPr>
              <a:t>受託</a:t>
            </a:r>
          </a:p>
        </p:txBody>
      </p:sp>
      <p:sp>
        <p:nvSpPr>
          <p:cNvPr id="32" name="左中かっこ 31">
            <a:extLst>
              <a:ext uri="{FF2B5EF4-FFF2-40B4-BE49-F238E27FC236}">
                <a16:creationId xmlns:a16="http://schemas.microsoft.com/office/drawing/2014/main" id="{847D22AD-76EC-5AEE-00AF-C0C9DD62EDF9}"/>
              </a:ext>
            </a:extLst>
          </p:cNvPr>
          <p:cNvSpPr/>
          <p:nvPr/>
        </p:nvSpPr>
        <p:spPr>
          <a:xfrm rot="5400000">
            <a:off x="3627674" y="3704490"/>
            <a:ext cx="206835" cy="4539844"/>
          </a:xfrm>
          <a:prstGeom prst="leftBrace">
            <a:avLst/>
          </a:prstGeom>
        </p:spPr>
        <p:style>
          <a:lnRef idx="2">
            <a:schemeClr val="dk1"/>
          </a:lnRef>
          <a:fillRef idx="0">
            <a:schemeClr val="dk1"/>
          </a:fillRef>
          <a:effectRef idx="1">
            <a:schemeClr val="dk1"/>
          </a:effectRef>
          <a:fontRef idx="minor">
            <a:schemeClr val="tx1"/>
          </a:fontRef>
        </p:style>
        <p:txBody>
          <a:bodyPr rtlCol="0" anchor="ctr"/>
          <a:lstStyle/>
          <a:p>
            <a:pPr algn="ctr"/>
            <a:endParaRPr kumimoji="1" lang="ja-JP" altLang="en-US"/>
          </a:p>
        </p:txBody>
      </p:sp>
      <p:sp>
        <p:nvSpPr>
          <p:cNvPr id="33" name="左中かっこ 32">
            <a:extLst>
              <a:ext uri="{FF2B5EF4-FFF2-40B4-BE49-F238E27FC236}">
                <a16:creationId xmlns:a16="http://schemas.microsoft.com/office/drawing/2014/main" id="{45BE5E6E-0A63-F5CA-1FD0-68502D39AB70}"/>
              </a:ext>
            </a:extLst>
          </p:cNvPr>
          <p:cNvSpPr/>
          <p:nvPr/>
        </p:nvSpPr>
        <p:spPr>
          <a:xfrm rot="16200000">
            <a:off x="3654895" y="4205000"/>
            <a:ext cx="160747" cy="4531493"/>
          </a:xfrm>
          <a:prstGeom prst="leftBrace">
            <a:avLst>
              <a:gd name="adj1" fmla="val 8333"/>
              <a:gd name="adj2" fmla="val 60990"/>
            </a:avLst>
          </a:prstGeom>
        </p:spPr>
        <p:style>
          <a:lnRef idx="2">
            <a:schemeClr val="dk1"/>
          </a:lnRef>
          <a:fillRef idx="0">
            <a:schemeClr val="dk1"/>
          </a:fillRef>
          <a:effectRef idx="1">
            <a:schemeClr val="dk1"/>
          </a:effectRef>
          <a:fontRef idx="minor">
            <a:schemeClr val="tx1"/>
          </a:fontRef>
        </p:style>
        <p:txBody>
          <a:bodyPr rtlCol="0" anchor="ctr"/>
          <a:lstStyle/>
          <a:p>
            <a:pPr algn="ctr"/>
            <a:endParaRPr kumimoji="1" lang="ja-JP" altLang="en-US"/>
          </a:p>
        </p:txBody>
      </p:sp>
      <p:sp>
        <p:nvSpPr>
          <p:cNvPr id="34" name="テキスト ボックス 33">
            <a:extLst>
              <a:ext uri="{FF2B5EF4-FFF2-40B4-BE49-F238E27FC236}">
                <a16:creationId xmlns:a16="http://schemas.microsoft.com/office/drawing/2014/main" id="{3ED9710F-FB52-7A7C-3E42-9CE0A7BEDD32}"/>
              </a:ext>
            </a:extLst>
          </p:cNvPr>
          <p:cNvSpPr txBox="1"/>
          <p:nvPr/>
        </p:nvSpPr>
        <p:spPr>
          <a:xfrm>
            <a:off x="2135567" y="6477619"/>
            <a:ext cx="456473" cy="261610"/>
          </a:xfrm>
          <a:prstGeom prst="rect">
            <a:avLst/>
          </a:prstGeom>
          <a:noFill/>
        </p:spPr>
        <p:txBody>
          <a:bodyPr wrap="square" rtlCol="0">
            <a:spAutoFit/>
          </a:bodyPr>
          <a:lstStyle/>
          <a:p>
            <a:r>
              <a:rPr kumimoji="1" lang="ja-JP" altLang="en-US" sz="1050" dirty="0">
                <a:solidFill>
                  <a:schemeClr val="accent6">
                    <a:lumMod val="75000"/>
                  </a:schemeClr>
                </a:solidFill>
                <a:latin typeface="メイリオ" panose="020B0604030504040204" pitchFamily="50" charset="-128"/>
                <a:ea typeface="メイリオ" panose="020B0604030504040204" pitchFamily="50" charset="-128"/>
              </a:rPr>
              <a:t>交付</a:t>
            </a:r>
          </a:p>
        </p:txBody>
      </p:sp>
      <p:sp>
        <p:nvSpPr>
          <p:cNvPr id="35" name="テキスト ボックス 34">
            <a:extLst>
              <a:ext uri="{FF2B5EF4-FFF2-40B4-BE49-F238E27FC236}">
                <a16:creationId xmlns:a16="http://schemas.microsoft.com/office/drawing/2014/main" id="{B77E9087-88DF-694A-EE24-11C0A84586CE}"/>
              </a:ext>
            </a:extLst>
          </p:cNvPr>
          <p:cNvSpPr txBox="1"/>
          <p:nvPr/>
        </p:nvSpPr>
        <p:spPr>
          <a:xfrm>
            <a:off x="2961875" y="6477373"/>
            <a:ext cx="763413" cy="253916"/>
          </a:xfrm>
          <a:prstGeom prst="rect">
            <a:avLst/>
          </a:prstGeom>
          <a:noFill/>
        </p:spPr>
        <p:txBody>
          <a:bodyPr wrap="square" rtlCol="0">
            <a:spAutoFit/>
          </a:bodyPr>
          <a:lstStyle/>
          <a:p>
            <a:r>
              <a:rPr kumimoji="1" lang="ja-JP" altLang="en-US" sz="1050" dirty="0">
                <a:solidFill>
                  <a:srgbClr val="0070C0"/>
                </a:solidFill>
                <a:latin typeface="メイリオ" panose="020B0604030504040204" pitchFamily="50" charset="-128"/>
                <a:ea typeface="メイリオ" panose="020B0604030504040204" pitchFamily="50" charset="-128"/>
              </a:rPr>
              <a:t>交付申請</a:t>
            </a:r>
          </a:p>
        </p:txBody>
      </p:sp>
      <p:sp>
        <p:nvSpPr>
          <p:cNvPr id="36" name="正方形/長方形 35">
            <a:extLst>
              <a:ext uri="{FF2B5EF4-FFF2-40B4-BE49-F238E27FC236}">
                <a16:creationId xmlns:a16="http://schemas.microsoft.com/office/drawing/2014/main" id="{E14BD7CD-2F12-D85A-8644-067E6641E47A}"/>
              </a:ext>
            </a:extLst>
          </p:cNvPr>
          <p:cNvSpPr/>
          <p:nvPr/>
        </p:nvSpPr>
        <p:spPr>
          <a:xfrm>
            <a:off x="0" y="1881807"/>
            <a:ext cx="3880389" cy="2795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b="1" dirty="0">
                <a:solidFill>
                  <a:schemeClr val="tx1"/>
                </a:solidFill>
                <a:latin typeface="メイリオ" panose="020B0604030504040204" pitchFamily="50" charset="-128"/>
                <a:ea typeface="メイリオ" panose="020B0604030504040204" pitchFamily="50" charset="-128"/>
              </a:rPr>
              <a:t>【</a:t>
            </a:r>
            <a:r>
              <a:rPr kumimoji="1" lang="ja-JP" altLang="en-US" b="1" dirty="0">
                <a:solidFill>
                  <a:schemeClr val="tx1"/>
                </a:solidFill>
                <a:latin typeface="メイリオ" panose="020B0604030504040204" pitchFamily="50" charset="-128"/>
                <a:ea typeface="メイリオ" panose="020B0604030504040204" pitchFamily="50" charset="-128"/>
              </a:rPr>
              <a:t>耕畜連携飼料生産組織取組拡大</a:t>
            </a:r>
            <a:r>
              <a:rPr kumimoji="1" lang="en-US" altLang="ja-JP" b="1" dirty="0">
                <a:solidFill>
                  <a:schemeClr val="tx1"/>
                </a:solidFill>
                <a:latin typeface="メイリオ" panose="020B0604030504040204" pitchFamily="50" charset="-128"/>
                <a:ea typeface="メイリオ" panose="020B0604030504040204" pitchFamily="50" charset="-128"/>
              </a:rPr>
              <a:t>】</a:t>
            </a:r>
            <a:endParaRPr kumimoji="1" lang="ja-JP" altLang="en-US" b="1" dirty="0">
              <a:solidFill>
                <a:schemeClr val="tx1"/>
              </a:solidFill>
              <a:latin typeface="メイリオ" panose="020B0604030504040204" pitchFamily="50" charset="-128"/>
              <a:ea typeface="メイリオ" panose="020B0604030504040204" pitchFamily="50" charset="-128"/>
            </a:endParaRPr>
          </a:p>
        </p:txBody>
      </p:sp>
      <p:sp>
        <p:nvSpPr>
          <p:cNvPr id="37" name="四角形: 角を丸くする 36">
            <a:extLst>
              <a:ext uri="{FF2B5EF4-FFF2-40B4-BE49-F238E27FC236}">
                <a16:creationId xmlns:a16="http://schemas.microsoft.com/office/drawing/2014/main" id="{2CBB5D2B-DD82-1D54-8D70-A21E50AFE316}"/>
              </a:ext>
            </a:extLst>
          </p:cNvPr>
          <p:cNvSpPr/>
          <p:nvPr/>
        </p:nvSpPr>
        <p:spPr>
          <a:xfrm>
            <a:off x="74866" y="1820503"/>
            <a:ext cx="7409941" cy="3840655"/>
          </a:xfrm>
          <a:prstGeom prst="roundRect">
            <a:avLst>
              <a:gd name="adj" fmla="val 4977"/>
            </a:avLst>
          </a:prstGeom>
          <a:no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sp>
        <p:nvSpPr>
          <p:cNvPr id="38" name="四角形: 角を丸くする 37">
            <a:extLst>
              <a:ext uri="{FF2B5EF4-FFF2-40B4-BE49-F238E27FC236}">
                <a16:creationId xmlns:a16="http://schemas.microsoft.com/office/drawing/2014/main" id="{DFA4CE15-9EB5-50D8-9A60-C258B16DD049}"/>
              </a:ext>
            </a:extLst>
          </p:cNvPr>
          <p:cNvSpPr/>
          <p:nvPr/>
        </p:nvSpPr>
        <p:spPr>
          <a:xfrm>
            <a:off x="484650" y="2700056"/>
            <a:ext cx="6601950" cy="468594"/>
          </a:xfrm>
          <a:prstGeom prst="roundRect">
            <a:avLst>
              <a:gd name="adj" fmla="val 6645"/>
            </a:avLst>
          </a:prstGeom>
          <a:solidFill>
            <a:schemeClr val="accent6">
              <a:alpha val="2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300" b="1" u="sng" dirty="0">
                <a:solidFill>
                  <a:schemeClr val="tx1"/>
                </a:solidFill>
                <a:latin typeface="メイリオ" panose="020B0604030504040204" pitchFamily="50" charset="-128"/>
                <a:ea typeface="メイリオ" panose="020B0604030504040204" pitchFamily="50" charset="-128"/>
              </a:rPr>
              <a:t>対象となる組織</a:t>
            </a:r>
            <a:r>
              <a:rPr lang="ja-JP" altLang="en-US" sz="1300" dirty="0">
                <a:solidFill>
                  <a:schemeClr val="tx1"/>
                </a:solidFill>
                <a:latin typeface="メイリオ" panose="020B0604030504040204" pitchFamily="50" charset="-128"/>
                <a:ea typeface="メイリオ" panose="020B0604030504040204" pitchFamily="50" charset="-128"/>
              </a:rPr>
              <a:t>    国産飼料利用供給推進の取組の対象となる飼料生産を行う</a:t>
            </a:r>
            <a:endParaRPr lang="en-US" altLang="ja-JP" sz="1300" dirty="0">
              <a:solidFill>
                <a:schemeClr val="tx1"/>
              </a:solidFill>
              <a:latin typeface="メイリオ" panose="020B0604030504040204" pitchFamily="50" charset="-128"/>
              <a:ea typeface="メイリオ" panose="020B0604030504040204" pitchFamily="50" charset="-128"/>
            </a:endParaRPr>
          </a:p>
          <a:p>
            <a:r>
              <a:rPr lang="ja-JP" altLang="en-US" sz="1300" dirty="0">
                <a:solidFill>
                  <a:schemeClr val="tx1"/>
                </a:solidFill>
                <a:latin typeface="メイリオ" panose="020B0604030504040204" pitchFamily="50" charset="-128"/>
                <a:ea typeface="メイリオ" panose="020B0604030504040204" pitchFamily="50" charset="-128"/>
              </a:rPr>
              <a:t>　　　　　　　　 飼料生産組織</a:t>
            </a:r>
          </a:p>
        </p:txBody>
      </p:sp>
      <p:sp>
        <p:nvSpPr>
          <p:cNvPr id="39" name="四角形: 角を丸くする 38">
            <a:extLst>
              <a:ext uri="{FF2B5EF4-FFF2-40B4-BE49-F238E27FC236}">
                <a16:creationId xmlns:a16="http://schemas.microsoft.com/office/drawing/2014/main" id="{22A02080-04AB-600A-FA00-A25374B87E17}"/>
              </a:ext>
            </a:extLst>
          </p:cNvPr>
          <p:cNvSpPr/>
          <p:nvPr/>
        </p:nvSpPr>
        <p:spPr>
          <a:xfrm>
            <a:off x="475147" y="3235099"/>
            <a:ext cx="6590371" cy="2391669"/>
          </a:xfrm>
          <a:prstGeom prst="roundRect">
            <a:avLst>
              <a:gd name="adj" fmla="val 6645"/>
            </a:avLst>
          </a:prstGeom>
          <a:solidFill>
            <a:schemeClr val="accent6">
              <a:alpha val="2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300" b="1" u="sng" dirty="0">
                <a:solidFill>
                  <a:schemeClr val="tx1"/>
                </a:solidFill>
                <a:latin typeface="メイリオ" panose="020B0604030504040204" pitchFamily="50" charset="-128"/>
                <a:ea typeface="メイリオ" panose="020B0604030504040204" pitchFamily="50" charset="-128"/>
              </a:rPr>
              <a:t>対象となる機械等（補助率</a:t>
            </a:r>
            <a:r>
              <a:rPr lang="en-US" altLang="ja-JP" sz="1300" b="1" u="sng" dirty="0">
                <a:solidFill>
                  <a:schemeClr val="tx1"/>
                </a:solidFill>
                <a:latin typeface="メイリオ" panose="020B0604030504040204" pitchFamily="50" charset="-128"/>
                <a:ea typeface="メイリオ" panose="020B0604030504040204" pitchFamily="50" charset="-128"/>
              </a:rPr>
              <a:t>1/2</a:t>
            </a:r>
            <a:r>
              <a:rPr lang="ja-JP" altLang="en-US" sz="1300" b="1" u="sng" dirty="0">
                <a:solidFill>
                  <a:schemeClr val="tx1"/>
                </a:solidFill>
                <a:latin typeface="メイリオ" panose="020B0604030504040204" pitchFamily="50" charset="-128"/>
                <a:ea typeface="メイリオ" panose="020B0604030504040204" pitchFamily="50" charset="-128"/>
              </a:rPr>
              <a:t>）</a:t>
            </a:r>
          </a:p>
          <a:p>
            <a:r>
              <a:rPr lang="ja-JP" altLang="en-US" sz="1300" dirty="0">
                <a:solidFill>
                  <a:schemeClr val="tx1"/>
                </a:solidFill>
                <a:latin typeface="メイリオ" panose="020B0604030504040204" pitchFamily="50" charset="-128"/>
                <a:ea typeface="メイリオ" panose="020B0604030504040204" pitchFamily="50" charset="-128"/>
              </a:rPr>
              <a:t>　・飼料計量器、飼料播種機械、飼料刈取機械、飼料収穫機械、梱包格納用機械、</a:t>
            </a:r>
            <a:endParaRPr lang="en-US" altLang="ja-JP" sz="1300" dirty="0">
              <a:solidFill>
                <a:schemeClr val="tx1"/>
              </a:solidFill>
              <a:latin typeface="メイリオ" panose="020B0604030504040204" pitchFamily="50" charset="-128"/>
              <a:ea typeface="メイリオ" panose="020B0604030504040204" pitchFamily="50" charset="-128"/>
            </a:endParaRPr>
          </a:p>
          <a:p>
            <a:r>
              <a:rPr lang="ja-JP" altLang="en-US" sz="1300" dirty="0">
                <a:solidFill>
                  <a:schemeClr val="tx1"/>
                </a:solidFill>
                <a:latin typeface="メイリオ" panose="020B0604030504040204" pitchFamily="50" charset="-128"/>
                <a:ea typeface="メイリオ" panose="020B0604030504040204" pitchFamily="50" charset="-128"/>
              </a:rPr>
              <a:t>　　飼料運搬車（注１）、トラクター（注２）、暗渠施工機械、溝切機械の購入又は</a:t>
            </a:r>
            <a:endParaRPr lang="en-US" altLang="ja-JP" sz="1300" dirty="0">
              <a:solidFill>
                <a:schemeClr val="tx1"/>
              </a:solidFill>
              <a:latin typeface="メイリオ" panose="020B0604030504040204" pitchFamily="50" charset="-128"/>
              <a:ea typeface="メイリオ" panose="020B0604030504040204" pitchFamily="50" charset="-128"/>
            </a:endParaRPr>
          </a:p>
          <a:p>
            <a:r>
              <a:rPr lang="ja-JP" altLang="en-US" sz="1300" dirty="0">
                <a:solidFill>
                  <a:schemeClr val="tx1"/>
                </a:solidFill>
                <a:latin typeface="メイリオ" panose="020B0604030504040204" pitchFamily="50" charset="-128"/>
                <a:ea typeface="メイリオ" panose="020B0604030504040204" pitchFamily="50" charset="-128"/>
              </a:rPr>
              <a:t>　　リース</a:t>
            </a:r>
          </a:p>
          <a:p>
            <a:r>
              <a:rPr lang="ja-JP" altLang="en-US" sz="1300" dirty="0">
                <a:solidFill>
                  <a:schemeClr val="tx1"/>
                </a:solidFill>
                <a:latin typeface="メイリオ" panose="020B0604030504040204" pitchFamily="50" charset="-128"/>
                <a:ea typeface="メイリオ" panose="020B0604030504040204" pitchFamily="50" charset="-128"/>
              </a:rPr>
              <a:t>　・簡易保管庫の整備（注３）</a:t>
            </a:r>
            <a:endParaRPr lang="en-US" altLang="ja-JP" sz="1300" dirty="0">
              <a:solidFill>
                <a:schemeClr val="tx1"/>
              </a:solidFill>
              <a:latin typeface="メイリオ" panose="020B0604030504040204" pitchFamily="50" charset="-128"/>
              <a:ea typeface="メイリオ" panose="020B0604030504040204" pitchFamily="50" charset="-128"/>
            </a:endParaRPr>
          </a:p>
          <a:p>
            <a:r>
              <a:rPr lang="ja-JP" altLang="en-US" sz="1300" dirty="0">
                <a:solidFill>
                  <a:schemeClr val="tx1"/>
                </a:solidFill>
                <a:latin typeface="メイリオ" panose="020B0604030504040204" pitchFamily="50" charset="-128"/>
                <a:ea typeface="メイリオ" panose="020B0604030504040204" pitchFamily="50" charset="-128"/>
              </a:rPr>
              <a:t>　・家畜ふん尿の処理利用に係る運搬（注４）、散布、深耕施肥用機械の購入又は　　</a:t>
            </a:r>
            <a:endParaRPr lang="en-US" altLang="ja-JP" sz="1300" dirty="0">
              <a:solidFill>
                <a:schemeClr val="tx1"/>
              </a:solidFill>
              <a:latin typeface="メイリオ" panose="020B0604030504040204" pitchFamily="50" charset="-128"/>
              <a:ea typeface="メイリオ" panose="020B0604030504040204" pitchFamily="50" charset="-128"/>
            </a:endParaRPr>
          </a:p>
          <a:p>
            <a:r>
              <a:rPr lang="ja-JP" altLang="en-US" sz="1300" dirty="0">
                <a:solidFill>
                  <a:schemeClr val="tx1"/>
                </a:solidFill>
                <a:latin typeface="メイリオ" panose="020B0604030504040204" pitchFamily="50" charset="-128"/>
                <a:ea typeface="メイリオ" panose="020B0604030504040204" pitchFamily="50" charset="-128"/>
              </a:rPr>
              <a:t>　　リース</a:t>
            </a:r>
          </a:p>
          <a:p>
            <a:r>
              <a:rPr lang="ja-JP" altLang="en-US" sz="1300" dirty="0">
                <a:solidFill>
                  <a:schemeClr val="tx1"/>
                </a:solidFill>
                <a:latin typeface="メイリオ" panose="020B0604030504040204" pitchFamily="50" charset="-128"/>
                <a:ea typeface="メイリオ" panose="020B0604030504040204" pitchFamily="50" charset="-128"/>
              </a:rPr>
              <a:t>　・自動操舵ガイダンスシステム、自動操舵装置等の購入、リース又はレンタル</a:t>
            </a:r>
          </a:p>
          <a:p>
            <a:r>
              <a:rPr lang="ja-JP" altLang="en-US" sz="1300" dirty="0">
                <a:solidFill>
                  <a:schemeClr val="tx1"/>
                </a:solidFill>
                <a:latin typeface="メイリオ" panose="020B0604030504040204" pitchFamily="50" charset="-128"/>
                <a:ea typeface="メイリオ" panose="020B0604030504040204" pitchFamily="50" charset="-128"/>
              </a:rPr>
              <a:t>　・保管庫の借り上げ料</a:t>
            </a:r>
            <a:endParaRPr lang="en-US" altLang="ja-JP" sz="1300" dirty="0">
              <a:solidFill>
                <a:schemeClr val="tx1"/>
              </a:solidFill>
              <a:latin typeface="メイリオ" panose="020B0604030504040204" pitchFamily="50" charset="-128"/>
              <a:ea typeface="メイリオ" panose="020B0604030504040204" pitchFamily="50" charset="-128"/>
            </a:endParaRPr>
          </a:p>
          <a:p>
            <a:r>
              <a:rPr lang="ja-JP" altLang="en-US" sz="1300" dirty="0">
                <a:solidFill>
                  <a:schemeClr val="tx1"/>
                </a:solidFill>
                <a:latin typeface="メイリオ" panose="020B0604030504040204" pitchFamily="50" charset="-128"/>
                <a:ea typeface="メイリオ" panose="020B0604030504040204" pitchFamily="50" charset="-128"/>
              </a:rPr>
              <a:t>　　（注５）</a:t>
            </a:r>
            <a:endParaRPr lang="en-US" altLang="ja-JP" sz="1300" dirty="0">
              <a:solidFill>
                <a:schemeClr val="tx1"/>
              </a:solidFill>
              <a:latin typeface="メイリオ" panose="020B0604030504040204" pitchFamily="50" charset="-128"/>
              <a:ea typeface="メイリオ" panose="020B0604030504040204" pitchFamily="50" charset="-128"/>
            </a:endParaRPr>
          </a:p>
          <a:p>
            <a:endParaRPr lang="en-US" altLang="ja-JP" sz="1300" dirty="0">
              <a:solidFill>
                <a:schemeClr val="tx1"/>
              </a:solidFill>
              <a:latin typeface="メイリオ" panose="020B0604030504040204" pitchFamily="50" charset="-128"/>
              <a:ea typeface="メイリオ" panose="020B0604030504040204" pitchFamily="50" charset="-128"/>
            </a:endParaRPr>
          </a:p>
          <a:p>
            <a:endParaRPr lang="ja-JP" altLang="en-US" sz="1300" dirty="0">
              <a:solidFill>
                <a:schemeClr val="tx1"/>
              </a:solidFill>
              <a:latin typeface="メイリオ" panose="020B0604030504040204" pitchFamily="50" charset="-128"/>
              <a:ea typeface="メイリオ" panose="020B0604030504040204" pitchFamily="50" charset="-128"/>
            </a:endParaRPr>
          </a:p>
        </p:txBody>
      </p:sp>
      <p:sp>
        <p:nvSpPr>
          <p:cNvPr id="40" name="テキスト ボックス 39">
            <a:extLst>
              <a:ext uri="{FF2B5EF4-FFF2-40B4-BE49-F238E27FC236}">
                <a16:creationId xmlns:a16="http://schemas.microsoft.com/office/drawing/2014/main" id="{B3F80802-8FFF-4592-3A80-6E057F1D3650}"/>
              </a:ext>
            </a:extLst>
          </p:cNvPr>
          <p:cNvSpPr txBox="1"/>
          <p:nvPr/>
        </p:nvSpPr>
        <p:spPr>
          <a:xfrm>
            <a:off x="475146" y="2084344"/>
            <a:ext cx="6590370" cy="692497"/>
          </a:xfrm>
          <a:prstGeom prst="rect">
            <a:avLst/>
          </a:prstGeom>
          <a:noFill/>
        </p:spPr>
        <p:txBody>
          <a:bodyPr wrap="square" rtlCol="0">
            <a:spAutoFit/>
          </a:bodyPr>
          <a:lstStyle/>
          <a:p>
            <a:r>
              <a:rPr lang="ja-JP" altLang="en-US" sz="1300" dirty="0">
                <a:latin typeface="メイリオ" panose="020B0604030504040204" pitchFamily="50" charset="-128"/>
                <a:ea typeface="メイリオ" panose="020B0604030504040204" pitchFamily="50" charset="-128"/>
              </a:rPr>
              <a:t>国産飼料利用供給推進の対象となる飼料作物について、飼料生産組織が</a:t>
            </a:r>
            <a:r>
              <a:rPr lang="ja-JP" altLang="en-US" sz="1300" dirty="0">
                <a:solidFill>
                  <a:srgbClr val="FF0000"/>
                </a:solidFill>
                <a:latin typeface="メイリオ" panose="020B0604030504040204" pitchFamily="50" charset="-128"/>
                <a:ea typeface="メイリオ" panose="020B0604030504040204" pitchFamily="50" charset="-128"/>
              </a:rPr>
              <a:t>飼料生産を行うための機械の導入等</a:t>
            </a:r>
            <a:r>
              <a:rPr lang="ja-JP" altLang="en-US" sz="1300" dirty="0">
                <a:latin typeface="メイリオ" panose="020B0604030504040204" pitchFamily="50" charset="-128"/>
                <a:ea typeface="メイリオ" panose="020B0604030504040204" pitchFamily="50" charset="-128"/>
              </a:rPr>
              <a:t>、その取組と一体的に実施する</a:t>
            </a:r>
            <a:r>
              <a:rPr lang="ja-JP" altLang="en-US" sz="1300" dirty="0">
                <a:solidFill>
                  <a:srgbClr val="FF0000"/>
                </a:solidFill>
                <a:latin typeface="メイリオ" panose="020B0604030504040204" pitchFamily="50" charset="-128"/>
                <a:ea typeface="メイリオ" panose="020B0604030504040204" pitchFamily="50" charset="-128"/>
              </a:rPr>
              <a:t>稲わら収穫等を行うための機械の導入</a:t>
            </a:r>
            <a:r>
              <a:rPr lang="ja-JP" altLang="en-US" sz="1300" dirty="0">
                <a:latin typeface="メイリオ" panose="020B0604030504040204" pitchFamily="50" charset="-128"/>
                <a:ea typeface="メイリオ" panose="020B0604030504040204" pitchFamily="50" charset="-128"/>
              </a:rPr>
              <a:t>等を支援します。</a:t>
            </a:r>
            <a:endParaRPr kumimoji="1" lang="ja-JP" altLang="en-US" sz="1300" dirty="0">
              <a:latin typeface="メイリオ" panose="020B0604030504040204" pitchFamily="50" charset="-128"/>
              <a:ea typeface="メイリオ" panose="020B0604030504040204" pitchFamily="50" charset="-128"/>
            </a:endParaRPr>
          </a:p>
        </p:txBody>
      </p:sp>
      <p:sp>
        <p:nvSpPr>
          <p:cNvPr id="41" name="テキスト ボックス 40">
            <a:extLst>
              <a:ext uri="{FF2B5EF4-FFF2-40B4-BE49-F238E27FC236}">
                <a16:creationId xmlns:a16="http://schemas.microsoft.com/office/drawing/2014/main" id="{FB8427CA-C657-361B-CE4C-00044041F637}"/>
              </a:ext>
            </a:extLst>
          </p:cNvPr>
          <p:cNvSpPr txBox="1"/>
          <p:nvPr/>
        </p:nvSpPr>
        <p:spPr>
          <a:xfrm>
            <a:off x="2622851" y="4844290"/>
            <a:ext cx="4421453" cy="830997"/>
          </a:xfrm>
          <a:prstGeom prst="rect">
            <a:avLst/>
          </a:prstGeom>
          <a:noFill/>
        </p:spPr>
        <p:txBody>
          <a:bodyPr wrap="square" rtlCol="0">
            <a:spAutoFit/>
          </a:bodyPr>
          <a:lstStyle/>
          <a:p>
            <a:r>
              <a:rPr lang="ja-JP" altLang="en-US" sz="800" b="1" dirty="0">
                <a:solidFill>
                  <a:srgbClr val="FF0000"/>
                </a:solidFill>
                <a:latin typeface="メイリオ" panose="020B0604030504040204" pitchFamily="50" charset="-128"/>
                <a:ea typeface="メイリオ" panose="020B0604030504040204" pitchFamily="50" charset="-128"/>
              </a:rPr>
              <a:t>注１：飼料運搬車は飼料運搬専用車に限る</a:t>
            </a:r>
            <a:endParaRPr lang="en-US" altLang="ja-JP" sz="800" b="1" dirty="0">
              <a:solidFill>
                <a:srgbClr val="FF0000"/>
              </a:solidFill>
              <a:latin typeface="メイリオ" panose="020B0604030504040204" pitchFamily="50" charset="-128"/>
              <a:ea typeface="メイリオ" panose="020B0604030504040204" pitchFamily="50" charset="-128"/>
            </a:endParaRPr>
          </a:p>
          <a:p>
            <a:r>
              <a:rPr lang="ja-JP" altLang="en-US" sz="800" b="1" dirty="0">
                <a:solidFill>
                  <a:srgbClr val="FF0000"/>
                </a:solidFill>
                <a:latin typeface="メイリオ" panose="020B0604030504040204" pitchFamily="50" charset="-128"/>
                <a:ea typeface="メイリオ" panose="020B0604030504040204" pitchFamily="50" charset="-128"/>
              </a:rPr>
              <a:t>注２：トラクターは、飼料生産に係る機械であってトラクターを動力とする機械と一体的に</a:t>
            </a:r>
            <a:endParaRPr lang="en-US" altLang="ja-JP" sz="800" b="1" dirty="0">
              <a:solidFill>
                <a:srgbClr val="FF0000"/>
              </a:solidFill>
              <a:latin typeface="メイリオ" panose="020B0604030504040204" pitchFamily="50" charset="-128"/>
              <a:ea typeface="メイリオ" panose="020B0604030504040204" pitchFamily="50" charset="-128"/>
            </a:endParaRPr>
          </a:p>
          <a:p>
            <a:r>
              <a:rPr lang="ja-JP" altLang="en-US" sz="800" b="1" dirty="0">
                <a:solidFill>
                  <a:srgbClr val="FF0000"/>
                </a:solidFill>
                <a:latin typeface="メイリオ" panose="020B0604030504040204" pitchFamily="50" charset="-128"/>
                <a:ea typeface="メイリオ" panose="020B0604030504040204" pitchFamily="50" charset="-128"/>
              </a:rPr>
              <a:t>　　　導入する場合に助成する</a:t>
            </a:r>
            <a:endParaRPr lang="en-US" altLang="ja-JP" sz="800" b="1" dirty="0">
              <a:solidFill>
                <a:srgbClr val="FF0000"/>
              </a:solidFill>
              <a:latin typeface="メイリオ" panose="020B0604030504040204" pitchFamily="50" charset="-128"/>
              <a:ea typeface="メイリオ" panose="020B0604030504040204" pitchFamily="50" charset="-128"/>
            </a:endParaRPr>
          </a:p>
          <a:p>
            <a:r>
              <a:rPr lang="ja-JP" altLang="en-US" sz="800" b="1" dirty="0">
                <a:solidFill>
                  <a:srgbClr val="FF0000"/>
                </a:solidFill>
                <a:latin typeface="メイリオ" panose="020B0604030504040204" pitchFamily="50" charset="-128"/>
                <a:ea typeface="メイリオ" panose="020B0604030504040204" pitchFamily="50" charset="-128"/>
              </a:rPr>
              <a:t>注３：簡易保管庫の整備は撤去・移動が可能な構造のものに限るものとする</a:t>
            </a:r>
            <a:endParaRPr lang="en-US" altLang="ja-JP" sz="800" b="1" dirty="0">
              <a:solidFill>
                <a:srgbClr val="FF0000"/>
              </a:solidFill>
              <a:latin typeface="メイリオ" panose="020B0604030504040204" pitchFamily="50" charset="-128"/>
              <a:ea typeface="メイリオ" panose="020B0604030504040204" pitchFamily="50" charset="-128"/>
            </a:endParaRPr>
          </a:p>
          <a:p>
            <a:r>
              <a:rPr lang="ja-JP" altLang="en-US" sz="800" b="1" dirty="0">
                <a:solidFill>
                  <a:srgbClr val="FF0000"/>
                </a:solidFill>
                <a:latin typeface="メイリオ" panose="020B0604030504040204" pitchFamily="50" charset="-128"/>
                <a:ea typeface="メイリオ" panose="020B0604030504040204" pitchFamily="50" charset="-128"/>
              </a:rPr>
              <a:t>注４：家畜ふん尿の処理利用に係る運搬用機械は家畜ふん尿の運搬専用機械に限る</a:t>
            </a:r>
            <a:endParaRPr lang="en-US" altLang="ja-JP" sz="800" b="1" dirty="0">
              <a:solidFill>
                <a:srgbClr val="FF0000"/>
              </a:solidFill>
              <a:latin typeface="メイリオ" panose="020B0604030504040204" pitchFamily="50" charset="-128"/>
              <a:ea typeface="メイリオ" panose="020B0604030504040204" pitchFamily="50" charset="-128"/>
            </a:endParaRPr>
          </a:p>
          <a:p>
            <a:r>
              <a:rPr lang="ja-JP" altLang="en-US" sz="800" b="1" dirty="0">
                <a:solidFill>
                  <a:srgbClr val="FF0000"/>
                </a:solidFill>
                <a:latin typeface="メイリオ" panose="020B0604030504040204" pitchFamily="50" charset="-128"/>
                <a:ea typeface="メイリオ" panose="020B0604030504040204" pitchFamily="50" charset="-128"/>
              </a:rPr>
              <a:t>注５：</a:t>
            </a:r>
            <a:r>
              <a:rPr kumimoji="1" lang="ja-JP" altLang="en-US" sz="800" b="1" dirty="0">
                <a:solidFill>
                  <a:srgbClr val="FF0000"/>
                </a:solidFill>
                <a:latin typeface="メイリオ" panose="020B0604030504040204" pitchFamily="50" charset="-128"/>
                <a:ea typeface="メイリオ" panose="020B0604030504040204" pitchFamily="50" charset="-128"/>
              </a:rPr>
              <a:t>保管庫の借り上げ料について</a:t>
            </a:r>
            <a:r>
              <a:rPr lang="ja-JP" altLang="en-US" sz="800" b="1" dirty="0">
                <a:solidFill>
                  <a:srgbClr val="FF0000"/>
                </a:solidFill>
                <a:latin typeface="メイリオ" panose="020B0604030504040204" pitchFamily="50" charset="-128"/>
                <a:ea typeface="メイリオ" panose="020B0604030504040204" pitchFamily="50" charset="-128"/>
              </a:rPr>
              <a:t>は</a:t>
            </a:r>
            <a:r>
              <a:rPr kumimoji="1" lang="ja-JP" altLang="en-US" sz="800" b="1" dirty="0">
                <a:solidFill>
                  <a:srgbClr val="FF0000"/>
                </a:solidFill>
                <a:latin typeface="メイリオ" panose="020B0604030504040204" pitchFamily="50" charset="-128"/>
                <a:ea typeface="メイリオ" panose="020B0604030504040204" pitchFamily="50" charset="-128"/>
              </a:rPr>
              <a:t>飼料生産組織当たり</a:t>
            </a:r>
            <a:r>
              <a:rPr kumimoji="1" lang="en-US" altLang="ja-JP" sz="800" b="1" dirty="0">
                <a:solidFill>
                  <a:srgbClr val="FF0000"/>
                </a:solidFill>
                <a:latin typeface="メイリオ" panose="020B0604030504040204" pitchFamily="50" charset="-128"/>
                <a:ea typeface="メイリオ" panose="020B0604030504040204" pitchFamily="50" charset="-128"/>
              </a:rPr>
              <a:t>100</a:t>
            </a:r>
            <a:r>
              <a:rPr kumimoji="1" lang="ja-JP" altLang="en-US" sz="800" b="1" dirty="0">
                <a:solidFill>
                  <a:srgbClr val="FF0000"/>
                </a:solidFill>
                <a:latin typeface="メイリオ" panose="020B0604030504040204" pitchFamily="50" charset="-128"/>
                <a:ea typeface="メイリオ" panose="020B0604030504040204" pitchFamily="50" charset="-128"/>
              </a:rPr>
              <a:t>万円以内／年とする</a:t>
            </a:r>
          </a:p>
        </p:txBody>
      </p:sp>
      <p:pic>
        <p:nvPicPr>
          <p:cNvPr id="42" name="図 41" descr="アイコン&#10;&#10;自動的に生成された説明">
            <a:extLst>
              <a:ext uri="{FF2B5EF4-FFF2-40B4-BE49-F238E27FC236}">
                <a16:creationId xmlns:a16="http://schemas.microsoft.com/office/drawing/2014/main" id="{FCA8751C-F34F-E047-B0E9-8ECDBFC34E6A}"/>
              </a:ext>
            </a:extLst>
          </p:cNvPr>
          <p:cNvPicPr>
            <a:picLocks noChangeAspect="1"/>
          </p:cNvPicPr>
          <p:nvPr/>
        </p:nvPicPr>
        <p:blipFill>
          <a:blip r:embed="rId3" cstate="print">
            <a:biLevel thresh="50000"/>
            <a:extLst>
              <a:ext uri="{28A0092B-C50C-407E-A947-70E740481C1C}">
                <a14:useLocalDpi xmlns:a14="http://schemas.microsoft.com/office/drawing/2010/main" val="0"/>
              </a:ext>
            </a:extLst>
          </a:blip>
          <a:stretch>
            <a:fillRect/>
          </a:stretch>
        </p:blipFill>
        <p:spPr>
          <a:xfrm>
            <a:off x="1645025" y="4916670"/>
            <a:ext cx="826615" cy="826615"/>
          </a:xfrm>
          <a:prstGeom prst="rect">
            <a:avLst/>
          </a:prstGeom>
        </p:spPr>
      </p:pic>
      <p:pic>
        <p:nvPicPr>
          <p:cNvPr id="43" name="図 42">
            <a:extLst>
              <a:ext uri="{FF2B5EF4-FFF2-40B4-BE49-F238E27FC236}">
                <a16:creationId xmlns:a16="http://schemas.microsoft.com/office/drawing/2014/main" id="{6A9A3444-C01B-EFE7-6D04-0D6BAEEC041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867503" y="5144698"/>
            <a:ext cx="626312" cy="626312"/>
          </a:xfrm>
          <a:prstGeom prst="rect">
            <a:avLst/>
          </a:prstGeom>
        </p:spPr>
      </p:pic>
      <p:grpSp>
        <p:nvGrpSpPr>
          <p:cNvPr id="44" name="グループ化 43">
            <a:extLst>
              <a:ext uri="{FF2B5EF4-FFF2-40B4-BE49-F238E27FC236}">
                <a16:creationId xmlns:a16="http://schemas.microsoft.com/office/drawing/2014/main" id="{3C7F5727-6FB2-D44A-264C-B05893EE7FE6}"/>
              </a:ext>
            </a:extLst>
          </p:cNvPr>
          <p:cNvGrpSpPr/>
          <p:nvPr/>
        </p:nvGrpSpPr>
        <p:grpSpPr>
          <a:xfrm>
            <a:off x="553590" y="9681867"/>
            <a:ext cx="6093893" cy="853507"/>
            <a:chOff x="8668170" y="7122093"/>
            <a:chExt cx="6315723" cy="850721"/>
          </a:xfrm>
        </p:grpSpPr>
        <p:pic>
          <p:nvPicPr>
            <p:cNvPr id="45" name="図 44" descr="挿絵 が含まれている画像&#10;&#10;自動的に生成された説明">
              <a:extLst>
                <a:ext uri="{FF2B5EF4-FFF2-40B4-BE49-F238E27FC236}">
                  <a16:creationId xmlns:a16="http://schemas.microsoft.com/office/drawing/2014/main" id="{A699EC6A-86B3-C01B-97EC-E6AF37869CD8}"/>
                </a:ext>
              </a:extLst>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668170" y="7169252"/>
              <a:ext cx="302918" cy="699041"/>
            </a:xfrm>
            <a:prstGeom prst="rect">
              <a:avLst/>
            </a:prstGeom>
          </p:spPr>
        </p:pic>
        <p:sp>
          <p:nvSpPr>
            <p:cNvPr id="46" name="正方形/長方形 45">
              <a:extLst>
                <a:ext uri="{FF2B5EF4-FFF2-40B4-BE49-F238E27FC236}">
                  <a16:creationId xmlns:a16="http://schemas.microsoft.com/office/drawing/2014/main" id="{19025C5B-019C-CE87-9861-83B00CF8E190}"/>
                </a:ext>
              </a:extLst>
            </p:cNvPr>
            <p:cNvSpPr/>
            <p:nvPr/>
          </p:nvSpPr>
          <p:spPr>
            <a:xfrm>
              <a:off x="10948516" y="7595788"/>
              <a:ext cx="1249027" cy="2725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r>
                <a:rPr kumimoji="1" lang="en-US" altLang="ja-JP" sz="900" dirty="0">
                  <a:solidFill>
                    <a:schemeClr val="tx1"/>
                  </a:solidFill>
                  <a:latin typeface="Meiryo UI" panose="020B0604030504040204" pitchFamily="50" charset="-128"/>
                  <a:ea typeface="Meiryo UI" panose="020B0604030504040204" pitchFamily="50" charset="-128"/>
                </a:rPr>
                <a:t>Android</a:t>
              </a:r>
              <a:endParaRPr kumimoji="1" lang="ja-JP" altLang="en-US" sz="900" dirty="0">
                <a:solidFill>
                  <a:schemeClr val="tx1"/>
                </a:solidFill>
                <a:latin typeface="Meiryo UI" panose="020B0604030504040204" pitchFamily="50" charset="-128"/>
                <a:ea typeface="Meiryo UI" panose="020B0604030504040204" pitchFamily="50" charset="-128"/>
              </a:endParaRPr>
            </a:p>
          </p:txBody>
        </p:sp>
        <p:sp>
          <p:nvSpPr>
            <p:cNvPr id="47" name="正方形/長方形 46">
              <a:extLst>
                <a:ext uri="{FF2B5EF4-FFF2-40B4-BE49-F238E27FC236}">
                  <a16:creationId xmlns:a16="http://schemas.microsoft.com/office/drawing/2014/main" id="{D92DA528-4A87-9B3E-21EA-1C0D760B367E}"/>
                </a:ext>
              </a:extLst>
            </p:cNvPr>
            <p:cNvSpPr/>
            <p:nvPr/>
          </p:nvSpPr>
          <p:spPr>
            <a:xfrm>
              <a:off x="11501457" y="7601372"/>
              <a:ext cx="1249027" cy="2725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r>
                <a:rPr kumimoji="1" lang="en-US" altLang="ja-JP" sz="900" dirty="0">
                  <a:solidFill>
                    <a:schemeClr val="tx1"/>
                  </a:solidFill>
                  <a:latin typeface="Meiryo UI" panose="020B0604030504040204" pitchFamily="50" charset="-128"/>
                  <a:ea typeface="Meiryo UI" panose="020B0604030504040204" pitchFamily="50" charset="-128"/>
                </a:rPr>
                <a:t>iOS</a:t>
              </a:r>
              <a:endParaRPr kumimoji="1" lang="ja-JP" altLang="en-US" sz="900" dirty="0">
                <a:solidFill>
                  <a:schemeClr val="tx1"/>
                </a:solidFill>
                <a:latin typeface="Meiryo UI" panose="020B0604030504040204" pitchFamily="50" charset="-128"/>
                <a:ea typeface="Meiryo UI" panose="020B0604030504040204" pitchFamily="50" charset="-128"/>
              </a:endParaRPr>
            </a:p>
          </p:txBody>
        </p:sp>
        <p:grpSp>
          <p:nvGrpSpPr>
            <p:cNvPr id="48" name="グループ化 47">
              <a:extLst>
                <a:ext uri="{FF2B5EF4-FFF2-40B4-BE49-F238E27FC236}">
                  <a16:creationId xmlns:a16="http://schemas.microsoft.com/office/drawing/2014/main" id="{116199A2-7A9C-BE2D-FC31-4C1A5C5D4B23}"/>
                </a:ext>
              </a:extLst>
            </p:cNvPr>
            <p:cNvGrpSpPr/>
            <p:nvPr/>
          </p:nvGrpSpPr>
          <p:grpSpPr>
            <a:xfrm>
              <a:off x="13322396" y="7123059"/>
              <a:ext cx="1661497" cy="749851"/>
              <a:chOff x="4862758" y="8944088"/>
              <a:chExt cx="1661497" cy="749851"/>
            </a:xfrm>
          </p:grpSpPr>
          <p:sp>
            <p:nvSpPr>
              <p:cNvPr id="60" name="四角形: 角を丸くする 59">
                <a:extLst>
                  <a:ext uri="{FF2B5EF4-FFF2-40B4-BE49-F238E27FC236}">
                    <a16:creationId xmlns:a16="http://schemas.microsoft.com/office/drawing/2014/main" id="{8BD228FD-83D3-8DEE-79CA-2522DB92ACE0}"/>
                  </a:ext>
                </a:extLst>
              </p:cNvPr>
              <p:cNvSpPr/>
              <p:nvPr/>
            </p:nvSpPr>
            <p:spPr>
              <a:xfrm>
                <a:off x="4862758" y="8944088"/>
                <a:ext cx="1661497" cy="749851"/>
              </a:xfrm>
              <a:prstGeom prst="roundRect">
                <a:avLst/>
              </a:prstGeom>
              <a:solidFill>
                <a:schemeClr val="accent1">
                  <a:lumMod val="40000"/>
                  <a:lumOff val="60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1" name="矢印: 左 60">
                <a:extLst>
                  <a:ext uri="{FF2B5EF4-FFF2-40B4-BE49-F238E27FC236}">
                    <a16:creationId xmlns:a16="http://schemas.microsoft.com/office/drawing/2014/main" id="{A487C6D0-C8E6-88FD-9313-140F9ACB4F22}"/>
                  </a:ext>
                </a:extLst>
              </p:cNvPr>
              <p:cNvSpPr/>
              <p:nvPr/>
            </p:nvSpPr>
            <p:spPr>
              <a:xfrm>
                <a:off x="5684462" y="9283590"/>
                <a:ext cx="667414" cy="369332"/>
              </a:xfrm>
              <a:prstGeom prst="left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rgbClr val="FF0000"/>
                  </a:solidFill>
                </a:endParaRPr>
              </a:p>
            </p:txBody>
          </p:sp>
          <p:sp>
            <p:nvSpPr>
              <p:cNvPr id="62" name="テキスト ボックス 61">
                <a:extLst>
                  <a:ext uri="{FF2B5EF4-FFF2-40B4-BE49-F238E27FC236}">
                    <a16:creationId xmlns:a16="http://schemas.microsoft.com/office/drawing/2014/main" id="{2E3DB493-6A70-C418-FEAE-8B6D63F562D3}"/>
                  </a:ext>
                </a:extLst>
              </p:cNvPr>
              <p:cNvSpPr txBox="1"/>
              <p:nvPr/>
            </p:nvSpPr>
            <p:spPr>
              <a:xfrm>
                <a:off x="5653504" y="8968813"/>
                <a:ext cx="761747" cy="369332"/>
              </a:xfrm>
              <a:prstGeom prst="rect">
                <a:avLst/>
              </a:prstGeom>
              <a:noFill/>
            </p:spPr>
            <p:txBody>
              <a:bodyPr wrap="none" rtlCol="0">
                <a:spAutoFit/>
              </a:bodyPr>
              <a:lstStyle/>
              <a:p>
                <a:pPr algn="ctr"/>
                <a:r>
                  <a:rPr lang="ja-JP" altLang="en-US" sz="900" b="1" dirty="0"/>
                  <a:t>要綱・要領</a:t>
                </a:r>
                <a:endParaRPr lang="en-US" altLang="ja-JP" sz="900" b="1" dirty="0"/>
              </a:p>
              <a:p>
                <a:pPr algn="ctr"/>
                <a:r>
                  <a:rPr kumimoji="1" lang="ja-JP" altLang="en-US" sz="900" b="1" dirty="0"/>
                  <a:t>はこちら</a:t>
                </a:r>
              </a:p>
            </p:txBody>
          </p:sp>
          <p:pic>
            <p:nvPicPr>
              <p:cNvPr id="63" name="図 62">
                <a:hlinkClick r:id="rId6"/>
                <a:extLst>
                  <a:ext uri="{FF2B5EF4-FFF2-40B4-BE49-F238E27FC236}">
                    <a16:creationId xmlns:a16="http://schemas.microsoft.com/office/drawing/2014/main" id="{70AA99D7-5F75-6195-0D5B-650E5BA6888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936032" y="8990962"/>
                <a:ext cx="667413" cy="656101"/>
              </a:xfrm>
              <a:prstGeom prst="rect">
                <a:avLst/>
              </a:prstGeom>
            </p:spPr>
          </p:pic>
        </p:grpSp>
        <p:sp>
          <p:nvSpPr>
            <p:cNvPr id="49" name="吹き出し: 四角形 48">
              <a:extLst>
                <a:ext uri="{FF2B5EF4-FFF2-40B4-BE49-F238E27FC236}">
                  <a16:creationId xmlns:a16="http://schemas.microsoft.com/office/drawing/2014/main" id="{944599D1-DDC6-EC03-049B-A8F7FF67EB94}"/>
                </a:ext>
              </a:extLst>
            </p:cNvPr>
            <p:cNvSpPr/>
            <p:nvPr/>
          </p:nvSpPr>
          <p:spPr>
            <a:xfrm>
              <a:off x="9191846" y="7122093"/>
              <a:ext cx="4008955" cy="751784"/>
            </a:xfrm>
            <a:prstGeom prst="wedgeRectCallout">
              <a:avLst>
                <a:gd name="adj1" fmla="val -53400"/>
                <a:gd name="adj2" fmla="val -2743"/>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50" name="四角形: 角を丸くする 49">
              <a:extLst>
                <a:ext uri="{FF2B5EF4-FFF2-40B4-BE49-F238E27FC236}">
                  <a16:creationId xmlns:a16="http://schemas.microsoft.com/office/drawing/2014/main" id="{F48EA276-E9BC-6B1D-20DC-98A5FFCFABBE}"/>
                </a:ext>
              </a:extLst>
            </p:cNvPr>
            <p:cNvSpPr/>
            <p:nvPr/>
          </p:nvSpPr>
          <p:spPr>
            <a:xfrm>
              <a:off x="11205087" y="7152241"/>
              <a:ext cx="1968542" cy="69865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1" name="テキスト ボックス 50">
              <a:extLst>
                <a:ext uri="{FF2B5EF4-FFF2-40B4-BE49-F238E27FC236}">
                  <a16:creationId xmlns:a16="http://schemas.microsoft.com/office/drawing/2014/main" id="{FA603987-2C32-DC00-BD18-122FCA1AB976}"/>
                </a:ext>
              </a:extLst>
            </p:cNvPr>
            <p:cNvSpPr txBox="1"/>
            <p:nvPr/>
          </p:nvSpPr>
          <p:spPr>
            <a:xfrm>
              <a:off x="9231071" y="7189763"/>
              <a:ext cx="3785998" cy="646331"/>
            </a:xfrm>
            <a:prstGeom prst="rect">
              <a:avLst/>
            </a:prstGeom>
            <a:noFill/>
          </p:spPr>
          <p:txBody>
            <a:bodyPr wrap="square" rtlCol="0">
              <a:spAutoFit/>
            </a:bodyPr>
            <a:lstStyle/>
            <a:p>
              <a:r>
                <a:rPr kumimoji="1" lang="ja-JP" altLang="en-US" sz="1200" b="1" u="sng" dirty="0"/>
                <a:t>それぞれの事業の具体的な</a:t>
              </a:r>
              <a:endParaRPr kumimoji="1" lang="en-US" altLang="ja-JP" sz="1200" b="1" u="sng" dirty="0"/>
            </a:p>
            <a:p>
              <a:r>
                <a:rPr kumimoji="1" lang="ja-JP" altLang="en-US" sz="1200" b="1" u="sng" dirty="0"/>
                <a:t>公募情報は</a:t>
              </a:r>
              <a:r>
                <a:rPr kumimoji="1" lang="en-US" altLang="ja-JP" sz="1200" b="1" u="sng" dirty="0"/>
                <a:t>MAFF</a:t>
              </a:r>
              <a:r>
                <a:rPr kumimoji="1" lang="ja-JP" altLang="en-US" sz="1200" b="1" u="sng" dirty="0"/>
                <a:t>アプリ</a:t>
              </a:r>
              <a:endParaRPr kumimoji="1" lang="en-US" altLang="ja-JP" sz="1200" b="1" u="sng" dirty="0"/>
            </a:p>
            <a:p>
              <a:r>
                <a:rPr kumimoji="1" lang="ja-JP" altLang="en-US" sz="1200" b="1" u="sng" dirty="0"/>
                <a:t>を参照してください。</a:t>
              </a:r>
              <a:endParaRPr kumimoji="1" lang="en-US" altLang="ja-JP" sz="1200" b="1" u="sng" dirty="0"/>
            </a:p>
          </p:txBody>
        </p:sp>
        <p:pic>
          <p:nvPicPr>
            <p:cNvPr id="52" name="図 51" descr="屋内 が含まれている画像&#10;&#10;自動的に生成された説明">
              <a:hlinkClick r:id="rId8"/>
              <a:extLst>
                <a:ext uri="{FF2B5EF4-FFF2-40B4-BE49-F238E27FC236}">
                  <a16:creationId xmlns:a16="http://schemas.microsoft.com/office/drawing/2014/main" id="{DDAFDAAC-8A56-B84C-6503-518C6DB422F7}"/>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1263765" y="7204005"/>
              <a:ext cx="543152" cy="545946"/>
            </a:xfrm>
            <a:prstGeom prst="rect">
              <a:avLst/>
            </a:prstGeom>
          </p:spPr>
        </p:pic>
        <p:pic>
          <p:nvPicPr>
            <p:cNvPr id="53" name="図 52">
              <a:hlinkClick r:id="rId10"/>
              <a:extLst>
                <a:ext uri="{FF2B5EF4-FFF2-40B4-BE49-F238E27FC236}">
                  <a16:creationId xmlns:a16="http://schemas.microsoft.com/office/drawing/2014/main" id="{4B7866E3-5291-0657-9BEF-AC8AAC207956}"/>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1809065" y="7198610"/>
              <a:ext cx="565045" cy="558675"/>
            </a:xfrm>
            <a:prstGeom prst="rect">
              <a:avLst/>
            </a:prstGeom>
          </p:spPr>
        </p:pic>
        <p:sp>
          <p:nvSpPr>
            <p:cNvPr id="54" name="テキスト ボックス 53">
              <a:extLst>
                <a:ext uri="{FF2B5EF4-FFF2-40B4-BE49-F238E27FC236}">
                  <a16:creationId xmlns:a16="http://schemas.microsoft.com/office/drawing/2014/main" id="{0C7F665A-C7CA-C214-FC1D-B6F76C3B5463}"/>
                </a:ext>
              </a:extLst>
            </p:cNvPr>
            <p:cNvSpPr txBox="1"/>
            <p:nvPr/>
          </p:nvSpPr>
          <p:spPr>
            <a:xfrm>
              <a:off x="12246824" y="7134418"/>
              <a:ext cx="992579" cy="507831"/>
            </a:xfrm>
            <a:prstGeom prst="rect">
              <a:avLst/>
            </a:prstGeom>
            <a:noFill/>
          </p:spPr>
          <p:txBody>
            <a:bodyPr wrap="none" rtlCol="0">
              <a:spAutoFit/>
            </a:bodyPr>
            <a:lstStyle/>
            <a:p>
              <a:pPr algn="ctr"/>
              <a:r>
                <a:rPr kumimoji="1" lang="ja-JP" altLang="en-US" sz="900" b="1" dirty="0"/>
                <a:t>アプリの</a:t>
              </a:r>
              <a:endParaRPr kumimoji="1" lang="en-US" altLang="ja-JP" sz="900" b="1" dirty="0"/>
            </a:p>
            <a:p>
              <a:pPr algn="ctr"/>
              <a:r>
                <a:rPr kumimoji="1" lang="ja-JP" altLang="en-US" sz="900" b="1" dirty="0"/>
                <a:t>ダウンロードは</a:t>
              </a:r>
              <a:endParaRPr kumimoji="1" lang="en-US" altLang="ja-JP" sz="900" b="1" dirty="0"/>
            </a:p>
            <a:p>
              <a:pPr algn="ctr"/>
              <a:r>
                <a:rPr kumimoji="1" lang="ja-JP" altLang="en-US" sz="900" b="1" dirty="0"/>
                <a:t>こちら</a:t>
              </a:r>
            </a:p>
          </p:txBody>
        </p:sp>
        <p:sp>
          <p:nvSpPr>
            <p:cNvPr id="55" name="矢印: 左 54">
              <a:extLst>
                <a:ext uri="{FF2B5EF4-FFF2-40B4-BE49-F238E27FC236}">
                  <a16:creationId xmlns:a16="http://schemas.microsoft.com/office/drawing/2014/main" id="{502EC9EB-88A0-97E0-5AAF-2567230A48EC}"/>
                </a:ext>
              </a:extLst>
            </p:cNvPr>
            <p:cNvSpPr/>
            <p:nvPr/>
          </p:nvSpPr>
          <p:spPr>
            <a:xfrm>
              <a:off x="12464743" y="7570857"/>
              <a:ext cx="492055" cy="272505"/>
            </a:xfrm>
            <a:prstGeom prst="left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rgbClr val="FF0000"/>
                </a:solidFill>
              </a:endParaRPr>
            </a:p>
          </p:txBody>
        </p:sp>
        <p:sp>
          <p:nvSpPr>
            <p:cNvPr id="56" name="テキスト ボックス 55">
              <a:extLst>
                <a:ext uri="{FF2B5EF4-FFF2-40B4-BE49-F238E27FC236}">
                  <a16:creationId xmlns:a16="http://schemas.microsoft.com/office/drawing/2014/main" id="{5268D138-0D09-E119-A21A-3233860D01D1}"/>
                </a:ext>
              </a:extLst>
            </p:cNvPr>
            <p:cNvSpPr txBox="1"/>
            <p:nvPr/>
          </p:nvSpPr>
          <p:spPr>
            <a:xfrm>
              <a:off x="14221908" y="7541841"/>
              <a:ext cx="711201" cy="215444"/>
            </a:xfrm>
            <a:prstGeom prst="rect">
              <a:avLst/>
            </a:prstGeom>
            <a:noFill/>
          </p:spPr>
          <p:txBody>
            <a:bodyPr wrap="square" rtlCol="0">
              <a:spAutoFit/>
            </a:bodyPr>
            <a:lstStyle/>
            <a:p>
              <a:r>
                <a:rPr lang="ja-JP" altLang="en-US" sz="800" b="1" dirty="0">
                  <a:solidFill>
                    <a:schemeClr val="bg1"/>
                  </a:solidFill>
                </a:rPr>
                <a:t>クリック</a:t>
              </a:r>
              <a:endParaRPr kumimoji="1" lang="ja-JP" altLang="en-US" sz="800" b="1" dirty="0">
                <a:solidFill>
                  <a:schemeClr val="bg1"/>
                </a:solidFill>
              </a:endParaRPr>
            </a:p>
          </p:txBody>
        </p:sp>
        <p:sp>
          <p:nvSpPr>
            <p:cNvPr id="57" name="テキスト ボックス 56">
              <a:extLst>
                <a:ext uri="{FF2B5EF4-FFF2-40B4-BE49-F238E27FC236}">
                  <a16:creationId xmlns:a16="http://schemas.microsoft.com/office/drawing/2014/main" id="{D4E6C385-7220-2780-1B23-6769BF5731D4}"/>
                </a:ext>
              </a:extLst>
            </p:cNvPr>
            <p:cNvSpPr txBox="1"/>
            <p:nvPr/>
          </p:nvSpPr>
          <p:spPr>
            <a:xfrm>
              <a:off x="12495705" y="7599387"/>
              <a:ext cx="711201" cy="215444"/>
            </a:xfrm>
            <a:prstGeom prst="rect">
              <a:avLst/>
            </a:prstGeom>
            <a:noFill/>
          </p:spPr>
          <p:txBody>
            <a:bodyPr wrap="square" rtlCol="0">
              <a:spAutoFit/>
            </a:bodyPr>
            <a:lstStyle/>
            <a:p>
              <a:r>
                <a:rPr kumimoji="1" lang="ja-JP" altLang="en-US" sz="800" b="1" dirty="0">
                  <a:solidFill>
                    <a:schemeClr val="bg1"/>
                  </a:solidFill>
                </a:rPr>
                <a:t>タップ</a:t>
              </a:r>
            </a:p>
          </p:txBody>
        </p:sp>
        <p:sp>
          <p:nvSpPr>
            <p:cNvPr id="58" name="正方形/長方形 57">
              <a:extLst>
                <a:ext uri="{FF2B5EF4-FFF2-40B4-BE49-F238E27FC236}">
                  <a16:creationId xmlns:a16="http://schemas.microsoft.com/office/drawing/2014/main" id="{E41803D5-FB89-88E0-0E6C-9F7C52C4AF80}"/>
                </a:ext>
              </a:extLst>
            </p:cNvPr>
            <p:cNvSpPr/>
            <p:nvPr/>
          </p:nvSpPr>
          <p:spPr>
            <a:xfrm>
              <a:off x="10909914" y="7698052"/>
              <a:ext cx="1249027" cy="2725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r>
                <a:rPr kumimoji="1" lang="en-US" altLang="ja-JP" sz="900" dirty="0">
                  <a:solidFill>
                    <a:schemeClr val="tx1"/>
                  </a:solidFill>
                  <a:latin typeface="Meiryo UI" panose="020B0604030504040204" pitchFamily="50" charset="-128"/>
                  <a:ea typeface="Meiryo UI" panose="020B0604030504040204" pitchFamily="50" charset="-128"/>
                </a:rPr>
                <a:t>Android</a:t>
              </a:r>
              <a:endParaRPr kumimoji="1" lang="ja-JP" altLang="en-US" sz="900" dirty="0">
                <a:solidFill>
                  <a:schemeClr val="tx1"/>
                </a:solidFill>
                <a:latin typeface="Meiryo UI" panose="020B0604030504040204" pitchFamily="50" charset="-128"/>
                <a:ea typeface="Meiryo UI" panose="020B0604030504040204" pitchFamily="50" charset="-128"/>
              </a:endParaRPr>
            </a:p>
          </p:txBody>
        </p:sp>
        <p:sp>
          <p:nvSpPr>
            <p:cNvPr id="59" name="正方形/長方形 58">
              <a:extLst>
                <a:ext uri="{FF2B5EF4-FFF2-40B4-BE49-F238E27FC236}">
                  <a16:creationId xmlns:a16="http://schemas.microsoft.com/office/drawing/2014/main" id="{F5E65236-686E-DADF-43FA-AD987CBE5310}"/>
                </a:ext>
              </a:extLst>
            </p:cNvPr>
            <p:cNvSpPr/>
            <p:nvPr/>
          </p:nvSpPr>
          <p:spPr>
            <a:xfrm>
              <a:off x="11459120" y="7700309"/>
              <a:ext cx="1249027" cy="2725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r>
                <a:rPr kumimoji="1" lang="en-US" altLang="ja-JP" sz="900" dirty="0">
                  <a:solidFill>
                    <a:schemeClr val="tx1"/>
                  </a:solidFill>
                  <a:latin typeface="Meiryo UI" panose="020B0604030504040204" pitchFamily="50" charset="-128"/>
                  <a:ea typeface="Meiryo UI" panose="020B0604030504040204" pitchFamily="50" charset="-128"/>
                </a:rPr>
                <a:t>iOS</a:t>
              </a:r>
              <a:endParaRPr kumimoji="1" lang="ja-JP" altLang="en-US" sz="900" dirty="0">
                <a:solidFill>
                  <a:schemeClr val="tx1"/>
                </a:solidFill>
                <a:latin typeface="Meiryo UI" panose="020B0604030504040204" pitchFamily="50" charset="-128"/>
                <a:ea typeface="Meiryo UI" panose="020B0604030504040204" pitchFamily="50" charset="-128"/>
              </a:endParaRPr>
            </a:p>
          </p:txBody>
        </p:sp>
      </p:grpSp>
      <p:sp>
        <p:nvSpPr>
          <p:cNvPr id="64" name="四角形: 角を丸くする 63">
            <a:extLst>
              <a:ext uri="{FF2B5EF4-FFF2-40B4-BE49-F238E27FC236}">
                <a16:creationId xmlns:a16="http://schemas.microsoft.com/office/drawing/2014/main" id="{30C81A46-4342-0C99-45E3-2072CF74F852}"/>
              </a:ext>
            </a:extLst>
          </p:cNvPr>
          <p:cNvSpPr/>
          <p:nvPr/>
        </p:nvSpPr>
        <p:spPr>
          <a:xfrm>
            <a:off x="1992580" y="1096516"/>
            <a:ext cx="5492227" cy="623567"/>
          </a:xfrm>
          <a:prstGeom prst="roundRect">
            <a:avLst/>
          </a:prstGeom>
          <a:ln w="28575">
            <a:solidFill>
              <a:schemeClr val="accent1">
                <a:lumMod val="75000"/>
              </a:schemeClr>
            </a:solidFill>
          </a:ln>
        </p:spPr>
        <p:style>
          <a:lnRef idx="2">
            <a:schemeClr val="accent6"/>
          </a:lnRef>
          <a:fillRef idx="1">
            <a:schemeClr val="lt1"/>
          </a:fillRef>
          <a:effectRef idx="0">
            <a:schemeClr val="accent6"/>
          </a:effectRef>
          <a:fontRef idx="minor">
            <a:schemeClr val="dk1"/>
          </a:fontRef>
        </p:style>
        <p:txBody>
          <a:bodyPr rtlCol="0" anchor="ctr"/>
          <a:lstStyle/>
          <a:p>
            <a:r>
              <a:rPr kumimoji="1" lang="ja-JP" altLang="en-US" sz="900" b="1" dirty="0">
                <a:solidFill>
                  <a:schemeClr val="tx1"/>
                </a:solidFill>
                <a:latin typeface="メイリオ" panose="020B0604030504040204" pitchFamily="50" charset="-128"/>
                <a:ea typeface="メイリオ" panose="020B0604030504040204" pitchFamily="50" charset="-128"/>
              </a:rPr>
              <a:t>＜対策のポイント＞</a:t>
            </a:r>
            <a:endParaRPr kumimoji="1" lang="en-US" altLang="ja-JP" sz="900" b="1" dirty="0">
              <a:solidFill>
                <a:schemeClr val="tx1"/>
              </a:solidFill>
              <a:latin typeface="メイリオ" panose="020B0604030504040204" pitchFamily="50" charset="-128"/>
              <a:ea typeface="メイリオ" panose="020B0604030504040204" pitchFamily="50" charset="-128"/>
            </a:endParaRPr>
          </a:p>
          <a:p>
            <a:pPr indent="126000" algn="just">
              <a:defRPr/>
            </a:pPr>
            <a:r>
              <a:rPr kumimoji="1" lang="ja-JP" altLang="en-US" sz="900" kern="1200" dirty="0">
                <a:solidFill>
                  <a:schemeClr val="tx1"/>
                </a:solidFill>
                <a:effectLst/>
                <a:latin typeface="メイリオ" panose="020B0604030504040204" pitchFamily="50" charset="-128"/>
                <a:ea typeface="メイリオ" panose="020B0604030504040204" pitchFamily="50" charset="-128"/>
              </a:rPr>
              <a:t>全国団体等の支援の下、</a:t>
            </a:r>
            <a:r>
              <a:rPr kumimoji="1" lang="ja-JP" altLang="en-US" sz="900" b="1" kern="1200" dirty="0">
                <a:solidFill>
                  <a:schemeClr val="tx1"/>
                </a:solidFill>
                <a:effectLst/>
                <a:latin typeface="メイリオ" panose="020B0604030504040204" pitchFamily="50" charset="-128"/>
                <a:ea typeface="メイリオ" panose="020B0604030504040204" pitchFamily="50" charset="-128"/>
              </a:rPr>
              <a:t>畜産農家を支援する農協等が、耕種農家を支援する地域農業再生協議会等と協議会を構築</a:t>
            </a:r>
            <a:r>
              <a:rPr kumimoji="1" lang="ja-JP" altLang="en-US" sz="900" kern="1200" dirty="0">
                <a:solidFill>
                  <a:schemeClr val="tx1"/>
                </a:solidFill>
                <a:effectLst/>
                <a:latin typeface="メイリオ" panose="020B0604030504040204" pitchFamily="50" charset="-128"/>
                <a:ea typeface="メイリオ" panose="020B0604030504040204" pitchFamily="50" charset="-128"/>
              </a:rPr>
              <a:t>し、</a:t>
            </a:r>
            <a:r>
              <a:rPr kumimoji="1" lang="ja-JP" altLang="en-US" sz="900" b="1" kern="1200" dirty="0">
                <a:solidFill>
                  <a:schemeClr val="tx1"/>
                </a:solidFill>
                <a:effectLst/>
                <a:latin typeface="メイリオ" panose="020B0604030504040204" pitchFamily="50" charset="-128"/>
                <a:ea typeface="メイリオ" panose="020B0604030504040204" pitchFamily="50" charset="-128"/>
              </a:rPr>
              <a:t>マッチングを行う</a:t>
            </a:r>
            <a:r>
              <a:rPr kumimoji="1" lang="ja-JP" altLang="en-US" sz="900" kern="1200" dirty="0">
                <a:solidFill>
                  <a:schemeClr val="tx1"/>
                </a:solidFill>
                <a:effectLst/>
                <a:latin typeface="メイリオ" panose="020B0604030504040204" pitchFamily="50" charset="-128"/>
                <a:ea typeface="メイリオ" panose="020B0604030504040204" pitchFamily="50" charset="-128"/>
              </a:rPr>
              <a:t>ことにより、畜産サイドと耕種サイドとが</a:t>
            </a:r>
            <a:r>
              <a:rPr kumimoji="1" lang="ja-JP" altLang="en-US" sz="900" b="1" kern="1200" dirty="0">
                <a:solidFill>
                  <a:schemeClr val="tx1"/>
                </a:solidFill>
                <a:effectLst/>
                <a:latin typeface="メイリオ" panose="020B0604030504040204" pitchFamily="50" charset="-128"/>
                <a:ea typeface="メイリオ" panose="020B0604030504040204" pitchFamily="50" charset="-128"/>
              </a:rPr>
              <a:t>長期の利用供給契約</a:t>
            </a:r>
            <a:r>
              <a:rPr lang="ja-JP" altLang="en-US" sz="900" b="1" dirty="0">
                <a:solidFill>
                  <a:schemeClr val="tx1"/>
                </a:solidFill>
                <a:latin typeface="メイリオ" panose="020B0604030504040204" pitchFamily="50" charset="-128"/>
                <a:ea typeface="メイリオ" panose="020B0604030504040204" pitchFamily="50" charset="-128"/>
              </a:rPr>
              <a:t>に基づき</a:t>
            </a:r>
            <a:r>
              <a:rPr kumimoji="1" lang="ja-JP" altLang="en-US" sz="900" kern="1200" dirty="0">
                <a:solidFill>
                  <a:schemeClr val="tx1"/>
                </a:solidFill>
                <a:effectLst/>
                <a:latin typeface="メイリオ" panose="020B0604030504040204" pitchFamily="50" charset="-128"/>
                <a:ea typeface="メイリオ" panose="020B0604030504040204" pitchFamily="50" charset="-128"/>
              </a:rPr>
              <a:t>、国産飼料を供給する等、国産飼料の利用拡大のための新たな枠組みの構築を支援します。</a:t>
            </a:r>
            <a:endParaRPr kumimoji="1" lang="en-US" altLang="ja-JP" sz="900" kern="1200" dirty="0">
              <a:solidFill>
                <a:schemeClr val="tx1"/>
              </a:solidFill>
              <a:effectLst/>
              <a:latin typeface="メイリオ" panose="020B0604030504040204" pitchFamily="50" charset="-128"/>
              <a:ea typeface="メイリオ" panose="020B0604030504040204" pitchFamily="50" charset="-128"/>
            </a:endParaRPr>
          </a:p>
        </p:txBody>
      </p:sp>
      <p:sp>
        <p:nvSpPr>
          <p:cNvPr id="66" name="正方形/長方形 65">
            <a:extLst>
              <a:ext uri="{FF2B5EF4-FFF2-40B4-BE49-F238E27FC236}">
                <a16:creationId xmlns:a16="http://schemas.microsoft.com/office/drawing/2014/main" id="{49B6E759-70BC-6C9E-B4CB-45C5B5D2BBEE}"/>
              </a:ext>
            </a:extLst>
          </p:cNvPr>
          <p:cNvSpPr/>
          <p:nvPr/>
        </p:nvSpPr>
        <p:spPr>
          <a:xfrm>
            <a:off x="90524" y="7076827"/>
            <a:ext cx="1695654" cy="234000"/>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b="1" dirty="0">
                <a:latin typeface="メイリオ" panose="020B0604030504040204" pitchFamily="50" charset="-128"/>
                <a:ea typeface="メイリオ" panose="020B0604030504040204" pitchFamily="50" charset="-128"/>
              </a:rPr>
              <a:t>問い合わせ先</a:t>
            </a:r>
            <a:endParaRPr lang="zh-TW" altLang="en-US" sz="1400" b="1" dirty="0">
              <a:latin typeface="メイリオ" panose="020B0604030504040204" pitchFamily="50" charset="-128"/>
              <a:ea typeface="メイリオ" panose="020B0604030504040204" pitchFamily="50" charset="-128"/>
            </a:endParaRPr>
          </a:p>
        </p:txBody>
      </p:sp>
      <p:sp>
        <p:nvSpPr>
          <p:cNvPr id="3" name="四角形: 角を丸くする 2">
            <a:extLst>
              <a:ext uri="{FF2B5EF4-FFF2-40B4-BE49-F238E27FC236}">
                <a16:creationId xmlns:a16="http://schemas.microsoft.com/office/drawing/2014/main" id="{4CA35D79-F32A-217C-74D0-881FD6733BE5}"/>
              </a:ext>
            </a:extLst>
          </p:cNvPr>
          <p:cNvSpPr/>
          <p:nvPr/>
        </p:nvSpPr>
        <p:spPr>
          <a:xfrm>
            <a:off x="230641" y="7245843"/>
            <a:ext cx="7098393" cy="2586406"/>
          </a:xfrm>
          <a:prstGeom prst="roundRect">
            <a:avLst>
              <a:gd name="adj" fmla="val 6826"/>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nSpc>
                <a:spcPts val="1300"/>
              </a:lnSpc>
              <a:spcBef>
                <a:spcPts val="600"/>
              </a:spcBef>
            </a:pPr>
            <a:r>
              <a:rPr kumimoji="1" lang="ja-JP" altLang="en-US" sz="1050" dirty="0">
                <a:solidFill>
                  <a:schemeClr val="tx1"/>
                </a:solidFill>
                <a:latin typeface="メイリオ" panose="020B0604030504040204" pitchFamily="50" charset="-128"/>
                <a:ea typeface="メイリオ" panose="020B0604030504040204" pitchFamily="50" charset="-128"/>
              </a:rPr>
              <a:t>農林水産省畜産局飼料課</a:t>
            </a:r>
            <a:r>
              <a:rPr lang="ja-JP" altLang="en-US" sz="1050" dirty="0">
                <a:solidFill>
                  <a:schemeClr val="tx1"/>
                </a:solidFill>
                <a:latin typeface="メイリオ" panose="020B0604030504040204" pitchFamily="50" charset="-128"/>
                <a:ea typeface="メイリオ" panose="020B0604030504040204" pitchFamily="50" charset="-128"/>
              </a:rPr>
              <a:t>　飼料生産計画班　　　　　　　　</a:t>
            </a:r>
            <a:r>
              <a:rPr lang="en-US" altLang="ja-JP" sz="1050" dirty="0">
                <a:solidFill>
                  <a:schemeClr val="tx1"/>
                </a:solidFill>
                <a:latin typeface="メイリオ" panose="020B0604030504040204" pitchFamily="50" charset="-128"/>
                <a:ea typeface="メイリオ" panose="020B0604030504040204" pitchFamily="50" charset="-128"/>
              </a:rPr>
              <a:t>03-3502-5993</a:t>
            </a:r>
            <a:r>
              <a:rPr lang="ja-JP" altLang="en-US" sz="1050" dirty="0">
                <a:solidFill>
                  <a:schemeClr val="tx1"/>
                </a:solidFill>
                <a:latin typeface="メイリオ" panose="020B0604030504040204" pitchFamily="50" charset="-128"/>
                <a:ea typeface="メイリオ" panose="020B0604030504040204" pitchFamily="50" charset="-128"/>
              </a:rPr>
              <a:t>　  宮腰、大藪</a:t>
            </a:r>
            <a:endParaRPr kumimoji="1" lang="en-US" altLang="ja-JP" sz="1050" dirty="0">
              <a:solidFill>
                <a:schemeClr val="tx1"/>
              </a:solidFill>
              <a:latin typeface="メイリオ" panose="020B0604030504040204" pitchFamily="50" charset="-128"/>
              <a:ea typeface="メイリオ" panose="020B0604030504040204" pitchFamily="50" charset="-128"/>
            </a:endParaRPr>
          </a:p>
          <a:p>
            <a:pPr>
              <a:lnSpc>
                <a:spcPts val="1300"/>
              </a:lnSpc>
            </a:pPr>
            <a:r>
              <a:rPr kumimoji="1" lang="ja-JP" altLang="en-US" sz="1050" dirty="0">
                <a:solidFill>
                  <a:schemeClr val="tx1"/>
                </a:solidFill>
                <a:latin typeface="メイリオ" panose="020B0604030504040204" pitchFamily="50" charset="-128"/>
                <a:ea typeface="メイリオ" panose="020B0604030504040204" pitchFamily="50" charset="-128"/>
              </a:rPr>
              <a:t>北海道農政事務所　生産支援課　酪農・畜産グループ　　　</a:t>
            </a:r>
            <a:r>
              <a:rPr kumimoji="1" lang="en-US" altLang="ja-JP" sz="1050" dirty="0">
                <a:solidFill>
                  <a:schemeClr val="tx1"/>
                </a:solidFill>
                <a:latin typeface="メイリオ" panose="020B0604030504040204" pitchFamily="50" charset="-128"/>
                <a:ea typeface="メイリオ" panose="020B0604030504040204" pitchFamily="50" charset="-128"/>
              </a:rPr>
              <a:t>011-330-8807</a:t>
            </a:r>
            <a:r>
              <a:rPr kumimoji="1" lang="ja-JP" altLang="en-US" sz="1050" dirty="0">
                <a:solidFill>
                  <a:schemeClr val="tx1"/>
                </a:solidFill>
                <a:latin typeface="メイリオ" panose="020B0604030504040204" pitchFamily="50" charset="-128"/>
                <a:ea typeface="メイリオ" panose="020B0604030504040204" pitchFamily="50" charset="-128"/>
              </a:rPr>
              <a:t>　  小野寺、牧田</a:t>
            </a:r>
            <a:endParaRPr kumimoji="1" lang="en-US" altLang="ja-JP" sz="1050" dirty="0">
              <a:solidFill>
                <a:schemeClr val="tx1"/>
              </a:solidFill>
              <a:latin typeface="メイリオ" panose="020B0604030504040204" pitchFamily="50" charset="-128"/>
              <a:ea typeface="メイリオ" panose="020B0604030504040204" pitchFamily="50" charset="-128"/>
            </a:endParaRPr>
          </a:p>
          <a:p>
            <a:pPr>
              <a:lnSpc>
                <a:spcPts val="1300"/>
              </a:lnSpc>
            </a:pPr>
            <a:r>
              <a:rPr kumimoji="1" lang="ja-JP" altLang="en-US" sz="1050" dirty="0">
                <a:solidFill>
                  <a:schemeClr val="tx1"/>
                </a:solidFill>
                <a:latin typeface="メイリオ" panose="020B0604030504040204" pitchFamily="50" charset="-128"/>
                <a:ea typeface="メイリオ" panose="020B0604030504040204" pitchFamily="50" charset="-128"/>
              </a:rPr>
              <a:t>東北農政局　生産部　畜産課　　　　　　　　　　　　　　</a:t>
            </a:r>
            <a:r>
              <a:rPr kumimoji="1" lang="en-US" altLang="ja-JP" sz="1050" dirty="0">
                <a:solidFill>
                  <a:schemeClr val="tx1"/>
                </a:solidFill>
                <a:latin typeface="メイリオ" panose="020B0604030504040204" pitchFamily="50" charset="-128"/>
                <a:ea typeface="メイリオ" panose="020B0604030504040204" pitchFamily="50" charset="-128"/>
              </a:rPr>
              <a:t>022-221-6198</a:t>
            </a:r>
            <a:r>
              <a:rPr kumimoji="1" lang="ja-JP" altLang="en-US" sz="1050" dirty="0">
                <a:solidFill>
                  <a:schemeClr val="tx1"/>
                </a:solidFill>
                <a:latin typeface="メイリオ" panose="020B0604030504040204" pitchFamily="50" charset="-128"/>
                <a:ea typeface="メイリオ" panose="020B0604030504040204" pitchFamily="50" charset="-128"/>
              </a:rPr>
              <a:t>　  中齊</a:t>
            </a:r>
            <a:endParaRPr kumimoji="1" lang="en-US" altLang="ja-JP" sz="1050" dirty="0">
              <a:solidFill>
                <a:schemeClr val="tx1"/>
              </a:solidFill>
              <a:latin typeface="メイリオ" panose="020B0604030504040204" pitchFamily="50" charset="-128"/>
              <a:ea typeface="メイリオ" panose="020B0604030504040204" pitchFamily="50" charset="-128"/>
            </a:endParaRPr>
          </a:p>
          <a:p>
            <a:pPr>
              <a:lnSpc>
                <a:spcPts val="1300"/>
              </a:lnSpc>
            </a:pPr>
            <a:r>
              <a:rPr kumimoji="1" lang="ja-JP" altLang="en-US" sz="1050" dirty="0">
                <a:solidFill>
                  <a:schemeClr val="tx1"/>
                </a:solidFill>
                <a:latin typeface="メイリオ" panose="020B0604030504040204" pitchFamily="50" charset="-128"/>
                <a:ea typeface="メイリオ" panose="020B0604030504040204" pitchFamily="50" charset="-128"/>
              </a:rPr>
              <a:t>関東農政局　　　　</a:t>
            </a:r>
            <a:r>
              <a:rPr kumimoji="1" lang="en-US" altLang="ja-JP" sz="1050" dirty="0">
                <a:solidFill>
                  <a:schemeClr val="tx1"/>
                </a:solidFill>
                <a:latin typeface="メイリオ" panose="020B0604030504040204" pitchFamily="50" charset="-128"/>
                <a:ea typeface="メイリオ" panose="020B0604030504040204" pitchFamily="50" charset="-128"/>
              </a:rPr>
              <a:t>〃</a:t>
            </a:r>
            <a:r>
              <a:rPr kumimoji="1" lang="ja-JP" altLang="en-US" sz="1050" dirty="0">
                <a:solidFill>
                  <a:schemeClr val="tx1"/>
                </a:solidFill>
                <a:latin typeface="メイリオ" panose="020B0604030504040204" pitchFamily="50" charset="-128"/>
                <a:ea typeface="メイリオ" panose="020B0604030504040204" pitchFamily="50" charset="-128"/>
              </a:rPr>
              <a:t>　　　　　　　　　　　　　　  　　 </a:t>
            </a:r>
            <a:r>
              <a:rPr kumimoji="1" lang="en-US" altLang="ja-JP" sz="1050" dirty="0">
                <a:solidFill>
                  <a:schemeClr val="tx1"/>
                </a:solidFill>
                <a:latin typeface="メイリオ" panose="020B0604030504040204" pitchFamily="50" charset="-128"/>
                <a:ea typeface="メイリオ" panose="020B0604030504040204" pitchFamily="50" charset="-128"/>
              </a:rPr>
              <a:t>048-740-0027</a:t>
            </a:r>
            <a:r>
              <a:rPr kumimoji="1" lang="ja-JP" altLang="en-US" sz="1050" dirty="0">
                <a:solidFill>
                  <a:schemeClr val="tx1"/>
                </a:solidFill>
                <a:latin typeface="メイリオ" panose="020B0604030504040204" pitchFamily="50" charset="-128"/>
                <a:ea typeface="メイリオ" panose="020B0604030504040204" pitchFamily="50" charset="-128"/>
              </a:rPr>
              <a:t>　  入江、新井、遠山</a:t>
            </a:r>
            <a:endParaRPr kumimoji="1" lang="en-US" altLang="ja-JP" sz="1050" dirty="0">
              <a:solidFill>
                <a:schemeClr val="tx1"/>
              </a:solidFill>
              <a:latin typeface="メイリオ" panose="020B0604030504040204" pitchFamily="50" charset="-128"/>
              <a:ea typeface="メイリオ" panose="020B0604030504040204" pitchFamily="50" charset="-128"/>
            </a:endParaRPr>
          </a:p>
          <a:p>
            <a:pPr>
              <a:lnSpc>
                <a:spcPts val="1300"/>
              </a:lnSpc>
            </a:pPr>
            <a:r>
              <a:rPr kumimoji="1" lang="ja-JP" altLang="en-US" sz="1050" dirty="0">
                <a:solidFill>
                  <a:schemeClr val="tx1"/>
                </a:solidFill>
                <a:latin typeface="メイリオ" panose="020B0604030504040204" pitchFamily="50" charset="-128"/>
                <a:ea typeface="メイリオ" panose="020B0604030504040204" pitchFamily="50" charset="-128"/>
              </a:rPr>
              <a:t>北陸農政局　　　　</a:t>
            </a:r>
            <a:r>
              <a:rPr kumimoji="1" lang="en-US" altLang="ja-JP" sz="1050" dirty="0">
                <a:solidFill>
                  <a:schemeClr val="tx1"/>
                </a:solidFill>
                <a:latin typeface="メイリオ" panose="020B0604030504040204" pitchFamily="50" charset="-128"/>
                <a:ea typeface="メイリオ" panose="020B0604030504040204" pitchFamily="50" charset="-128"/>
              </a:rPr>
              <a:t>〃</a:t>
            </a:r>
            <a:r>
              <a:rPr kumimoji="1" lang="ja-JP" altLang="en-US" sz="1050" dirty="0">
                <a:solidFill>
                  <a:schemeClr val="tx1"/>
                </a:solidFill>
                <a:latin typeface="メイリオ" panose="020B0604030504040204" pitchFamily="50" charset="-128"/>
                <a:ea typeface="メイリオ" panose="020B0604030504040204" pitchFamily="50" charset="-128"/>
              </a:rPr>
              <a:t>　　　　　　　　　　　　　　　　　</a:t>
            </a:r>
            <a:r>
              <a:rPr kumimoji="1" lang="en-US" altLang="ja-JP" sz="1050" dirty="0">
                <a:solidFill>
                  <a:schemeClr val="tx1"/>
                </a:solidFill>
                <a:latin typeface="メイリオ" panose="020B0604030504040204" pitchFamily="50" charset="-128"/>
                <a:ea typeface="メイリオ" panose="020B0604030504040204" pitchFamily="50" charset="-128"/>
              </a:rPr>
              <a:t>076-232-4317</a:t>
            </a:r>
            <a:r>
              <a:rPr kumimoji="1" lang="ja-JP" altLang="en-US" sz="1050" dirty="0">
                <a:solidFill>
                  <a:schemeClr val="tx1"/>
                </a:solidFill>
                <a:latin typeface="メイリオ" panose="020B0604030504040204" pitchFamily="50" charset="-128"/>
                <a:ea typeface="メイリオ" panose="020B0604030504040204" pitchFamily="50" charset="-128"/>
              </a:rPr>
              <a:t>　  余田</a:t>
            </a:r>
            <a:endParaRPr kumimoji="1" lang="en-US" altLang="ja-JP" sz="1050" dirty="0">
              <a:solidFill>
                <a:schemeClr val="tx1"/>
              </a:solidFill>
              <a:latin typeface="メイリオ" panose="020B0604030504040204" pitchFamily="50" charset="-128"/>
              <a:ea typeface="メイリオ" panose="020B0604030504040204" pitchFamily="50" charset="-128"/>
            </a:endParaRPr>
          </a:p>
          <a:p>
            <a:pPr>
              <a:lnSpc>
                <a:spcPts val="1300"/>
              </a:lnSpc>
            </a:pPr>
            <a:r>
              <a:rPr kumimoji="1" lang="ja-JP" altLang="en-US" sz="1050" dirty="0">
                <a:solidFill>
                  <a:schemeClr val="tx1"/>
                </a:solidFill>
                <a:latin typeface="メイリオ" panose="020B0604030504040204" pitchFamily="50" charset="-128"/>
                <a:ea typeface="メイリオ" panose="020B0604030504040204" pitchFamily="50" charset="-128"/>
              </a:rPr>
              <a:t>東海農政局　　　　</a:t>
            </a:r>
            <a:r>
              <a:rPr kumimoji="1" lang="en-US" altLang="ja-JP" sz="1050" dirty="0">
                <a:solidFill>
                  <a:schemeClr val="tx1"/>
                </a:solidFill>
                <a:latin typeface="メイリオ" panose="020B0604030504040204" pitchFamily="50" charset="-128"/>
                <a:ea typeface="メイリオ" panose="020B0604030504040204" pitchFamily="50" charset="-128"/>
              </a:rPr>
              <a:t>〃</a:t>
            </a:r>
            <a:r>
              <a:rPr kumimoji="1" lang="ja-JP" altLang="en-US" sz="1050" dirty="0">
                <a:solidFill>
                  <a:schemeClr val="tx1"/>
                </a:solidFill>
                <a:latin typeface="メイリオ" panose="020B0604030504040204" pitchFamily="50" charset="-128"/>
                <a:ea typeface="メイリオ" panose="020B0604030504040204" pitchFamily="50" charset="-128"/>
              </a:rPr>
              <a:t>　　　　　　　　　　　　　　　　　</a:t>
            </a:r>
            <a:r>
              <a:rPr kumimoji="1" lang="en-US" altLang="ja-JP" sz="1050" dirty="0">
                <a:solidFill>
                  <a:schemeClr val="tx1"/>
                </a:solidFill>
                <a:latin typeface="メイリオ" panose="020B0604030504040204" pitchFamily="50" charset="-128"/>
                <a:ea typeface="メイリオ" panose="020B0604030504040204" pitchFamily="50" charset="-128"/>
              </a:rPr>
              <a:t>052-223-4625</a:t>
            </a:r>
            <a:r>
              <a:rPr kumimoji="1" lang="ja-JP" altLang="en-US" sz="1050" dirty="0">
                <a:solidFill>
                  <a:schemeClr val="tx1"/>
                </a:solidFill>
                <a:latin typeface="メイリオ" panose="020B0604030504040204" pitchFamily="50" charset="-128"/>
                <a:ea typeface="メイリオ" panose="020B0604030504040204" pitchFamily="50" charset="-128"/>
              </a:rPr>
              <a:t>　  山内</a:t>
            </a:r>
            <a:endParaRPr kumimoji="1" lang="en-US" altLang="ja-JP" sz="1050" dirty="0">
              <a:solidFill>
                <a:schemeClr val="tx1"/>
              </a:solidFill>
              <a:latin typeface="メイリオ" panose="020B0604030504040204" pitchFamily="50" charset="-128"/>
              <a:ea typeface="メイリオ" panose="020B0604030504040204" pitchFamily="50" charset="-128"/>
            </a:endParaRPr>
          </a:p>
          <a:p>
            <a:pPr>
              <a:lnSpc>
                <a:spcPts val="1300"/>
              </a:lnSpc>
            </a:pPr>
            <a:r>
              <a:rPr kumimoji="1" lang="ja-JP" altLang="en-US" sz="1050" dirty="0">
                <a:solidFill>
                  <a:schemeClr val="tx1"/>
                </a:solidFill>
                <a:latin typeface="メイリオ" panose="020B0604030504040204" pitchFamily="50" charset="-128"/>
                <a:ea typeface="メイリオ" panose="020B0604030504040204" pitchFamily="50" charset="-128"/>
              </a:rPr>
              <a:t>近畿農政局　　　　</a:t>
            </a:r>
            <a:r>
              <a:rPr kumimoji="1" lang="en-US" altLang="ja-JP" sz="1050" dirty="0">
                <a:solidFill>
                  <a:schemeClr val="tx1"/>
                </a:solidFill>
                <a:latin typeface="メイリオ" panose="020B0604030504040204" pitchFamily="50" charset="-128"/>
                <a:ea typeface="メイリオ" panose="020B0604030504040204" pitchFamily="50" charset="-128"/>
              </a:rPr>
              <a:t>〃</a:t>
            </a:r>
            <a:r>
              <a:rPr kumimoji="1" lang="ja-JP" altLang="en-US" sz="1050" dirty="0">
                <a:solidFill>
                  <a:schemeClr val="tx1"/>
                </a:solidFill>
                <a:latin typeface="メイリオ" panose="020B0604030504040204" pitchFamily="50" charset="-128"/>
                <a:ea typeface="メイリオ" panose="020B0604030504040204" pitchFamily="50" charset="-128"/>
              </a:rPr>
              <a:t>　　　　　　　　　　　　　　　　　</a:t>
            </a:r>
            <a:r>
              <a:rPr kumimoji="1" lang="en-US" altLang="ja-JP" sz="1050" dirty="0">
                <a:solidFill>
                  <a:schemeClr val="tx1"/>
                </a:solidFill>
                <a:latin typeface="メイリオ" panose="020B0604030504040204" pitchFamily="50" charset="-128"/>
                <a:ea typeface="メイリオ" panose="020B0604030504040204" pitchFamily="50" charset="-128"/>
              </a:rPr>
              <a:t>075-414-9022</a:t>
            </a:r>
            <a:r>
              <a:rPr kumimoji="1" lang="ja-JP" altLang="en-US" sz="1050" dirty="0">
                <a:solidFill>
                  <a:schemeClr val="tx1"/>
                </a:solidFill>
                <a:latin typeface="メイリオ" panose="020B0604030504040204" pitchFamily="50" charset="-128"/>
                <a:ea typeface="メイリオ" panose="020B0604030504040204" pitchFamily="50" charset="-128"/>
              </a:rPr>
              <a:t>　  津江野、村田</a:t>
            </a:r>
            <a:endParaRPr kumimoji="1" lang="en-US" altLang="ja-JP" sz="1050" dirty="0">
              <a:solidFill>
                <a:schemeClr val="tx1"/>
              </a:solidFill>
              <a:latin typeface="メイリオ" panose="020B0604030504040204" pitchFamily="50" charset="-128"/>
              <a:ea typeface="メイリオ" panose="020B0604030504040204" pitchFamily="50" charset="-128"/>
            </a:endParaRPr>
          </a:p>
          <a:p>
            <a:pPr>
              <a:lnSpc>
                <a:spcPts val="1300"/>
              </a:lnSpc>
            </a:pPr>
            <a:r>
              <a:rPr kumimoji="1" lang="ja-JP" altLang="en-US" sz="1050" dirty="0">
                <a:solidFill>
                  <a:schemeClr val="tx1"/>
                </a:solidFill>
                <a:latin typeface="メイリオ" panose="020B0604030504040204" pitchFamily="50" charset="-128"/>
                <a:ea typeface="メイリオ" panose="020B0604030504040204" pitchFamily="50" charset="-128"/>
              </a:rPr>
              <a:t>中国四国農政局　　</a:t>
            </a:r>
            <a:r>
              <a:rPr kumimoji="1" lang="en-US" altLang="ja-JP" sz="1050" dirty="0">
                <a:solidFill>
                  <a:schemeClr val="tx1"/>
                </a:solidFill>
                <a:latin typeface="メイリオ" panose="020B0604030504040204" pitchFamily="50" charset="-128"/>
                <a:ea typeface="メイリオ" panose="020B0604030504040204" pitchFamily="50" charset="-128"/>
              </a:rPr>
              <a:t>〃</a:t>
            </a:r>
            <a:r>
              <a:rPr kumimoji="1" lang="ja-JP" altLang="en-US" sz="1050" dirty="0">
                <a:solidFill>
                  <a:schemeClr val="tx1"/>
                </a:solidFill>
                <a:latin typeface="メイリオ" panose="020B0604030504040204" pitchFamily="50" charset="-128"/>
                <a:ea typeface="メイリオ" panose="020B0604030504040204" pitchFamily="50" charset="-128"/>
              </a:rPr>
              <a:t>　　　　　　　　　　　　　　　　　</a:t>
            </a:r>
            <a:r>
              <a:rPr kumimoji="1" lang="en-US" altLang="ja-JP" sz="1050" dirty="0">
                <a:solidFill>
                  <a:schemeClr val="tx1"/>
                </a:solidFill>
                <a:latin typeface="メイリオ" panose="020B0604030504040204" pitchFamily="50" charset="-128"/>
                <a:ea typeface="メイリオ" panose="020B0604030504040204" pitchFamily="50" charset="-128"/>
              </a:rPr>
              <a:t>086-224-9412</a:t>
            </a:r>
            <a:r>
              <a:rPr kumimoji="1" lang="ja-JP" altLang="en-US" sz="1050" dirty="0">
                <a:solidFill>
                  <a:schemeClr val="tx1"/>
                </a:solidFill>
                <a:latin typeface="メイリオ" panose="020B0604030504040204" pitchFamily="50" charset="-128"/>
                <a:ea typeface="メイリオ" panose="020B0604030504040204" pitchFamily="50" charset="-128"/>
              </a:rPr>
              <a:t>　  竹内、小田原</a:t>
            </a:r>
            <a:endParaRPr kumimoji="1" lang="en-US" altLang="ja-JP" sz="1050" dirty="0">
              <a:solidFill>
                <a:schemeClr val="tx1"/>
              </a:solidFill>
              <a:latin typeface="メイリオ" panose="020B0604030504040204" pitchFamily="50" charset="-128"/>
              <a:ea typeface="メイリオ" panose="020B0604030504040204" pitchFamily="50" charset="-128"/>
            </a:endParaRPr>
          </a:p>
          <a:p>
            <a:pPr>
              <a:lnSpc>
                <a:spcPts val="1300"/>
              </a:lnSpc>
            </a:pPr>
            <a:r>
              <a:rPr kumimoji="1" lang="ja-JP" altLang="en-US" sz="1050" dirty="0">
                <a:solidFill>
                  <a:schemeClr val="tx1"/>
                </a:solidFill>
                <a:latin typeface="メイリオ" panose="020B0604030504040204" pitchFamily="50" charset="-128"/>
                <a:ea typeface="メイリオ" panose="020B0604030504040204" pitchFamily="50" charset="-128"/>
              </a:rPr>
              <a:t>九州農政局　　　　</a:t>
            </a:r>
            <a:r>
              <a:rPr kumimoji="1" lang="en-US" altLang="ja-JP" sz="1050" dirty="0">
                <a:solidFill>
                  <a:schemeClr val="tx1"/>
                </a:solidFill>
                <a:latin typeface="メイリオ" panose="020B0604030504040204" pitchFamily="50" charset="-128"/>
                <a:ea typeface="メイリオ" panose="020B0604030504040204" pitchFamily="50" charset="-128"/>
              </a:rPr>
              <a:t>〃</a:t>
            </a:r>
            <a:r>
              <a:rPr kumimoji="1" lang="ja-JP" altLang="en-US" sz="1050" dirty="0">
                <a:solidFill>
                  <a:schemeClr val="tx1"/>
                </a:solidFill>
                <a:latin typeface="メイリオ" panose="020B0604030504040204" pitchFamily="50" charset="-128"/>
                <a:ea typeface="メイリオ" panose="020B0604030504040204" pitchFamily="50" charset="-128"/>
              </a:rPr>
              <a:t>　　　　　　　　　　　　　　　　　</a:t>
            </a:r>
            <a:r>
              <a:rPr kumimoji="1" lang="en-US" altLang="ja-JP" sz="1050" dirty="0">
                <a:solidFill>
                  <a:schemeClr val="tx1"/>
                </a:solidFill>
                <a:latin typeface="メイリオ" panose="020B0604030504040204" pitchFamily="50" charset="-128"/>
                <a:ea typeface="メイリオ" panose="020B0604030504040204" pitchFamily="50" charset="-128"/>
              </a:rPr>
              <a:t>096-300-6290</a:t>
            </a:r>
            <a:r>
              <a:rPr kumimoji="1" lang="ja-JP" altLang="en-US" sz="1050" dirty="0">
                <a:solidFill>
                  <a:schemeClr val="tx1"/>
                </a:solidFill>
                <a:latin typeface="メイリオ" panose="020B0604030504040204" pitchFamily="50" charset="-128"/>
                <a:ea typeface="メイリオ" panose="020B0604030504040204" pitchFamily="50" charset="-128"/>
              </a:rPr>
              <a:t>　  早坂</a:t>
            </a:r>
            <a:endParaRPr kumimoji="1" lang="en-US" altLang="ja-JP" sz="1050" dirty="0">
              <a:solidFill>
                <a:schemeClr val="tx1"/>
              </a:solidFill>
              <a:latin typeface="メイリオ" panose="020B0604030504040204" pitchFamily="50" charset="-128"/>
              <a:ea typeface="メイリオ" panose="020B0604030504040204" pitchFamily="50" charset="-128"/>
            </a:endParaRPr>
          </a:p>
          <a:p>
            <a:pPr>
              <a:lnSpc>
                <a:spcPts val="1300"/>
              </a:lnSpc>
            </a:pPr>
            <a:r>
              <a:rPr kumimoji="1" lang="ja-JP" altLang="en-US" sz="1050" dirty="0">
                <a:solidFill>
                  <a:schemeClr val="tx1"/>
                </a:solidFill>
                <a:latin typeface="メイリオ" panose="020B0604030504040204" pitchFamily="50" charset="-128"/>
                <a:ea typeface="メイリオ" panose="020B0604030504040204" pitchFamily="50" charset="-128"/>
              </a:rPr>
              <a:t>沖縄総合事務局　農林水産部　生産振興課　畜産振興室　　</a:t>
            </a:r>
            <a:r>
              <a:rPr kumimoji="1" lang="en-US" altLang="ja-JP" sz="1050" dirty="0">
                <a:solidFill>
                  <a:schemeClr val="tx1"/>
                </a:solidFill>
                <a:latin typeface="メイリオ" panose="020B0604030504040204" pitchFamily="50" charset="-128"/>
                <a:ea typeface="メイリオ" panose="020B0604030504040204" pitchFamily="50" charset="-128"/>
              </a:rPr>
              <a:t>098-866-1653</a:t>
            </a:r>
            <a:r>
              <a:rPr kumimoji="1" lang="ja-JP" altLang="en-US" sz="1050" dirty="0">
                <a:solidFill>
                  <a:schemeClr val="tx1"/>
                </a:solidFill>
                <a:latin typeface="メイリオ" panose="020B0604030504040204" pitchFamily="50" charset="-128"/>
                <a:ea typeface="メイリオ" panose="020B0604030504040204" pitchFamily="50" charset="-128"/>
              </a:rPr>
              <a:t>　  喜納、玉城、草島</a:t>
            </a:r>
            <a:endParaRPr kumimoji="1" lang="en-US" altLang="ja-JP" sz="1050" dirty="0">
              <a:solidFill>
                <a:schemeClr val="tx1"/>
              </a:solidFill>
              <a:latin typeface="メイリオ" panose="020B0604030504040204" pitchFamily="50" charset="-128"/>
              <a:ea typeface="メイリオ" panose="020B0604030504040204" pitchFamily="50" charset="-128"/>
            </a:endParaRPr>
          </a:p>
          <a:p>
            <a:pPr>
              <a:lnSpc>
                <a:spcPts val="1300"/>
              </a:lnSpc>
            </a:pPr>
            <a:r>
              <a:rPr lang="ja-JP" altLang="en-US" sz="1050" dirty="0">
                <a:solidFill>
                  <a:schemeClr val="tx1"/>
                </a:solidFill>
                <a:latin typeface="メイリオ"/>
                <a:ea typeface="メイリオ"/>
              </a:rPr>
              <a:t>事業実施主体：</a:t>
            </a:r>
            <a:r>
              <a:rPr lang="zh-TW" altLang="en-US" sz="1050" dirty="0">
                <a:solidFill>
                  <a:schemeClr val="tx1"/>
                </a:solidFill>
                <a:latin typeface="メイリオ"/>
                <a:ea typeface="メイリオ"/>
              </a:rPr>
              <a:t>全国酪農業協同組合連合会　購買生産指導部　購買推進課</a:t>
            </a:r>
            <a:r>
              <a:rPr lang="ja-JP" altLang="en-US" sz="1050" dirty="0">
                <a:solidFill>
                  <a:schemeClr val="tx1"/>
                </a:solidFill>
                <a:latin typeface="メイリオ"/>
                <a:ea typeface="メイリオ"/>
              </a:rPr>
              <a:t>　　　　</a:t>
            </a:r>
            <a:r>
              <a:rPr lang="en-US" altLang="zh-TW" sz="1050" dirty="0">
                <a:solidFill>
                  <a:schemeClr val="tx1"/>
                </a:solidFill>
                <a:latin typeface="メイリオ"/>
                <a:ea typeface="メイリオ"/>
              </a:rPr>
              <a:t>03-5931-8007</a:t>
            </a:r>
            <a:r>
              <a:rPr lang="ja-JP" altLang="en-US" sz="1050" dirty="0">
                <a:solidFill>
                  <a:schemeClr val="tx1"/>
                </a:solidFill>
                <a:latin typeface="メイリオ"/>
                <a:ea typeface="メイリオ"/>
              </a:rPr>
              <a:t>　</a:t>
            </a:r>
            <a:r>
              <a:rPr lang="zh-TW" altLang="en-US" sz="1050" dirty="0">
                <a:solidFill>
                  <a:schemeClr val="tx1"/>
                </a:solidFill>
                <a:latin typeface="メイリオ"/>
                <a:ea typeface="メイリオ"/>
              </a:rPr>
              <a:t>澤口</a:t>
            </a:r>
            <a:endParaRPr lang="en-US" altLang="zh-TW" sz="1050" dirty="0">
              <a:solidFill>
                <a:schemeClr val="tx1"/>
              </a:solidFill>
              <a:latin typeface="メイリオ"/>
              <a:ea typeface="メイリオ"/>
            </a:endParaRPr>
          </a:p>
          <a:p>
            <a:pPr>
              <a:lnSpc>
                <a:spcPts val="1300"/>
              </a:lnSpc>
            </a:pPr>
            <a:r>
              <a:rPr lang="zh-TW" altLang="en-US" sz="1050" dirty="0">
                <a:solidFill>
                  <a:schemeClr val="tx1"/>
                </a:solidFill>
                <a:latin typeface="メイリオ"/>
                <a:ea typeface="メイリオ"/>
              </a:rPr>
              <a:t>　</a:t>
            </a:r>
            <a:r>
              <a:rPr lang="ja-JP" altLang="en-US" sz="1050" dirty="0">
                <a:solidFill>
                  <a:schemeClr val="tx1"/>
                </a:solidFill>
                <a:latin typeface="メイリオ"/>
                <a:ea typeface="メイリオ"/>
              </a:rPr>
              <a:t>　　　　　：</a:t>
            </a:r>
            <a:r>
              <a:rPr lang="en-US" altLang="ja-JP" sz="1050" dirty="0">
                <a:solidFill>
                  <a:schemeClr val="tx1"/>
                </a:solidFill>
                <a:latin typeface="メイリオ"/>
                <a:ea typeface="メイリオ"/>
              </a:rPr>
              <a:t>JA</a:t>
            </a:r>
            <a:r>
              <a:rPr lang="ja-JP" altLang="en-US" sz="1050" dirty="0">
                <a:solidFill>
                  <a:schemeClr val="tx1"/>
                </a:solidFill>
                <a:latin typeface="メイリオ"/>
                <a:ea typeface="メイリオ"/>
              </a:rPr>
              <a:t>全農　畜産総合対策部　統轄課　畜産サステナビリティ推進室　</a:t>
            </a:r>
            <a:r>
              <a:rPr lang="en-US" altLang="ja-JP" sz="1050" dirty="0">
                <a:solidFill>
                  <a:schemeClr val="tx1"/>
                </a:solidFill>
                <a:latin typeface="メイリオ"/>
                <a:ea typeface="メイリオ"/>
              </a:rPr>
              <a:t>03-6271-8215</a:t>
            </a:r>
            <a:r>
              <a:rPr lang="ja-JP" altLang="en-US" sz="1050" dirty="0">
                <a:solidFill>
                  <a:schemeClr val="tx1"/>
                </a:solidFill>
                <a:latin typeface="メイリオ"/>
                <a:ea typeface="メイリオ"/>
              </a:rPr>
              <a:t>　草</a:t>
            </a:r>
            <a:endParaRPr lang="en-US" altLang="ja-JP" sz="1050" dirty="0">
              <a:solidFill>
                <a:schemeClr val="tx1"/>
              </a:solidFill>
              <a:latin typeface="メイリオ"/>
              <a:ea typeface="メイリオ"/>
            </a:endParaRPr>
          </a:p>
          <a:p>
            <a:pPr>
              <a:lnSpc>
                <a:spcPts val="1300"/>
              </a:lnSpc>
            </a:pPr>
            <a:r>
              <a:rPr lang="ja-JP" altLang="en-US" sz="1050" dirty="0">
                <a:solidFill>
                  <a:schemeClr val="tx1"/>
                </a:solidFill>
                <a:latin typeface="メイリオ"/>
                <a:ea typeface="メイリオ"/>
              </a:rPr>
              <a:t>　　　　　　：一般社団法人　日本養豚協会（</a:t>
            </a:r>
            <a:r>
              <a:rPr lang="en-US" altLang="ja-JP" sz="1050" dirty="0">
                <a:solidFill>
                  <a:schemeClr val="tx1"/>
                </a:solidFill>
                <a:latin typeface="メイリオ"/>
                <a:ea typeface="メイリオ"/>
              </a:rPr>
              <a:t>JPPA</a:t>
            </a:r>
            <a:r>
              <a:rPr lang="ja-JP" altLang="en-US" sz="1050" dirty="0">
                <a:solidFill>
                  <a:schemeClr val="tx1"/>
                </a:solidFill>
                <a:latin typeface="メイリオ"/>
                <a:ea typeface="メイリオ"/>
              </a:rPr>
              <a:t>）　　　　　  　　　　　　　</a:t>
            </a:r>
            <a:r>
              <a:rPr lang="en-US" altLang="ja-JP" sz="1050" dirty="0">
                <a:solidFill>
                  <a:schemeClr val="tx1"/>
                </a:solidFill>
                <a:latin typeface="メイリオ"/>
                <a:ea typeface="メイリオ"/>
              </a:rPr>
              <a:t>03-3370-5473</a:t>
            </a:r>
            <a:r>
              <a:rPr lang="ja-JP" altLang="en-US" sz="1050" dirty="0">
                <a:solidFill>
                  <a:schemeClr val="tx1"/>
                </a:solidFill>
                <a:latin typeface="メイリオ"/>
                <a:ea typeface="メイリオ"/>
              </a:rPr>
              <a:t>　海老原、櫻井</a:t>
            </a:r>
            <a:endParaRPr lang="en-US" altLang="ja-JP" sz="1050" dirty="0">
              <a:solidFill>
                <a:schemeClr val="tx1"/>
              </a:solidFill>
              <a:latin typeface="メイリオ"/>
              <a:ea typeface="メイリオ"/>
            </a:endParaRPr>
          </a:p>
        </p:txBody>
      </p:sp>
    </p:spTree>
    <p:extLst>
      <p:ext uri="{BB962C8B-B14F-4D97-AF65-F5344CB8AC3E}">
        <p14:creationId xmlns:p14="http://schemas.microsoft.com/office/powerpoint/2010/main" val="13880871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四角形: 角を丸くする 2">
            <a:extLst>
              <a:ext uri="{FF2B5EF4-FFF2-40B4-BE49-F238E27FC236}">
                <a16:creationId xmlns:a16="http://schemas.microsoft.com/office/drawing/2014/main" id="{B6D350D0-9B74-8917-DA6D-8A6A46E3F0D0}"/>
              </a:ext>
            </a:extLst>
          </p:cNvPr>
          <p:cNvSpPr/>
          <p:nvPr/>
        </p:nvSpPr>
        <p:spPr>
          <a:xfrm>
            <a:off x="214882" y="4813290"/>
            <a:ext cx="7179856" cy="3457542"/>
          </a:xfrm>
          <a:prstGeom prst="roundRect">
            <a:avLst>
              <a:gd name="adj" fmla="val 6645"/>
            </a:avLst>
          </a:prstGeom>
          <a:solidFill>
            <a:schemeClr val="accent6">
              <a:alpha val="2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3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sp>
        <p:nvSpPr>
          <p:cNvPr id="4" name="正方形/長方形 3">
            <a:extLst>
              <a:ext uri="{FF2B5EF4-FFF2-40B4-BE49-F238E27FC236}">
                <a16:creationId xmlns:a16="http://schemas.microsoft.com/office/drawing/2014/main" id="{3EE7EB78-4580-093A-F469-336FBA0333B7}"/>
              </a:ext>
            </a:extLst>
          </p:cNvPr>
          <p:cNvSpPr/>
          <p:nvPr/>
        </p:nvSpPr>
        <p:spPr>
          <a:xfrm>
            <a:off x="306165" y="5406814"/>
            <a:ext cx="2308169" cy="2161981"/>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10800000" scaled="1"/>
            <a:tileRect/>
          </a:gradFill>
          <a:ln w="19050">
            <a:solidFill>
              <a:srgbClr val="F8CBAD"/>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800" b="0" i="0" u="none" strike="noStrike" kern="1200" cap="none" spc="0" normalizeH="0" baseline="0" noProof="0" dirty="0">
              <a:ln>
                <a:noFill/>
              </a:ln>
              <a:solidFill>
                <a:prstClr val="white"/>
              </a:solidFill>
              <a:effectLst/>
              <a:uLnTx/>
              <a:uFillTx/>
              <a:latin typeface="Calibri"/>
              <a:ea typeface="游ゴシック Light"/>
              <a:cs typeface="+mn-cs"/>
            </a:endParaRPr>
          </a:p>
        </p:txBody>
      </p:sp>
      <p:sp>
        <p:nvSpPr>
          <p:cNvPr id="5" name="四角形: 角を丸くする 4">
            <a:extLst>
              <a:ext uri="{FF2B5EF4-FFF2-40B4-BE49-F238E27FC236}">
                <a16:creationId xmlns:a16="http://schemas.microsoft.com/office/drawing/2014/main" id="{F1E17D7B-A45F-5DCE-5307-2830D5C32A38}"/>
              </a:ext>
            </a:extLst>
          </p:cNvPr>
          <p:cNvSpPr/>
          <p:nvPr/>
        </p:nvSpPr>
        <p:spPr>
          <a:xfrm>
            <a:off x="214882" y="1877439"/>
            <a:ext cx="7179856" cy="2371686"/>
          </a:xfrm>
          <a:prstGeom prst="roundRect">
            <a:avLst>
              <a:gd name="adj" fmla="val 6645"/>
            </a:avLst>
          </a:prstGeom>
          <a:solidFill>
            <a:schemeClr val="accent6">
              <a:alpha val="2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3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sp>
        <p:nvSpPr>
          <p:cNvPr id="6" name="正方形/長方形 5">
            <a:extLst>
              <a:ext uri="{FF2B5EF4-FFF2-40B4-BE49-F238E27FC236}">
                <a16:creationId xmlns:a16="http://schemas.microsoft.com/office/drawing/2014/main" id="{293C62D1-6FF0-DFCB-BAE4-8F41CE66C010}"/>
              </a:ext>
            </a:extLst>
          </p:cNvPr>
          <p:cNvSpPr/>
          <p:nvPr/>
        </p:nvSpPr>
        <p:spPr>
          <a:xfrm>
            <a:off x="4933460" y="5404480"/>
            <a:ext cx="2368896" cy="2164315"/>
          </a:xfrm>
          <a:prstGeom prst="rect">
            <a:avLst/>
          </a:prstGeom>
          <a:ln>
            <a:solidFill>
              <a:schemeClr val="tx1">
                <a:lumMod val="65000"/>
                <a:lumOff val="35000"/>
              </a:schemeClr>
            </a:solidFill>
            <a:prstDash val="dash"/>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800" b="0" i="0" u="none" strike="noStrike" kern="1200" cap="none" spc="0" normalizeH="0" baseline="0" noProof="0">
              <a:ln>
                <a:noFill/>
              </a:ln>
              <a:solidFill>
                <a:prstClr val="white"/>
              </a:solidFill>
              <a:effectLst/>
              <a:uLnTx/>
              <a:uFillTx/>
              <a:latin typeface="Calibri"/>
              <a:ea typeface="游ゴシック Light"/>
              <a:cs typeface="+mn-cs"/>
            </a:endParaRPr>
          </a:p>
        </p:txBody>
      </p:sp>
      <p:sp>
        <p:nvSpPr>
          <p:cNvPr id="7" name="正方形/長方形 6">
            <a:extLst>
              <a:ext uri="{FF2B5EF4-FFF2-40B4-BE49-F238E27FC236}">
                <a16:creationId xmlns:a16="http://schemas.microsoft.com/office/drawing/2014/main" id="{569B541F-3D4A-77C6-2143-3B7AE81D624B}"/>
              </a:ext>
            </a:extLst>
          </p:cNvPr>
          <p:cNvSpPr/>
          <p:nvPr/>
        </p:nvSpPr>
        <p:spPr>
          <a:xfrm>
            <a:off x="93868" y="297374"/>
            <a:ext cx="1695654" cy="353683"/>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1400" b="1" dirty="0">
                <a:solidFill>
                  <a:prstClr val="white"/>
                </a:solidFill>
                <a:latin typeface="メイリオ" panose="020B0604030504040204" pitchFamily="50" charset="-128"/>
                <a:ea typeface="メイリオ" panose="020B0604030504040204" pitchFamily="50" charset="-128"/>
              </a:rPr>
              <a:t>事業の流れ</a:t>
            </a:r>
            <a:endParaRPr kumimoji="1" lang="ja-JP" altLang="en-US" sz="1400" b="1"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mn-cs"/>
            </a:endParaRPr>
          </a:p>
        </p:txBody>
      </p:sp>
      <p:sp>
        <p:nvSpPr>
          <p:cNvPr id="8" name="四角形: 角を丸くする 7">
            <a:extLst>
              <a:ext uri="{FF2B5EF4-FFF2-40B4-BE49-F238E27FC236}">
                <a16:creationId xmlns:a16="http://schemas.microsoft.com/office/drawing/2014/main" id="{D8DCF879-3780-5D58-6AA6-D85D0BF9BF97}"/>
              </a:ext>
            </a:extLst>
          </p:cNvPr>
          <p:cNvSpPr/>
          <p:nvPr/>
        </p:nvSpPr>
        <p:spPr>
          <a:xfrm>
            <a:off x="74867" y="832997"/>
            <a:ext cx="7409941" cy="9124293"/>
          </a:xfrm>
          <a:prstGeom prst="roundRect">
            <a:avLst>
              <a:gd name="adj" fmla="val 4977"/>
            </a:avLst>
          </a:prstGeom>
          <a:no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メイリオ" panose="020B0604030504040204" pitchFamily="50" charset="-128"/>
              <a:ea typeface="メイリオ" panose="020B0604030504040204" pitchFamily="50" charset="-128"/>
              <a:cs typeface="+mn-cs"/>
            </a:endParaRPr>
          </a:p>
        </p:txBody>
      </p:sp>
      <p:sp>
        <p:nvSpPr>
          <p:cNvPr id="9" name="正方形/長方形 8">
            <a:extLst>
              <a:ext uri="{FF2B5EF4-FFF2-40B4-BE49-F238E27FC236}">
                <a16:creationId xmlns:a16="http://schemas.microsoft.com/office/drawing/2014/main" id="{CB4FDB56-FEC5-C717-85EA-A7CB9AC44B68}"/>
              </a:ext>
            </a:extLst>
          </p:cNvPr>
          <p:cNvSpPr/>
          <p:nvPr/>
        </p:nvSpPr>
        <p:spPr>
          <a:xfrm>
            <a:off x="4939954" y="2467252"/>
            <a:ext cx="2368896" cy="771672"/>
          </a:xfrm>
          <a:prstGeom prst="rect">
            <a:avLst/>
          </a:prstGeom>
          <a:ln>
            <a:solidFill>
              <a:schemeClr val="tx1">
                <a:lumMod val="65000"/>
                <a:lumOff val="35000"/>
              </a:schemeClr>
            </a:solidFill>
            <a:prstDash val="dash"/>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800" b="0" i="0" u="none" strike="noStrike" kern="1200" cap="none" spc="0" normalizeH="0" baseline="0" noProof="0">
              <a:ln>
                <a:noFill/>
              </a:ln>
              <a:solidFill>
                <a:prstClr val="white"/>
              </a:solidFill>
              <a:effectLst/>
              <a:uLnTx/>
              <a:uFillTx/>
              <a:latin typeface="Calibri"/>
              <a:ea typeface="游ゴシック Light"/>
              <a:cs typeface="+mn-cs"/>
            </a:endParaRPr>
          </a:p>
        </p:txBody>
      </p:sp>
      <p:sp>
        <p:nvSpPr>
          <p:cNvPr id="10" name="正方形/長方形 9">
            <a:extLst>
              <a:ext uri="{FF2B5EF4-FFF2-40B4-BE49-F238E27FC236}">
                <a16:creationId xmlns:a16="http://schemas.microsoft.com/office/drawing/2014/main" id="{B1B107CA-DDE0-3A57-8CB2-E1F62A04C3E1}"/>
              </a:ext>
            </a:extLst>
          </p:cNvPr>
          <p:cNvSpPr/>
          <p:nvPr/>
        </p:nvSpPr>
        <p:spPr>
          <a:xfrm>
            <a:off x="311553" y="2467251"/>
            <a:ext cx="2308169" cy="771673"/>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10800000" scaled="1"/>
            <a:tileRect/>
          </a:gradFill>
          <a:ln w="19050">
            <a:solidFill>
              <a:schemeClr val="accent2">
                <a:lumMod val="40000"/>
                <a:lumOff val="6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800" b="0" i="0" u="none" strike="noStrike" kern="1200" cap="none" spc="0" normalizeH="0" baseline="0" noProof="0">
              <a:ln>
                <a:noFill/>
              </a:ln>
              <a:solidFill>
                <a:prstClr val="white"/>
              </a:solidFill>
              <a:effectLst/>
              <a:uLnTx/>
              <a:uFillTx/>
              <a:latin typeface="Calibri"/>
              <a:ea typeface="游ゴシック Light"/>
              <a:cs typeface="+mn-cs"/>
            </a:endParaRPr>
          </a:p>
        </p:txBody>
      </p:sp>
      <p:sp>
        <p:nvSpPr>
          <p:cNvPr id="11" name="正方形/長方形 10">
            <a:extLst>
              <a:ext uri="{FF2B5EF4-FFF2-40B4-BE49-F238E27FC236}">
                <a16:creationId xmlns:a16="http://schemas.microsoft.com/office/drawing/2014/main" id="{33404061-C914-E48F-6E82-45A1EA814372}"/>
              </a:ext>
            </a:extLst>
          </p:cNvPr>
          <p:cNvSpPr>
            <a:spLocks noChangeAspect="1"/>
          </p:cNvSpPr>
          <p:nvPr/>
        </p:nvSpPr>
        <p:spPr>
          <a:xfrm>
            <a:off x="421752" y="5552690"/>
            <a:ext cx="2048840" cy="1772529"/>
          </a:xfrm>
          <a:prstGeom prst="rect">
            <a:avLst/>
          </a:prstGeom>
          <a:noFill/>
          <a:ln w="19050">
            <a:solidFill>
              <a:srgbClr val="F8CBAD"/>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800" b="0" i="0" u="none" strike="noStrike" kern="1200" cap="none" spc="0" normalizeH="0" baseline="0" noProof="0">
              <a:ln>
                <a:noFill/>
              </a:ln>
              <a:solidFill>
                <a:prstClr val="white"/>
              </a:solidFill>
              <a:effectLst/>
              <a:uLnTx/>
              <a:uFillTx/>
              <a:latin typeface="Calibri"/>
              <a:ea typeface="游ゴシック Light"/>
              <a:cs typeface="+mn-cs"/>
            </a:endParaRPr>
          </a:p>
        </p:txBody>
      </p:sp>
      <p:sp>
        <p:nvSpPr>
          <p:cNvPr id="12" name="正方形/長方形 11">
            <a:extLst>
              <a:ext uri="{FF2B5EF4-FFF2-40B4-BE49-F238E27FC236}">
                <a16:creationId xmlns:a16="http://schemas.microsoft.com/office/drawing/2014/main" id="{28BCD435-17CE-2D7D-8EAA-F58137C1CC93}"/>
              </a:ext>
            </a:extLst>
          </p:cNvPr>
          <p:cNvSpPr>
            <a:spLocks noChangeAspect="1"/>
          </p:cNvSpPr>
          <p:nvPr/>
        </p:nvSpPr>
        <p:spPr>
          <a:xfrm>
            <a:off x="5147018" y="5552690"/>
            <a:ext cx="2024748" cy="1749339"/>
          </a:xfrm>
          <a:prstGeom prst="rect">
            <a:avLst/>
          </a:prstGeom>
          <a:ln>
            <a:solidFill>
              <a:schemeClr val="tx1">
                <a:lumMod val="65000"/>
                <a:lumOff val="35000"/>
              </a:schemeClr>
            </a:solidFill>
            <a:prstDash val="dash"/>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800" b="0" i="0" u="none" strike="noStrike" kern="1200" cap="none" spc="0" normalizeH="0" baseline="0" noProof="0">
              <a:ln>
                <a:noFill/>
              </a:ln>
              <a:solidFill>
                <a:prstClr val="white"/>
              </a:solidFill>
              <a:effectLst/>
              <a:uLnTx/>
              <a:uFillTx/>
              <a:latin typeface="Calibri"/>
              <a:ea typeface="游ゴシック Light"/>
              <a:cs typeface="+mn-cs"/>
            </a:endParaRPr>
          </a:p>
        </p:txBody>
      </p:sp>
      <p:pic>
        <p:nvPicPr>
          <p:cNvPr id="13" name="図 12">
            <a:extLst>
              <a:ext uri="{FF2B5EF4-FFF2-40B4-BE49-F238E27FC236}">
                <a16:creationId xmlns:a16="http://schemas.microsoft.com/office/drawing/2014/main" id="{531F3100-6AA9-4E53-74D0-87477DE7BCE3}"/>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51838" y="5707925"/>
            <a:ext cx="602881" cy="789142"/>
          </a:xfrm>
          <a:prstGeom prst="rect">
            <a:avLst/>
          </a:prstGeom>
        </p:spPr>
      </p:pic>
      <p:sp>
        <p:nvSpPr>
          <p:cNvPr id="14" name="角丸四角形 50">
            <a:extLst>
              <a:ext uri="{FF2B5EF4-FFF2-40B4-BE49-F238E27FC236}">
                <a16:creationId xmlns:a16="http://schemas.microsoft.com/office/drawing/2014/main" id="{EF6FCF6B-DF70-84FF-4A1E-94216DCDCAF6}"/>
              </a:ext>
            </a:extLst>
          </p:cNvPr>
          <p:cNvSpPr>
            <a:spLocks noChangeAspect="1"/>
          </p:cNvSpPr>
          <p:nvPr/>
        </p:nvSpPr>
        <p:spPr>
          <a:xfrm>
            <a:off x="489009" y="6420547"/>
            <a:ext cx="571546" cy="210563"/>
          </a:xfrm>
          <a:prstGeom prst="roundRect">
            <a:avLst>
              <a:gd name="adj" fmla="val 9819"/>
            </a:avLst>
          </a:prstGeom>
          <a:solidFill>
            <a:srgbClr val="FFFFCC"/>
          </a:solidFill>
          <a:ln w="3175" cap="flat" cmpd="sng" algn="ctr">
            <a:solidFill>
              <a:schemeClr val="tx1"/>
            </a:solidFill>
            <a:prstDash val="solid"/>
          </a:ln>
          <a:effectLst/>
        </p:spPr>
        <p:txBody>
          <a:bodyPr lIns="36000" tIns="36000" rIns="36000" bIns="36000"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ja-JP" altLang="en-US" sz="900" b="1" i="0" u="none" strike="noStrike" kern="0" cap="none" spc="0" normalizeH="0" baseline="0" noProof="0" dirty="0">
                <a:ln>
                  <a:noFill/>
                </a:ln>
                <a:solidFill>
                  <a:srgbClr val="003300"/>
                </a:solidFill>
                <a:effectLst/>
                <a:uLnTx/>
                <a:uFillTx/>
                <a:latin typeface="HG丸ｺﾞｼｯｸM-PRO" panose="020F0600000000000000" pitchFamily="50" charset="-128"/>
                <a:ea typeface="HG丸ｺﾞｼｯｸM-PRO" panose="020F0600000000000000" pitchFamily="50" charset="-128"/>
                <a:cs typeface="+mn-cs"/>
              </a:rPr>
              <a:t>水田作物</a:t>
            </a:r>
            <a:endParaRPr kumimoji="0" lang="en-US" altLang="ja-JP" sz="900" b="1" i="0" u="none" strike="noStrike" kern="0" cap="none" spc="0" normalizeH="0" baseline="0" noProof="0" dirty="0">
              <a:ln>
                <a:noFill/>
              </a:ln>
              <a:solidFill>
                <a:srgbClr val="003300"/>
              </a:solidFill>
              <a:effectLst/>
              <a:uLnTx/>
              <a:uFillTx/>
              <a:latin typeface="HG丸ｺﾞｼｯｸM-PRO" panose="020F0600000000000000" pitchFamily="50" charset="-128"/>
              <a:ea typeface="HG丸ｺﾞｼｯｸM-PRO" panose="020F0600000000000000" pitchFamily="50" charset="-128"/>
              <a:cs typeface="+mn-cs"/>
            </a:endParaRPr>
          </a:p>
        </p:txBody>
      </p:sp>
      <p:pic>
        <p:nvPicPr>
          <p:cNvPr id="15" name="図 14">
            <a:extLst>
              <a:ext uri="{FF2B5EF4-FFF2-40B4-BE49-F238E27FC236}">
                <a16:creationId xmlns:a16="http://schemas.microsoft.com/office/drawing/2014/main" id="{FA2EA606-F506-AEE7-8486-B580BC09C79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607839" y="5578241"/>
            <a:ext cx="770399" cy="834095"/>
          </a:xfrm>
          <a:prstGeom prst="rect">
            <a:avLst/>
          </a:prstGeom>
        </p:spPr>
      </p:pic>
      <p:sp>
        <p:nvSpPr>
          <p:cNvPr id="16" name="角丸四角形 50">
            <a:extLst>
              <a:ext uri="{FF2B5EF4-FFF2-40B4-BE49-F238E27FC236}">
                <a16:creationId xmlns:a16="http://schemas.microsoft.com/office/drawing/2014/main" id="{97CEF826-8D64-1CD2-B249-B7BF7FCB8C98}"/>
              </a:ext>
            </a:extLst>
          </p:cNvPr>
          <p:cNvSpPr>
            <a:spLocks/>
          </p:cNvSpPr>
          <p:nvPr/>
        </p:nvSpPr>
        <p:spPr>
          <a:xfrm>
            <a:off x="1559957" y="3091234"/>
            <a:ext cx="900000" cy="223827"/>
          </a:xfrm>
          <a:prstGeom prst="roundRect">
            <a:avLst>
              <a:gd name="adj" fmla="val 9819"/>
            </a:avLst>
          </a:prstGeom>
          <a:ln>
            <a:solidFill>
              <a:schemeClr val="tx1">
                <a:lumMod val="65000"/>
                <a:lumOff val="35000"/>
              </a:schemeClr>
            </a:solidFill>
          </a:ln>
        </p:spPr>
        <p:style>
          <a:lnRef idx="2">
            <a:schemeClr val="dk1"/>
          </a:lnRef>
          <a:fillRef idx="1">
            <a:schemeClr val="lt1"/>
          </a:fillRef>
          <a:effectRef idx="0">
            <a:schemeClr val="dk1"/>
          </a:effectRef>
          <a:fontRef idx="minor">
            <a:schemeClr val="dk1"/>
          </a:fontRef>
        </p:style>
        <p:txBody>
          <a:bodyPr lIns="0" rIns="0"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ja-JP" altLang="en-US" sz="1000" b="1" i="0" u="none" strike="noStrike" kern="0" cap="none" spc="0" normalizeH="0" baseline="0" noProof="0" dirty="0">
                <a:ln>
                  <a:noFill/>
                </a:ln>
                <a:solidFill>
                  <a:schemeClr val="tx1">
                    <a:lumMod val="65000"/>
                    <a:lumOff val="35000"/>
                  </a:schemeClr>
                </a:solidFill>
                <a:effectLst/>
                <a:uLnTx/>
                <a:uFillTx/>
                <a:latin typeface="HG丸ｺﾞｼｯｸM-PRO" panose="020F0600000000000000" pitchFamily="50" charset="-128"/>
                <a:ea typeface="HG丸ｺﾞｼｯｸM-PRO" panose="020F0600000000000000" pitchFamily="50" charset="-128"/>
                <a:cs typeface="+mn-cs"/>
              </a:rPr>
              <a:t>再生協議会等</a:t>
            </a:r>
            <a:endParaRPr kumimoji="0" lang="en-US" altLang="ja-JP" sz="1000" b="1" i="0" u="none" strike="noStrike" kern="0" cap="none" spc="0" normalizeH="0" baseline="0" noProof="0" dirty="0">
              <a:ln>
                <a:noFill/>
              </a:ln>
              <a:solidFill>
                <a:schemeClr val="tx1">
                  <a:lumMod val="65000"/>
                  <a:lumOff val="35000"/>
                </a:schemeClr>
              </a:solidFill>
              <a:effectLst/>
              <a:uLnTx/>
              <a:uFillTx/>
              <a:latin typeface="HG丸ｺﾞｼｯｸM-PRO" panose="020F0600000000000000" pitchFamily="50" charset="-128"/>
              <a:ea typeface="HG丸ｺﾞｼｯｸM-PRO" panose="020F0600000000000000" pitchFamily="50" charset="-128"/>
              <a:cs typeface="+mn-cs"/>
            </a:endParaRPr>
          </a:p>
        </p:txBody>
      </p:sp>
      <p:sp>
        <p:nvSpPr>
          <p:cNvPr id="17" name="角丸四角形 51">
            <a:extLst>
              <a:ext uri="{FF2B5EF4-FFF2-40B4-BE49-F238E27FC236}">
                <a16:creationId xmlns:a16="http://schemas.microsoft.com/office/drawing/2014/main" id="{D240ADB6-922D-9758-2D49-F526286898B0}"/>
              </a:ext>
            </a:extLst>
          </p:cNvPr>
          <p:cNvSpPr>
            <a:spLocks noChangeAspect="1"/>
          </p:cNvSpPr>
          <p:nvPr/>
        </p:nvSpPr>
        <p:spPr>
          <a:xfrm>
            <a:off x="5363919" y="3100060"/>
            <a:ext cx="690972" cy="223827"/>
          </a:xfrm>
          <a:prstGeom prst="roundRect">
            <a:avLst/>
          </a:prstGeom>
          <a:ln>
            <a:solidFill>
              <a:schemeClr val="tx1">
                <a:lumMod val="65000"/>
                <a:lumOff val="35000"/>
              </a:schemeClr>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ja-JP" altLang="en-US" sz="1000" b="1" i="0" u="none" strike="noStrike" kern="0" cap="none" spc="0" normalizeH="0" baseline="0" noProof="0" dirty="0">
                <a:ln>
                  <a:noFill/>
                </a:ln>
                <a:solidFill>
                  <a:schemeClr val="tx1">
                    <a:lumMod val="65000"/>
                    <a:lumOff val="35000"/>
                  </a:schemeClr>
                </a:solidFill>
                <a:effectLst/>
                <a:uLnTx/>
                <a:uFillTx/>
                <a:latin typeface="HG丸ｺﾞｼｯｸM-PRO" panose="020F0600000000000000" pitchFamily="50" charset="-128"/>
                <a:ea typeface="HG丸ｺﾞｼｯｸM-PRO" panose="020F0600000000000000" pitchFamily="50" charset="-128"/>
                <a:cs typeface="+mn-cs"/>
              </a:rPr>
              <a:t>農協等</a:t>
            </a:r>
          </a:p>
        </p:txBody>
      </p:sp>
      <p:sp>
        <p:nvSpPr>
          <p:cNvPr id="18" name="矢印: 環状 17">
            <a:extLst>
              <a:ext uri="{FF2B5EF4-FFF2-40B4-BE49-F238E27FC236}">
                <a16:creationId xmlns:a16="http://schemas.microsoft.com/office/drawing/2014/main" id="{7F615BC7-084F-33C1-57B0-8F31C7CF5C57}"/>
              </a:ext>
            </a:extLst>
          </p:cNvPr>
          <p:cNvSpPr>
            <a:spLocks noChangeAspect="1"/>
          </p:cNvSpPr>
          <p:nvPr/>
        </p:nvSpPr>
        <p:spPr>
          <a:xfrm rot="20839878">
            <a:off x="1067756" y="5922038"/>
            <a:ext cx="615232" cy="808000"/>
          </a:xfrm>
          <a:prstGeom prst="circularArrow">
            <a:avLst>
              <a:gd name="adj1" fmla="val 6258"/>
              <a:gd name="adj2" fmla="val 1381780"/>
              <a:gd name="adj3" fmla="val 20173047"/>
              <a:gd name="adj4" fmla="val 14673770"/>
              <a:gd name="adj5" fmla="val 12477"/>
            </a:avLst>
          </a:prstGeom>
          <a:solidFill>
            <a:srgbClr val="92D050"/>
          </a:solidFill>
          <a:ln w="254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800" b="0" i="0" u="none" strike="noStrike" kern="1200" cap="none" spc="0" normalizeH="0" baseline="0" noProof="0" dirty="0">
              <a:ln>
                <a:noFill/>
              </a:ln>
              <a:solidFill>
                <a:prstClr val="black"/>
              </a:solidFill>
              <a:effectLst/>
              <a:uLnTx/>
              <a:uFillTx/>
              <a:latin typeface="Calibri"/>
              <a:ea typeface="游ゴシック Light"/>
              <a:cs typeface="+mn-cs"/>
            </a:endParaRPr>
          </a:p>
        </p:txBody>
      </p:sp>
      <p:sp>
        <p:nvSpPr>
          <p:cNvPr id="19" name="四角形: 角を丸くする 18">
            <a:extLst>
              <a:ext uri="{FF2B5EF4-FFF2-40B4-BE49-F238E27FC236}">
                <a16:creationId xmlns:a16="http://schemas.microsoft.com/office/drawing/2014/main" id="{A26E303A-AAE6-9CFB-D32E-AED495F0F1AB}"/>
              </a:ext>
            </a:extLst>
          </p:cNvPr>
          <p:cNvSpPr>
            <a:spLocks noChangeAspect="1"/>
          </p:cNvSpPr>
          <p:nvPr/>
        </p:nvSpPr>
        <p:spPr>
          <a:xfrm>
            <a:off x="271364" y="2410656"/>
            <a:ext cx="7115312" cy="1041581"/>
          </a:xfrm>
          <a:prstGeom prst="roundRect">
            <a:avLst/>
          </a:prstGeom>
          <a:noFill/>
          <a:ln w="38100">
            <a:solidFill>
              <a:srgbClr val="FF66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800" b="0" i="0" u="none" strike="noStrike" kern="1200" cap="none" spc="0" normalizeH="0" baseline="0" noProof="0">
              <a:ln>
                <a:noFill/>
              </a:ln>
              <a:solidFill>
                <a:prstClr val="white"/>
              </a:solidFill>
              <a:effectLst/>
              <a:uLnTx/>
              <a:uFillTx/>
              <a:latin typeface="Calibri"/>
              <a:ea typeface="游ゴシック Light"/>
              <a:cs typeface="+mn-cs"/>
            </a:endParaRPr>
          </a:p>
        </p:txBody>
      </p:sp>
      <p:sp>
        <p:nvSpPr>
          <p:cNvPr id="20" name="四角形: 角を丸くする 19">
            <a:extLst>
              <a:ext uri="{FF2B5EF4-FFF2-40B4-BE49-F238E27FC236}">
                <a16:creationId xmlns:a16="http://schemas.microsoft.com/office/drawing/2014/main" id="{F83384C8-7D95-B256-4A7C-0C71E0BCDE6F}"/>
              </a:ext>
            </a:extLst>
          </p:cNvPr>
          <p:cNvSpPr>
            <a:spLocks noChangeAspect="1"/>
          </p:cNvSpPr>
          <p:nvPr/>
        </p:nvSpPr>
        <p:spPr>
          <a:xfrm>
            <a:off x="3117540" y="3307178"/>
            <a:ext cx="1191341" cy="287141"/>
          </a:xfrm>
          <a:prstGeom prst="roundRect">
            <a:avLst>
              <a:gd name="adj" fmla="val 4415"/>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4472C4"/>
                </a:solidFill>
                <a:effectLst/>
                <a:uLnTx/>
                <a:uFillTx/>
                <a:latin typeface="Calibri"/>
                <a:ea typeface="游ゴシック Light"/>
                <a:cs typeface="+mn-cs"/>
              </a:rPr>
              <a:t>耕畜連携協議会 </a:t>
            </a:r>
          </a:p>
        </p:txBody>
      </p:sp>
      <p:sp>
        <p:nvSpPr>
          <p:cNvPr id="21" name="テキスト ボックス 20">
            <a:extLst>
              <a:ext uri="{FF2B5EF4-FFF2-40B4-BE49-F238E27FC236}">
                <a16:creationId xmlns:a16="http://schemas.microsoft.com/office/drawing/2014/main" id="{30F308D0-828E-B81B-0906-ACCD3A38F80D}"/>
              </a:ext>
            </a:extLst>
          </p:cNvPr>
          <p:cNvSpPr txBox="1">
            <a:spLocks noChangeAspect="1"/>
          </p:cNvSpPr>
          <p:nvPr/>
        </p:nvSpPr>
        <p:spPr>
          <a:xfrm>
            <a:off x="1175579" y="5719550"/>
            <a:ext cx="541185"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prstClr val="black"/>
                </a:solidFill>
                <a:effectLst/>
                <a:uLnTx/>
                <a:uFillTx/>
                <a:latin typeface="Calibri"/>
                <a:ea typeface="游ゴシック Light"/>
                <a:cs typeface="+mn-cs"/>
              </a:rPr>
              <a:t>転換</a:t>
            </a:r>
          </a:p>
        </p:txBody>
      </p:sp>
      <p:sp>
        <p:nvSpPr>
          <p:cNvPr id="22" name="矢印: 下 21">
            <a:extLst>
              <a:ext uri="{FF2B5EF4-FFF2-40B4-BE49-F238E27FC236}">
                <a16:creationId xmlns:a16="http://schemas.microsoft.com/office/drawing/2014/main" id="{869617AE-2E39-C9B1-51FD-8E05820D9E5A}"/>
              </a:ext>
            </a:extLst>
          </p:cNvPr>
          <p:cNvSpPr>
            <a:spLocks noChangeAspect="1"/>
          </p:cNvSpPr>
          <p:nvPr/>
        </p:nvSpPr>
        <p:spPr>
          <a:xfrm rot="16200000">
            <a:off x="3627227" y="5398577"/>
            <a:ext cx="240366" cy="2284410"/>
          </a:xfrm>
          <a:prstGeom prst="downArrow">
            <a:avLst/>
          </a:prstGeom>
          <a:solidFill>
            <a:schemeClr val="tx1">
              <a:lumMod val="65000"/>
              <a:lumOff val="35000"/>
            </a:schemeClr>
          </a:solidFill>
          <a:ln w="28575"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ja-JP" altLang="en-US" sz="800" b="0" i="0" u="none" strike="noStrike" kern="0" cap="none" spc="0" normalizeH="0" baseline="0" noProof="0" dirty="0">
              <a:ln>
                <a:noFill/>
              </a:ln>
              <a:solidFill>
                <a:srgbClr val="FFFFFF"/>
              </a:solidFill>
              <a:effectLst/>
              <a:uLnTx/>
              <a:uFillTx/>
              <a:latin typeface="Arial"/>
              <a:ea typeface="ＭＳ Ｐゴシック"/>
              <a:cs typeface="+mn-cs"/>
            </a:endParaRPr>
          </a:p>
        </p:txBody>
      </p:sp>
      <p:sp>
        <p:nvSpPr>
          <p:cNvPr id="23" name="矢印: 下 22">
            <a:extLst>
              <a:ext uri="{FF2B5EF4-FFF2-40B4-BE49-F238E27FC236}">
                <a16:creationId xmlns:a16="http://schemas.microsoft.com/office/drawing/2014/main" id="{2DDF5DF6-59D1-C6B2-E6C1-E75038B60544}"/>
              </a:ext>
            </a:extLst>
          </p:cNvPr>
          <p:cNvSpPr>
            <a:spLocks noChangeAspect="1"/>
          </p:cNvSpPr>
          <p:nvPr/>
        </p:nvSpPr>
        <p:spPr>
          <a:xfrm rot="5400000">
            <a:off x="3621577" y="5780642"/>
            <a:ext cx="251666" cy="2284410"/>
          </a:xfrm>
          <a:prstGeom prst="downArrow">
            <a:avLst/>
          </a:prstGeom>
          <a:solidFill>
            <a:srgbClr val="C00000"/>
          </a:solidFill>
          <a:ln w="28575"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ja-JP" altLang="en-US" sz="800" b="0" i="0" u="none" strike="noStrike" kern="0" cap="none" spc="0" normalizeH="0" baseline="0" noProof="0" dirty="0">
              <a:ln>
                <a:noFill/>
              </a:ln>
              <a:solidFill>
                <a:srgbClr val="FFFFFF"/>
              </a:solidFill>
              <a:effectLst/>
              <a:uLnTx/>
              <a:uFillTx/>
              <a:latin typeface="Arial"/>
              <a:ea typeface="ＭＳ Ｐゴシック"/>
              <a:cs typeface="+mn-cs"/>
            </a:endParaRPr>
          </a:p>
        </p:txBody>
      </p:sp>
      <p:sp>
        <p:nvSpPr>
          <p:cNvPr id="24" name="矢印: 左右 23">
            <a:extLst>
              <a:ext uri="{FF2B5EF4-FFF2-40B4-BE49-F238E27FC236}">
                <a16:creationId xmlns:a16="http://schemas.microsoft.com/office/drawing/2014/main" id="{82C3F535-600A-4BE6-0BE0-DB125971A07C}"/>
              </a:ext>
            </a:extLst>
          </p:cNvPr>
          <p:cNvSpPr>
            <a:spLocks noChangeAspect="1"/>
          </p:cNvSpPr>
          <p:nvPr/>
        </p:nvSpPr>
        <p:spPr>
          <a:xfrm>
            <a:off x="2595992" y="6044185"/>
            <a:ext cx="2306439" cy="240366"/>
          </a:xfrm>
          <a:prstGeom prst="leftRightArrow">
            <a:avLst/>
          </a:prstGeom>
          <a:solidFill>
            <a:schemeClr val="tx1">
              <a:lumMod val="65000"/>
              <a:lumOff val="35000"/>
            </a:schemeClr>
          </a:solidFill>
          <a:ln w="28575" cap="flat" cmpd="sng" algn="ctr">
            <a:noFill/>
            <a:prstDash val="solid"/>
            <a:miter lim="800000"/>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ja-JP" altLang="en-US" sz="1800" b="1" i="0" u="none" strike="noStrike" kern="0" cap="none" spc="0" normalizeH="0" baseline="0" noProof="0" dirty="0">
              <a:ln>
                <a:noFill/>
              </a:ln>
              <a:solidFill>
                <a:srgbClr val="003300"/>
              </a:solidFill>
              <a:effectLst/>
              <a:uLnTx/>
              <a:uFillTx/>
              <a:latin typeface="HG丸ｺﾞｼｯｸM-PRO" panose="020F0600000000000000" pitchFamily="50" charset="-128"/>
              <a:ea typeface="HG丸ｺﾞｼｯｸM-PRO" panose="020F0600000000000000" pitchFamily="50" charset="-128"/>
              <a:cs typeface="+mn-cs"/>
            </a:endParaRPr>
          </a:p>
        </p:txBody>
      </p:sp>
      <p:pic>
        <p:nvPicPr>
          <p:cNvPr id="25" name="図 24">
            <a:extLst>
              <a:ext uri="{FF2B5EF4-FFF2-40B4-BE49-F238E27FC236}">
                <a16:creationId xmlns:a16="http://schemas.microsoft.com/office/drawing/2014/main" id="{309247F0-B1B5-0201-EC8B-E8D025AA1F21}"/>
              </a:ext>
            </a:extLst>
          </p:cNvPr>
          <p:cNvPicPr>
            <a:picLocks noChangeAspect="1"/>
          </p:cNvPicPr>
          <p:nvPr/>
        </p:nvPicPr>
        <p:blipFill>
          <a:blip r:embed="rId4">
            <a:alphaModFix amt="85000"/>
            <a:extLst>
              <a:ext uri="{BEBA8EAE-BF5A-486C-A8C5-ECC9F3942E4B}">
                <a14:imgProps xmlns:a14="http://schemas.microsoft.com/office/drawing/2010/main">
                  <a14:imgLayer r:embed="rId5">
                    <a14:imgEffect>
                      <a14:saturation sat="0"/>
                    </a14:imgEffect>
                  </a14:imgLayer>
                </a14:imgProps>
              </a:ext>
            </a:extLst>
          </a:blip>
          <a:stretch>
            <a:fillRect/>
          </a:stretch>
        </p:blipFill>
        <p:spPr>
          <a:xfrm>
            <a:off x="5217396" y="5815771"/>
            <a:ext cx="1476268" cy="1232909"/>
          </a:xfrm>
          <a:prstGeom prst="rect">
            <a:avLst/>
          </a:prstGeom>
        </p:spPr>
      </p:pic>
      <p:sp>
        <p:nvSpPr>
          <p:cNvPr id="26" name="正方形/長方形 25">
            <a:extLst>
              <a:ext uri="{FF2B5EF4-FFF2-40B4-BE49-F238E27FC236}">
                <a16:creationId xmlns:a16="http://schemas.microsoft.com/office/drawing/2014/main" id="{EA1430B6-6509-AD62-83AD-0FC0C099DB10}"/>
              </a:ext>
            </a:extLst>
          </p:cNvPr>
          <p:cNvSpPr>
            <a:spLocks noChangeAspect="1"/>
          </p:cNvSpPr>
          <p:nvPr/>
        </p:nvSpPr>
        <p:spPr>
          <a:xfrm>
            <a:off x="6129302" y="6353190"/>
            <a:ext cx="959152" cy="169793"/>
          </a:xfrm>
          <a:prstGeom prst="rect">
            <a:avLst/>
          </a:prstGeom>
          <a:ln>
            <a:solidFill>
              <a:schemeClr val="tx1">
                <a:lumMod val="65000"/>
                <a:lumOff val="35000"/>
              </a:schemeClr>
            </a:solidFill>
          </a:ln>
        </p:spPr>
        <p:style>
          <a:lnRef idx="2">
            <a:schemeClr val="dk1"/>
          </a:lnRef>
          <a:fillRef idx="1">
            <a:schemeClr val="lt1"/>
          </a:fillRef>
          <a:effectRef idx="0">
            <a:schemeClr val="dk1"/>
          </a:effectRef>
          <a:fontRef idx="minor">
            <a:schemeClr val="dk1"/>
          </a:fontRef>
        </p:style>
        <p:txBody>
          <a:bodyPr wrap="square" lIns="36000" tIns="0" rIns="0" bIns="0" anchor="ctr" anchorCtr="0">
            <a:noAutofit/>
          </a:bodyPr>
          <a:lstStyle/>
          <a:p>
            <a:pPr marL="90488" marR="0" lvl="0" indent="-90488" algn="ctr" defTabSz="914400" rtl="0" eaLnBrk="1" fontAlgn="base" latinLnBrk="0" hangingPunct="1">
              <a:lnSpc>
                <a:spcPct val="100000"/>
              </a:lnSpc>
              <a:spcBef>
                <a:spcPct val="0"/>
              </a:spcBef>
              <a:spcAft>
                <a:spcPct val="0"/>
              </a:spcAft>
              <a:buClrTx/>
              <a:buSzTx/>
              <a:buFontTx/>
              <a:buNone/>
              <a:tabLst/>
              <a:defRPr/>
            </a:pPr>
            <a:r>
              <a:rPr kumimoji="0" lang="ja-JP" altLang="en-US" sz="900" b="0" i="0" u="none" strike="noStrike" kern="0" cap="none" spc="0" normalizeH="0" baseline="0" noProof="0" dirty="0">
                <a:ln>
                  <a:noFill/>
                </a:ln>
                <a:solidFill>
                  <a:schemeClr val="tx1">
                    <a:lumMod val="65000"/>
                    <a:lumOff val="35000"/>
                  </a:schemeClr>
                </a:solidFill>
                <a:effectLst/>
                <a:uLnTx/>
                <a:uFillTx/>
                <a:latin typeface="Arial" charset="0"/>
                <a:ea typeface="ＭＳ Ｐゴシック" charset="-128"/>
                <a:cs typeface="+mn-cs"/>
              </a:rPr>
              <a:t>国産飼料の利用</a:t>
            </a:r>
            <a:endParaRPr kumimoji="0" lang="en-US" altLang="ja-JP" sz="900" b="0" i="0" u="none" strike="noStrike" kern="0" cap="none" spc="0" normalizeH="0" baseline="0" noProof="0" dirty="0">
              <a:ln>
                <a:noFill/>
              </a:ln>
              <a:solidFill>
                <a:schemeClr val="tx1">
                  <a:lumMod val="65000"/>
                  <a:lumOff val="35000"/>
                </a:schemeClr>
              </a:solidFill>
              <a:effectLst/>
              <a:uLnTx/>
              <a:uFillTx/>
              <a:latin typeface="Arial" charset="0"/>
              <a:ea typeface="ＭＳ Ｐゴシック" charset="-128"/>
              <a:cs typeface="+mn-cs"/>
            </a:endParaRPr>
          </a:p>
        </p:txBody>
      </p:sp>
      <p:sp>
        <p:nvSpPr>
          <p:cNvPr id="27" name="矢印: 下 26">
            <a:extLst>
              <a:ext uri="{FF2B5EF4-FFF2-40B4-BE49-F238E27FC236}">
                <a16:creationId xmlns:a16="http://schemas.microsoft.com/office/drawing/2014/main" id="{627C7303-8634-0521-3001-F1F9BDFB18DE}"/>
              </a:ext>
            </a:extLst>
          </p:cNvPr>
          <p:cNvSpPr>
            <a:spLocks noChangeAspect="1"/>
          </p:cNvSpPr>
          <p:nvPr/>
        </p:nvSpPr>
        <p:spPr>
          <a:xfrm>
            <a:off x="6388214" y="6037699"/>
            <a:ext cx="487862" cy="332569"/>
          </a:xfrm>
          <a:prstGeom prst="downArrow">
            <a:avLst/>
          </a:prstGeom>
          <a:ln>
            <a:solidFill>
              <a:schemeClr val="tx1">
                <a:lumMod val="65000"/>
                <a:lumOff val="35000"/>
              </a:schemeClr>
            </a:solidFill>
          </a:ln>
        </p:spPr>
        <p:style>
          <a:lnRef idx="2">
            <a:schemeClr val="dk1"/>
          </a:lnRef>
          <a:fillRef idx="1">
            <a:schemeClr val="lt1"/>
          </a:fillRef>
          <a:effectRef idx="0">
            <a:schemeClr val="dk1"/>
          </a:effectRef>
          <a:fontRef idx="minor">
            <a:schemeClr val="dk1"/>
          </a:fontRef>
        </p:style>
        <p:txBody>
          <a:bodyPr vert="wordArtVertRtl" lIns="0" tIns="0" rIns="36000" bIns="0"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ja-JP" altLang="en-US" sz="800" b="0" i="0" u="none" strike="noStrike" kern="0" cap="none" spc="0" normalizeH="0" baseline="0" noProof="0" dirty="0">
                <a:ln>
                  <a:noFill/>
                </a:ln>
                <a:solidFill>
                  <a:schemeClr val="tx1">
                    <a:lumMod val="65000"/>
                    <a:lumOff val="35000"/>
                  </a:schemeClr>
                </a:solidFill>
                <a:effectLst/>
                <a:uLnTx/>
                <a:uFillTx/>
                <a:latin typeface="Arial"/>
                <a:ea typeface="ＭＳ Ｐゴシック"/>
                <a:cs typeface="+mn-cs"/>
              </a:rPr>
              <a:t>転換</a:t>
            </a:r>
          </a:p>
        </p:txBody>
      </p:sp>
      <p:sp>
        <p:nvSpPr>
          <p:cNvPr id="28" name="テキスト ボックス 27">
            <a:extLst>
              <a:ext uri="{FF2B5EF4-FFF2-40B4-BE49-F238E27FC236}">
                <a16:creationId xmlns:a16="http://schemas.microsoft.com/office/drawing/2014/main" id="{124AA71C-8BFD-558F-2FAF-FD52CF221719}"/>
              </a:ext>
            </a:extLst>
          </p:cNvPr>
          <p:cNvSpPr txBox="1">
            <a:spLocks noChangeAspect="1"/>
          </p:cNvSpPr>
          <p:nvPr/>
        </p:nvSpPr>
        <p:spPr>
          <a:xfrm>
            <a:off x="2862984" y="5882862"/>
            <a:ext cx="1852295" cy="21544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800" b="1" i="0" u="none" strike="noStrike" kern="1200" cap="none" spc="0" normalizeH="0" baseline="0" noProof="0" dirty="0">
                <a:ln>
                  <a:noFill/>
                </a:ln>
                <a:solidFill>
                  <a:schemeClr val="tx1">
                    <a:lumMod val="65000"/>
                    <a:lumOff val="35000"/>
                  </a:schemeClr>
                </a:solidFill>
                <a:effectLst/>
                <a:uLnTx/>
                <a:uFillTx/>
                <a:latin typeface="メイリオ" panose="020B0604030504040204" pitchFamily="50" charset="-128"/>
                <a:ea typeface="メイリオ" panose="020B0604030504040204" pitchFamily="50" charset="-128"/>
                <a:cs typeface="+mn-cs"/>
              </a:rPr>
              <a:t>長期の利用供給契約（３年以上）</a:t>
            </a:r>
          </a:p>
        </p:txBody>
      </p:sp>
      <p:sp>
        <p:nvSpPr>
          <p:cNvPr id="29" name="テキスト ボックス 28">
            <a:extLst>
              <a:ext uri="{FF2B5EF4-FFF2-40B4-BE49-F238E27FC236}">
                <a16:creationId xmlns:a16="http://schemas.microsoft.com/office/drawing/2014/main" id="{AA79E647-328D-5859-3CF9-8C4C13EFBFB8}"/>
              </a:ext>
            </a:extLst>
          </p:cNvPr>
          <p:cNvSpPr txBox="1">
            <a:spLocks noChangeAspect="1"/>
          </p:cNvSpPr>
          <p:nvPr/>
        </p:nvSpPr>
        <p:spPr>
          <a:xfrm>
            <a:off x="3010175" y="7029851"/>
            <a:ext cx="2787847" cy="215444"/>
          </a:xfrm>
          <a:prstGeom prst="rect">
            <a:avLst/>
          </a:prstGeom>
          <a:noFill/>
        </p:spPr>
        <p:txBody>
          <a:bodyPr wrap="square" lIns="36000" rIns="3600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800" b="1" i="0" u="none" strike="noStrike" kern="1200" cap="none" spc="0" normalizeH="0" baseline="0" noProof="0" dirty="0">
                <a:ln>
                  <a:noFill/>
                </a:ln>
                <a:solidFill>
                  <a:srgbClr val="C00000"/>
                </a:solidFill>
                <a:effectLst/>
                <a:uLnTx/>
                <a:uFillTx/>
                <a:latin typeface="メイリオ" panose="020B0604030504040204" pitchFamily="50" charset="-128"/>
                <a:ea typeface="メイリオ" panose="020B0604030504040204" pitchFamily="50" charset="-128"/>
                <a:cs typeface="+mn-cs"/>
              </a:rPr>
              <a:t>（連携協議会外との連携も可）</a:t>
            </a:r>
          </a:p>
        </p:txBody>
      </p:sp>
      <p:sp>
        <p:nvSpPr>
          <p:cNvPr id="30" name="角丸四角形 50">
            <a:extLst>
              <a:ext uri="{FF2B5EF4-FFF2-40B4-BE49-F238E27FC236}">
                <a16:creationId xmlns:a16="http://schemas.microsoft.com/office/drawing/2014/main" id="{95F4A732-2A86-D509-635D-DBF9BF54D4AD}"/>
              </a:ext>
            </a:extLst>
          </p:cNvPr>
          <p:cNvSpPr>
            <a:spLocks noChangeAspect="1"/>
          </p:cNvSpPr>
          <p:nvPr/>
        </p:nvSpPr>
        <p:spPr>
          <a:xfrm>
            <a:off x="1201893" y="6367211"/>
            <a:ext cx="1216312" cy="325067"/>
          </a:xfrm>
          <a:prstGeom prst="roundRect">
            <a:avLst>
              <a:gd name="adj" fmla="val 9819"/>
            </a:avLst>
          </a:prstGeom>
          <a:solidFill>
            <a:srgbClr val="FFFFCC"/>
          </a:solidFill>
          <a:ln w="3175" cap="flat" cmpd="sng" algn="ctr">
            <a:solidFill>
              <a:schemeClr val="tx1"/>
            </a:solid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ja-JP" sz="800" b="1" i="0" u="none" strike="noStrike" kern="0" cap="none" spc="0" normalizeH="0" baseline="0" noProof="0" dirty="0">
              <a:ln>
                <a:noFill/>
              </a:ln>
              <a:solidFill>
                <a:srgbClr val="003300"/>
              </a:solidFill>
              <a:effectLst/>
              <a:uLnTx/>
              <a:uFillTx/>
              <a:latin typeface="HG丸ｺﾞｼｯｸM-PRO" panose="020F0600000000000000" pitchFamily="50" charset="-128"/>
              <a:ea typeface="HG丸ｺﾞｼｯｸM-PRO" panose="020F0600000000000000" pitchFamily="50" charset="-128"/>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ja-JP" sz="800" b="1" i="0" u="none" strike="noStrike" kern="0" cap="none" spc="0" normalizeH="0" baseline="0" noProof="0" dirty="0">
              <a:ln>
                <a:noFill/>
              </a:ln>
              <a:solidFill>
                <a:srgbClr val="003300"/>
              </a:solidFill>
              <a:effectLst/>
              <a:uLnTx/>
              <a:uFillTx/>
              <a:latin typeface="HG丸ｺﾞｼｯｸM-PRO" panose="020F0600000000000000" pitchFamily="50" charset="-128"/>
              <a:ea typeface="HG丸ｺﾞｼｯｸM-PRO" panose="020F0600000000000000" pitchFamily="50" charset="-128"/>
              <a:cs typeface="+mn-cs"/>
            </a:endParaRPr>
          </a:p>
        </p:txBody>
      </p:sp>
      <p:sp>
        <p:nvSpPr>
          <p:cNvPr id="31" name="テキスト ボックス 30">
            <a:extLst>
              <a:ext uri="{FF2B5EF4-FFF2-40B4-BE49-F238E27FC236}">
                <a16:creationId xmlns:a16="http://schemas.microsoft.com/office/drawing/2014/main" id="{B06A1759-0592-3060-95E3-4BE41F0FE4EE}"/>
              </a:ext>
            </a:extLst>
          </p:cNvPr>
          <p:cNvSpPr txBox="1">
            <a:spLocks noChangeAspect="1"/>
          </p:cNvSpPr>
          <p:nvPr/>
        </p:nvSpPr>
        <p:spPr>
          <a:xfrm>
            <a:off x="1112205" y="6345666"/>
            <a:ext cx="1440044" cy="307777"/>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ja-JP" altLang="en-US" sz="700" b="1" i="0" u="none" strike="noStrike" kern="0" cap="none" spc="0" normalizeH="0" baseline="0" noProof="0" dirty="0">
                <a:ln>
                  <a:noFill/>
                </a:ln>
                <a:solidFill>
                  <a:srgbClr val="003300"/>
                </a:solidFill>
                <a:effectLst/>
                <a:uLnTx/>
                <a:uFillTx/>
                <a:latin typeface="HG丸ｺﾞｼｯｸM-PRO" panose="020F0600000000000000" pitchFamily="50" charset="-128"/>
                <a:ea typeface="HG丸ｺﾞｼｯｸM-PRO" panose="020F0600000000000000" pitchFamily="50" charset="-128"/>
                <a:cs typeface="+mn-cs"/>
              </a:rPr>
              <a:t>飼料作物（青刈り・</a:t>
            </a:r>
            <a:endParaRPr kumimoji="0" lang="en-US" altLang="ja-JP" sz="700" b="1" i="0" u="none" strike="noStrike" kern="0" cap="none" spc="0" normalizeH="0" baseline="0" noProof="0" dirty="0">
              <a:ln>
                <a:noFill/>
              </a:ln>
              <a:solidFill>
                <a:srgbClr val="003300"/>
              </a:solidFill>
              <a:effectLst/>
              <a:uLnTx/>
              <a:uFillTx/>
              <a:latin typeface="HG丸ｺﾞｼｯｸM-PRO" panose="020F0600000000000000" pitchFamily="50" charset="-128"/>
              <a:ea typeface="HG丸ｺﾞｼｯｸM-PRO" panose="020F0600000000000000" pitchFamily="50" charset="-128"/>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ja-JP" altLang="en-US" sz="700" b="1" i="0" u="none" strike="noStrike" kern="0" cap="none" spc="0" normalizeH="0" baseline="0" noProof="0" dirty="0">
                <a:ln>
                  <a:noFill/>
                </a:ln>
                <a:solidFill>
                  <a:srgbClr val="003300"/>
                </a:solidFill>
                <a:effectLst/>
                <a:uLnTx/>
                <a:uFillTx/>
                <a:latin typeface="HG丸ｺﾞｼｯｸM-PRO" panose="020F0600000000000000" pitchFamily="50" charset="-128"/>
                <a:ea typeface="HG丸ｺﾞｼｯｸM-PRO" panose="020F0600000000000000" pitchFamily="50" charset="-128"/>
                <a:cs typeface="+mn-cs"/>
              </a:rPr>
              <a:t>子実用とうもろこし、牧草等）</a:t>
            </a:r>
            <a:endParaRPr kumimoji="0" lang="en-US" altLang="ja-JP" sz="700" b="1" i="0" u="none" strike="noStrike" kern="0" cap="none" spc="0" normalizeH="0" baseline="0" noProof="0" dirty="0">
              <a:ln>
                <a:noFill/>
              </a:ln>
              <a:solidFill>
                <a:srgbClr val="003300"/>
              </a:solidFill>
              <a:effectLst/>
              <a:uLnTx/>
              <a:uFillTx/>
              <a:latin typeface="HG丸ｺﾞｼｯｸM-PRO" panose="020F0600000000000000" pitchFamily="50" charset="-128"/>
              <a:ea typeface="HG丸ｺﾞｼｯｸM-PRO" panose="020F0600000000000000" pitchFamily="50" charset="-128"/>
              <a:cs typeface="+mn-cs"/>
            </a:endParaRPr>
          </a:p>
        </p:txBody>
      </p:sp>
      <p:sp>
        <p:nvSpPr>
          <p:cNvPr id="32" name="正方形/長方形 31">
            <a:extLst>
              <a:ext uri="{FF2B5EF4-FFF2-40B4-BE49-F238E27FC236}">
                <a16:creationId xmlns:a16="http://schemas.microsoft.com/office/drawing/2014/main" id="{48223C79-1C69-B52F-FF5D-1376E351A508}"/>
              </a:ext>
            </a:extLst>
          </p:cNvPr>
          <p:cNvSpPr>
            <a:spLocks noChangeAspect="1"/>
          </p:cNvSpPr>
          <p:nvPr/>
        </p:nvSpPr>
        <p:spPr>
          <a:xfrm>
            <a:off x="6295840" y="5834965"/>
            <a:ext cx="685375" cy="169793"/>
          </a:xfrm>
          <a:prstGeom prst="rect">
            <a:avLst/>
          </a:prstGeom>
          <a:ln>
            <a:solidFill>
              <a:schemeClr val="tx1">
                <a:lumMod val="65000"/>
                <a:lumOff val="35000"/>
              </a:schemeClr>
            </a:solidFill>
          </a:ln>
        </p:spPr>
        <p:style>
          <a:lnRef idx="2">
            <a:schemeClr val="dk1"/>
          </a:lnRef>
          <a:fillRef idx="1">
            <a:schemeClr val="lt1"/>
          </a:fillRef>
          <a:effectRef idx="0">
            <a:schemeClr val="dk1"/>
          </a:effectRef>
          <a:fontRef idx="minor">
            <a:schemeClr val="dk1"/>
          </a:fontRef>
        </p:style>
        <p:txBody>
          <a:bodyPr wrap="square" lIns="36000" tIns="0" rIns="0" bIns="0" anchor="ctr" anchorCtr="0">
            <a:noAutofit/>
          </a:bodyPr>
          <a:lstStyle/>
          <a:p>
            <a:pPr marL="90488" marR="0" lvl="0" indent="-90488" algn="ctr" defTabSz="914400" rtl="0" eaLnBrk="1" fontAlgn="base" latinLnBrk="0" hangingPunct="1">
              <a:lnSpc>
                <a:spcPct val="100000"/>
              </a:lnSpc>
              <a:spcBef>
                <a:spcPct val="0"/>
              </a:spcBef>
              <a:spcAft>
                <a:spcPct val="0"/>
              </a:spcAft>
              <a:buClrTx/>
              <a:buSzTx/>
              <a:buFontTx/>
              <a:buNone/>
              <a:tabLst/>
              <a:defRPr/>
            </a:pPr>
            <a:r>
              <a:rPr kumimoji="0" lang="ja-JP" altLang="en-US" sz="900" b="0" i="0" u="none" strike="noStrike" kern="0" cap="none" spc="0" normalizeH="0" baseline="0" noProof="0" dirty="0">
                <a:ln>
                  <a:noFill/>
                </a:ln>
                <a:solidFill>
                  <a:schemeClr val="tx1">
                    <a:lumMod val="65000"/>
                    <a:lumOff val="35000"/>
                  </a:schemeClr>
                </a:solidFill>
                <a:effectLst/>
                <a:uLnTx/>
                <a:uFillTx/>
                <a:latin typeface="Arial" charset="0"/>
                <a:ea typeface="ＭＳ Ｐゴシック" charset="-128"/>
                <a:cs typeface="+mn-cs"/>
              </a:rPr>
              <a:t>輸入飼料</a:t>
            </a:r>
            <a:endParaRPr kumimoji="0" lang="en-US" altLang="ja-JP" sz="900" b="0" i="0" u="none" strike="noStrike" kern="0" cap="none" spc="0" normalizeH="0" baseline="0" noProof="0" dirty="0">
              <a:ln>
                <a:noFill/>
              </a:ln>
              <a:solidFill>
                <a:schemeClr val="tx1">
                  <a:lumMod val="65000"/>
                  <a:lumOff val="35000"/>
                </a:schemeClr>
              </a:solidFill>
              <a:effectLst/>
              <a:uLnTx/>
              <a:uFillTx/>
              <a:latin typeface="Arial" charset="0"/>
              <a:ea typeface="ＭＳ Ｐゴシック" charset="-128"/>
              <a:cs typeface="+mn-cs"/>
            </a:endParaRPr>
          </a:p>
        </p:txBody>
      </p:sp>
      <p:sp>
        <p:nvSpPr>
          <p:cNvPr id="33" name="テキスト ボックス 32">
            <a:extLst>
              <a:ext uri="{FF2B5EF4-FFF2-40B4-BE49-F238E27FC236}">
                <a16:creationId xmlns:a16="http://schemas.microsoft.com/office/drawing/2014/main" id="{E5626187-6C6B-C591-C58F-8F38A26A26D8}"/>
              </a:ext>
            </a:extLst>
          </p:cNvPr>
          <p:cNvSpPr txBox="1"/>
          <p:nvPr/>
        </p:nvSpPr>
        <p:spPr>
          <a:xfrm>
            <a:off x="3951977" y="3806581"/>
            <a:ext cx="2162727"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800" b="1" i="0" u="none" strike="noStrike" kern="1200" cap="none" spc="0" normalizeH="0" baseline="0" noProof="0" dirty="0">
                <a:ln>
                  <a:noFill/>
                </a:ln>
                <a:solidFill>
                  <a:schemeClr val="tx1">
                    <a:lumMod val="65000"/>
                    <a:lumOff val="35000"/>
                  </a:schemeClr>
                </a:solidFill>
                <a:effectLst/>
                <a:uLnTx/>
                <a:uFillTx/>
                <a:latin typeface="メイリオ" panose="020B0604030504040204" pitchFamily="50" charset="-128"/>
                <a:ea typeface="メイリオ" panose="020B0604030504040204" pitchFamily="50" charset="-128"/>
                <a:cs typeface="+mn-cs"/>
              </a:rPr>
              <a:t>④利用供給計画、事業参加申込書等の提出</a:t>
            </a:r>
            <a:endParaRPr kumimoji="1" lang="en-US" altLang="ja-JP" sz="800" b="1" i="0" u="none" strike="noStrike" kern="1200" cap="none" spc="0" normalizeH="0" baseline="0" noProof="0" dirty="0">
              <a:ln>
                <a:noFill/>
              </a:ln>
              <a:solidFill>
                <a:schemeClr val="tx1">
                  <a:lumMod val="65000"/>
                  <a:lumOff val="35000"/>
                </a:schemeClr>
              </a:solidFill>
              <a:effectLst/>
              <a:uLnTx/>
              <a:uFillTx/>
              <a:latin typeface="メイリオ" panose="020B0604030504040204" pitchFamily="50" charset="-128"/>
              <a:ea typeface="メイリオ" panose="020B0604030504040204" pitchFamily="50" charset="-128"/>
              <a:cs typeface="+mn-cs"/>
            </a:endParaRPr>
          </a:p>
        </p:txBody>
      </p:sp>
      <p:sp>
        <p:nvSpPr>
          <p:cNvPr id="34" name="テキスト ボックス 33">
            <a:extLst>
              <a:ext uri="{FF2B5EF4-FFF2-40B4-BE49-F238E27FC236}">
                <a16:creationId xmlns:a16="http://schemas.microsoft.com/office/drawing/2014/main" id="{BB4B0500-AB77-51E2-68DB-2DD02C4AB012}"/>
              </a:ext>
            </a:extLst>
          </p:cNvPr>
          <p:cNvSpPr txBox="1"/>
          <p:nvPr/>
        </p:nvSpPr>
        <p:spPr>
          <a:xfrm>
            <a:off x="4546037" y="2540561"/>
            <a:ext cx="1001487"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800" b="1" i="0" u="none" strike="noStrike" kern="1200" cap="none" spc="0" normalizeH="0" baseline="0" noProof="0" dirty="0">
                <a:ln>
                  <a:noFill/>
                </a:ln>
                <a:solidFill>
                  <a:schemeClr val="tx1">
                    <a:lumMod val="65000"/>
                    <a:lumOff val="35000"/>
                  </a:schemeClr>
                </a:solidFill>
                <a:effectLst/>
                <a:uLnTx/>
                <a:uFillTx/>
                <a:latin typeface="メイリオ" panose="020B0604030504040204" pitchFamily="50" charset="-128"/>
                <a:ea typeface="メイリオ" panose="020B0604030504040204" pitchFamily="50" charset="-128"/>
                <a:cs typeface="+mn-cs"/>
              </a:rPr>
              <a:t>①マッチング申請</a:t>
            </a:r>
            <a:endParaRPr kumimoji="1" lang="en-US" altLang="ja-JP" sz="800" b="1" i="0" u="none" strike="noStrike" kern="1200" cap="none" spc="0" normalizeH="0" baseline="0" noProof="0" dirty="0">
              <a:ln>
                <a:noFill/>
              </a:ln>
              <a:solidFill>
                <a:schemeClr val="tx1">
                  <a:lumMod val="65000"/>
                  <a:lumOff val="35000"/>
                </a:schemeClr>
              </a:solidFill>
              <a:effectLst/>
              <a:uLnTx/>
              <a:uFillTx/>
              <a:latin typeface="メイリオ" panose="020B0604030504040204" pitchFamily="50" charset="-128"/>
              <a:ea typeface="メイリオ"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800" b="1" i="0" u="none" strike="noStrike" kern="1200" cap="none" spc="0" normalizeH="0" baseline="0" noProof="0" dirty="0">
                <a:ln>
                  <a:noFill/>
                </a:ln>
                <a:solidFill>
                  <a:schemeClr val="tx1">
                    <a:lumMod val="65000"/>
                    <a:lumOff val="35000"/>
                  </a:schemeClr>
                </a:solidFill>
                <a:effectLst/>
                <a:uLnTx/>
                <a:uFillTx/>
                <a:latin typeface="メイリオ" panose="020B0604030504040204" pitchFamily="50" charset="-128"/>
                <a:ea typeface="メイリオ" panose="020B0604030504040204" pitchFamily="50" charset="-128"/>
                <a:cs typeface="+mn-cs"/>
              </a:rPr>
              <a:t>（マッチング相手がいない場合）</a:t>
            </a:r>
            <a:endParaRPr kumimoji="1" lang="en-US" altLang="ja-JP" sz="800" b="1" i="0" u="none" strike="noStrike" kern="1200" cap="none" spc="0" normalizeH="0" baseline="0" noProof="0" dirty="0">
              <a:ln>
                <a:noFill/>
              </a:ln>
              <a:solidFill>
                <a:schemeClr val="tx1">
                  <a:lumMod val="65000"/>
                  <a:lumOff val="35000"/>
                </a:schemeClr>
              </a:solidFill>
              <a:effectLst/>
              <a:uLnTx/>
              <a:uFillTx/>
              <a:latin typeface="メイリオ" panose="020B0604030504040204" pitchFamily="50" charset="-128"/>
              <a:ea typeface="メイリオ" panose="020B0604030504040204" pitchFamily="50" charset="-128"/>
              <a:cs typeface="+mn-cs"/>
            </a:endParaRPr>
          </a:p>
        </p:txBody>
      </p:sp>
      <p:sp>
        <p:nvSpPr>
          <p:cNvPr id="35" name="テキスト ボックス 34">
            <a:extLst>
              <a:ext uri="{FF2B5EF4-FFF2-40B4-BE49-F238E27FC236}">
                <a16:creationId xmlns:a16="http://schemas.microsoft.com/office/drawing/2014/main" id="{475722E6-B5D2-CAD4-CC05-6BD57FA3D62D}"/>
              </a:ext>
            </a:extLst>
          </p:cNvPr>
          <p:cNvSpPr txBox="1"/>
          <p:nvPr/>
        </p:nvSpPr>
        <p:spPr>
          <a:xfrm>
            <a:off x="129601" y="1529781"/>
            <a:ext cx="1508920" cy="24622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1" i="0" u="none" strike="noStrike" kern="1200" cap="none" spc="0" normalizeH="0" baseline="0" noProof="0" dirty="0">
                <a:ln>
                  <a:noFill/>
                </a:ln>
                <a:solidFill>
                  <a:srgbClr val="C00000"/>
                </a:solidFill>
                <a:effectLst/>
                <a:uLnTx/>
                <a:uFillTx/>
                <a:latin typeface="メイリオ" panose="020B0604030504040204" pitchFamily="50" charset="-128"/>
                <a:ea typeface="メイリオ" panose="020B0604030504040204" pitchFamily="50" charset="-128"/>
                <a:cs typeface="+mn-cs"/>
              </a:rPr>
              <a:t>１．事業への参加申込</a:t>
            </a:r>
            <a:endParaRPr kumimoji="1" lang="en-US" altLang="ja-JP" sz="1000" b="1" i="0" u="none" strike="noStrike" kern="1200" cap="none" spc="0" normalizeH="0" baseline="0" noProof="0" dirty="0">
              <a:ln>
                <a:noFill/>
              </a:ln>
              <a:solidFill>
                <a:srgbClr val="C00000"/>
              </a:solidFill>
              <a:effectLst/>
              <a:uLnTx/>
              <a:uFillTx/>
              <a:latin typeface="メイリオ" panose="020B0604030504040204" pitchFamily="50" charset="-128"/>
              <a:ea typeface="メイリオ" panose="020B0604030504040204" pitchFamily="50" charset="-128"/>
              <a:cs typeface="+mn-cs"/>
            </a:endParaRPr>
          </a:p>
        </p:txBody>
      </p:sp>
      <p:sp>
        <p:nvSpPr>
          <p:cNvPr id="36" name="テキスト ボックス 35">
            <a:extLst>
              <a:ext uri="{FF2B5EF4-FFF2-40B4-BE49-F238E27FC236}">
                <a16:creationId xmlns:a16="http://schemas.microsoft.com/office/drawing/2014/main" id="{C9098C7A-0FE0-292D-1AF3-AD714134ABE6}"/>
              </a:ext>
            </a:extLst>
          </p:cNvPr>
          <p:cNvSpPr txBox="1"/>
          <p:nvPr/>
        </p:nvSpPr>
        <p:spPr>
          <a:xfrm>
            <a:off x="129601" y="4514891"/>
            <a:ext cx="1143955" cy="24622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1000" b="1" dirty="0">
                <a:solidFill>
                  <a:srgbClr val="C00000"/>
                </a:solidFill>
                <a:latin typeface="メイリオ" panose="020B0604030504040204" pitchFamily="50" charset="-128"/>
                <a:ea typeface="メイリオ" panose="020B0604030504040204" pitchFamily="50" charset="-128"/>
              </a:rPr>
              <a:t>２</a:t>
            </a:r>
            <a:r>
              <a:rPr kumimoji="1" lang="ja-JP" altLang="en-US" sz="1000" b="1" i="0" u="none" strike="noStrike" kern="1200" cap="none" spc="0" normalizeH="0" baseline="0" noProof="0" dirty="0">
                <a:ln>
                  <a:noFill/>
                </a:ln>
                <a:solidFill>
                  <a:srgbClr val="C00000"/>
                </a:solidFill>
                <a:effectLst/>
                <a:uLnTx/>
                <a:uFillTx/>
                <a:latin typeface="メイリオ" panose="020B0604030504040204" pitchFamily="50" charset="-128"/>
                <a:ea typeface="メイリオ" panose="020B0604030504040204" pitchFamily="50" charset="-128"/>
                <a:cs typeface="+mn-cs"/>
              </a:rPr>
              <a:t>．取組の実施</a:t>
            </a:r>
            <a:endParaRPr kumimoji="1" lang="en-US" altLang="ja-JP" sz="1000" b="1" i="0" u="none" strike="noStrike" kern="1200" cap="none" spc="0" normalizeH="0" baseline="0" noProof="0" dirty="0">
              <a:ln>
                <a:noFill/>
              </a:ln>
              <a:solidFill>
                <a:srgbClr val="C00000"/>
              </a:solidFill>
              <a:effectLst/>
              <a:uLnTx/>
              <a:uFillTx/>
              <a:latin typeface="メイリオ" panose="020B0604030504040204" pitchFamily="50" charset="-128"/>
              <a:ea typeface="メイリオ" panose="020B0604030504040204" pitchFamily="50" charset="-128"/>
              <a:cs typeface="+mn-cs"/>
            </a:endParaRPr>
          </a:p>
        </p:txBody>
      </p:sp>
      <p:sp>
        <p:nvSpPr>
          <p:cNvPr id="37" name="角丸四角形 51">
            <a:extLst>
              <a:ext uri="{FF2B5EF4-FFF2-40B4-BE49-F238E27FC236}">
                <a16:creationId xmlns:a16="http://schemas.microsoft.com/office/drawing/2014/main" id="{91E65811-7AEA-D824-A839-606674FFEB72}"/>
              </a:ext>
            </a:extLst>
          </p:cNvPr>
          <p:cNvSpPr>
            <a:spLocks noChangeAspect="1"/>
          </p:cNvSpPr>
          <p:nvPr/>
        </p:nvSpPr>
        <p:spPr>
          <a:xfrm>
            <a:off x="6335519" y="2516710"/>
            <a:ext cx="860548" cy="262435"/>
          </a:xfrm>
          <a:prstGeom prst="roundRect">
            <a:avLst/>
          </a:prstGeom>
          <a:ln>
            <a:solidFill>
              <a:schemeClr val="tx1">
                <a:lumMod val="65000"/>
                <a:lumOff val="35000"/>
              </a:schemeClr>
            </a:solidFill>
          </a:ln>
        </p:spPr>
        <p:style>
          <a:lnRef idx="2">
            <a:schemeClr val="dk1"/>
          </a:lnRef>
          <a:fillRef idx="1">
            <a:schemeClr val="lt1"/>
          </a:fillRef>
          <a:effectRef idx="0">
            <a:schemeClr val="dk1"/>
          </a:effectRef>
          <a:fontRef idx="minor">
            <a:schemeClr val="dk1"/>
          </a:fontRef>
        </p:style>
        <p:txBody>
          <a:bodyPr lIns="72000" rIns="72000"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ja-JP" altLang="en-US" sz="1000" b="1" i="0" u="none" strike="noStrike" kern="0" cap="none" spc="0" normalizeH="0" baseline="0" noProof="0" dirty="0">
                <a:ln>
                  <a:noFill/>
                </a:ln>
                <a:solidFill>
                  <a:schemeClr val="tx1">
                    <a:lumMod val="65000"/>
                    <a:lumOff val="35000"/>
                  </a:schemeClr>
                </a:solidFill>
                <a:effectLst/>
                <a:uLnTx/>
                <a:uFillTx/>
                <a:latin typeface="HG丸ｺﾞｼｯｸM-PRO" panose="020F0600000000000000" pitchFamily="50" charset="-128"/>
                <a:ea typeface="HG丸ｺﾞｼｯｸM-PRO" panose="020F0600000000000000" pitchFamily="50" charset="-128"/>
                <a:cs typeface="+mn-cs"/>
              </a:rPr>
              <a:t>畜産農家側</a:t>
            </a:r>
          </a:p>
        </p:txBody>
      </p:sp>
      <p:sp>
        <p:nvSpPr>
          <p:cNvPr id="38" name="角丸四角形 50">
            <a:extLst>
              <a:ext uri="{FF2B5EF4-FFF2-40B4-BE49-F238E27FC236}">
                <a16:creationId xmlns:a16="http://schemas.microsoft.com/office/drawing/2014/main" id="{A7346752-3419-1E38-577C-9A3955AF0EFC}"/>
              </a:ext>
            </a:extLst>
          </p:cNvPr>
          <p:cNvSpPr>
            <a:spLocks noChangeAspect="1"/>
          </p:cNvSpPr>
          <p:nvPr/>
        </p:nvSpPr>
        <p:spPr>
          <a:xfrm>
            <a:off x="456457" y="2516239"/>
            <a:ext cx="909199" cy="262437"/>
          </a:xfrm>
          <a:prstGeom prst="roundRect">
            <a:avLst>
              <a:gd name="adj" fmla="val 9819"/>
            </a:avLst>
          </a:prstGeom>
          <a:ln>
            <a:solidFill>
              <a:schemeClr val="tx1">
                <a:lumMod val="65000"/>
                <a:lumOff val="35000"/>
              </a:schemeClr>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ja-JP" altLang="en-US" sz="1000" b="1" i="0" u="none" strike="noStrike" kern="0" cap="none" spc="0" normalizeH="0" baseline="0" noProof="0" dirty="0">
                <a:ln>
                  <a:noFill/>
                </a:ln>
                <a:solidFill>
                  <a:schemeClr val="tx1">
                    <a:lumMod val="65000"/>
                    <a:lumOff val="35000"/>
                  </a:schemeClr>
                </a:solidFill>
                <a:effectLst/>
                <a:uLnTx/>
                <a:uFillTx/>
                <a:latin typeface="HG丸ｺﾞｼｯｸM-PRO" panose="020F0600000000000000" pitchFamily="50" charset="-128"/>
                <a:ea typeface="HG丸ｺﾞｼｯｸM-PRO" panose="020F0600000000000000" pitchFamily="50" charset="-128"/>
                <a:cs typeface="+mn-cs"/>
              </a:rPr>
              <a:t>耕種農家側</a:t>
            </a:r>
            <a:endParaRPr kumimoji="0" lang="en-US" altLang="ja-JP" sz="1000" b="1" i="0" u="none" strike="noStrike" kern="0" cap="none" spc="0" normalizeH="0" baseline="0" noProof="0" dirty="0">
              <a:ln>
                <a:noFill/>
              </a:ln>
              <a:solidFill>
                <a:schemeClr val="tx1">
                  <a:lumMod val="65000"/>
                  <a:lumOff val="35000"/>
                </a:schemeClr>
              </a:solidFill>
              <a:effectLst/>
              <a:uLnTx/>
              <a:uFillTx/>
              <a:latin typeface="HG丸ｺﾞｼｯｸM-PRO" panose="020F0600000000000000" pitchFamily="50" charset="-128"/>
              <a:ea typeface="HG丸ｺﾞｼｯｸM-PRO" panose="020F0600000000000000" pitchFamily="50" charset="-128"/>
              <a:cs typeface="+mn-cs"/>
            </a:endParaRPr>
          </a:p>
        </p:txBody>
      </p:sp>
      <p:cxnSp>
        <p:nvCxnSpPr>
          <p:cNvPr id="39" name="直線矢印コネクタ 38">
            <a:extLst>
              <a:ext uri="{FF2B5EF4-FFF2-40B4-BE49-F238E27FC236}">
                <a16:creationId xmlns:a16="http://schemas.microsoft.com/office/drawing/2014/main" id="{8D2C02D5-FC11-7036-9A22-3F02E048F4AB}"/>
              </a:ext>
            </a:extLst>
          </p:cNvPr>
          <p:cNvCxnSpPr>
            <a:cxnSpLocks/>
            <a:stCxn id="37" idx="1"/>
          </p:cNvCxnSpPr>
          <p:nvPr/>
        </p:nvCxnSpPr>
        <p:spPr>
          <a:xfrm flipH="1">
            <a:off x="4303416" y="2647928"/>
            <a:ext cx="2032103" cy="647592"/>
          </a:xfrm>
          <a:prstGeom prst="straightConnector1">
            <a:avLst/>
          </a:prstGeom>
          <a:ln w="28575">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0" name="直線矢印コネクタ 39">
            <a:extLst>
              <a:ext uri="{FF2B5EF4-FFF2-40B4-BE49-F238E27FC236}">
                <a16:creationId xmlns:a16="http://schemas.microsoft.com/office/drawing/2014/main" id="{1EB90183-76A2-C4B7-0E45-6B1686F9109C}"/>
              </a:ext>
            </a:extLst>
          </p:cNvPr>
          <p:cNvCxnSpPr>
            <a:cxnSpLocks/>
          </p:cNvCxnSpPr>
          <p:nvPr/>
        </p:nvCxnSpPr>
        <p:spPr>
          <a:xfrm flipV="1">
            <a:off x="4330956" y="2721673"/>
            <a:ext cx="2028787" cy="657399"/>
          </a:xfrm>
          <a:prstGeom prst="straightConnector1">
            <a:avLst/>
          </a:prstGeom>
          <a:ln w="28575">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1" name="テキスト ボックス 40">
            <a:extLst>
              <a:ext uri="{FF2B5EF4-FFF2-40B4-BE49-F238E27FC236}">
                <a16:creationId xmlns:a16="http://schemas.microsoft.com/office/drawing/2014/main" id="{7A9B4AB2-9E28-B278-1F12-D1C8F712E5D1}"/>
              </a:ext>
            </a:extLst>
          </p:cNvPr>
          <p:cNvSpPr txBox="1"/>
          <p:nvPr/>
        </p:nvSpPr>
        <p:spPr>
          <a:xfrm>
            <a:off x="6036409" y="2851092"/>
            <a:ext cx="1109921"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800" b="1" i="0" u="none" strike="noStrike" kern="1200" cap="none" spc="0" normalizeH="0" baseline="0" noProof="0" dirty="0">
                <a:ln>
                  <a:noFill/>
                </a:ln>
                <a:solidFill>
                  <a:schemeClr val="tx1">
                    <a:lumMod val="65000"/>
                    <a:lumOff val="35000"/>
                  </a:schemeClr>
                </a:solidFill>
                <a:effectLst/>
                <a:uLnTx/>
                <a:uFillTx/>
                <a:latin typeface="メイリオ" panose="020B0604030504040204" pitchFamily="50" charset="-128"/>
                <a:ea typeface="メイリオ" panose="020B0604030504040204" pitchFamily="50" charset="-128"/>
                <a:cs typeface="+mn-cs"/>
              </a:rPr>
              <a:t>②マッチング</a:t>
            </a:r>
            <a:endParaRPr kumimoji="1" lang="en-US" altLang="ja-JP" sz="800" b="1" i="0" u="none" strike="noStrike" kern="1200" cap="none" spc="0" normalizeH="0" baseline="0" noProof="0" dirty="0">
              <a:ln>
                <a:noFill/>
              </a:ln>
              <a:solidFill>
                <a:schemeClr val="tx1">
                  <a:lumMod val="65000"/>
                  <a:lumOff val="35000"/>
                </a:schemeClr>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800" b="1" i="0" u="none" strike="noStrike" kern="1200" cap="none" spc="0" normalizeH="0" baseline="0" noProof="0" dirty="0">
                <a:ln>
                  <a:noFill/>
                </a:ln>
                <a:solidFill>
                  <a:schemeClr val="tx1">
                    <a:lumMod val="65000"/>
                    <a:lumOff val="35000"/>
                  </a:schemeClr>
                </a:solidFill>
                <a:effectLst/>
                <a:uLnTx/>
                <a:uFillTx/>
                <a:latin typeface="メイリオ" panose="020B0604030504040204" pitchFamily="50" charset="-128"/>
                <a:ea typeface="メイリオ" panose="020B0604030504040204" pitchFamily="50" charset="-128"/>
                <a:cs typeface="+mn-cs"/>
              </a:rPr>
              <a:t>結果の通知</a:t>
            </a:r>
            <a:endParaRPr kumimoji="1" lang="en-US" altLang="ja-JP" sz="800" b="1" i="0" u="none" strike="noStrike" kern="1200" cap="none" spc="0" normalizeH="0" baseline="0" noProof="0" dirty="0">
              <a:ln>
                <a:noFill/>
              </a:ln>
              <a:solidFill>
                <a:schemeClr val="tx1">
                  <a:lumMod val="65000"/>
                  <a:lumOff val="35000"/>
                </a:schemeClr>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800" b="1" i="0" u="none" strike="noStrike" kern="1200" cap="none" spc="0" normalizeH="0" baseline="0" noProof="0" dirty="0">
                <a:ln>
                  <a:noFill/>
                </a:ln>
                <a:solidFill>
                  <a:schemeClr val="tx1">
                    <a:lumMod val="65000"/>
                    <a:lumOff val="35000"/>
                  </a:schemeClr>
                </a:solidFill>
                <a:effectLst/>
                <a:uLnTx/>
                <a:uFillTx/>
                <a:latin typeface="メイリオ" panose="020B0604030504040204" pitchFamily="50" charset="-128"/>
                <a:ea typeface="メイリオ" panose="020B0604030504040204" pitchFamily="50" charset="-128"/>
                <a:cs typeface="+mn-cs"/>
              </a:rPr>
              <a:t>（マッチング</a:t>
            </a:r>
            <a:endParaRPr kumimoji="1" lang="en-US" altLang="ja-JP" sz="800" b="1" i="0" u="none" strike="noStrike" kern="1200" cap="none" spc="0" normalizeH="0" baseline="0" noProof="0" dirty="0">
              <a:ln>
                <a:noFill/>
              </a:ln>
              <a:solidFill>
                <a:schemeClr val="tx1">
                  <a:lumMod val="65000"/>
                  <a:lumOff val="35000"/>
                </a:schemeClr>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800" b="1" i="0" u="none" strike="noStrike" kern="1200" cap="none" spc="0" normalizeH="0" baseline="0" noProof="0" dirty="0">
                <a:ln>
                  <a:noFill/>
                </a:ln>
                <a:solidFill>
                  <a:schemeClr val="tx1">
                    <a:lumMod val="65000"/>
                    <a:lumOff val="35000"/>
                  </a:schemeClr>
                </a:solidFill>
                <a:effectLst/>
                <a:uLnTx/>
                <a:uFillTx/>
                <a:latin typeface="メイリオ" panose="020B0604030504040204" pitchFamily="50" charset="-128"/>
                <a:ea typeface="メイリオ" panose="020B0604030504040204" pitchFamily="50" charset="-128"/>
                <a:cs typeface="+mn-cs"/>
              </a:rPr>
              <a:t>相手がいない場合）</a:t>
            </a:r>
            <a:endParaRPr kumimoji="1" lang="en-US" altLang="ja-JP" sz="800" b="1" i="0" u="none" strike="noStrike" kern="1200" cap="none" spc="0" normalizeH="0" baseline="0" noProof="0" dirty="0">
              <a:ln>
                <a:noFill/>
              </a:ln>
              <a:solidFill>
                <a:schemeClr val="tx1">
                  <a:lumMod val="65000"/>
                  <a:lumOff val="35000"/>
                </a:schemeClr>
              </a:solidFill>
              <a:effectLst/>
              <a:uLnTx/>
              <a:uFillTx/>
              <a:latin typeface="メイリオ" panose="020B0604030504040204" pitchFamily="50" charset="-128"/>
              <a:ea typeface="メイリオ" panose="020B0604030504040204" pitchFamily="50" charset="-128"/>
              <a:cs typeface="+mn-cs"/>
            </a:endParaRPr>
          </a:p>
        </p:txBody>
      </p:sp>
      <p:sp>
        <p:nvSpPr>
          <p:cNvPr id="42" name="テキスト ボックス 41">
            <a:extLst>
              <a:ext uri="{FF2B5EF4-FFF2-40B4-BE49-F238E27FC236}">
                <a16:creationId xmlns:a16="http://schemas.microsoft.com/office/drawing/2014/main" id="{F5636334-F63B-B3A4-30B3-DB0AABCAA409}"/>
              </a:ext>
            </a:extLst>
          </p:cNvPr>
          <p:cNvSpPr txBox="1"/>
          <p:nvPr/>
        </p:nvSpPr>
        <p:spPr>
          <a:xfrm>
            <a:off x="3000210" y="2003387"/>
            <a:ext cx="1511161"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800" b="1" i="0" u="none" strike="noStrike" kern="1200" cap="none" spc="0" normalizeH="0" baseline="0" noProof="0" dirty="0">
                <a:ln>
                  <a:noFill/>
                </a:ln>
                <a:solidFill>
                  <a:schemeClr val="tx1">
                    <a:lumMod val="65000"/>
                    <a:lumOff val="35000"/>
                  </a:schemeClr>
                </a:solidFill>
                <a:effectLst/>
                <a:uLnTx/>
                <a:uFillTx/>
                <a:latin typeface="メイリオ" panose="020B0604030504040204" pitchFamily="50" charset="-128"/>
                <a:ea typeface="メイリオ" panose="020B0604030504040204" pitchFamily="50" charset="-128"/>
                <a:cs typeface="+mn-cs"/>
              </a:rPr>
              <a:t>③マッチング後に調整のうえ、</a:t>
            </a:r>
            <a:endParaRPr kumimoji="1" lang="en-US" altLang="ja-JP" sz="800" b="1" i="0" u="none" strike="noStrike" kern="1200" cap="none" spc="0" normalizeH="0" baseline="0" noProof="0" dirty="0">
              <a:ln>
                <a:noFill/>
              </a:ln>
              <a:solidFill>
                <a:schemeClr val="tx1">
                  <a:lumMod val="65000"/>
                  <a:lumOff val="35000"/>
                </a:schemeClr>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800" b="1" i="0" u="none" strike="noStrike" kern="1200" cap="none" spc="0" normalizeH="0" baseline="0" noProof="0" dirty="0">
                <a:ln>
                  <a:noFill/>
                </a:ln>
                <a:solidFill>
                  <a:schemeClr val="tx1">
                    <a:lumMod val="65000"/>
                    <a:lumOff val="35000"/>
                  </a:schemeClr>
                </a:solidFill>
                <a:effectLst/>
                <a:uLnTx/>
                <a:uFillTx/>
                <a:latin typeface="メイリオ" panose="020B0604030504040204" pitchFamily="50" charset="-128"/>
                <a:ea typeface="メイリオ" panose="020B0604030504040204" pitchFamily="50" charset="-128"/>
                <a:cs typeface="+mn-cs"/>
              </a:rPr>
              <a:t>利用供給計画の作成</a:t>
            </a:r>
            <a:endParaRPr kumimoji="1" lang="en-US" altLang="ja-JP" sz="800" b="1" i="0" u="none" strike="noStrike" kern="1200" cap="none" spc="0" normalizeH="0" baseline="0" noProof="0" dirty="0">
              <a:ln>
                <a:noFill/>
              </a:ln>
              <a:solidFill>
                <a:schemeClr val="tx1">
                  <a:lumMod val="65000"/>
                  <a:lumOff val="35000"/>
                </a:schemeClr>
              </a:solidFill>
              <a:effectLst/>
              <a:uLnTx/>
              <a:uFillTx/>
              <a:latin typeface="メイリオ" panose="020B0604030504040204" pitchFamily="50" charset="-128"/>
              <a:ea typeface="メイリオ" panose="020B0604030504040204" pitchFamily="50" charset="-128"/>
              <a:cs typeface="+mn-cs"/>
            </a:endParaRPr>
          </a:p>
        </p:txBody>
      </p:sp>
      <p:cxnSp>
        <p:nvCxnSpPr>
          <p:cNvPr id="43" name="直線矢印コネクタ 42">
            <a:extLst>
              <a:ext uri="{FF2B5EF4-FFF2-40B4-BE49-F238E27FC236}">
                <a16:creationId xmlns:a16="http://schemas.microsoft.com/office/drawing/2014/main" id="{366F2412-7709-4C08-5EAD-BC020C9AA8B5}"/>
              </a:ext>
            </a:extLst>
          </p:cNvPr>
          <p:cNvCxnSpPr>
            <a:cxnSpLocks/>
          </p:cNvCxnSpPr>
          <p:nvPr/>
        </p:nvCxnSpPr>
        <p:spPr>
          <a:xfrm>
            <a:off x="941695" y="2327104"/>
            <a:ext cx="0" cy="189135"/>
          </a:xfrm>
          <a:prstGeom prst="straightConnector1">
            <a:avLst/>
          </a:prstGeom>
          <a:ln w="28575">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4" name="直線矢印コネクタ 43">
            <a:extLst>
              <a:ext uri="{FF2B5EF4-FFF2-40B4-BE49-F238E27FC236}">
                <a16:creationId xmlns:a16="http://schemas.microsoft.com/office/drawing/2014/main" id="{629A4F8B-E150-B852-04BB-4AF0F6DBF3B2}"/>
              </a:ext>
            </a:extLst>
          </p:cNvPr>
          <p:cNvCxnSpPr>
            <a:cxnSpLocks/>
          </p:cNvCxnSpPr>
          <p:nvPr/>
        </p:nvCxnSpPr>
        <p:spPr>
          <a:xfrm>
            <a:off x="6752913" y="2327104"/>
            <a:ext cx="0" cy="237926"/>
          </a:xfrm>
          <a:prstGeom prst="straightConnector1">
            <a:avLst/>
          </a:prstGeom>
          <a:ln w="28575">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5" name="直線コネクタ 44">
            <a:extLst>
              <a:ext uri="{FF2B5EF4-FFF2-40B4-BE49-F238E27FC236}">
                <a16:creationId xmlns:a16="http://schemas.microsoft.com/office/drawing/2014/main" id="{C3D8409D-C354-4D46-3F40-B8A500E73FD0}"/>
              </a:ext>
            </a:extLst>
          </p:cNvPr>
          <p:cNvCxnSpPr>
            <a:cxnSpLocks/>
          </p:cNvCxnSpPr>
          <p:nvPr/>
        </p:nvCxnSpPr>
        <p:spPr>
          <a:xfrm flipH="1">
            <a:off x="941695" y="2327104"/>
            <a:ext cx="5811218" cy="6704"/>
          </a:xfrm>
          <a:prstGeom prst="line">
            <a:avLst/>
          </a:prstGeom>
          <a:ln w="285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46" name="直線コネクタ 45">
            <a:extLst>
              <a:ext uri="{FF2B5EF4-FFF2-40B4-BE49-F238E27FC236}">
                <a16:creationId xmlns:a16="http://schemas.microsoft.com/office/drawing/2014/main" id="{9ED825B4-2A75-60D7-3532-BBF524D2ED4B}"/>
              </a:ext>
            </a:extLst>
          </p:cNvPr>
          <p:cNvCxnSpPr>
            <a:cxnSpLocks/>
          </p:cNvCxnSpPr>
          <p:nvPr/>
        </p:nvCxnSpPr>
        <p:spPr>
          <a:xfrm>
            <a:off x="7053078" y="2779145"/>
            <a:ext cx="5578" cy="1026247"/>
          </a:xfrm>
          <a:prstGeom prst="line">
            <a:avLst/>
          </a:prstGeom>
          <a:ln w="285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47" name="直線矢印コネクタ 46">
            <a:extLst>
              <a:ext uri="{FF2B5EF4-FFF2-40B4-BE49-F238E27FC236}">
                <a16:creationId xmlns:a16="http://schemas.microsoft.com/office/drawing/2014/main" id="{F33DDE19-A489-7B4D-1114-95F081A46246}"/>
              </a:ext>
            </a:extLst>
          </p:cNvPr>
          <p:cNvCxnSpPr>
            <a:cxnSpLocks/>
          </p:cNvCxnSpPr>
          <p:nvPr/>
        </p:nvCxnSpPr>
        <p:spPr>
          <a:xfrm flipV="1">
            <a:off x="3824677" y="3549408"/>
            <a:ext cx="0" cy="255984"/>
          </a:xfrm>
          <a:prstGeom prst="straightConnector1">
            <a:avLst/>
          </a:prstGeom>
          <a:ln w="28575">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8" name="直線コネクタ 47">
            <a:extLst>
              <a:ext uri="{FF2B5EF4-FFF2-40B4-BE49-F238E27FC236}">
                <a16:creationId xmlns:a16="http://schemas.microsoft.com/office/drawing/2014/main" id="{67A0F1A0-223C-B1F1-976C-530C39EC9EC4}"/>
              </a:ext>
            </a:extLst>
          </p:cNvPr>
          <p:cNvCxnSpPr>
            <a:cxnSpLocks/>
          </p:cNvCxnSpPr>
          <p:nvPr/>
        </p:nvCxnSpPr>
        <p:spPr>
          <a:xfrm flipH="1">
            <a:off x="3824677" y="3787531"/>
            <a:ext cx="3239555" cy="6020"/>
          </a:xfrm>
          <a:prstGeom prst="line">
            <a:avLst/>
          </a:prstGeom>
          <a:ln w="285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49" name="角丸四角形 50">
            <a:extLst>
              <a:ext uri="{FF2B5EF4-FFF2-40B4-BE49-F238E27FC236}">
                <a16:creationId xmlns:a16="http://schemas.microsoft.com/office/drawing/2014/main" id="{6C8AB5C1-BC9A-5C1E-E369-CEE4D9077FA4}"/>
              </a:ext>
            </a:extLst>
          </p:cNvPr>
          <p:cNvSpPr>
            <a:spLocks/>
          </p:cNvSpPr>
          <p:nvPr/>
        </p:nvSpPr>
        <p:spPr>
          <a:xfrm>
            <a:off x="1604164" y="7491474"/>
            <a:ext cx="900000" cy="223827"/>
          </a:xfrm>
          <a:prstGeom prst="roundRect">
            <a:avLst>
              <a:gd name="adj" fmla="val 9819"/>
            </a:avLst>
          </a:prstGeom>
          <a:ln>
            <a:solidFill>
              <a:schemeClr val="tx1">
                <a:lumMod val="65000"/>
                <a:lumOff val="35000"/>
              </a:schemeClr>
            </a:solidFill>
          </a:ln>
        </p:spPr>
        <p:style>
          <a:lnRef idx="2">
            <a:schemeClr val="dk1"/>
          </a:lnRef>
          <a:fillRef idx="1">
            <a:schemeClr val="lt1"/>
          </a:fillRef>
          <a:effectRef idx="0">
            <a:schemeClr val="dk1"/>
          </a:effectRef>
          <a:fontRef idx="minor">
            <a:schemeClr val="dk1"/>
          </a:fontRef>
        </p:style>
        <p:txBody>
          <a:bodyPr lIns="0" rIns="0"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ja-JP" altLang="en-US" sz="1000" b="1" i="0" u="none" strike="noStrike" kern="0" cap="none" spc="0" normalizeH="0" baseline="0" noProof="0" dirty="0">
                <a:ln>
                  <a:noFill/>
                </a:ln>
                <a:solidFill>
                  <a:schemeClr val="tx1">
                    <a:lumMod val="65000"/>
                    <a:lumOff val="35000"/>
                  </a:schemeClr>
                </a:solidFill>
                <a:effectLst/>
                <a:uLnTx/>
                <a:uFillTx/>
                <a:latin typeface="HG丸ｺﾞｼｯｸM-PRO" panose="020F0600000000000000" pitchFamily="50" charset="-128"/>
                <a:ea typeface="HG丸ｺﾞｼｯｸM-PRO" panose="020F0600000000000000" pitchFamily="50" charset="-128"/>
                <a:cs typeface="+mn-cs"/>
              </a:rPr>
              <a:t>再生協議会等</a:t>
            </a:r>
            <a:endParaRPr kumimoji="0" lang="en-US" altLang="ja-JP" sz="1000" b="1" i="0" u="none" strike="noStrike" kern="0" cap="none" spc="0" normalizeH="0" baseline="0" noProof="0" dirty="0">
              <a:ln>
                <a:noFill/>
              </a:ln>
              <a:solidFill>
                <a:schemeClr val="tx1">
                  <a:lumMod val="65000"/>
                  <a:lumOff val="35000"/>
                </a:schemeClr>
              </a:solidFill>
              <a:effectLst/>
              <a:uLnTx/>
              <a:uFillTx/>
              <a:latin typeface="HG丸ｺﾞｼｯｸM-PRO" panose="020F0600000000000000" pitchFamily="50" charset="-128"/>
              <a:ea typeface="HG丸ｺﾞｼｯｸM-PRO" panose="020F0600000000000000" pitchFamily="50" charset="-128"/>
              <a:cs typeface="+mn-cs"/>
            </a:endParaRPr>
          </a:p>
        </p:txBody>
      </p:sp>
      <p:sp>
        <p:nvSpPr>
          <p:cNvPr id="50" name="角丸四角形 51">
            <a:extLst>
              <a:ext uri="{FF2B5EF4-FFF2-40B4-BE49-F238E27FC236}">
                <a16:creationId xmlns:a16="http://schemas.microsoft.com/office/drawing/2014/main" id="{B5AD0F51-3770-2948-E52E-58C01BE72010}"/>
              </a:ext>
            </a:extLst>
          </p:cNvPr>
          <p:cNvSpPr>
            <a:spLocks noChangeAspect="1"/>
          </p:cNvSpPr>
          <p:nvPr/>
        </p:nvSpPr>
        <p:spPr>
          <a:xfrm>
            <a:off x="5036641" y="7497170"/>
            <a:ext cx="690972" cy="223827"/>
          </a:xfrm>
          <a:prstGeom prst="roundRect">
            <a:avLst/>
          </a:prstGeom>
          <a:ln>
            <a:solidFill>
              <a:schemeClr val="tx1">
                <a:lumMod val="65000"/>
                <a:lumOff val="35000"/>
              </a:schemeClr>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ja-JP" altLang="en-US" sz="1000" b="1" i="0" u="none" strike="noStrike" kern="0" cap="none" spc="0" normalizeH="0" baseline="0" noProof="0" dirty="0">
                <a:ln>
                  <a:noFill/>
                </a:ln>
                <a:solidFill>
                  <a:schemeClr val="tx1">
                    <a:lumMod val="65000"/>
                    <a:lumOff val="35000"/>
                  </a:schemeClr>
                </a:solidFill>
                <a:effectLst/>
                <a:uLnTx/>
                <a:uFillTx/>
                <a:latin typeface="HG丸ｺﾞｼｯｸM-PRO" panose="020F0600000000000000" pitchFamily="50" charset="-128"/>
                <a:ea typeface="HG丸ｺﾞｼｯｸM-PRO" panose="020F0600000000000000" pitchFamily="50" charset="-128"/>
                <a:cs typeface="+mn-cs"/>
              </a:rPr>
              <a:t>農協等</a:t>
            </a:r>
          </a:p>
        </p:txBody>
      </p:sp>
      <p:sp>
        <p:nvSpPr>
          <p:cNvPr id="51" name="四角形: 角を丸くする 50">
            <a:extLst>
              <a:ext uri="{FF2B5EF4-FFF2-40B4-BE49-F238E27FC236}">
                <a16:creationId xmlns:a16="http://schemas.microsoft.com/office/drawing/2014/main" id="{3506A652-98C0-D3D7-44C9-5E0B15F4AABA}"/>
              </a:ext>
            </a:extLst>
          </p:cNvPr>
          <p:cNvSpPr>
            <a:spLocks noChangeAspect="1"/>
          </p:cNvSpPr>
          <p:nvPr/>
        </p:nvSpPr>
        <p:spPr>
          <a:xfrm>
            <a:off x="257319" y="5274408"/>
            <a:ext cx="7137419" cy="2576398"/>
          </a:xfrm>
          <a:prstGeom prst="roundRect">
            <a:avLst>
              <a:gd name="adj" fmla="val 7583"/>
            </a:avLst>
          </a:prstGeom>
          <a:noFill/>
          <a:ln w="38100">
            <a:solidFill>
              <a:srgbClr val="FF66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800" b="0" i="0" u="none" strike="noStrike" kern="1200" cap="none" spc="0" normalizeH="0" baseline="0" noProof="0">
              <a:ln>
                <a:noFill/>
              </a:ln>
              <a:solidFill>
                <a:prstClr val="white"/>
              </a:solidFill>
              <a:effectLst/>
              <a:uLnTx/>
              <a:uFillTx/>
              <a:latin typeface="Calibri"/>
              <a:ea typeface="游ゴシック Light"/>
              <a:cs typeface="+mn-cs"/>
            </a:endParaRPr>
          </a:p>
        </p:txBody>
      </p:sp>
      <p:sp>
        <p:nvSpPr>
          <p:cNvPr id="52" name="四角形: 角を丸くする 51">
            <a:extLst>
              <a:ext uri="{FF2B5EF4-FFF2-40B4-BE49-F238E27FC236}">
                <a16:creationId xmlns:a16="http://schemas.microsoft.com/office/drawing/2014/main" id="{1886B8BB-30C5-0399-4625-4AD6B9FEADE7}"/>
              </a:ext>
            </a:extLst>
          </p:cNvPr>
          <p:cNvSpPr>
            <a:spLocks noChangeAspect="1"/>
          </p:cNvSpPr>
          <p:nvPr/>
        </p:nvSpPr>
        <p:spPr>
          <a:xfrm>
            <a:off x="3119583" y="7716040"/>
            <a:ext cx="1191341" cy="287141"/>
          </a:xfrm>
          <a:prstGeom prst="roundRect">
            <a:avLst>
              <a:gd name="adj" fmla="val 4415"/>
            </a:avLst>
          </a:prstGeom>
          <a:solidFill>
            <a:schemeClr val="accent5">
              <a:lumMod val="20000"/>
              <a:lumOff val="80000"/>
            </a:schemeClr>
          </a:solidFill>
          <a:ln>
            <a:solidFill>
              <a:srgbClr val="41719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5F87CD"/>
                </a:solidFill>
                <a:effectLst/>
                <a:uLnTx/>
                <a:uFillTx/>
                <a:latin typeface="Calibri"/>
                <a:ea typeface="游ゴシック Light"/>
                <a:cs typeface="+mn-cs"/>
              </a:rPr>
              <a:t>耕畜連携協議会 </a:t>
            </a:r>
          </a:p>
        </p:txBody>
      </p:sp>
      <p:sp>
        <p:nvSpPr>
          <p:cNvPr id="53" name="角丸四角形 51">
            <a:extLst>
              <a:ext uri="{FF2B5EF4-FFF2-40B4-BE49-F238E27FC236}">
                <a16:creationId xmlns:a16="http://schemas.microsoft.com/office/drawing/2014/main" id="{E89E5A13-4FA1-9DCE-26BA-D74679D9FAB9}"/>
              </a:ext>
            </a:extLst>
          </p:cNvPr>
          <p:cNvSpPr>
            <a:spLocks noChangeAspect="1"/>
          </p:cNvSpPr>
          <p:nvPr/>
        </p:nvSpPr>
        <p:spPr>
          <a:xfrm>
            <a:off x="5684430" y="5434782"/>
            <a:ext cx="860548" cy="262435"/>
          </a:xfrm>
          <a:prstGeom prst="roundRect">
            <a:avLst/>
          </a:prstGeom>
          <a:ln>
            <a:solidFill>
              <a:schemeClr val="tx1">
                <a:lumMod val="65000"/>
                <a:lumOff val="35000"/>
              </a:schemeClr>
            </a:solidFill>
          </a:ln>
        </p:spPr>
        <p:style>
          <a:lnRef idx="2">
            <a:schemeClr val="dk1"/>
          </a:lnRef>
          <a:fillRef idx="1">
            <a:schemeClr val="lt1"/>
          </a:fillRef>
          <a:effectRef idx="0">
            <a:schemeClr val="dk1"/>
          </a:effectRef>
          <a:fontRef idx="minor">
            <a:schemeClr val="dk1"/>
          </a:fontRef>
        </p:style>
        <p:txBody>
          <a:bodyPr lIns="72000" rIns="72000"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ja-JP" altLang="en-US" sz="1000" b="1" i="0" u="none" strike="noStrike" kern="0" cap="none" spc="0" normalizeH="0" baseline="0" noProof="0" dirty="0">
                <a:ln>
                  <a:noFill/>
                </a:ln>
                <a:solidFill>
                  <a:schemeClr val="tx1">
                    <a:lumMod val="65000"/>
                    <a:lumOff val="35000"/>
                  </a:schemeClr>
                </a:solidFill>
                <a:effectLst/>
                <a:uLnTx/>
                <a:uFillTx/>
                <a:latin typeface="HG丸ｺﾞｼｯｸM-PRO" panose="020F0600000000000000" pitchFamily="50" charset="-128"/>
                <a:ea typeface="HG丸ｺﾞｼｯｸM-PRO" panose="020F0600000000000000" pitchFamily="50" charset="-128"/>
                <a:cs typeface="+mn-cs"/>
              </a:rPr>
              <a:t>畜産農家側</a:t>
            </a:r>
          </a:p>
        </p:txBody>
      </p:sp>
      <p:sp>
        <p:nvSpPr>
          <p:cNvPr id="54" name="テキスト ボックス 53">
            <a:extLst>
              <a:ext uri="{FF2B5EF4-FFF2-40B4-BE49-F238E27FC236}">
                <a16:creationId xmlns:a16="http://schemas.microsoft.com/office/drawing/2014/main" id="{49E6A243-2859-CBC3-94F1-7984578F3892}"/>
              </a:ext>
            </a:extLst>
          </p:cNvPr>
          <p:cNvSpPr txBox="1">
            <a:spLocks noChangeAspect="1"/>
          </p:cNvSpPr>
          <p:nvPr/>
        </p:nvSpPr>
        <p:spPr>
          <a:xfrm>
            <a:off x="3200532" y="6288050"/>
            <a:ext cx="1102884" cy="21544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800" b="1" i="0" u="none" strike="noStrike" kern="1200" cap="none" spc="0" normalizeH="0" baseline="0" noProof="0" dirty="0">
                <a:ln>
                  <a:noFill/>
                </a:ln>
                <a:solidFill>
                  <a:schemeClr val="tx1">
                    <a:lumMod val="65000"/>
                    <a:lumOff val="35000"/>
                  </a:schemeClr>
                </a:solidFill>
                <a:effectLst/>
                <a:uLnTx/>
                <a:uFillTx/>
                <a:latin typeface="メイリオ" panose="020B0604030504040204" pitchFamily="50" charset="-128"/>
                <a:ea typeface="メイリオ" panose="020B0604030504040204" pitchFamily="50" charset="-128"/>
                <a:cs typeface="+mn-cs"/>
              </a:rPr>
              <a:t>飼料の提供</a:t>
            </a:r>
          </a:p>
        </p:txBody>
      </p:sp>
      <p:sp>
        <p:nvSpPr>
          <p:cNvPr id="55" name="テキスト ボックス 54">
            <a:extLst>
              <a:ext uri="{FF2B5EF4-FFF2-40B4-BE49-F238E27FC236}">
                <a16:creationId xmlns:a16="http://schemas.microsoft.com/office/drawing/2014/main" id="{959A1AD5-4F52-B55B-C720-9D480A9254ED}"/>
              </a:ext>
            </a:extLst>
          </p:cNvPr>
          <p:cNvSpPr txBox="1">
            <a:spLocks noChangeAspect="1"/>
          </p:cNvSpPr>
          <p:nvPr/>
        </p:nvSpPr>
        <p:spPr>
          <a:xfrm>
            <a:off x="2380318" y="6691820"/>
            <a:ext cx="2821563" cy="21544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800" b="1" i="0" u="none" strike="noStrike" kern="1200" cap="none" spc="0" normalizeH="0" baseline="0" noProof="0" dirty="0">
                <a:ln>
                  <a:noFill/>
                </a:ln>
                <a:solidFill>
                  <a:schemeClr val="tx1">
                    <a:lumMod val="65000"/>
                    <a:lumOff val="35000"/>
                  </a:schemeClr>
                </a:solidFill>
                <a:effectLst/>
                <a:uLnTx/>
                <a:uFillTx/>
                <a:latin typeface="メイリオ" panose="020B0604030504040204" pitchFamily="50" charset="-128"/>
                <a:ea typeface="メイリオ" panose="020B0604030504040204" pitchFamily="50" charset="-128"/>
                <a:cs typeface="+mn-cs"/>
              </a:rPr>
              <a:t>たい肥、</a:t>
            </a:r>
            <a:r>
              <a:rPr kumimoji="1" lang="ja-JP" altLang="en-US" sz="800" b="1" i="0" u="none" strike="noStrike" kern="1200" cap="none" spc="0" normalizeH="0" baseline="0" noProof="0" dirty="0">
                <a:ln>
                  <a:noFill/>
                </a:ln>
                <a:solidFill>
                  <a:srgbClr val="C00000"/>
                </a:solidFill>
                <a:effectLst/>
                <a:uLnTx/>
                <a:uFillTx/>
                <a:latin typeface="メイリオ" panose="020B0604030504040204" pitchFamily="50" charset="-128"/>
                <a:ea typeface="メイリオ" panose="020B0604030504040204" pitchFamily="50" charset="-128"/>
                <a:cs typeface="+mn-cs"/>
              </a:rPr>
              <a:t>飼料分析・給与情報等の提供</a:t>
            </a:r>
          </a:p>
        </p:txBody>
      </p:sp>
      <p:sp>
        <p:nvSpPr>
          <p:cNvPr id="56" name="四角形: 角を丸くする 55">
            <a:extLst>
              <a:ext uri="{FF2B5EF4-FFF2-40B4-BE49-F238E27FC236}">
                <a16:creationId xmlns:a16="http://schemas.microsoft.com/office/drawing/2014/main" id="{D52BA318-C24E-A718-7ABA-A624C3047723}"/>
              </a:ext>
            </a:extLst>
          </p:cNvPr>
          <p:cNvSpPr/>
          <p:nvPr/>
        </p:nvSpPr>
        <p:spPr>
          <a:xfrm>
            <a:off x="206082" y="8786347"/>
            <a:ext cx="7179856" cy="855869"/>
          </a:xfrm>
          <a:prstGeom prst="roundRect">
            <a:avLst>
              <a:gd name="adj" fmla="val 6645"/>
            </a:avLst>
          </a:prstGeom>
          <a:solidFill>
            <a:schemeClr val="accent6">
              <a:alpha val="2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3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sp>
        <p:nvSpPr>
          <p:cNvPr id="57" name="角丸四角形 50">
            <a:extLst>
              <a:ext uri="{FF2B5EF4-FFF2-40B4-BE49-F238E27FC236}">
                <a16:creationId xmlns:a16="http://schemas.microsoft.com/office/drawing/2014/main" id="{A1EB584D-9C3E-C7C9-B05B-9A168513F9F2}"/>
              </a:ext>
            </a:extLst>
          </p:cNvPr>
          <p:cNvSpPr>
            <a:spLocks noChangeAspect="1"/>
          </p:cNvSpPr>
          <p:nvPr/>
        </p:nvSpPr>
        <p:spPr>
          <a:xfrm>
            <a:off x="366820" y="2938486"/>
            <a:ext cx="1118894" cy="269226"/>
          </a:xfrm>
          <a:prstGeom prst="roundRect">
            <a:avLst>
              <a:gd name="adj" fmla="val 9819"/>
            </a:avLst>
          </a:prstGeom>
          <a:gradFill flip="none" rotWithShape="1">
            <a:gsLst>
              <a:gs pos="0">
                <a:schemeClr val="accent2">
                  <a:lumMod val="60000"/>
                  <a:lumOff val="40000"/>
                </a:schemeClr>
              </a:gs>
              <a:gs pos="50000">
                <a:srgbClr val="FFFFFF">
                  <a:lumMod val="40000"/>
                  <a:lumOff val="60000"/>
                </a:srgbClr>
              </a:gs>
              <a:gs pos="100000">
                <a:schemeClr val="accent2">
                  <a:lumMod val="60000"/>
                  <a:lumOff val="40000"/>
                </a:schemeClr>
              </a:gs>
            </a:gsLst>
            <a:lin ang="10800000" scaled="1"/>
            <a:tileRect/>
          </a:gra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ja-JP" altLang="en-US" sz="1000" b="1" kern="0" dirty="0">
                <a:solidFill>
                  <a:srgbClr val="003300"/>
                </a:solidFill>
                <a:latin typeface="HG丸ｺﾞｼｯｸM-PRO" panose="020F0600000000000000" pitchFamily="50" charset="-128"/>
                <a:ea typeface="HG丸ｺﾞｼｯｸM-PRO" panose="020F0600000000000000" pitchFamily="50" charset="-128"/>
              </a:rPr>
              <a:t>飼料生産組織等</a:t>
            </a:r>
            <a:endParaRPr kumimoji="0" lang="en-US" altLang="ja-JP" sz="1000" b="1" i="0" u="none" strike="noStrike" kern="0" cap="none" spc="0" normalizeH="0" baseline="0" noProof="0" dirty="0">
              <a:ln>
                <a:noFill/>
              </a:ln>
              <a:solidFill>
                <a:srgbClr val="003300"/>
              </a:solidFill>
              <a:effectLst/>
              <a:uLnTx/>
              <a:uFillTx/>
              <a:latin typeface="HG丸ｺﾞｼｯｸM-PRO" panose="020F0600000000000000" pitchFamily="50" charset="-128"/>
              <a:ea typeface="HG丸ｺﾞｼｯｸM-PRO" panose="020F0600000000000000" pitchFamily="50" charset="-128"/>
              <a:cs typeface="+mn-cs"/>
            </a:endParaRPr>
          </a:p>
        </p:txBody>
      </p:sp>
      <p:sp>
        <p:nvSpPr>
          <p:cNvPr id="58" name="テキスト ボックス 57">
            <a:extLst>
              <a:ext uri="{FF2B5EF4-FFF2-40B4-BE49-F238E27FC236}">
                <a16:creationId xmlns:a16="http://schemas.microsoft.com/office/drawing/2014/main" id="{2601B0D8-2333-98B4-D95A-FF9B6654159A}"/>
              </a:ext>
            </a:extLst>
          </p:cNvPr>
          <p:cNvSpPr txBox="1"/>
          <p:nvPr/>
        </p:nvSpPr>
        <p:spPr>
          <a:xfrm>
            <a:off x="1990367" y="2522986"/>
            <a:ext cx="1001487" cy="461665"/>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800" b="1" i="0" u="none" strike="noStrike" kern="1200" cap="none" spc="0" normalizeH="0" baseline="0" noProof="0" dirty="0">
                <a:ln>
                  <a:noFill/>
                </a:ln>
                <a:solidFill>
                  <a:schemeClr val="tx1">
                    <a:lumMod val="65000"/>
                    <a:lumOff val="35000"/>
                  </a:schemeClr>
                </a:solidFill>
                <a:effectLst/>
                <a:uLnTx/>
                <a:uFillTx/>
                <a:latin typeface="メイリオ" panose="020B0604030504040204" pitchFamily="50" charset="-128"/>
                <a:ea typeface="メイリオ" panose="020B0604030504040204" pitchFamily="50" charset="-128"/>
                <a:cs typeface="+mn-cs"/>
              </a:rPr>
              <a:t>①マッチング申請</a:t>
            </a:r>
            <a:endParaRPr kumimoji="1" lang="en-US" altLang="ja-JP" sz="800" b="1" i="0" u="none" strike="noStrike" kern="1200" cap="none" spc="0" normalizeH="0" baseline="0" noProof="0" dirty="0">
              <a:ln>
                <a:noFill/>
              </a:ln>
              <a:solidFill>
                <a:schemeClr val="tx1">
                  <a:lumMod val="65000"/>
                  <a:lumOff val="35000"/>
                </a:schemeClr>
              </a:solidFill>
              <a:effectLst/>
              <a:uLnTx/>
              <a:uFillTx/>
              <a:latin typeface="メイリオ" panose="020B0604030504040204" pitchFamily="50" charset="-128"/>
              <a:ea typeface="メイリオ"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800" b="1" i="0" u="none" strike="noStrike" kern="1200" cap="none" spc="0" normalizeH="0" baseline="0" noProof="0" dirty="0">
                <a:ln>
                  <a:noFill/>
                </a:ln>
                <a:solidFill>
                  <a:schemeClr val="tx1">
                    <a:lumMod val="65000"/>
                    <a:lumOff val="35000"/>
                  </a:schemeClr>
                </a:solidFill>
                <a:effectLst/>
                <a:uLnTx/>
                <a:uFillTx/>
                <a:latin typeface="メイリオ" panose="020B0604030504040204" pitchFamily="50" charset="-128"/>
                <a:ea typeface="メイリオ" panose="020B0604030504040204" pitchFamily="50" charset="-128"/>
                <a:cs typeface="+mn-cs"/>
              </a:rPr>
              <a:t>（マッチング相手がいない場合）</a:t>
            </a:r>
            <a:endParaRPr kumimoji="1" lang="en-US" altLang="ja-JP" sz="800" b="1" i="0" u="none" strike="noStrike" kern="1200" cap="none" spc="0" normalizeH="0" baseline="0" noProof="0" dirty="0">
              <a:ln>
                <a:noFill/>
              </a:ln>
              <a:solidFill>
                <a:schemeClr val="tx1">
                  <a:lumMod val="65000"/>
                  <a:lumOff val="35000"/>
                </a:schemeClr>
              </a:solidFill>
              <a:effectLst/>
              <a:uLnTx/>
              <a:uFillTx/>
              <a:latin typeface="メイリオ" panose="020B0604030504040204" pitchFamily="50" charset="-128"/>
              <a:ea typeface="メイリオ" panose="020B0604030504040204" pitchFamily="50" charset="-128"/>
              <a:cs typeface="+mn-cs"/>
            </a:endParaRPr>
          </a:p>
        </p:txBody>
      </p:sp>
      <p:cxnSp>
        <p:nvCxnSpPr>
          <p:cNvPr id="59" name="直線矢印コネクタ 58">
            <a:extLst>
              <a:ext uri="{FF2B5EF4-FFF2-40B4-BE49-F238E27FC236}">
                <a16:creationId xmlns:a16="http://schemas.microsoft.com/office/drawing/2014/main" id="{D9CE95D2-C6C5-397F-10CB-55C1E80382EC}"/>
              </a:ext>
            </a:extLst>
          </p:cNvPr>
          <p:cNvCxnSpPr>
            <a:cxnSpLocks/>
            <a:stCxn id="38" idx="3"/>
          </p:cNvCxnSpPr>
          <p:nvPr/>
        </p:nvCxnSpPr>
        <p:spPr>
          <a:xfrm>
            <a:off x="1365656" y="2647458"/>
            <a:ext cx="1751883" cy="659720"/>
          </a:xfrm>
          <a:prstGeom prst="straightConnector1">
            <a:avLst/>
          </a:prstGeom>
          <a:ln w="28575">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60" name="角丸四角形 50">
            <a:extLst>
              <a:ext uri="{FF2B5EF4-FFF2-40B4-BE49-F238E27FC236}">
                <a16:creationId xmlns:a16="http://schemas.microsoft.com/office/drawing/2014/main" id="{32E1162C-8778-9111-5C6F-C04D9DB180AE}"/>
              </a:ext>
            </a:extLst>
          </p:cNvPr>
          <p:cNvSpPr>
            <a:spLocks noChangeAspect="1"/>
          </p:cNvSpPr>
          <p:nvPr/>
        </p:nvSpPr>
        <p:spPr>
          <a:xfrm>
            <a:off x="517941" y="6787667"/>
            <a:ext cx="1282509" cy="432653"/>
          </a:xfrm>
          <a:prstGeom prst="roundRect">
            <a:avLst>
              <a:gd name="adj" fmla="val 9819"/>
            </a:avLst>
          </a:prstGeom>
          <a:solidFill>
            <a:srgbClr val="FFFFCC"/>
          </a:solidFill>
          <a:ln w="3175" cap="flat" cmpd="sng" algn="ctr">
            <a:solidFill>
              <a:schemeClr val="tx1"/>
            </a:solidFill>
            <a:prstDash val="solid"/>
          </a:ln>
          <a:effectLst/>
        </p:spPr>
        <p:txBody>
          <a:bodyPr lIns="36000" tIns="36000" rIns="36000" bIns="36000" rtlCol="0" anchor="ctr"/>
          <a:lstStyle/>
          <a:p>
            <a:pPr marL="0" marR="0" lvl="0" indent="0" defTabSz="914400" rtl="0" eaLnBrk="1" fontAlgn="base" latinLnBrk="0" hangingPunct="1">
              <a:lnSpc>
                <a:spcPct val="100000"/>
              </a:lnSpc>
              <a:spcBef>
                <a:spcPct val="0"/>
              </a:spcBef>
              <a:spcAft>
                <a:spcPct val="0"/>
              </a:spcAft>
              <a:buClrTx/>
              <a:buSzTx/>
              <a:buFontTx/>
              <a:buNone/>
              <a:tabLst/>
              <a:defRPr/>
            </a:pPr>
            <a:r>
              <a:rPr kumimoji="0" lang="ja-JP" altLang="en-US" sz="900" b="1" kern="0" dirty="0">
                <a:solidFill>
                  <a:srgbClr val="C00000"/>
                </a:solidFill>
                <a:latin typeface="メイリオ" panose="020B0604030504040204" pitchFamily="50" charset="-128"/>
                <a:ea typeface="メイリオ" panose="020B0604030504040204" pitchFamily="50" charset="-128"/>
              </a:rPr>
              <a:t>　飼料生産のための</a:t>
            </a:r>
            <a:endParaRPr kumimoji="0" lang="en-US" altLang="ja-JP" sz="900" b="1" kern="0" dirty="0">
              <a:solidFill>
                <a:srgbClr val="C00000"/>
              </a:solidFill>
              <a:latin typeface="メイリオ" panose="020B0604030504040204" pitchFamily="50" charset="-128"/>
              <a:ea typeface="メイリオ" panose="020B0604030504040204" pitchFamily="50" charset="-128"/>
            </a:endParaRPr>
          </a:p>
          <a:p>
            <a:pPr marL="0" marR="0" lvl="0" indent="0" defTabSz="914400" rtl="0" eaLnBrk="1" fontAlgn="base" latinLnBrk="0" hangingPunct="1">
              <a:lnSpc>
                <a:spcPct val="100000"/>
              </a:lnSpc>
              <a:spcBef>
                <a:spcPct val="0"/>
              </a:spcBef>
              <a:spcAft>
                <a:spcPct val="0"/>
              </a:spcAft>
              <a:buClrTx/>
              <a:buSzTx/>
              <a:buFontTx/>
              <a:buNone/>
              <a:tabLst/>
              <a:defRPr/>
            </a:pPr>
            <a:r>
              <a:rPr kumimoji="0" lang="ja-JP" altLang="en-US" sz="900" b="1" kern="0" dirty="0">
                <a:solidFill>
                  <a:srgbClr val="C00000"/>
                </a:solidFill>
                <a:latin typeface="メイリオ" panose="020B0604030504040204" pitchFamily="50" charset="-128"/>
                <a:ea typeface="メイリオ" panose="020B0604030504040204" pitchFamily="50" charset="-128"/>
              </a:rPr>
              <a:t>　機械導入等　　　　</a:t>
            </a:r>
            <a:endParaRPr kumimoji="0" lang="en-US" altLang="ja-JP" sz="900" b="1" i="0" u="none" strike="noStrike" kern="0" cap="none" spc="0" normalizeH="0" baseline="0" noProof="0" dirty="0">
              <a:ln>
                <a:noFill/>
              </a:ln>
              <a:solidFill>
                <a:srgbClr val="C00000"/>
              </a:solidFill>
              <a:effectLst/>
              <a:uLnTx/>
              <a:uFillTx/>
              <a:latin typeface="メイリオ" panose="020B0604030504040204" pitchFamily="50" charset="-128"/>
              <a:ea typeface="メイリオ" panose="020B0604030504040204" pitchFamily="50" charset="-128"/>
            </a:endParaRPr>
          </a:p>
        </p:txBody>
      </p:sp>
      <p:sp>
        <p:nvSpPr>
          <p:cNvPr id="61" name="角丸四角形 50">
            <a:extLst>
              <a:ext uri="{FF2B5EF4-FFF2-40B4-BE49-F238E27FC236}">
                <a16:creationId xmlns:a16="http://schemas.microsoft.com/office/drawing/2014/main" id="{5646241D-8807-A5E1-317D-F556CEF7A8B4}"/>
              </a:ext>
            </a:extLst>
          </p:cNvPr>
          <p:cNvSpPr>
            <a:spLocks noChangeAspect="1"/>
          </p:cNvSpPr>
          <p:nvPr/>
        </p:nvSpPr>
        <p:spPr>
          <a:xfrm>
            <a:off x="1538440" y="5457060"/>
            <a:ext cx="909199" cy="262437"/>
          </a:xfrm>
          <a:prstGeom prst="roundRect">
            <a:avLst>
              <a:gd name="adj" fmla="val 9819"/>
            </a:avLst>
          </a:prstGeom>
          <a:ln>
            <a:solidFill>
              <a:schemeClr val="tx1">
                <a:lumMod val="65000"/>
                <a:lumOff val="35000"/>
              </a:schemeClr>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ja-JP" altLang="en-US" sz="1000" b="1" i="0" u="none" strike="noStrike" kern="0" cap="none" spc="0" normalizeH="0" baseline="0" noProof="0" dirty="0">
                <a:ln>
                  <a:noFill/>
                </a:ln>
                <a:solidFill>
                  <a:schemeClr val="tx1">
                    <a:lumMod val="65000"/>
                    <a:lumOff val="35000"/>
                  </a:schemeClr>
                </a:solidFill>
                <a:effectLst/>
                <a:uLnTx/>
                <a:uFillTx/>
                <a:latin typeface="HG丸ｺﾞｼｯｸM-PRO" panose="020F0600000000000000" pitchFamily="50" charset="-128"/>
                <a:ea typeface="HG丸ｺﾞｼｯｸM-PRO" panose="020F0600000000000000" pitchFamily="50" charset="-128"/>
                <a:cs typeface="+mn-cs"/>
              </a:rPr>
              <a:t>耕種農家側</a:t>
            </a:r>
            <a:endParaRPr kumimoji="0" lang="en-US" altLang="ja-JP" sz="1000" b="1" i="0" u="none" strike="noStrike" kern="0" cap="none" spc="0" normalizeH="0" baseline="0" noProof="0" dirty="0">
              <a:ln>
                <a:noFill/>
              </a:ln>
              <a:solidFill>
                <a:schemeClr val="tx1">
                  <a:lumMod val="65000"/>
                  <a:lumOff val="35000"/>
                </a:schemeClr>
              </a:solidFill>
              <a:effectLst/>
              <a:uLnTx/>
              <a:uFillTx/>
              <a:latin typeface="HG丸ｺﾞｼｯｸM-PRO" panose="020F0600000000000000" pitchFamily="50" charset="-128"/>
              <a:ea typeface="HG丸ｺﾞｼｯｸM-PRO" panose="020F0600000000000000" pitchFamily="50" charset="-128"/>
              <a:cs typeface="+mn-cs"/>
            </a:endParaRPr>
          </a:p>
        </p:txBody>
      </p:sp>
      <p:sp>
        <p:nvSpPr>
          <p:cNvPr id="62" name="角丸四角形 50">
            <a:extLst>
              <a:ext uri="{FF2B5EF4-FFF2-40B4-BE49-F238E27FC236}">
                <a16:creationId xmlns:a16="http://schemas.microsoft.com/office/drawing/2014/main" id="{DB04AF62-3991-EBFD-2981-C1271A464484}"/>
              </a:ext>
            </a:extLst>
          </p:cNvPr>
          <p:cNvSpPr>
            <a:spLocks noChangeAspect="1"/>
          </p:cNvSpPr>
          <p:nvPr/>
        </p:nvSpPr>
        <p:spPr>
          <a:xfrm>
            <a:off x="1284596" y="7006837"/>
            <a:ext cx="1162425" cy="269226"/>
          </a:xfrm>
          <a:prstGeom prst="roundRect">
            <a:avLst>
              <a:gd name="adj" fmla="val 9819"/>
            </a:avLst>
          </a:prstGeom>
          <a:gradFill flip="none" rotWithShape="1">
            <a:gsLst>
              <a:gs pos="0">
                <a:schemeClr val="accent2">
                  <a:lumMod val="60000"/>
                  <a:lumOff val="40000"/>
                </a:schemeClr>
              </a:gs>
              <a:gs pos="50000">
                <a:srgbClr val="FFFFFF">
                  <a:lumMod val="40000"/>
                  <a:lumOff val="60000"/>
                </a:srgbClr>
              </a:gs>
              <a:gs pos="100000">
                <a:schemeClr val="accent2">
                  <a:lumMod val="60000"/>
                  <a:lumOff val="40000"/>
                </a:schemeClr>
              </a:gs>
            </a:gsLst>
            <a:lin ang="10800000" scaled="1"/>
            <a:tileRect/>
          </a:gra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ja-JP" altLang="en-US" sz="1000" b="1" kern="0" dirty="0">
                <a:solidFill>
                  <a:srgbClr val="003300"/>
                </a:solidFill>
                <a:latin typeface="HG丸ｺﾞｼｯｸM-PRO" panose="020F0600000000000000" pitchFamily="50" charset="-128"/>
                <a:ea typeface="HG丸ｺﾞｼｯｸM-PRO" panose="020F0600000000000000" pitchFamily="50" charset="-128"/>
              </a:rPr>
              <a:t>飼料生産組織等</a:t>
            </a:r>
            <a:endParaRPr kumimoji="0" lang="en-US" altLang="ja-JP" sz="1000" b="1" i="0" u="none" strike="noStrike" kern="0" cap="none" spc="0" normalizeH="0" baseline="0" noProof="0" dirty="0">
              <a:ln>
                <a:noFill/>
              </a:ln>
              <a:solidFill>
                <a:srgbClr val="003300"/>
              </a:solidFill>
              <a:effectLst/>
              <a:uLnTx/>
              <a:uFillTx/>
              <a:latin typeface="HG丸ｺﾞｼｯｸM-PRO" panose="020F0600000000000000" pitchFamily="50" charset="-128"/>
              <a:ea typeface="HG丸ｺﾞｼｯｸM-PRO" panose="020F0600000000000000" pitchFamily="50" charset="-128"/>
              <a:cs typeface="+mn-cs"/>
            </a:endParaRPr>
          </a:p>
        </p:txBody>
      </p:sp>
      <p:sp>
        <p:nvSpPr>
          <p:cNvPr id="63" name="吹き出し: 円形 62">
            <a:extLst>
              <a:ext uri="{FF2B5EF4-FFF2-40B4-BE49-F238E27FC236}">
                <a16:creationId xmlns:a16="http://schemas.microsoft.com/office/drawing/2014/main" id="{D54AE838-9ED3-BA40-4C04-C2D494C9792E}"/>
              </a:ext>
            </a:extLst>
          </p:cNvPr>
          <p:cNvSpPr/>
          <p:nvPr/>
        </p:nvSpPr>
        <p:spPr>
          <a:xfrm>
            <a:off x="421752" y="7261597"/>
            <a:ext cx="983773" cy="760329"/>
          </a:xfrm>
          <a:prstGeom prst="wedgeEllipseCallout">
            <a:avLst>
              <a:gd name="adj1" fmla="val 45495"/>
              <a:gd name="adj2" fmla="val -60235"/>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4" name="テキスト ボックス 63">
            <a:extLst>
              <a:ext uri="{FF2B5EF4-FFF2-40B4-BE49-F238E27FC236}">
                <a16:creationId xmlns:a16="http://schemas.microsoft.com/office/drawing/2014/main" id="{54062B69-3930-7695-F02A-B3225D118A30}"/>
              </a:ext>
            </a:extLst>
          </p:cNvPr>
          <p:cNvSpPr txBox="1"/>
          <p:nvPr/>
        </p:nvSpPr>
        <p:spPr>
          <a:xfrm>
            <a:off x="354953" y="7452272"/>
            <a:ext cx="1107996" cy="369332"/>
          </a:xfrm>
          <a:prstGeom prst="rect">
            <a:avLst/>
          </a:prstGeom>
          <a:noFill/>
        </p:spPr>
        <p:txBody>
          <a:bodyPr wrap="none" rtlCol="0">
            <a:spAutoFit/>
          </a:bodyPr>
          <a:lstStyle/>
          <a:p>
            <a:pPr algn="ctr"/>
            <a:r>
              <a:rPr kumimoji="1" lang="ja-JP" altLang="en-US" sz="900" b="1" dirty="0">
                <a:solidFill>
                  <a:srgbClr val="C00000"/>
                </a:solidFill>
                <a:latin typeface="メイリオ" panose="020B0604030504040204" pitchFamily="50" charset="-128"/>
                <a:ea typeface="メイリオ" panose="020B0604030504040204" pitchFamily="50" charset="-128"/>
              </a:rPr>
              <a:t>投資効率等を</a:t>
            </a:r>
            <a:endParaRPr kumimoji="1" lang="en-US" altLang="ja-JP" sz="900" b="1" dirty="0">
              <a:solidFill>
                <a:srgbClr val="C00000"/>
              </a:solidFill>
              <a:latin typeface="メイリオ" panose="020B0604030504040204" pitchFamily="50" charset="-128"/>
              <a:ea typeface="メイリオ" panose="020B0604030504040204" pitchFamily="50" charset="-128"/>
            </a:endParaRPr>
          </a:p>
          <a:p>
            <a:pPr algn="ctr"/>
            <a:r>
              <a:rPr kumimoji="1" lang="ja-JP" altLang="en-US" sz="900" b="1" dirty="0">
                <a:solidFill>
                  <a:srgbClr val="C00000"/>
                </a:solidFill>
                <a:latin typeface="メイリオ" panose="020B0604030504040204" pitchFamily="50" charset="-128"/>
                <a:ea typeface="メイリオ" panose="020B0604030504040204" pitchFamily="50" charset="-128"/>
              </a:rPr>
              <a:t>十分検討すること</a:t>
            </a:r>
          </a:p>
        </p:txBody>
      </p:sp>
      <p:sp>
        <p:nvSpPr>
          <p:cNvPr id="65" name="正方形/長方形 64">
            <a:extLst>
              <a:ext uri="{FF2B5EF4-FFF2-40B4-BE49-F238E27FC236}">
                <a16:creationId xmlns:a16="http://schemas.microsoft.com/office/drawing/2014/main" id="{26E8A195-0E45-02CF-A7AA-90BE5EBB48A6}"/>
              </a:ext>
            </a:extLst>
          </p:cNvPr>
          <p:cNvSpPr/>
          <p:nvPr/>
        </p:nvSpPr>
        <p:spPr>
          <a:xfrm>
            <a:off x="15108" y="1088178"/>
            <a:ext cx="3880389" cy="2795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b="1" dirty="0">
                <a:solidFill>
                  <a:schemeClr val="tx1"/>
                </a:solidFill>
                <a:latin typeface="メイリオ" panose="020B0604030504040204" pitchFamily="50" charset="-128"/>
                <a:ea typeface="メイリオ" panose="020B0604030504040204" pitchFamily="50" charset="-128"/>
              </a:rPr>
              <a:t>【</a:t>
            </a:r>
            <a:r>
              <a:rPr kumimoji="1" lang="ja-JP" altLang="en-US" b="1" dirty="0">
                <a:solidFill>
                  <a:schemeClr val="tx1"/>
                </a:solidFill>
                <a:latin typeface="メイリオ" panose="020B0604030504040204" pitchFamily="50" charset="-128"/>
                <a:ea typeface="メイリオ" panose="020B0604030504040204" pitchFamily="50" charset="-128"/>
              </a:rPr>
              <a:t>耕畜連携飼料生産組織取組拡大</a:t>
            </a:r>
            <a:r>
              <a:rPr kumimoji="1" lang="en-US" altLang="ja-JP" b="1" dirty="0">
                <a:solidFill>
                  <a:schemeClr val="tx1"/>
                </a:solidFill>
                <a:latin typeface="メイリオ" panose="020B0604030504040204" pitchFamily="50" charset="-128"/>
                <a:ea typeface="メイリオ" panose="020B0604030504040204" pitchFamily="50" charset="-128"/>
              </a:rPr>
              <a:t>】</a:t>
            </a:r>
            <a:endParaRPr kumimoji="1" lang="ja-JP" altLang="en-US" b="1" dirty="0">
              <a:solidFill>
                <a:schemeClr val="tx1"/>
              </a:solidFill>
              <a:latin typeface="メイリオ" panose="020B0604030504040204" pitchFamily="50" charset="-128"/>
              <a:ea typeface="メイリオ" panose="020B0604030504040204" pitchFamily="50" charset="-128"/>
            </a:endParaRPr>
          </a:p>
        </p:txBody>
      </p:sp>
      <p:cxnSp>
        <p:nvCxnSpPr>
          <p:cNvPr id="66" name="直線矢印コネクタ 65">
            <a:extLst>
              <a:ext uri="{FF2B5EF4-FFF2-40B4-BE49-F238E27FC236}">
                <a16:creationId xmlns:a16="http://schemas.microsoft.com/office/drawing/2014/main" id="{D7E11062-227C-A5A6-BC85-AACEEE4E8774}"/>
              </a:ext>
            </a:extLst>
          </p:cNvPr>
          <p:cNvCxnSpPr>
            <a:cxnSpLocks/>
          </p:cNvCxnSpPr>
          <p:nvPr/>
        </p:nvCxnSpPr>
        <p:spPr>
          <a:xfrm flipV="1">
            <a:off x="3648464" y="3549408"/>
            <a:ext cx="0" cy="255984"/>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67" name="直線コネクタ 66">
            <a:extLst>
              <a:ext uri="{FF2B5EF4-FFF2-40B4-BE49-F238E27FC236}">
                <a16:creationId xmlns:a16="http://schemas.microsoft.com/office/drawing/2014/main" id="{BAD5C74A-A33E-EE65-D2A9-2E954FDEBC42}"/>
              </a:ext>
            </a:extLst>
          </p:cNvPr>
          <p:cNvCxnSpPr>
            <a:cxnSpLocks/>
          </p:cNvCxnSpPr>
          <p:nvPr/>
        </p:nvCxnSpPr>
        <p:spPr>
          <a:xfrm flipH="1" flipV="1">
            <a:off x="933113" y="3786874"/>
            <a:ext cx="2721776" cy="5032"/>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68" name="直線コネクタ 67">
            <a:extLst>
              <a:ext uri="{FF2B5EF4-FFF2-40B4-BE49-F238E27FC236}">
                <a16:creationId xmlns:a16="http://schemas.microsoft.com/office/drawing/2014/main" id="{6C58877C-2805-49A8-6B67-E8D396A5CE3D}"/>
              </a:ext>
            </a:extLst>
          </p:cNvPr>
          <p:cNvCxnSpPr>
            <a:cxnSpLocks/>
            <a:stCxn id="57" idx="2"/>
          </p:cNvCxnSpPr>
          <p:nvPr/>
        </p:nvCxnSpPr>
        <p:spPr>
          <a:xfrm>
            <a:off x="926267" y="3207712"/>
            <a:ext cx="4462" cy="585687"/>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69" name="テキスト ボックス 68">
            <a:extLst>
              <a:ext uri="{FF2B5EF4-FFF2-40B4-BE49-F238E27FC236}">
                <a16:creationId xmlns:a16="http://schemas.microsoft.com/office/drawing/2014/main" id="{E1F34C56-05E4-C414-AF35-E4D7ED807EEE}"/>
              </a:ext>
            </a:extLst>
          </p:cNvPr>
          <p:cNvSpPr txBox="1"/>
          <p:nvPr/>
        </p:nvSpPr>
        <p:spPr>
          <a:xfrm>
            <a:off x="1393648" y="3491937"/>
            <a:ext cx="1723891"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800" b="1" i="0" u="none" strike="noStrike" kern="1200" cap="none" spc="0" normalizeH="0" baseline="0" noProof="0" dirty="0">
                <a:ln>
                  <a:noFill/>
                </a:ln>
                <a:solidFill>
                  <a:srgbClr val="C00000"/>
                </a:solidFill>
                <a:effectLst/>
                <a:uLnTx/>
                <a:uFillTx/>
                <a:latin typeface="メイリオ" panose="020B0604030504040204" pitchFamily="50" charset="-128"/>
                <a:ea typeface="メイリオ" panose="020B0604030504040204" pitchFamily="50" charset="-128"/>
                <a:cs typeface="+mn-cs"/>
              </a:rPr>
              <a:t>④飼料生産組織取組拡大計画の</a:t>
            </a:r>
            <a:endParaRPr kumimoji="1" lang="en-US" altLang="ja-JP" sz="800" b="1" i="0" u="none" strike="noStrike" kern="1200" cap="none" spc="0" normalizeH="0" baseline="0" noProof="0" dirty="0">
              <a:ln>
                <a:noFill/>
              </a:ln>
              <a:solidFill>
                <a:srgbClr val="C00000"/>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800" b="1" i="0" u="none" strike="noStrike" kern="1200" cap="none" spc="0" normalizeH="0" baseline="0" noProof="0" dirty="0">
                <a:ln>
                  <a:noFill/>
                </a:ln>
                <a:solidFill>
                  <a:srgbClr val="C00000"/>
                </a:solidFill>
                <a:effectLst/>
                <a:uLnTx/>
                <a:uFillTx/>
                <a:latin typeface="メイリオ" panose="020B0604030504040204" pitchFamily="50" charset="-128"/>
                <a:ea typeface="メイリオ" panose="020B0604030504040204" pitchFamily="50" charset="-128"/>
                <a:cs typeface="+mn-cs"/>
              </a:rPr>
              <a:t>内容を協議会と調整のうえ提出</a:t>
            </a:r>
            <a:endParaRPr kumimoji="1" lang="en-US" altLang="ja-JP" sz="800" b="1" i="0" u="none" strike="noStrike" kern="1200" cap="none" spc="0" normalizeH="0" baseline="0" noProof="0" dirty="0">
              <a:ln>
                <a:noFill/>
              </a:ln>
              <a:solidFill>
                <a:srgbClr val="C00000"/>
              </a:solidFill>
              <a:effectLst/>
              <a:uLnTx/>
              <a:uFillTx/>
              <a:latin typeface="メイリオ" panose="020B0604030504040204" pitchFamily="50" charset="-128"/>
              <a:ea typeface="メイリオ" panose="020B0604030504040204" pitchFamily="50" charset="-128"/>
              <a:cs typeface="+mn-cs"/>
            </a:endParaRPr>
          </a:p>
        </p:txBody>
      </p:sp>
      <p:sp>
        <p:nvSpPr>
          <p:cNvPr id="70" name="四角形: 角を丸くする 69">
            <a:extLst>
              <a:ext uri="{FF2B5EF4-FFF2-40B4-BE49-F238E27FC236}">
                <a16:creationId xmlns:a16="http://schemas.microsoft.com/office/drawing/2014/main" id="{D16816E7-80DA-F7FE-A4D8-0462885C9031}"/>
              </a:ext>
            </a:extLst>
          </p:cNvPr>
          <p:cNvSpPr>
            <a:spLocks noChangeAspect="1"/>
          </p:cNvSpPr>
          <p:nvPr/>
        </p:nvSpPr>
        <p:spPr>
          <a:xfrm>
            <a:off x="3193529" y="9116699"/>
            <a:ext cx="1191341" cy="287141"/>
          </a:xfrm>
          <a:prstGeom prst="roundRect">
            <a:avLst>
              <a:gd name="adj" fmla="val 4415"/>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4472C4"/>
                </a:solidFill>
                <a:effectLst/>
                <a:uLnTx/>
                <a:uFillTx/>
                <a:latin typeface="Calibri"/>
                <a:ea typeface="游ゴシック Light"/>
                <a:cs typeface="+mn-cs"/>
              </a:rPr>
              <a:t>耕畜連携協議会 </a:t>
            </a:r>
          </a:p>
        </p:txBody>
      </p:sp>
      <p:sp>
        <p:nvSpPr>
          <p:cNvPr id="71" name="角丸四角形 50">
            <a:extLst>
              <a:ext uri="{FF2B5EF4-FFF2-40B4-BE49-F238E27FC236}">
                <a16:creationId xmlns:a16="http://schemas.microsoft.com/office/drawing/2014/main" id="{EAD7C3DC-B6B2-668A-9F90-8E2336F06BEA}"/>
              </a:ext>
            </a:extLst>
          </p:cNvPr>
          <p:cNvSpPr>
            <a:spLocks noChangeAspect="1"/>
          </p:cNvSpPr>
          <p:nvPr/>
        </p:nvSpPr>
        <p:spPr>
          <a:xfrm>
            <a:off x="390892" y="9128800"/>
            <a:ext cx="1162425" cy="269226"/>
          </a:xfrm>
          <a:prstGeom prst="roundRect">
            <a:avLst>
              <a:gd name="adj" fmla="val 9819"/>
            </a:avLst>
          </a:prstGeom>
          <a:gradFill flip="none" rotWithShape="1">
            <a:gsLst>
              <a:gs pos="0">
                <a:schemeClr val="accent2">
                  <a:lumMod val="60000"/>
                  <a:lumOff val="40000"/>
                </a:schemeClr>
              </a:gs>
              <a:gs pos="50000">
                <a:srgbClr val="FFFFFF">
                  <a:lumMod val="40000"/>
                  <a:lumOff val="60000"/>
                </a:srgbClr>
              </a:gs>
              <a:gs pos="100000">
                <a:schemeClr val="accent2">
                  <a:lumMod val="60000"/>
                  <a:lumOff val="40000"/>
                </a:schemeClr>
              </a:gs>
            </a:gsLst>
            <a:lin ang="10800000" scaled="1"/>
            <a:tileRect/>
          </a:gra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ja-JP" altLang="en-US" sz="1000" b="1" kern="0" dirty="0">
                <a:solidFill>
                  <a:srgbClr val="003300"/>
                </a:solidFill>
                <a:latin typeface="HG丸ｺﾞｼｯｸM-PRO" panose="020F0600000000000000" pitchFamily="50" charset="-128"/>
                <a:ea typeface="HG丸ｺﾞｼｯｸM-PRO" panose="020F0600000000000000" pitchFamily="50" charset="-128"/>
              </a:rPr>
              <a:t>飼料生産組織等</a:t>
            </a:r>
            <a:endParaRPr kumimoji="0" lang="en-US" altLang="ja-JP" sz="1000" b="1" i="0" u="none" strike="noStrike" kern="0" cap="none" spc="0" normalizeH="0" baseline="0" noProof="0" dirty="0">
              <a:ln>
                <a:noFill/>
              </a:ln>
              <a:solidFill>
                <a:srgbClr val="003300"/>
              </a:solidFill>
              <a:effectLst/>
              <a:uLnTx/>
              <a:uFillTx/>
              <a:latin typeface="HG丸ｺﾞｼｯｸM-PRO" panose="020F0600000000000000" pitchFamily="50" charset="-128"/>
              <a:ea typeface="HG丸ｺﾞｼｯｸM-PRO" panose="020F0600000000000000" pitchFamily="50" charset="-128"/>
              <a:cs typeface="+mn-cs"/>
            </a:endParaRPr>
          </a:p>
        </p:txBody>
      </p:sp>
      <p:sp>
        <p:nvSpPr>
          <p:cNvPr id="72" name="角丸四角形 51">
            <a:extLst>
              <a:ext uri="{FF2B5EF4-FFF2-40B4-BE49-F238E27FC236}">
                <a16:creationId xmlns:a16="http://schemas.microsoft.com/office/drawing/2014/main" id="{2422C64E-F7EA-9998-F603-6421CC7598CD}"/>
              </a:ext>
            </a:extLst>
          </p:cNvPr>
          <p:cNvSpPr>
            <a:spLocks noChangeAspect="1"/>
          </p:cNvSpPr>
          <p:nvPr/>
        </p:nvSpPr>
        <p:spPr>
          <a:xfrm>
            <a:off x="6353576" y="9131953"/>
            <a:ext cx="860548" cy="262435"/>
          </a:xfrm>
          <a:prstGeom prst="roundRect">
            <a:avLst/>
          </a:prstGeom>
          <a:ln>
            <a:solidFill>
              <a:schemeClr val="tx1">
                <a:lumMod val="65000"/>
                <a:lumOff val="35000"/>
              </a:schemeClr>
            </a:solidFill>
          </a:ln>
        </p:spPr>
        <p:style>
          <a:lnRef idx="2">
            <a:schemeClr val="dk1"/>
          </a:lnRef>
          <a:fillRef idx="1">
            <a:schemeClr val="lt1"/>
          </a:fillRef>
          <a:effectRef idx="0">
            <a:schemeClr val="dk1"/>
          </a:effectRef>
          <a:fontRef idx="minor">
            <a:schemeClr val="dk1"/>
          </a:fontRef>
        </p:style>
        <p:txBody>
          <a:bodyPr lIns="72000" rIns="72000"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ja-JP" altLang="en-US" sz="1000" b="1" i="0" u="none" strike="noStrike" kern="0" cap="none" spc="0" normalizeH="0" baseline="0" noProof="0" dirty="0">
                <a:ln>
                  <a:noFill/>
                </a:ln>
                <a:solidFill>
                  <a:schemeClr val="tx1">
                    <a:lumMod val="65000"/>
                    <a:lumOff val="35000"/>
                  </a:schemeClr>
                </a:solidFill>
                <a:effectLst/>
                <a:uLnTx/>
                <a:uFillTx/>
                <a:latin typeface="HG丸ｺﾞｼｯｸM-PRO" panose="020F0600000000000000" pitchFamily="50" charset="-128"/>
                <a:ea typeface="HG丸ｺﾞｼｯｸM-PRO" panose="020F0600000000000000" pitchFamily="50" charset="-128"/>
                <a:cs typeface="+mn-cs"/>
              </a:rPr>
              <a:t>畜産農家側</a:t>
            </a:r>
          </a:p>
        </p:txBody>
      </p:sp>
      <p:cxnSp>
        <p:nvCxnSpPr>
          <p:cNvPr id="73" name="直線矢印コネクタ 72">
            <a:extLst>
              <a:ext uri="{FF2B5EF4-FFF2-40B4-BE49-F238E27FC236}">
                <a16:creationId xmlns:a16="http://schemas.microsoft.com/office/drawing/2014/main" id="{5314D0C3-30A6-7B5E-76B8-74C170B27F8D}"/>
              </a:ext>
            </a:extLst>
          </p:cNvPr>
          <p:cNvCxnSpPr>
            <a:cxnSpLocks/>
            <a:endCxn id="72" idx="1"/>
          </p:cNvCxnSpPr>
          <p:nvPr/>
        </p:nvCxnSpPr>
        <p:spPr>
          <a:xfrm>
            <a:off x="4390490" y="9260269"/>
            <a:ext cx="1963086" cy="2902"/>
          </a:xfrm>
          <a:prstGeom prst="straightConnector1">
            <a:avLst/>
          </a:prstGeom>
          <a:ln w="28575">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74" name="直線矢印コネクタ 73">
            <a:extLst>
              <a:ext uri="{FF2B5EF4-FFF2-40B4-BE49-F238E27FC236}">
                <a16:creationId xmlns:a16="http://schemas.microsoft.com/office/drawing/2014/main" id="{61428BD5-8A20-E677-9BCF-9C3E6CAD9C63}"/>
              </a:ext>
            </a:extLst>
          </p:cNvPr>
          <p:cNvCxnSpPr>
            <a:cxnSpLocks/>
          </p:cNvCxnSpPr>
          <p:nvPr/>
        </p:nvCxnSpPr>
        <p:spPr>
          <a:xfrm flipH="1">
            <a:off x="1547621" y="9269027"/>
            <a:ext cx="1633131" cy="0"/>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75" name="四角形: 角を丸くする 74">
            <a:extLst>
              <a:ext uri="{FF2B5EF4-FFF2-40B4-BE49-F238E27FC236}">
                <a16:creationId xmlns:a16="http://schemas.microsoft.com/office/drawing/2014/main" id="{4F12E326-2C64-C32F-49B2-622F9A6A9824}"/>
              </a:ext>
            </a:extLst>
          </p:cNvPr>
          <p:cNvSpPr/>
          <p:nvPr/>
        </p:nvSpPr>
        <p:spPr>
          <a:xfrm>
            <a:off x="5083111" y="9017705"/>
            <a:ext cx="577843" cy="363734"/>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800" b="1" dirty="0">
                <a:solidFill>
                  <a:schemeClr val="tx1">
                    <a:lumMod val="65000"/>
                    <a:lumOff val="35000"/>
                  </a:schemeClr>
                </a:solidFill>
                <a:latin typeface="メイリオ" panose="020B0604030504040204" pitchFamily="50" charset="-128"/>
                <a:ea typeface="メイリオ" panose="020B0604030504040204" pitchFamily="50" charset="-128"/>
              </a:rPr>
              <a:t>補助</a:t>
            </a:r>
            <a:r>
              <a:rPr kumimoji="1" lang="ja-JP" altLang="en-US" sz="800" b="1" i="0" u="none" strike="noStrike" kern="1200" cap="none" spc="0" normalizeH="0" baseline="0" noProof="0" dirty="0">
                <a:ln>
                  <a:noFill/>
                </a:ln>
                <a:solidFill>
                  <a:schemeClr val="tx1">
                    <a:lumMod val="65000"/>
                    <a:lumOff val="35000"/>
                  </a:schemeClr>
                </a:solidFill>
                <a:effectLst/>
                <a:uLnTx/>
                <a:uFillTx/>
                <a:latin typeface="メイリオ" panose="020B0604030504040204" pitchFamily="50" charset="-128"/>
                <a:ea typeface="メイリオ" panose="020B0604030504040204" pitchFamily="50" charset="-128"/>
                <a:cs typeface="+mn-cs"/>
              </a:rPr>
              <a:t>金</a:t>
            </a:r>
            <a:endParaRPr kumimoji="1" lang="en-US" altLang="ja-JP" sz="800" b="1" i="0" u="none" strike="noStrike" kern="1200" cap="none" spc="0" normalizeH="0" baseline="0" noProof="0" dirty="0">
              <a:ln>
                <a:noFill/>
              </a:ln>
              <a:solidFill>
                <a:schemeClr val="tx1">
                  <a:lumMod val="65000"/>
                  <a:lumOff val="35000"/>
                </a:schemeClr>
              </a:solidFill>
              <a:effectLst/>
              <a:uLnTx/>
              <a:uFillTx/>
              <a:latin typeface="メイリオ" panose="020B0604030504040204" pitchFamily="50" charset="-128"/>
              <a:ea typeface="メイリオ" panose="020B0604030504040204" pitchFamily="50" charset="-128"/>
              <a:cs typeface="+mn-cs"/>
            </a:endParaRPr>
          </a:p>
        </p:txBody>
      </p:sp>
      <p:sp>
        <p:nvSpPr>
          <p:cNvPr id="76" name="四角形: 角を丸くする 75">
            <a:extLst>
              <a:ext uri="{FF2B5EF4-FFF2-40B4-BE49-F238E27FC236}">
                <a16:creationId xmlns:a16="http://schemas.microsoft.com/office/drawing/2014/main" id="{F8A9F1F4-C414-48DE-4AF5-2B462A8AE46D}"/>
              </a:ext>
            </a:extLst>
          </p:cNvPr>
          <p:cNvSpPr/>
          <p:nvPr/>
        </p:nvSpPr>
        <p:spPr>
          <a:xfrm>
            <a:off x="2084501" y="9017705"/>
            <a:ext cx="577843" cy="363734"/>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800" b="1" dirty="0">
                <a:solidFill>
                  <a:srgbClr val="C00000"/>
                </a:solidFill>
                <a:latin typeface="メイリオ" panose="020B0604030504040204" pitchFamily="50" charset="-128"/>
                <a:ea typeface="メイリオ" panose="020B0604030504040204" pitchFamily="50" charset="-128"/>
              </a:rPr>
              <a:t>補助</a:t>
            </a:r>
            <a:r>
              <a:rPr kumimoji="1" lang="ja-JP" altLang="en-US" sz="800" b="1" i="0" u="none" strike="noStrike" kern="1200" cap="none" spc="0" normalizeH="0" baseline="0" noProof="0" dirty="0">
                <a:ln>
                  <a:noFill/>
                </a:ln>
                <a:solidFill>
                  <a:srgbClr val="C00000"/>
                </a:solidFill>
                <a:effectLst/>
                <a:uLnTx/>
                <a:uFillTx/>
                <a:latin typeface="メイリオ" panose="020B0604030504040204" pitchFamily="50" charset="-128"/>
                <a:ea typeface="メイリオ" panose="020B0604030504040204" pitchFamily="50" charset="-128"/>
                <a:cs typeface="+mn-cs"/>
              </a:rPr>
              <a:t>金</a:t>
            </a:r>
            <a:endParaRPr kumimoji="1" lang="en-US" altLang="ja-JP" sz="800" b="1" i="0" u="none" strike="noStrike" kern="1200" cap="none" spc="0" normalizeH="0" baseline="0" noProof="0" dirty="0">
              <a:ln>
                <a:noFill/>
              </a:ln>
              <a:solidFill>
                <a:srgbClr val="C00000"/>
              </a:solidFill>
              <a:effectLst/>
              <a:uLnTx/>
              <a:uFillTx/>
              <a:latin typeface="メイリオ" panose="020B0604030504040204" pitchFamily="50" charset="-128"/>
              <a:ea typeface="メイリオ" panose="020B0604030504040204" pitchFamily="50" charset="-128"/>
              <a:cs typeface="+mn-cs"/>
            </a:endParaRPr>
          </a:p>
        </p:txBody>
      </p:sp>
      <p:cxnSp>
        <p:nvCxnSpPr>
          <p:cNvPr id="77" name="直線矢印コネクタ 76">
            <a:extLst>
              <a:ext uri="{FF2B5EF4-FFF2-40B4-BE49-F238E27FC236}">
                <a16:creationId xmlns:a16="http://schemas.microsoft.com/office/drawing/2014/main" id="{E28CF5F9-BE6D-5AFC-51EC-23A361FCF530}"/>
              </a:ext>
            </a:extLst>
          </p:cNvPr>
          <p:cNvCxnSpPr>
            <a:cxnSpLocks/>
            <a:endCxn id="57" idx="0"/>
          </p:cNvCxnSpPr>
          <p:nvPr/>
        </p:nvCxnSpPr>
        <p:spPr>
          <a:xfrm flipH="1">
            <a:off x="926267" y="2771394"/>
            <a:ext cx="76" cy="180000"/>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78" name="テキスト ボックス 77">
            <a:extLst>
              <a:ext uri="{FF2B5EF4-FFF2-40B4-BE49-F238E27FC236}">
                <a16:creationId xmlns:a16="http://schemas.microsoft.com/office/drawing/2014/main" id="{BD852C0A-368E-9091-9F5B-EC2D94E42DB2}"/>
              </a:ext>
            </a:extLst>
          </p:cNvPr>
          <p:cNvSpPr txBox="1"/>
          <p:nvPr/>
        </p:nvSpPr>
        <p:spPr>
          <a:xfrm>
            <a:off x="557574" y="2760166"/>
            <a:ext cx="395405" cy="21544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800" b="1" dirty="0">
                <a:solidFill>
                  <a:srgbClr val="C00000"/>
                </a:solidFill>
                <a:latin typeface="メイリオ" panose="020B0604030504040204" pitchFamily="50" charset="-128"/>
                <a:ea typeface="メイリオ" panose="020B0604030504040204" pitchFamily="50" charset="-128"/>
              </a:rPr>
              <a:t>委託</a:t>
            </a:r>
            <a:endParaRPr kumimoji="1" lang="en-US" altLang="ja-JP" sz="800" b="1" i="0" u="none" strike="noStrike" kern="1200" cap="none" spc="0" normalizeH="0" baseline="0" noProof="0" dirty="0">
              <a:ln>
                <a:noFill/>
              </a:ln>
              <a:solidFill>
                <a:srgbClr val="C00000"/>
              </a:solidFill>
              <a:effectLst/>
              <a:uLnTx/>
              <a:uFillTx/>
              <a:latin typeface="メイリオ" panose="020B0604030504040204" pitchFamily="50" charset="-128"/>
              <a:ea typeface="メイリオ" panose="020B0604030504040204" pitchFamily="50" charset="-128"/>
              <a:cs typeface="+mn-cs"/>
            </a:endParaRPr>
          </a:p>
        </p:txBody>
      </p:sp>
      <p:sp>
        <p:nvSpPr>
          <p:cNvPr id="79" name="テキスト ボックス 78">
            <a:extLst>
              <a:ext uri="{FF2B5EF4-FFF2-40B4-BE49-F238E27FC236}">
                <a16:creationId xmlns:a16="http://schemas.microsoft.com/office/drawing/2014/main" id="{062C5BCF-6DC1-4832-E635-4843C6D60885}"/>
              </a:ext>
            </a:extLst>
          </p:cNvPr>
          <p:cNvSpPr txBox="1"/>
          <p:nvPr/>
        </p:nvSpPr>
        <p:spPr>
          <a:xfrm>
            <a:off x="150365" y="8502909"/>
            <a:ext cx="1225007" cy="24622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1" i="0" u="none" strike="noStrike" kern="1200" cap="none" spc="0" normalizeH="0" baseline="0" noProof="0" dirty="0">
                <a:ln>
                  <a:noFill/>
                </a:ln>
                <a:solidFill>
                  <a:srgbClr val="C00000"/>
                </a:solidFill>
                <a:effectLst/>
                <a:uLnTx/>
                <a:uFillTx/>
                <a:latin typeface="メイリオ" panose="020B0604030504040204" pitchFamily="50" charset="-128"/>
                <a:ea typeface="メイリオ" panose="020B0604030504040204" pitchFamily="50" charset="-128"/>
                <a:cs typeface="+mn-cs"/>
              </a:rPr>
              <a:t>３．補助金の受給</a:t>
            </a:r>
            <a:endParaRPr kumimoji="1" lang="en-US" altLang="ja-JP" sz="1000" b="1" i="0" u="none" strike="noStrike" kern="1200" cap="none" spc="0" normalizeH="0" baseline="0" noProof="0" dirty="0">
              <a:ln>
                <a:noFill/>
              </a:ln>
              <a:solidFill>
                <a:srgbClr val="C00000"/>
              </a:solidFill>
              <a:effectLst/>
              <a:uLnTx/>
              <a:uFillTx/>
              <a:latin typeface="メイリオ" panose="020B0604030504040204" pitchFamily="50" charset="-128"/>
              <a:ea typeface="メイリオ" panose="020B0604030504040204" pitchFamily="50" charset="-128"/>
              <a:cs typeface="+mn-cs"/>
            </a:endParaRPr>
          </a:p>
        </p:txBody>
      </p:sp>
    </p:spTree>
    <p:extLst>
      <p:ext uri="{BB962C8B-B14F-4D97-AF65-F5344CB8AC3E}">
        <p14:creationId xmlns:p14="http://schemas.microsoft.com/office/powerpoint/2010/main" val="621433312"/>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lank.potx" id="{546AA652-6FE4-469C-9EC7-584220622CBC}" vid="{AC2C4DD0-CE0C-4897-A5A4-4FD5F3BE5ABF}"/>
    </a:ext>
  </a:extLst>
</a:theme>
</file>

<file path=docProps/app.xml><?xml version="1.0" encoding="utf-8"?>
<Properties xmlns="http://schemas.openxmlformats.org/officeDocument/2006/extended-properties" xmlns:vt="http://schemas.openxmlformats.org/officeDocument/2006/docPropsVTypes">
  <Template>blank</Template>
  <TotalTime>0</TotalTime>
  <Words>855</Words>
  <Application>Microsoft Office PowerPoint</Application>
  <PresentationFormat>ユーザー設定</PresentationFormat>
  <Paragraphs>122</Paragraphs>
  <Slides>2</Slides>
  <Notes>0</Notes>
  <HiddenSlides>0</HiddenSlides>
  <MMClips>0</MMClips>
  <ScaleCrop>false</ScaleCrop>
  <HeadingPairs>
    <vt:vector size="6" baseType="variant">
      <vt:variant>
        <vt:lpstr>使用されているフォント</vt:lpstr>
      </vt:variant>
      <vt:variant>
        <vt:i4>7</vt:i4>
      </vt:variant>
      <vt:variant>
        <vt:lpstr>テーマ</vt:lpstr>
      </vt:variant>
      <vt:variant>
        <vt:i4>1</vt:i4>
      </vt:variant>
      <vt:variant>
        <vt:lpstr>スライド タイトル</vt:lpstr>
      </vt:variant>
      <vt:variant>
        <vt:i4>2</vt:i4>
      </vt:variant>
    </vt:vector>
  </HeadingPairs>
  <TitlesOfParts>
    <vt:vector size="10" baseType="lpstr">
      <vt:lpstr>HG丸ｺﾞｼｯｸM-PRO</vt:lpstr>
      <vt:lpstr>Meiryo UI</vt:lpstr>
      <vt:lpstr>ＭＳ Ｐゴシック</vt:lpstr>
      <vt:lpstr>メイリオ</vt:lpstr>
      <vt:lpstr>Arial</vt:lpstr>
      <vt:lpstr>Calibri</vt:lpstr>
      <vt:lpstr>Calibri Light</vt:lpstr>
      <vt:lpstr>Office テーマ</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2023-07-06T08:14:41Z</dcterms:created>
  <dcterms:modified xsi:type="dcterms:W3CDTF">2023-07-06T08:14:51Z</dcterms:modified>
</cp:coreProperties>
</file>