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7" r:id="rId2"/>
    <p:sldId id="258" r:id="rId3"/>
  </p:sldIdLst>
  <p:sldSz cx="7559675" cy="1069181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612E44-1095-4305-BD31-E81852C8CD8B}" v="6" dt="2023-07-06T07:48:14.5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5214" autoAdjust="0"/>
  </p:normalViewPr>
  <p:slideViewPr>
    <p:cSldViewPr snapToGrid="0">
      <p:cViewPr varScale="1">
        <p:scale>
          <a:sx n="50" d="100"/>
          <a:sy n="50" d="100"/>
        </p:scale>
        <p:origin x="2362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44960" y="1749795"/>
            <a:ext cx="5669756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 userDrawn="1"/>
        </p:nvSpPr>
        <p:spPr>
          <a:xfrm>
            <a:off x="0" y="59401"/>
            <a:ext cx="4225318" cy="1387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6" dirty="0">
                <a:latin typeface="+mn-ea"/>
                <a:ea typeface="+mn-ea"/>
              </a:rPr>
              <a:t>機密性○情報　（保存期間</a:t>
            </a:r>
            <a:r>
              <a:rPr kumimoji="1" lang="ja-JP" altLang="en-US" sz="2806" baseline="0" dirty="0">
                <a:latin typeface="+mn-ea"/>
                <a:ea typeface="+mn-ea"/>
              </a:rPr>
              <a:t> </a:t>
            </a:r>
            <a:r>
              <a:rPr kumimoji="1" lang="ja-JP" altLang="en-US" sz="2806" dirty="0">
                <a:latin typeface="+mn-ea"/>
                <a:ea typeface="+mn-ea"/>
              </a:rPr>
              <a:t>： １年未満　１　３　５　</a:t>
            </a:r>
            <a:r>
              <a:rPr kumimoji="1" lang="en-US" altLang="ja-JP" sz="2806" dirty="0">
                <a:latin typeface="+mn-ea"/>
                <a:ea typeface="+mn-ea"/>
              </a:rPr>
              <a:t>10</a:t>
            </a:r>
            <a:r>
              <a:rPr kumimoji="1" lang="ja-JP" altLang="en-US" sz="2806" dirty="0">
                <a:latin typeface="+mn-ea"/>
                <a:ea typeface="+mn-ea"/>
              </a:rPr>
              <a:t>　</a:t>
            </a:r>
            <a:r>
              <a:rPr kumimoji="1" lang="en-US" altLang="ja-JP" sz="2806" dirty="0">
                <a:latin typeface="+mn-ea"/>
                <a:ea typeface="+mn-ea"/>
              </a:rPr>
              <a:t>20</a:t>
            </a:r>
            <a:r>
              <a:rPr kumimoji="1" lang="ja-JP" altLang="en-US" sz="2806" dirty="0">
                <a:latin typeface="+mn-ea"/>
                <a:ea typeface="+mn-ea"/>
              </a:rPr>
              <a:t>　</a:t>
            </a:r>
            <a:r>
              <a:rPr kumimoji="1" lang="en-US" altLang="ja-JP" sz="2806" dirty="0">
                <a:latin typeface="+mn-ea"/>
                <a:ea typeface="+mn-ea"/>
              </a:rPr>
              <a:t>30</a:t>
            </a:r>
            <a:r>
              <a:rPr kumimoji="1" lang="ja-JP" altLang="en-US" sz="2806" dirty="0">
                <a:latin typeface="+mn-ea"/>
                <a:ea typeface="+mn-ea"/>
              </a:rPr>
              <a:t>年）</a:t>
            </a:r>
            <a:r>
              <a:rPr kumimoji="1" lang="ja-JP" altLang="en-US" sz="2806" dirty="0"/>
              <a:t>　</a:t>
            </a:r>
          </a:p>
        </p:txBody>
      </p:sp>
      <p:sp>
        <p:nvSpPr>
          <p:cNvPr id="8" name="テキスト ボックス 7"/>
          <p:cNvSpPr txBox="1"/>
          <p:nvPr userDrawn="1"/>
        </p:nvSpPr>
        <p:spPr>
          <a:xfrm>
            <a:off x="6378476" y="0"/>
            <a:ext cx="1181199" cy="95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2806" dirty="0"/>
              <a:t>○○限り</a:t>
            </a:r>
            <a:endParaRPr kumimoji="1" lang="en-US" altLang="ja-JP" sz="2806" dirty="0"/>
          </a:p>
        </p:txBody>
      </p:sp>
    </p:spTree>
    <p:extLst>
      <p:ext uri="{BB962C8B-B14F-4D97-AF65-F5344CB8AC3E}">
        <p14:creationId xmlns:p14="http://schemas.microsoft.com/office/powerpoint/2010/main" val="262733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10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15790" y="2665530"/>
            <a:ext cx="6520220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15790" y="7155102"/>
            <a:ext cx="6520220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13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16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20712" y="569241"/>
            <a:ext cx="6520220" cy="206659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20712" y="2620980"/>
            <a:ext cx="3198097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20712" y="3905482"/>
            <a:ext cx="3198097" cy="57443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827085" y="2620980"/>
            <a:ext cx="3213847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827085" y="3905482"/>
            <a:ext cx="3213847" cy="57443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466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226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402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213847" y="1539424"/>
            <a:ext cx="3827085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8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213847" y="1539424"/>
            <a:ext cx="3827085" cy="7598117"/>
          </a:xfrm>
        </p:spPr>
        <p:txBody>
          <a:bodyPr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57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002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409892" y="569240"/>
            <a:ext cx="1630055" cy="906081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27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519728" y="569241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519728" y="9909727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2DDDA-D0E9-49A8-AE64-4780946CB66F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504143" y="9909727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339020" y="9909727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02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kumimoji="1"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hyperlink" Target="https://www.maff.go.jp/j/chikusan/sinko/shiryo/jikyuu_siryo_yosan/siryou_kannkei_yosann.html" TargetMode="External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11" Type="http://schemas.openxmlformats.org/officeDocument/2006/relationships/hyperlink" Target="https://apps.apple.com/jp/app/maff%E3%82%A2%E3%83%97%E3%83%AA/id1503326833" TargetMode="External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hyperlink" Target="https://play.google.com/store/apps/details?id=jp.co.maff.maffapp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2334E032-7421-9534-C7BD-B89F506EE900}"/>
              </a:ext>
            </a:extLst>
          </p:cNvPr>
          <p:cNvSpPr/>
          <p:nvPr/>
        </p:nvSpPr>
        <p:spPr>
          <a:xfrm>
            <a:off x="0" y="0"/>
            <a:ext cx="7559675" cy="1017735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 w="381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　耕畜連携マッチングで国産飼料を利用しよう！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　～</a:t>
            </a:r>
            <a:r>
              <a:rPr kumimoji="0" lang="zh-TW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耕畜連携国産飼料利用拡大対策事業</a:t>
            </a:r>
            <a:r>
              <a:rPr kumimoji="0" lang="ja-JP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～</a:t>
            </a:r>
            <a:endParaRPr kumimoji="0" lang="en-US" altLang="zh-TW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58ECF7-8D44-63BE-901D-6E4665777B80}"/>
              </a:ext>
            </a:extLst>
          </p:cNvPr>
          <p:cNvSpPr/>
          <p:nvPr/>
        </p:nvSpPr>
        <p:spPr>
          <a:xfrm>
            <a:off x="93868" y="1492650"/>
            <a:ext cx="1695654" cy="234000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事業内容</a:t>
            </a:r>
            <a:endParaRPr kumimoji="0" lang="en-US" altLang="ja-JP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1666EC7F-0A32-02C1-AE4D-AB1BDF7212EC}"/>
              </a:ext>
            </a:extLst>
          </p:cNvPr>
          <p:cNvSpPr/>
          <p:nvPr/>
        </p:nvSpPr>
        <p:spPr>
          <a:xfrm>
            <a:off x="22347" y="22488"/>
            <a:ext cx="924606" cy="933822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游ゴシック Light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E3DE45C-D0EC-0C4D-43E0-13FB045DF2EB}"/>
              </a:ext>
            </a:extLst>
          </p:cNvPr>
          <p:cNvSpPr txBox="1"/>
          <p:nvPr/>
        </p:nvSpPr>
        <p:spPr>
          <a:xfrm>
            <a:off x="-52761" y="319383"/>
            <a:ext cx="1090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ln w="10160">
                  <a:solidFill>
                    <a:prstClr val="black"/>
                  </a:solidFill>
                  <a:prstDash val="solid"/>
                </a:ln>
                <a:solidFill>
                  <a:srgbClr val="ED7D3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畜産農家等</a:t>
            </a:r>
            <a:endParaRPr lang="en-US" altLang="ja-JP" sz="1400" b="1" dirty="0">
              <a:ln w="10160">
                <a:solidFill>
                  <a:prstClr val="black"/>
                </a:solidFill>
                <a:prstDash val="solid"/>
              </a:ln>
              <a:solidFill>
                <a:srgbClr val="ED7D3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400" b="1" dirty="0">
                <a:ln w="10160">
                  <a:solidFill>
                    <a:prstClr val="black"/>
                  </a:solidFill>
                  <a:prstDash val="solid"/>
                </a:ln>
                <a:solidFill>
                  <a:srgbClr val="ED7D3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の方へ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9A55693-DFC9-E3A2-A0F0-005F9A341AD9}"/>
              </a:ext>
            </a:extLst>
          </p:cNvPr>
          <p:cNvGrpSpPr/>
          <p:nvPr/>
        </p:nvGrpSpPr>
        <p:grpSpPr>
          <a:xfrm>
            <a:off x="42187" y="1793167"/>
            <a:ext cx="7442621" cy="3865330"/>
            <a:chOff x="-24185" y="1968546"/>
            <a:chExt cx="7442621" cy="3552648"/>
          </a:xfrm>
        </p:grpSpPr>
        <p:sp>
          <p:nvSpPr>
            <p:cNvPr id="9" name="四角形: 角を丸くする 8">
              <a:extLst>
                <a:ext uri="{FF2B5EF4-FFF2-40B4-BE49-F238E27FC236}">
                  <a16:creationId xmlns:a16="http://schemas.microsoft.com/office/drawing/2014/main" id="{D4694727-E44B-F8D6-E4E0-5BB1A0DA5E74}"/>
                </a:ext>
              </a:extLst>
            </p:cNvPr>
            <p:cNvSpPr/>
            <p:nvPr/>
          </p:nvSpPr>
          <p:spPr>
            <a:xfrm>
              <a:off x="8495" y="1968546"/>
              <a:ext cx="7409941" cy="3552648"/>
            </a:xfrm>
            <a:prstGeom prst="roundRect">
              <a:avLst>
                <a:gd name="adj" fmla="val 4977"/>
              </a:avLst>
            </a:prstGeom>
            <a:noFill/>
            <a:ln w="28575" cap="flat" cmpd="sng" algn="ctr">
              <a:solidFill>
                <a:srgbClr val="0070C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151CE39C-48CD-48AB-79F3-00C2B4E64389}"/>
                </a:ext>
              </a:extLst>
            </p:cNvPr>
            <p:cNvSpPr/>
            <p:nvPr/>
          </p:nvSpPr>
          <p:spPr>
            <a:xfrm>
              <a:off x="-24185" y="2013610"/>
              <a:ext cx="2942704" cy="372971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【</a:t>
              </a:r>
              <a:r>
                <a:rPr kumimoji="0" lang="ja-JP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国産飼料利用供給推進</a:t>
              </a:r>
              <a:r>
                <a:rPr kumimoji="0" lang="en-US" altLang="ja-JP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】 </a:t>
              </a:r>
              <a:endParaRPr kumimoji="0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11" name="四角形: 角を丸くする 10">
              <a:extLst>
                <a:ext uri="{FF2B5EF4-FFF2-40B4-BE49-F238E27FC236}">
                  <a16:creationId xmlns:a16="http://schemas.microsoft.com/office/drawing/2014/main" id="{2AD4571F-D34C-6508-AE97-468BACCF8852}"/>
                </a:ext>
              </a:extLst>
            </p:cNvPr>
            <p:cNvSpPr/>
            <p:nvPr/>
          </p:nvSpPr>
          <p:spPr>
            <a:xfrm>
              <a:off x="450963" y="2919991"/>
              <a:ext cx="6609372" cy="1596055"/>
            </a:xfrm>
            <a:prstGeom prst="roundRect">
              <a:avLst>
                <a:gd name="adj" fmla="val 6645"/>
              </a:avLst>
            </a:prstGeom>
            <a:solidFill>
              <a:srgbClr val="ED7D31">
                <a:alpha val="20000"/>
              </a:srgb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300" b="1" i="0" u="sng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対象となる畜産農家等</a:t>
              </a:r>
              <a:endParaRPr kumimoji="0" lang="en-US" altLang="ja-JP" sz="13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　・酪農、肉用牛、養豚、養鶏の経営体であること</a:t>
              </a:r>
              <a:endParaRPr kumimoji="0" lang="en-US" altLang="ja-JP" sz="13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　・</a:t>
              </a:r>
              <a:r>
                <a:rPr kumimoji="0" lang="ja-JP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耕畜連携により国産飼料の利用を拡大する</a:t>
              </a:r>
              <a:r>
                <a:rPr kumimoji="0" lang="ja-JP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こと</a:t>
              </a:r>
              <a:endParaRPr kumimoji="0" lang="en-US" altLang="ja-JP" sz="13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　・環境法令等による指導等を受けていないこと</a:t>
              </a:r>
              <a:endParaRPr kumimoji="0" lang="en-US" altLang="ja-JP" sz="13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　・有効利用されていないたい肥が存在する場合は</a:t>
              </a:r>
              <a:endParaRPr kumimoji="0" lang="en-US" altLang="ja-JP" sz="13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　　マッチングにより耕種農家等において</a:t>
              </a:r>
              <a:r>
                <a:rPr kumimoji="0" lang="ja-JP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肥料利用を拡大する</a:t>
              </a:r>
              <a:r>
                <a:rPr kumimoji="0" lang="ja-JP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こと</a:t>
              </a:r>
              <a:endParaRPr kumimoji="0" lang="en-US" altLang="ja-JP" sz="13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　・畜産における「みどりのチェックシート」の取組内容について</a:t>
              </a:r>
              <a:endParaRPr kumimoji="0" lang="en-US" altLang="ja-JP" sz="13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　　生産活動の点検を行っていること</a:t>
              </a:r>
              <a:endParaRPr kumimoji="0" lang="en-US" altLang="ja-JP" sz="13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12" name="四角形: 角を丸くする 11">
              <a:extLst>
                <a:ext uri="{FF2B5EF4-FFF2-40B4-BE49-F238E27FC236}">
                  <a16:creationId xmlns:a16="http://schemas.microsoft.com/office/drawing/2014/main" id="{D31F9F21-AAD6-160E-B85E-CEC071A6C73A}"/>
                </a:ext>
              </a:extLst>
            </p:cNvPr>
            <p:cNvSpPr/>
            <p:nvPr/>
          </p:nvSpPr>
          <p:spPr>
            <a:xfrm>
              <a:off x="460464" y="4586716"/>
              <a:ext cx="6590371" cy="833794"/>
            </a:xfrm>
            <a:prstGeom prst="roundRect">
              <a:avLst>
                <a:gd name="adj" fmla="val 6645"/>
              </a:avLst>
            </a:prstGeom>
            <a:solidFill>
              <a:srgbClr val="ED7D31">
                <a:alpha val="20000"/>
              </a:srgb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300" b="1" i="0" u="sng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対象となる飼料作物</a:t>
              </a:r>
              <a:r>
                <a:rPr kumimoji="0" lang="ja-JP" alt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   　　　</a:t>
              </a:r>
              <a:r>
                <a:rPr kumimoji="0" lang="ja-JP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・青刈りとうもろこし　　　　　　    </a:t>
              </a:r>
              <a:r>
                <a:rPr kumimoji="0" lang="en-US" altLang="ja-JP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7,800</a:t>
              </a:r>
              <a:r>
                <a:rPr kumimoji="0" lang="ja-JP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円／ｔ以内</a:t>
              </a:r>
              <a:endParaRPr kumimoji="0" lang="en-US" altLang="ja-JP" sz="13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300" b="1" i="0" u="sng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及び助成単価（補助率定額）</a:t>
              </a:r>
              <a:r>
                <a:rPr kumimoji="0" lang="ja-JP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・ソルゴー（スーダングラスを含む） </a:t>
              </a:r>
              <a:r>
                <a:rPr kumimoji="0" lang="en-US" altLang="ja-JP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7,800</a:t>
              </a:r>
              <a:r>
                <a:rPr kumimoji="0" lang="ja-JP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円／ｔ以内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                         　　　     ・牧草（飼料用の麦類を含む）　　　 </a:t>
              </a:r>
              <a:r>
                <a:rPr kumimoji="0" lang="en-US" altLang="ja-JP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7,800</a:t>
              </a:r>
              <a:r>
                <a:rPr kumimoji="0" lang="ja-JP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円／ｔ以内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　                                    ・子実用とうもろこし　　　　　　  </a:t>
              </a:r>
              <a:r>
                <a:rPr kumimoji="0" lang="en-US" altLang="ja-JP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12,000</a:t>
              </a:r>
              <a:r>
                <a:rPr kumimoji="0" lang="ja-JP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円／ｔ以内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748F522B-7673-BA17-A35E-D5B4BC57FCAF}"/>
                </a:ext>
              </a:extLst>
            </p:cNvPr>
            <p:cNvSpPr txBox="1"/>
            <p:nvPr/>
          </p:nvSpPr>
          <p:spPr>
            <a:xfrm>
              <a:off x="460464" y="2294980"/>
              <a:ext cx="6590370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長期（</a:t>
              </a:r>
              <a:r>
                <a:rPr kumimoji="0" lang="en-US" altLang="ja-JP" sz="13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kumimoji="0" lang="ja-JP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年以上）の利用供給契約</a:t>
              </a:r>
              <a:r>
                <a:rPr kumimoji="0" lang="ja-JP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に基づき、耕種農家等から対象となる飼料作物の供給を受けた畜産農家等が、</a:t>
              </a:r>
              <a:r>
                <a:rPr kumimoji="0" lang="ja-JP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飼料分析・給与情報等を、当該耕種農家や飼料生産組織等に提供する</a:t>
              </a:r>
              <a:r>
                <a:rPr kumimoji="0" lang="ja-JP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取組を支援します。</a:t>
              </a:r>
            </a:p>
          </p:txBody>
        </p:sp>
        <p:pic>
          <p:nvPicPr>
            <p:cNvPr id="14" name="図 13" descr="挿絵 が含まれている画像&#10;&#10;自動的に生成された説明">
              <a:extLst>
                <a:ext uri="{FF2B5EF4-FFF2-40B4-BE49-F238E27FC236}">
                  <a16:creationId xmlns:a16="http://schemas.microsoft.com/office/drawing/2014/main" id="{94068847-39A9-1E68-BFEA-18075E8CFC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3401" y="2933377"/>
              <a:ext cx="1569283" cy="1569283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A66D7E5C-9605-EDD2-0432-2D6DDFCF7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596847" y="3217669"/>
              <a:ext cx="706767" cy="706767"/>
            </a:xfrm>
            <a:prstGeom prst="rect">
              <a:avLst/>
            </a:prstGeom>
          </p:spPr>
        </p:pic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864F7977-81E9-F205-E6A0-D6823F89E7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7629" y="2910649"/>
              <a:ext cx="871545" cy="871545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2410A1AC-0CB1-F323-0677-D7E0A1B5E247}"/>
                </a:ext>
              </a:extLst>
            </p:cNvPr>
            <p:cNvSpPr txBox="1"/>
            <p:nvPr/>
          </p:nvSpPr>
          <p:spPr>
            <a:xfrm>
              <a:off x="678314" y="5003359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注：ただし、国産飼料作物について</a:t>
              </a:r>
              <a:endParaRPr kumimoji="0" lang="en-US" altLang="ja-JP" sz="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利用拡大した重量とする</a:t>
              </a:r>
            </a:p>
          </p:txBody>
        </p:sp>
      </p:grp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27C07208-7347-67D4-2FAC-142BB04D5037}"/>
              </a:ext>
            </a:extLst>
          </p:cNvPr>
          <p:cNvSpPr/>
          <p:nvPr/>
        </p:nvSpPr>
        <p:spPr>
          <a:xfrm>
            <a:off x="90524" y="5717736"/>
            <a:ext cx="1695654" cy="234000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事業実施体制</a:t>
            </a: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B8E3B761-3F4D-260C-5A5F-3B850377D8C6}"/>
              </a:ext>
            </a:extLst>
          </p:cNvPr>
          <p:cNvSpPr/>
          <p:nvPr/>
        </p:nvSpPr>
        <p:spPr>
          <a:xfrm>
            <a:off x="2130116" y="6109085"/>
            <a:ext cx="1297909" cy="246516"/>
          </a:xfrm>
          <a:prstGeom prst="roundRect">
            <a:avLst/>
          </a:prstGeom>
          <a:solidFill>
            <a:srgbClr val="FBE5D6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耕畜連携協議会</a:t>
            </a:r>
            <a:endParaRPr kumimoji="0" lang="en-US" altLang="ja-JP" sz="12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0" name="矢印: 左右 19">
            <a:extLst>
              <a:ext uri="{FF2B5EF4-FFF2-40B4-BE49-F238E27FC236}">
                <a16:creationId xmlns:a16="http://schemas.microsoft.com/office/drawing/2014/main" id="{CD73C29B-1E9B-4752-38F6-485CFBE0F9E5}"/>
              </a:ext>
            </a:extLst>
          </p:cNvPr>
          <p:cNvSpPr/>
          <p:nvPr/>
        </p:nvSpPr>
        <p:spPr>
          <a:xfrm rot="5400000">
            <a:off x="682863" y="6453138"/>
            <a:ext cx="324000" cy="150552"/>
          </a:xfrm>
          <a:prstGeom prst="leftRightArrow">
            <a:avLst/>
          </a:prstGeom>
          <a:solidFill>
            <a:srgbClr val="000000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200" b="0" i="0" u="none" strike="noStrike" kern="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1" name="矢印: 右 20">
            <a:extLst>
              <a:ext uri="{FF2B5EF4-FFF2-40B4-BE49-F238E27FC236}">
                <a16:creationId xmlns:a16="http://schemas.microsoft.com/office/drawing/2014/main" id="{A3A97D3E-FCB4-C6BE-58C1-6E5C19AB9DFB}"/>
              </a:ext>
            </a:extLst>
          </p:cNvPr>
          <p:cNvSpPr/>
          <p:nvPr/>
        </p:nvSpPr>
        <p:spPr>
          <a:xfrm>
            <a:off x="1474768" y="6067727"/>
            <a:ext cx="612000" cy="174604"/>
          </a:xfrm>
          <a:prstGeom prst="rightArrow">
            <a:avLst/>
          </a:prstGeom>
          <a:solidFill>
            <a:sysClr val="window" lastClr="FFFFFF">
              <a:alpha val="20000"/>
            </a:sysClr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5E63657-483A-9CB9-42EB-6B1E2A121AAD}"/>
              </a:ext>
            </a:extLst>
          </p:cNvPr>
          <p:cNvSpPr txBox="1"/>
          <p:nvPr/>
        </p:nvSpPr>
        <p:spPr>
          <a:xfrm>
            <a:off x="3365952" y="5703166"/>
            <a:ext cx="76341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交付申請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1A84032-0295-E432-27C3-296FA30AF975}"/>
              </a:ext>
            </a:extLst>
          </p:cNvPr>
          <p:cNvSpPr txBox="1"/>
          <p:nvPr/>
        </p:nvSpPr>
        <p:spPr>
          <a:xfrm>
            <a:off x="831433" y="6434232"/>
            <a:ext cx="723387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耕畜連携</a:t>
            </a: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CDEFC012-93A3-FF04-386B-60CABB525231}"/>
              </a:ext>
            </a:extLst>
          </p:cNvPr>
          <p:cNvSpPr/>
          <p:nvPr/>
        </p:nvSpPr>
        <p:spPr>
          <a:xfrm>
            <a:off x="206184" y="6121061"/>
            <a:ext cx="1216591" cy="234540"/>
          </a:xfrm>
          <a:prstGeom prst="roundRect">
            <a:avLst/>
          </a:prstGeom>
          <a:solidFill>
            <a:srgbClr val="FBE5D6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畜産農家等</a:t>
            </a:r>
            <a:endParaRPr kumimoji="0" lang="en-US" altLang="ja-JP" sz="12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DE067B12-29F1-11CB-1CE2-91518A51DD9F}"/>
              </a:ext>
            </a:extLst>
          </p:cNvPr>
          <p:cNvSpPr/>
          <p:nvPr/>
        </p:nvSpPr>
        <p:spPr>
          <a:xfrm>
            <a:off x="206183" y="6697586"/>
            <a:ext cx="1216592" cy="235288"/>
          </a:xfrm>
          <a:prstGeom prst="roundRect">
            <a:avLst/>
          </a:prstGeom>
          <a:solidFill>
            <a:srgbClr val="FBE5D6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耕種農家等</a:t>
            </a:r>
            <a:endParaRPr kumimoji="0" lang="en-US" altLang="ja-JP" sz="12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F5317620-0DE9-66E5-0929-5B496D4B3BDD}"/>
              </a:ext>
            </a:extLst>
          </p:cNvPr>
          <p:cNvSpPr/>
          <p:nvPr/>
        </p:nvSpPr>
        <p:spPr>
          <a:xfrm>
            <a:off x="2130116" y="6671264"/>
            <a:ext cx="1297909" cy="261610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飼料生産組織</a:t>
            </a:r>
            <a:endParaRPr kumimoji="0" lang="en-US" altLang="ja-JP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D1D15EF5-DEA8-CA26-BFDD-1D63D979A7E8}"/>
              </a:ext>
            </a:extLst>
          </p:cNvPr>
          <p:cNvSpPr/>
          <p:nvPr/>
        </p:nvSpPr>
        <p:spPr>
          <a:xfrm>
            <a:off x="4064323" y="6105073"/>
            <a:ext cx="1297909" cy="250528"/>
          </a:xfrm>
          <a:prstGeom prst="roundRect">
            <a:avLst/>
          </a:prstGeom>
          <a:solidFill>
            <a:srgbClr val="FBE5D6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事業実施主体</a:t>
            </a:r>
            <a:endParaRPr kumimoji="0" lang="en-US" altLang="ja-JP" sz="12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8BA1A111-B156-06EF-7B3B-C2006C6A9373}"/>
              </a:ext>
            </a:extLst>
          </p:cNvPr>
          <p:cNvSpPr/>
          <p:nvPr/>
        </p:nvSpPr>
        <p:spPr>
          <a:xfrm>
            <a:off x="5998529" y="6109085"/>
            <a:ext cx="1297909" cy="246516"/>
          </a:xfrm>
          <a:prstGeom prst="roundRect">
            <a:avLst/>
          </a:prstGeom>
          <a:solidFill>
            <a:srgbClr val="FBE5D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農林水産省</a:t>
            </a:r>
            <a:endParaRPr kumimoji="0" lang="en-US" altLang="ja-JP" sz="12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9" name="矢印: 右 28">
            <a:extLst>
              <a:ext uri="{FF2B5EF4-FFF2-40B4-BE49-F238E27FC236}">
                <a16:creationId xmlns:a16="http://schemas.microsoft.com/office/drawing/2014/main" id="{E803BF1C-D598-A17F-7E86-DF34A7D3A375}"/>
              </a:ext>
            </a:extLst>
          </p:cNvPr>
          <p:cNvSpPr/>
          <p:nvPr/>
        </p:nvSpPr>
        <p:spPr>
          <a:xfrm rot="10800000">
            <a:off x="1461170" y="6226926"/>
            <a:ext cx="636297" cy="174604"/>
          </a:xfrm>
          <a:prstGeom prst="rightArrow">
            <a:avLst/>
          </a:prstGeom>
          <a:solidFill>
            <a:sysClr val="window" lastClr="FFFFFF">
              <a:alpha val="20000"/>
            </a:sysClr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30" name="矢印: 右 29">
            <a:extLst>
              <a:ext uri="{FF2B5EF4-FFF2-40B4-BE49-F238E27FC236}">
                <a16:creationId xmlns:a16="http://schemas.microsoft.com/office/drawing/2014/main" id="{588318BF-308E-89F8-35F9-8332D88786B3}"/>
              </a:ext>
            </a:extLst>
          </p:cNvPr>
          <p:cNvSpPr/>
          <p:nvPr/>
        </p:nvSpPr>
        <p:spPr>
          <a:xfrm>
            <a:off x="3451630" y="6067727"/>
            <a:ext cx="612000" cy="174604"/>
          </a:xfrm>
          <a:prstGeom prst="rightArrow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CBD82118-B640-1FE6-DC8C-7378AA26958E}"/>
              </a:ext>
            </a:extLst>
          </p:cNvPr>
          <p:cNvSpPr/>
          <p:nvPr/>
        </p:nvSpPr>
        <p:spPr>
          <a:xfrm>
            <a:off x="5364721" y="6067727"/>
            <a:ext cx="612000" cy="174604"/>
          </a:xfrm>
          <a:prstGeom prst="rightArrow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32" name="矢印: 右 31">
            <a:extLst>
              <a:ext uri="{FF2B5EF4-FFF2-40B4-BE49-F238E27FC236}">
                <a16:creationId xmlns:a16="http://schemas.microsoft.com/office/drawing/2014/main" id="{773EC661-05A1-E1EE-919F-35EFC74D7F8A}"/>
              </a:ext>
            </a:extLst>
          </p:cNvPr>
          <p:cNvSpPr/>
          <p:nvPr/>
        </p:nvSpPr>
        <p:spPr>
          <a:xfrm rot="10800000">
            <a:off x="5381549" y="6226925"/>
            <a:ext cx="612000" cy="174604"/>
          </a:xfrm>
          <a:prstGeom prst="rightArrow">
            <a:avLst/>
          </a:prstGeom>
          <a:solidFill>
            <a:srgbClr val="70AD47"/>
          </a:solidFill>
          <a:ln w="12700" cap="flat" cmpd="sng" algn="ctr">
            <a:solidFill>
              <a:srgbClr val="70AD47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33" name="矢印: 右 32">
            <a:extLst>
              <a:ext uri="{FF2B5EF4-FFF2-40B4-BE49-F238E27FC236}">
                <a16:creationId xmlns:a16="http://schemas.microsoft.com/office/drawing/2014/main" id="{82C9B202-8490-5249-0A00-E97F4FAAE879}"/>
              </a:ext>
            </a:extLst>
          </p:cNvPr>
          <p:cNvSpPr/>
          <p:nvPr/>
        </p:nvSpPr>
        <p:spPr>
          <a:xfrm rot="10800000">
            <a:off x="3449832" y="6226925"/>
            <a:ext cx="612000" cy="174604"/>
          </a:xfrm>
          <a:prstGeom prst="rightArrow">
            <a:avLst/>
          </a:prstGeom>
          <a:solidFill>
            <a:srgbClr val="70AD47"/>
          </a:solidFill>
          <a:ln w="12700" cap="flat" cmpd="sng" algn="ctr">
            <a:solidFill>
              <a:srgbClr val="70AD47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898D1D4-F88F-D03A-CE84-8AC0FE72BAFF}"/>
              </a:ext>
            </a:extLst>
          </p:cNvPr>
          <p:cNvSpPr txBox="1"/>
          <p:nvPr/>
        </p:nvSpPr>
        <p:spPr>
          <a:xfrm>
            <a:off x="4022530" y="6516112"/>
            <a:ext cx="4564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solidFill>
                  <a:srgbClr val="70AD47">
                    <a:lumMod val="75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交付</a:t>
            </a:r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C60FABE7-3DF6-8A95-3D99-35CC4AF584C8}"/>
              </a:ext>
            </a:extLst>
          </p:cNvPr>
          <p:cNvSpPr/>
          <p:nvPr/>
        </p:nvSpPr>
        <p:spPr>
          <a:xfrm rot="5400000">
            <a:off x="2471880" y="6420202"/>
            <a:ext cx="288000" cy="179195"/>
          </a:xfrm>
          <a:prstGeom prst="rightArrow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36" name="矢印: 右 35">
            <a:extLst>
              <a:ext uri="{FF2B5EF4-FFF2-40B4-BE49-F238E27FC236}">
                <a16:creationId xmlns:a16="http://schemas.microsoft.com/office/drawing/2014/main" id="{EEE99863-3A79-1D19-8D95-A1E818252CEC}"/>
              </a:ext>
            </a:extLst>
          </p:cNvPr>
          <p:cNvSpPr/>
          <p:nvPr/>
        </p:nvSpPr>
        <p:spPr>
          <a:xfrm rot="16200000">
            <a:off x="2827082" y="6434107"/>
            <a:ext cx="288000" cy="172586"/>
          </a:xfrm>
          <a:prstGeom prst="rightArrow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37" name="吹き出し: 円形 36">
            <a:extLst>
              <a:ext uri="{FF2B5EF4-FFF2-40B4-BE49-F238E27FC236}">
                <a16:creationId xmlns:a16="http://schemas.microsoft.com/office/drawing/2014/main" id="{B27BB639-410D-9990-84F5-1581D2FE9F40}"/>
              </a:ext>
            </a:extLst>
          </p:cNvPr>
          <p:cNvSpPr/>
          <p:nvPr/>
        </p:nvSpPr>
        <p:spPr>
          <a:xfrm>
            <a:off x="5786078" y="6442847"/>
            <a:ext cx="1438103" cy="824159"/>
          </a:xfrm>
          <a:prstGeom prst="wedgeEllipseCallout">
            <a:avLst>
              <a:gd name="adj1" fmla="val -62218"/>
              <a:gd name="adj2" fmla="val -958"/>
            </a:avLst>
          </a:prstGeom>
          <a:solidFill>
            <a:srgbClr val="ED7D31">
              <a:alpha val="2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AE4A8A80-3FDE-5A45-75AD-68625B97BAB3}"/>
              </a:ext>
            </a:extLst>
          </p:cNvPr>
          <p:cNvSpPr txBox="1"/>
          <p:nvPr/>
        </p:nvSpPr>
        <p:spPr>
          <a:xfrm>
            <a:off x="5885353" y="6666170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詳しい事業の流れは</a:t>
            </a:r>
            <a:endParaRPr lang="en-US" altLang="ja-JP" sz="10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裏面をチェック</a:t>
            </a:r>
            <a:r>
              <a:rPr lang="en-US" altLang="ja-JP" sz="10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‼</a:t>
            </a:r>
            <a:endParaRPr lang="ja-JP" altLang="en-US" sz="10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9495A04D-C8DB-0955-F066-4B2ACC491F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33989" y="6440677"/>
            <a:ext cx="864967" cy="864967"/>
          </a:xfrm>
          <a:prstGeom prst="rect">
            <a:avLst/>
          </a:prstGeom>
        </p:spPr>
      </p:pic>
      <p:sp>
        <p:nvSpPr>
          <p:cNvPr id="40" name="矢印: 右 39">
            <a:extLst>
              <a:ext uri="{FF2B5EF4-FFF2-40B4-BE49-F238E27FC236}">
                <a16:creationId xmlns:a16="http://schemas.microsoft.com/office/drawing/2014/main" id="{2C03DC83-4BBD-B04B-5988-664749D70DA6}"/>
              </a:ext>
            </a:extLst>
          </p:cNvPr>
          <p:cNvSpPr/>
          <p:nvPr/>
        </p:nvSpPr>
        <p:spPr>
          <a:xfrm>
            <a:off x="1466052" y="6737337"/>
            <a:ext cx="636297" cy="174604"/>
          </a:xfrm>
          <a:prstGeom prst="rightArrow">
            <a:avLst/>
          </a:prstGeom>
          <a:solidFill>
            <a:sysClr val="window" lastClr="FFFFFF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6D60C8E-EE8E-041B-21B2-715A9A6FE94B}"/>
              </a:ext>
            </a:extLst>
          </p:cNvPr>
          <p:cNvSpPr txBox="1"/>
          <p:nvPr/>
        </p:nvSpPr>
        <p:spPr>
          <a:xfrm>
            <a:off x="1524373" y="6563786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受託</a:t>
            </a:r>
          </a:p>
        </p:txBody>
      </p:sp>
      <p:sp>
        <p:nvSpPr>
          <p:cNvPr id="42" name="左中かっこ 41">
            <a:extLst>
              <a:ext uri="{FF2B5EF4-FFF2-40B4-BE49-F238E27FC236}">
                <a16:creationId xmlns:a16="http://schemas.microsoft.com/office/drawing/2014/main" id="{4B91BB63-0AC0-A18D-62AD-3BD5D55FE16E}"/>
              </a:ext>
            </a:extLst>
          </p:cNvPr>
          <p:cNvSpPr/>
          <p:nvPr/>
        </p:nvSpPr>
        <p:spPr>
          <a:xfrm rot="5400000">
            <a:off x="3627674" y="3704490"/>
            <a:ext cx="206835" cy="4539844"/>
          </a:xfrm>
          <a:prstGeom prst="leftBrac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游ゴシック Light"/>
              <a:cs typeface="+mn-cs"/>
            </a:endParaRPr>
          </a:p>
        </p:txBody>
      </p:sp>
      <p:sp>
        <p:nvSpPr>
          <p:cNvPr id="43" name="左中かっこ 42">
            <a:extLst>
              <a:ext uri="{FF2B5EF4-FFF2-40B4-BE49-F238E27FC236}">
                <a16:creationId xmlns:a16="http://schemas.microsoft.com/office/drawing/2014/main" id="{F64A6863-FFA9-0905-9369-D52958D0F391}"/>
              </a:ext>
            </a:extLst>
          </p:cNvPr>
          <p:cNvSpPr/>
          <p:nvPr/>
        </p:nvSpPr>
        <p:spPr>
          <a:xfrm rot="16200000">
            <a:off x="3654895" y="4205000"/>
            <a:ext cx="160747" cy="4531493"/>
          </a:xfrm>
          <a:prstGeom prst="leftBrace">
            <a:avLst>
              <a:gd name="adj1" fmla="val 8333"/>
              <a:gd name="adj2" fmla="val 60990"/>
            </a:avLst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游ゴシック Light"/>
              <a:cs typeface="+mn-cs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9A6D39D-44B3-85C7-CFDF-9ED9C954ACC4}"/>
              </a:ext>
            </a:extLst>
          </p:cNvPr>
          <p:cNvSpPr txBox="1"/>
          <p:nvPr/>
        </p:nvSpPr>
        <p:spPr>
          <a:xfrm>
            <a:off x="2135567" y="6477619"/>
            <a:ext cx="4564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交付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5D089C4-0EC2-A2AC-0C3E-AF0460EBBA3E}"/>
              </a:ext>
            </a:extLst>
          </p:cNvPr>
          <p:cNvSpPr txBox="1"/>
          <p:nvPr/>
        </p:nvSpPr>
        <p:spPr>
          <a:xfrm>
            <a:off x="2961875" y="6477373"/>
            <a:ext cx="76341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交付申請</a:t>
            </a:r>
          </a:p>
        </p:txBody>
      </p: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28FA34B7-43EA-F010-1EAE-BEBB25EF65DB}"/>
              </a:ext>
            </a:extLst>
          </p:cNvPr>
          <p:cNvGrpSpPr/>
          <p:nvPr/>
        </p:nvGrpSpPr>
        <p:grpSpPr>
          <a:xfrm>
            <a:off x="553590" y="9654973"/>
            <a:ext cx="6093893" cy="853507"/>
            <a:chOff x="8668170" y="7122093"/>
            <a:chExt cx="6315723" cy="850721"/>
          </a:xfrm>
        </p:grpSpPr>
        <p:pic>
          <p:nvPicPr>
            <p:cNvPr id="47" name="図 46" descr="挿絵 が含まれている画像&#10;&#10;自動的に生成された説明">
              <a:extLst>
                <a:ext uri="{FF2B5EF4-FFF2-40B4-BE49-F238E27FC236}">
                  <a16:creationId xmlns:a16="http://schemas.microsoft.com/office/drawing/2014/main" id="{134FEC43-3CD6-6EB1-B9AE-C18C8D343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8170" y="7169252"/>
              <a:ext cx="302918" cy="699041"/>
            </a:xfrm>
            <a:prstGeom prst="rect">
              <a:avLst/>
            </a:prstGeom>
          </p:spPr>
        </p:pic>
        <p:sp>
          <p:nvSpPr>
            <p:cNvPr id="48" name="正方形/長方形 47">
              <a:extLst>
                <a:ext uri="{FF2B5EF4-FFF2-40B4-BE49-F238E27FC236}">
                  <a16:creationId xmlns:a16="http://schemas.microsoft.com/office/drawing/2014/main" id="{8B8AC184-79A5-051C-EF3D-264C920FDBC8}"/>
                </a:ext>
              </a:extLst>
            </p:cNvPr>
            <p:cNvSpPr/>
            <p:nvPr/>
          </p:nvSpPr>
          <p:spPr>
            <a:xfrm>
              <a:off x="10948516" y="7595788"/>
              <a:ext cx="1249027" cy="27250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Android</a:t>
              </a:r>
              <a:endParaRPr kumimoji="0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49" name="正方形/長方形 48">
              <a:extLst>
                <a:ext uri="{FF2B5EF4-FFF2-40B4-BE49-F238E27FC236}">
                  <a16:creationId xmlns:a16="http://schemas.microsoft.com/office/drawing/2014/main" id="{24045C8A-BB60-E11E-9508-ECA63AC569DF}"/>
                </a:ext>
              </a:extLst>
            </p:cNvPr>
            <p:cNvSpPr/>
            <p:nvPr/>
          </p:nvSpPr>
          <p:spPr>
            <a:xfrm>
              <a:off x="11501457" y="7601372"/>
              <a:ext cx="1249027" cy="27250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iOS</a:t>
              </a:r>
              <a:endParaRPr kumimoji="0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grpSp>
          <p:nvGrpSpPr>
            <p:cNvPr id="50" name="グループ化 49">
              <a:extLst>
                <a:ext uri="{FF2B5EF4-FFF2-40B4-BE49-F238E27FC236}">
                  <a16:creationId xmlns:a16="http://schemas.microsoft.com/office/drawing/2014/main" id="{C1B639CD-D662-39F6-9AF0-86FEC0A42337}"/>
                </a:ext>
              </a:extLst>
            </p:cNvPr>
            <p:cNvGrpSpPr/>
            <p:nvPr/>
          </p:nvGrpSpPr>
          <p:grpSpPr>
            <a:xfrm>
              <a:off x="13322396" y="7123059"/>
              <a:ext cx="1661497" cy="749851"/>
              <a:chOff x="4862758" y="8944088"/>
              <a:chExt cx="1661497" cy="749851"/>
            </a:xfrm>
          </p:grpSpPr>
          <p:sp>
            <p:nvSpPr>
              <p:cNvPr id="62" name="四角形: 角を丸くする 61">
                <a:extLst>
                  <a:ext uri="{FF2B5EF4-FFF2-40B4-BE49-F238E27FC236}">
                    <a16:creationId xmlns:a16="http://schemas.microsoft.com/office/drawing/2014/main" id="{A00C02F0-EBDA-7B17-0F21-163C2ED630F2}"/>
                  </a:ext>
                </a:extLst>
              </p:cNvPr>
              <p:cNvSpPr/>
              <p:nvPr/>
            </p:nvSpPr>
            <p:spPr>
              <a:xfrm>
                <a:off x="4862758" y="8944088"/>
                <a:ext cx="1661497" cy="749851"/>
              </a:xfrm>
              <a:prstGeom prst="roundRect">
                <a:avLst/>
              </a:prstGeom>
              <a:solidFill>
                <a:srgbClr val="5B9BD5">
                  <a:lumMod val="40000"/>
                  <a:lumOff val="60000"/>
                </a:srgbClr>
              </a:solidFill>
              <a:ln w="12700" cap="flat" cmpd="sng" algn="ctr">
                <a:solidFill>
                  <a:srgbClr val="44546A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游ゴシック Light"/>
                  <a:cs typeface="+mn-cs"/>
                </a:endParaRPr>
              </a:p>
            </p:txBody>
          </p:sp>
          <p:sp>
            <p:nvSpPr>
              <p:cNvPr id="63" name="矢印: 左 62">
                <a:extLst>
                  <a:ext uri="{FF2B5EF4-FFF2-40B4-BE49-F238E27FC236}">
                    <a16:creationId xmlns:a16="http://schemas.microsoft.com/office/drawing/2014/main" id="{6263C4D8-85F9-B322-C6B2-696D42353536}"/>
                  </a:ext>
                </a:extLst>
              </p:cNvPr>
              <p:cNvSpPr/>
              <p:nvPr/>
            </p:nvSpPr>
            <p:spPr>
              <a:xfrm>
                <a:off x="5684462" y="9283590"/>
                <a:ext cx="667414" cy="369332"/>
              </a:xfrm>
              <a:prstGeom prst="leftArrow">
                <a:avLst/>
              </a:prstGeom>
              <a:solidFill>
                <a:srgbClr val="ED7D3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游ゴシック Light"/>
                  <a:cs typeface="+mn-cs"/>
                </a:endParaRPr>
              </a:p>
            </p:txBody>
          </p:sp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ED379EF5-3576-B213-06B4-BDCC301734CE}"/>
                  </a:ext>
                </a:extLst>
              </p:cNvPr>
              <p:cNvSpPr txBox="1"/>
              <p:nvPr/>
            </p:nvSpPr>
            <p:spPr>
              <a:xfrm>
                <a:off x="5653504" y="8968813"/>
                <a:ext cx="7617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9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游ゴシック Light"/>
                  </a:rPr>
                  <a:t>要綱・要領</a:t>
                </a:r>
                <a:endParaRPr kumimoji="0" lang="en-US" altLang="ja-JP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游ゴシック Light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9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游ゴシック Light"/>
                  </a:rPr>
                  <a:t>はこちら</a:t>
                </a:r>
              </a:p>
            </p:txBody>
          </p:sp>
          <p:pic>
            <p:nvPicPr>
              <p:cNvPr id="65" name="図 64">
                <a:hlinkClick r:id="rId7"/>
                <a:extLst>
                  <a:ext uri="{FF2B5EF4-FFF2-40B4-BE49-F238E27FC236}">
                    <a16:creationId xmlns:a16="http://schemas.microsoft.com/office/drawing/2014/main" id="{5570DF3A-6316-591A-5832-37C57CD95D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36032" y="8990962"/>
                <a:ext cx="667413" cy="656101"/>
              </a:xfrm>
              <a:prstGeom prst="rect">
                <a:avLst/>
              </a:prstGeom>
            </p:spPr>
          </p:pic>
        </p:grpSp>
        <p:sp>
          <p:nvSpPr>
            <p:cNvPr id="51" name="吹き出し: 四角形 50">
              <a:extLst>
                <a:ext uri="{FF2B5EF4-FFF2-40B4-BE49-F238E27FC236}">
                  <a16:creationId xmlns:a16="http://schemas.microsoft.com/office/drawing/2014/main" id="{94A7830F-7A2E-54D7-E69C-E1CB967DD5A6}"/>
                </a:ext>
              </a:extLst>
            </p:cNvPr>
            <p:cNvSpPr/>
            <p:nvPr/>
          </p:nvSpPr>
          <p:spPr>
            <a:xfrm>
              <a:off x="9191846" y="7122093"/>
              <a:ext cx="4008955" cy="751784"/>
            </a:xfrm>
            <a:prstGeom prst="wedgeRectCallout">
              <a:avLst>
                <a:gd name="adj1" fmla="val -53400"/>
                <a:gd name="adj2" fmla="val -2743"/>
              </a:avLst>
            </a:prstGeom>
            <a:solidFill>
              <a:srgbClr val="FFC000">
                <a:lumMod val="40000"/>
                <a:lumOff val="6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游ゴシック Light"/>
                <a:cs typeface="+mn-cs"/>
              </a:endParaRPr>
            </a:p>
          </p:txBody>
        </p:sp>
        <p:sp>
          <p:nvSpPr>
            <p:cNvPr id="52" name="四角形: 角を丸くする 51">
              <a:extLst>
                <a:ext uri="{FF2B5EF4-FFF2-40B4-BE49-F238E27FC236}">
                  <a16:creationId xmlns:a16="http://schemas.microsoft.com/office/drawing/2014/main" id="{928CBDFE-40EA-EDC3-299F-B6C0206FDB3D}"/>
                </a:ext>
              </a:extLst>
            </p:cNvPr>
            <p:cNvSpPr/>
            <p:nvPr/>
          </p:nvSpPr>
          <p:spPr>
            <a:xfrm>
              <a:off x="11205087" y="7152241"/>
              <a:ext cx="1968542" cy="698656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游ゴシック Light"/>
                <a:cs typeface="+mn-cs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1A80A2F4-669C-09DD-0F69-041AD62767C6}"/>
                </a:ext>
              </a:extLst>
            </p:cNvPr>
            <p:cNvSpPr txBox="1"/>
            <p:nvPr/>
          </p:nvSpPr>
          <p:spPr>
            <a:xfrm>
              <a:off x="9231071" y="7189763"/>
              <a:ext cx="37859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200" b="1" i="0" u="sng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游ゴシック Light"/>
                </a:rPr>
                <a:t>それぞれの事業の具体的な</a:t>
              </a:r>
              <a:endParaRPr kumimoji="0" lang="en-US" altLang="ja-JP" sz="12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 Light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200" b="1" i="0" u="sng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游ゴシック Light"/>
                </a:rPr>
                <a:t>公募情報は</a:t>
              </a:r>
              <a:r>
                <a:rPr kumimoji="0" lang="en-US" altLang="ja-JP" sz="1200" b="1" i="0" u="sng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游ゴシック Light"/>
                </a:rPr>
                <a:t>MAFF</a:t>
              </a:r>
              <a:r>
                <a:rPr kumimoji="0" lang="ja-JP" altLang="en-US" sz="1200" b="1" i="0" u="sng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游ゴシック Light"/>
                </a:rPr>
                <a:t>アプリ</a:t>
              </a:r>
              <a:endParaRPr kumimoji="0" lang="en-US" altLang="ja-JP" sz="12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 Light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200" b="1" i="0" u="sng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游ゴシック Light"/>
                </a:rPr>
                <a:t>を参照してください。</a:t>
              </a:r>
              <a:endParaRPr kumimoji="0" lang="en-US" altLang="ja-JP" sz="12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 Light"/>
              </a:endParaRPr>
            </a:p>
          </p:txBody>
        </p:sp>
        <p:pic>
          <p:nvPicPr>
            <p:cNvPr id="54" name="図 53" descr="屋内 が含まれている画像&#10;&#10;自動的に生成された説明">
              <a:hlinkClick r:id="rId9"/>
              <a:extLst>
                <a:ext uri="{FF2B5EF4-FFF2-40B4-BE49-F238E27FC236}">
                  <a16:creationId xmlns:a16="http://schemas.microsoft.com/office/drawing/2014/main" id="{5D3FEC95-C6D6-3F3E-B589-CAE8FAC6F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3765" y="7204005"/>
              <a:ext cx="543152" cy="545946"/>
            </a:xfrm>
            <a:prstGeom prst="rect">
              <a:avLst/>
            </a:prstGeom>
          </p:spPr>
        </p:pic>
        <p:pic>
          <p:nvPicPr>
            <p:cNvPr id="55" name="図 54">
              <a:hlinkClick r:id="rId11"/>
              <a:extLst>
                <a:ext uri="{FF2B5EF4-FFF2-40B4-BE49-F238E27FC236}">
                  <a16:creationId xmlns:a16="http://schemas.microsoft.com/office/drawing/2014/main" id="{B0750708-659C-9C06-D437-83BFBFEA14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09065" y="7198610"/>
              <a:ext cx="565045" cy="558675"/>
            </a:xfrm>
            <a:prstGeom prst="rect">
              <a:avLst/>
            </a:prstGeom>
          </p:spPr>
        </p:pic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FA89666C-360D-4C3E-BEF4-75DA0653FEBE}"/>
                </a:ext>
              </a:extLst>
            </p:cNvPr>
            <p:cNvSpPr txBox="1"/>
            <p:nvPr/>
          </p:nvSpPr>
          <p:spPr>
            <a:xfrm>
              <a:off x="12246824" y="7134418"/>
              <a:ext cx="992579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游ゴシック Light"/>
                </a:rPr>
                <a:t>アプリの</a:t>
              </a:r>
              <a:endParaRPr kumimoji="0" lang="en-US" altLang="ja-JP" sz="9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 Light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游ゴシック Light"/>
                </a:rPr>
                <a:t>ダウンロードは</a:t>
              </a:r>
              <a:endParaRPr kumimoji="0" lang="en-US" altLang="ja-JP" sz="9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 Light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游ゴシック Light"/>
                </a:rPr>
                <a:t>こちら</a:t>
              </a:r>
            </a:p>
          </p:txBody>
        </p:sp>
        <p:sp>
          <p:nvSpPr>
            <p:cNvPr id="57" name="矢印: 左 56">
              <a:extLst>
                <a:ext uri="{FF2B5EF4-FFF2-40B4-BE49-F238E27FC236}">
                  <a16:creationId xmlns:a16="http://schemas.microsoft.com/office/drawing/2014/main" id="{D8B9832D-F4C3-7F81-AA65-CAF529903EF5}"/>
                </a:ext>
              </a:extLst>
            </p:cNvPr>
            <p:cNvSpPr/>
            <p:nvPr/>
          </p:nvSpPr>
          <p:spPr>
            <a:xfrm>
              <a:off x="12464743" y="7570857"/>
              <a:ext cx="492055" cy="272505"/>
            </a:xfrm>
            <a:prstGeom prst="leftArrow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游ゴシック Light"/>
                <a:cs typeface="+mn-cs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79608400-289A-78D2-B59A-4D1EF0B1C264}"/>
                </a:ext>
              </a:extLst>
            </p:cNvPr>
            <p:cNvSpPr txBox="1"/>
            <p:nvPr/>
          </p:nvSpPr>
          <p:spPr>
            <a:xfrm>
              <a:off x="14221908" y="7541841"/>
              <a:ext cx="7112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游ゴシック Light"/>
                </a:rPr>
                <a:t>クリック</a:t>
              </a: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42BA12F0-82DA-676F-30DA-8225084298B9}"/>
                </a:ext>
              </a:extLst>
            </p:cNvPr>
            <p:cNvSpPr txBox="1"/>
            <p:nvPr/>
          </p:nvSpPr>
          <p:spPr>
            <a:xfrm>
              <a:off x="12495705" y="7599387"/>
              <a:ext cx="7112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游ゴシック Light"/>
                </a:rPr>
                <a:t>タップ</a:t>
              </a:r>
            </a:p>
          </p:txBody>
        </p:sp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9E374B6D-A855-0AE2-94C0-8C241DC376A2}"/>
                </a:ext>
              </a:extLst>
            </p:cNvPr>
            <p:cNvSpPr/>
            <p:nvPr/>
          </p:nvSpPr>
          <p:spPr>
            <a:xfrm>
              <a:off x="10909914" y="7698052"/>
              <a:ext cx="1249027" cy="27250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Android</a:t>
              </a:r>
              <a:endParaRPr kumimoji="0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C95259FE-4B19-718E-DF9F-D20132752148}"/>
                </a:ext>
              </a:extLst>
            </p:cNvPr>
            <p:cNvSpPr/>
            <p:nvPr/>
          </p:nvSpPr>
          <p:spPr>
            <a:xfrm>
              <a:off x="11459120" y="7700309"/>
              <a:ext cx="1249027" cy="27250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iOS</a:t>
              </a:r>
              <a:endParaRPr kumimoji="0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</p:grpSp>
      <p:sp>
        <p:nvSpPr>
          <p:cNvPr id="66" name="四角形: 角を丸くする 65">
            <a:extLst>
              <a:ext uri="{FF2B5EF4-FFF2-40B4-BE49-F238E27FC236}">
                <a16:creationId xmlns:a16="http://schemas.microsoft.com/office/drawing/2014/main" id="{987DD51A-3AEA-5E62-F841-FF251B2C9CCE}"/>
              </a:ext>
            </a:extLst>
          </p:cNvPr>
          <p:cNvSpPr/>
          <p:nvPr/>
        </p:nvSpPr>
        <p:spPr>
          <a:xfrm>
            <a:off x="1992580" y="1096516"/>
            <a:ext cx="5492227" cy="623567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5B9BD5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＜対策のポイント＞</a:t>
            </a:r>
            <a:endParaRPr kumimoji="0" lang="en-US" altLang="ja-JP" sz="9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1260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全国団体等の支援の下、</a:t>
            </a:r>
            <a:r>
              <a:rPr kumimoji="0" lang="ja-JP" altLang="en-US" sz="9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畜産農家を支援する農協等が、耕種農家を支援する地域農業再生協議会等と協議会を構築</a:t>
            </a:r>
            <a:r>
              <a:rPr kumimoji="0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し、</a:t>
            </a:r>
            <a:r>
              <a:rPr kumimoji="0" lang="ja-JP" altLang="en-US" sz="9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マッチングを行う</a:t>
            </a:r>
            <a:r>
              <a:rPr kumimoji="0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ことにより、畜産サイドと耕種サイドとが</a:t>
            </a:r>
            <a:r>
              <a:rPr kumimoji="0" lang="ja-JP" altLang="en-US" sz="9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長期の利用供給契約に基づき</a:t>
            </a:r>
            <a:r>
              <a:rPr kumimoji="0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、国産飼料を供給する等、国産飼料の利用拡大のための新たな枠組みの構築を支援します。</a:t>
            </a:r>
            <a:endParaRPr kumimoji="0" lang="en-US" altLang="ja-JP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13035BB8-0EA2-B871-4696-D05425447740}"/>
              </a:ext>
            </a:extLst>
          </p:cNvPr>
          <p:cNvSpPr/>
          <p:nvPr/>
        </p:nvSpPr>
        <p:spPr>
          <a:xfrm>
            <a:off x="90524" y="7076827"/>
            <a:ext cx="1695654" cy="234000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問い合わせ先</a:t>
            </a:r>
            <a:endParaRPr kumimoji="0" lang="zh-TW" altLang="en-US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4CA35D79-F32A-217C-74D0-881FD6733BE5}"/>
              </a:ext>
            </a:extLst>
          </p:cNvPr>
          <p:cNvSpPr/>
          <p:nvPr/>
        </p:nvSpPr>
        <p:spPr>
          <a:xfrm>
            <a:off x="230641" y="7231339"/>
            <a:ext cx="7098393" cy="2586406"/>
          </a:xfrm>
          <a:prstGeom prst="roundRect">
            <a:avLst>
              <a:gd name="adj" fmla="val 6826"/>
            </a:avLst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300"/>
              </a:lnSpc>
              <a:spcBef>
                <a:spcPts val="600"/>
              </a:spcBef>
            </a:pPr>
            <a:r>
              <a:rPr kumimoji="1"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農林水産省畜産局飼料課</a:t>
            </a:r>
            <a:r>
              <a:rPr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飼料生産計画班　　　　　　　　</a:t>
            </a:r>
            <a:r>
              <a:rPr lang="en-US" altLang="ja-JP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03-3502-5993</a:t>
            </a:r>
            <a:r>
              <a:rPr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宮腰、大藪</a:t>
            </a:r>
            <a:endParaRPr kumimoji="1" lang="en-US" altLang="ja-JP" sz="105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1300"/>
              </a:lnSpc>
            </a:pPr>
            <a:r>
              <a:rPr kumimoji="1"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北海道農政事務所　生産支援課　酪農・畜産グループ　　　</a:t>
            </a:r>
            <a:r>
              <a:rPr kumimoji="1" lang="en-US" altLang="ja-JP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011-330-8807</a:t>
            </a:r>
            <a:r>
              <a:rPr kumimoji="1"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小野寺、牧田</a:t>
            </a:r>
            <a:endParaRPr kumimoji="1" lang="en-US" altLang="ja-JP" sz="105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1300"/>
              </a:lnSpc>
            </a:pPr>
            <a:r>
              <a:rPr kumimoji="1"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東北農政局　生産部　畜産課　　　　　　　　　　　　　　</a:t>
            </a:r>
            <a:r>
              <a:rPr kumimoji="1" lang="en-US" altLang="ja-JP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022-221-6198</a:t>
            </a:r>
            <a:r>
              <a:rPr kumimoji="1"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中齊</a:t>
            </a:r>
            <a:endParaRPr kumimoji="1" lang="en-US" altLang="ja-JP" sz="105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1300"/>
              </a:lnSpc>
            </a:pPr>
            <a:r>
              <a:rPr kumimoji="1"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関東農政局　　　　</a:t>
            </a:r>
            <a:r>
              <a:rPr kumimoji="1" lang="en-US" altLang="ja-JP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〃</a:t>
            </a:r>
            <a:r>
              <a:rPr kumimoji="1"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  　　 </a:t>
            </a:r>
            <a:r>
              <a:rPr kumimoji="1" lang="en-US" altLang="ja-JP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048-740-0027</a:t>
            </a:r>
            <a:r>
              <a:rPr kumimoji="1"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入江、新井、遠山</a:t>
            </a:r>
            <a:endParaRPr kumimoji="1" lang="en-US" altLang="ja-JP" sz="105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1300"/>
              </a:lnSpc>
            </a:pPr>
            <a:r>
              <a:rPr kumimoji="1"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北陸農政局　　　　</a:t>
            </a:r>
            <a:r>
              <a:rPr kumimoji="1" lang="en-US" altLang="ja-JP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〃</a:t>
            </a:r>
            <a:r>
              <a:rPr kumimoji="1"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</a:t>
            </a:r>
            <a:r>
              <a:rPr kumimoji="1" lang="en-US" altLang="ja-JP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076-232-4317</a:t>
            </a:r>
            <a:r>
              <a:rPr kumimoji="1"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余田</a:t>
            </a:r>
            <a:endParaRPr kumimoji="1" lang="en-US" altLang="ja-JP" sz="105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1300"/>
              </a:lnSpc>
            </a:pPr>
            <a:r>
              <a:rPr kumimoji="1"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東海農政局　　　　</a:t>
            </a:r>
            <a:r>
              <a:rPr kumimoji="1" lang="en-US" altLang="ja-JP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〃</a:t>
            </a:r>
            <a:r>
              <a:rPr kumimoji="1"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</a:t>
            </a:r>
            <a:r>
              <a:rPr kumimoji="1" lang="en-US" altLang="ja-JP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052-223-4625</a:t>
            </a:r>
            <a:r>
              <a:rPr kumimoji="1"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山内</a:t>
            </a:r>
            <a:endParaRPr kumimoji="1" lang="en-US" altLang="ja-JP" sz="105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1300"/>
              </a:lnSpc>
            </a:pPr>
            <a:r>
              <a:rPr kumimoji="1"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近畿農政局　　　　</a:t>
            </a:r>
            <a:r>
              <a:rPr kumimoji="1" lang="en-US" altLang="ja-JP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〃</a:t>
            </a:r>
            <a:r>
              <a:rPr kumimoji="1"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</a:t>
            </a:r>
            <a:r>
              <a:rPr kumimoji="1" lang="en-US" altLang="ja-JP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075-414-9022</a:t>
            </a:r>
            <a:r>
              <a:rPr kumimoji="1"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津江野、村田</a:t>
            </a:r>
            <a:endParaRPr kumimoji="1" lang="en-US" altLang="ja-JP" sz="105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1300"/>
              </a:lnSpc>
            </a:pPr>
            <a:r>
              <a:rPr kumimoji="1"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中国四国農政局　　</a:t>
            </a:r>
            <a:r>
              <a:rPr kumimoji="1" lang="en-US" altLang="ja-JP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〃</a:t>
            </a:r>
            <a:r>
              <a:rPr kumimoji="1"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</a:t>
            </a:r>
            <a:r>
              <a:rPr kumimoji="1" lang="en-US" altLang="ja-JP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086-224-9412</a:t>
            </a:r>
            <a:r>
              <a:rPr kumimoji="1"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竹内、小田原</a:t>
            </a:r>
            <a:endParaRPr kumimoji="1" lang="en-US" altLang="ja-JP" sz="105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1300"/>
              </a:lnSpc>
            </a:pPr>
            <a:r>
              <a:rPr kumimoji="1"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九州農政局　　　　</a:t>
            </a:r>
            <a:r>
              <a:rPr kumimoji="1" lang="en-US" altLang="ja-JP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〃</a:t>
            </a:r>
            <a:r>
              <a:rPr kumimoji="1"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</a:t>
            </a:r>
            <a:r>
              <a:rPr kumimoji="1" lang="en-US" altLang="ja-JP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096-300-6290</a:t>
            </a:r>
            <a:r>
              <a:rPr kumimoji="1"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早坂</a:t>
            </a:r>
            <a:endParaRPr kumimoji="1" lang="en-US" altLang="ja-JP" sz="105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1300"/>
              </a:lnSpc>
            </a:pPr>
            <a:r>
              <a:rPr kumimoji="1"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沖縄総合事務局　農林水産部　生産振興課　畜産振興室　　</a:t>
            </a:r>
            <a:r>
              <a:rPr kumimoji="1" lang="en-US" altLang="ja-JP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098-866-1653</a:t>
            </a:r>
            <a:r>
              <a:rPr kumimoji="1"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喜納、玉城、草島</a:t>
            </a:r>
            <a:endParaRPr kumimoji="1" lang="en-US" altLang="ja-JP" sz="105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1300"/>
              </a:lnSpc>
            </a:pPr>
            <a:r>
              <a:rPr lang="ja-JP" altLang="en-US" sz="1050" dirty="0">
                <a:solidFill>
                  <a:schemeClr val="tx1"/>
                </a:solidFill>
                <a:latin typeface="メイリオ"/>
                <a:ea typeface="メイリオ"/>
              </a:rPr>
              <a:t>事業実施主体：</a:t>
            </a:r>
            <a:r>
              <a:rPr lang="zh-TW" altLang="en-US" sz="1050" dirty="0">
                <a:solidFill>
                  <a:schemeClr val="tx1"/>
                </a:solidFill>
                <a:latin typeface="メイリオ"/>
                <a:ea typeface="メイリオ"/>
              </a:rPr>
              <a:t>全国酪農業協同組合連合会　購買生産指導部　購買推進課</a:t>
            </a:r>
            <a:r>
              <a:rPr lang="ja-JP" altLang="en-US" sz="1050" dirty="0">
                <a:solidFill>
                  <a:schemeClr val="tx1"/>
                </a:solidFill>
                <a:latin typeface="メイリオ"/>
                <a:ea typeface="メイリオ"/>
              </a:rPr>
              <a:t>　　　　</a:t>
            </a:r>
            <a:r>
              <a:rPr lang="en-US" altLang="zh-TW" sz="1050" dirty="0">
                <a:solidFill>
                  <a:schemeClr val="tx1"/>
                </a:solidFill>
                <a:latin typeface="メイリオ"/>
                <a:ea typeface="メイリオ"/>
              </a:rPr>
              <a:t>03-5931-8007</a:t>
            </a:r>
            <a:r>
              <a:rPr lang="ja-JP" altLang="en-US" sz="1050" dirty="0">
                <a:solidFill>
                  <a:schemeClr val="tx1"/>
                </a:solidFill>
                <a:latin typeface="メイリオ"/>
                <a:ea typeface="メイリオ"/>
              </a:rPr>
              <a:t>　</a:t>
            </a:r>
            <a:r>
              <a:rPr lang="zh-TW" altLang="en-US" sz="1050" dirty="0">
                <a:solidFill>
                  <a:schemeClr val="tx1"/>
                </a:solidFill>
                <a:latin typeface="メイリオ"/>
                <a:ea typeface="メイリオ"/>
              </a:rPr>
              <a:t>澤口</a:t>
            </a:r>
            <a:endParaRPr lang="en-US" altLang="zh-TW" sz="1050" dirty="0">
              <a:solidFill>
                <a:schemeClr val="tx1"/>
              </a:solidFill>
              <a:latin typeface="メイリオ"/>
              <a:ea typeface="メイリオ"/>
            </a:endParaRPr>
          </a:p>
          <a:p>
            <a:pPr>
              <a:lnSpc>
                <a:spcPts val="1300"/>
              </a:lnSpc>
            </a:pPr>
            <a:r>
              <a:rPr lang="zh-TW" altLang="en-US" sz="1050" dirty="0">
                <a:solidFill>
                  <a:schemeClr val="tx1"/>
                </a:solidFill>
                <a:latin typeface="メイリオ"/>
                <a:ea typeface="メイリオ"/>
              </a:rPr>
              <a:t>　</a:t>
            </a:r>
            <a:r>
              <a:rPr lang="ja-JP" altLang="en-US" sz="1050" dirty="0">
                <a:solidFill>
                  <a:schemeClr val="tx1"/>
                </a:solidFill>
                <a:latin typeface="メイリオ"/>
                <a:ea typeface="メイリオ"/>
              </a:rPr>
              <a:t>　　　　　：</a:t>
            </a:r>
            <a:r>
              <a:rPr lang="en-US" altLang="ja-JP" sz="1050" dirty="0">
                <a:solidFill>
                  <a:schemeClr val="tx1"/>
                </a:solidFill>
                <a:latin typeface="メイリオ"/>
                <a:ea typeface="メイリオ"/>
              </a:rPr>
              <a:t>JA</a:t>
            </a:r>
            <a:r>
              <a:rPr lang="ja-JP" altLang="en-US" sz="1050" dirty="0">
                <a:solidFill>
                  <a:schemeClr val="tx1"/>
                </a:solidFill>
                <a:latin typeface="メイリオ"/>
                <a:ea typeface="メイリオ"/>
              </a:rPr>
              <a:t>全農　畜産総合対策部　統轄課　畜産サステナビリティ推進室　</a:t>
            </a:r>
            <a:r>
              <a:rPr lang="en-US" altLang="ja-JP" sz="1050">
                <a:solidFill>
                  <a:schemeClr val="tx1"/>
                </a:solidFill>
                <a:latin typeface="メイリオ"/>
                <a:ea typeface="メイリオ"/>
              </a:rPr>
              <a:t>03-6271-8215</a:t>
            </a:r>
            <a:r>
              <a:rPr lang="ja-JP" altLang="en-US" sz="1050">
                <a:solidFill>
                  <a:schemeClr val="tx1"/>
                </a:solidFill>
                <a:latin typeface="メイリオ"/>
                <a:ea typeface="メイリオ"/>
              </a:rPr>
              <a:t>　</a:t>
            </a:r>
            <a:r>
              <a:rPr lang="ja-JP" altLang="en-US" sz="1050" dirty="0">
                <a:solidFill>
                  <a:schemeClr val="tx1"/>
                </a:solidFill>
                <a:latin typeface="メイリオ"/>
                <a:ea typeface="メイリオ"/>
              </a:rPr>
              <a:t>草</a:t>
            </a:r>
            <a:endParaRPr lang="en-US" altLang="ja-JP" sz="1050" dirty="0">
              <a:solidFill>
                <a:schemeClr val="tx1"/>
              </a:solidFill>
              <a:latin typeface="メイリオ"/>
              <a:ea typeface="メイリオ"/>
            </a:endParaRPr>
          </a:p>
          <a:p>
            <a:pPr>
              <a:lnSpc>
                <a:spcPts val="1300"/>
              </a:lnSpc>
            </a:pPr>
            <a:r>
              <a:rPr lang="ja-JP" altLang="en-US" sz="1050" dirty="0">
                <a:solidFill>
                  <a:schemeClr val="tx1"/>
                </a:solidFill>
                <a:latin typeface="メイリオ"/>
                <a:ea typeface="メイリオ"/>
              </a:rPr>
              <a:t>　　　　　　：一般社団法人　日本養豚協会（</a:t>
            </a:r>
            <a:r>
              <a:rPr lang="en-US" altLang="ja-JP" sz="1050" dirty="0">
                <a:solidFill>
                  <a:schemeClr val="tx1"/>
                </a:solidFill>
                <a:latin typeface="メイリオ"/>
                <a:ea typeface="メイリオ"/>
              </a:rPr>
              <a:t>JPPA</a:t>
            </a:r>
            <a:r>
              <a:rPr lang="ja-JP" altLang="en-US" sz="1050" dirty="0">
                <a:solidFill>
                  <a:schemeClr val="tx1"/>
                </a:solidFill>
                <a:latin typeface="メイリオ"/>
                <a:ea typeface="メイリオ"/>
              </a:rPr>
              <a:t>）　　　　　  　　　　　　　</a:t>
            </a:r>
            <a:r>
              <a:rPr lang="en-US" altLang="ja-JP" sz="1050" dirty="0">
                <a:solidFill>
                  <a:schemeClr val="tx1"/>
                </a:solidFill>
                <a:latin typeface="メイリオ"/>
                <a:ea typeface="メイリオ"/>
              </a:rPr>
              <a:t>03-3370-5473</a:t>
            </a:r>
            <a:r>
              <a:rPr lang="ja-JP" altLang="en-US" sz="1050" dirty="0">
                <a:solidFill>
                  <a:schemeClr val="tx1"/>
                </a:solidFill>
                <a:latin typeface="メイリオ"/>
                <a:ea typeface="メイリオ"/>
              </a:rPr>
              <a:t>　海老原、櫻井</a:t>
            </a:r>
            <a:endParaRPr lang="en-US" altLang="ja-JP" sz="1050" dirty="0">
              <a:solidFill>
                <a:schemeClr val="tx1"/>
              </a:solidFill>
              <a:latin typeface="メイリオ"/>
              <a:ea typeface="メイリオ"/>
            </a:endParaRPr>
          </a:p>
        </p:txBody>
      </p:sp>
    </p:spTree>
    <p:extLst>
      <p:ext uri="{BB962C8B-B14F-4D97-AF65-F5344CB8AC3E}">
        <p14:creationId xmlns:p14="http://schemas.microsoft.com/office/powerpoint/2010/main" val="843436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B5142690-99BA-5EF4-8598-FECEFBB59314}"/>
              </a:ext>
            </a:extLst>
          </p:cNvPr>
          <p:cNvSpPr/>
          <p:nvPr/>
        </p:nvSpPr>
        <p:spPr>
          <a:xfrm>
            <a:off x="215744" y="4675695"/>
            <a:ext cx="7179856" cy="2739290"/>
          </a:xfrm>
          <a:prstGeom prst="roundRect">
            <a:avLst>
              <a:gd name="adj" fmla="val 6645"/>
            </a:avLst>
          </a:prstGeom>
          <a:solidFill>
            <a:srgbClr val="ED7D31">
              <a:alpha val="2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3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860A766A-7A84-BE2F-E621-1DA7E13C5806}"/>
              </a:ext>
            </a:extLst>
          </p:cNvPr>
          <p:cNvSpPr/>
          <p:nvPr/>
        </p:nvSpPr>
        <p:spPr>
          <a:xfrm>
            <a:off x="215744" y="3096762"/>
            <a:ext cx="7179856" cy="1337137"/>
          </a:xfrm>
          <a:prstGeom prst="roundRect">
            <a:avLst>
              <a:gd name="adj" fmla="val 6645"/>
            </a:avLst>
          </a:prstGeom>
          <a:solidFill>
            <a:srgbClr val="ED7D31">
              <a:alpha val="2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3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F9D89359-58B7-B7D1-D4E0-96930F57420C}"/>
              </a:ext>
            </a:extLst>
          </p:cNvPr>
          <p:cNvSpPr/>
          <p:nvPr/>
        </p:nvSpPr>
        <p:spPr>
          <a:xfrm>
            <a:off x="220325" y="1135481"/>
            <a:ext cx="7179856" cy="1692876"/>
          </a:xfrm>
          <a:prstGeom prst="roundRect">
            <a:avLst>
              <a:gd name="adj" fmla="val 6645"/>
            </a:avLst>
          </a:prstGeom>
          <a:solidFill>
            <a:srgbClr val="ED7D31">
              <a:alpha val="2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3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68822D4-200A-500C-8198-AF43DBD9CF8C}"/>
              </a:ext>
            </a:extLst>
          </p:cNvPr>
          <p:cNvSpPr/>
          <p:nvPr/>
        </p:nvSpPr>
        <p:spPr>
          <a:xfrm>
            <a:off x="306165" y="4762136"/>
            <a:ext cx="2308169" cy="2161981"/>
          </a:xfrm>
          <a:prstGeom prst="rect">
            <a:avLst/>
          </a:prstGeom>
          <a:gradFill flip="none" rotWithShape="1">
            <a:gsLst>
              <a:gs pos="0">
                <a:srgbClr val="FFC000">
                  <a:lumMod val="5000"/>
                  <a:lumOff val="95000"/>
                </a:srgbClr>
              </a:gs>
              <a:gs pos="74000">
                <a:srgbClr val="FFC000">
                  <a:lumMod val="45000"/>
                  <a:lumOff val="55000"/>
                </a:srgbClr>
              </a:gs>
              <a:gs pos="83000">
                <a:srgbClr val="FFC000">
                  <a:lumMod val="45000"/>
                  <a:lumOff val="55000"/>
                </a:srgbClr>
              </a:gs>
              <a:gs pos="100000">
                <a:srgbClr val="FFC000">
                  <a:lumMod val="30000"/>
                  <a:lumOff val="70000"/>
                </a:srgbClr>
              </a:gs>
            </a:gsLst>
            <a:lin ang="10800000" scaled="1"/>
            <a:tileRect/>
          </a:gradFill>
          <a:ln w="19050" cap="flat" cmpd="sng" algn="ctr">
            <a:solidFill>
              <a:srgbClr val="FFC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游ゴシック Light"/>
              <a:cs typeface="+mn-cs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00A35B-0058-EE86-044D-35390B0FF37E}"/>
              </a:ext>
            </a:extLst>
          </p:cNvPr>
          <p:cNvSpPr/>
          <p:nvPr/>
        </p:nvSpPr>
        <p:spPr>
          <a:xfrm>
            <a:off x="4933460" y="4759802"/>
            <a:ext cx="2368896" cy="2164315"/>
          </a:xfrm>
          <a:prstGeom prst="rect">
            <a:avLst/>
          </a:prstGeom>
          <a:gradFill flip="none" rotWithShape="1">
            <a:gsLst>
              <a:gs pos="0">
                <a:sysClr val="window" lastClr="FFFFFF"/>
              </a:gs>
              <a:gs pos="100000">
                <a:srgbClr val="70AD47">
                  <a:lumMod val="60000"/>
                  <a:lumOff val="40000"/>
                </a:srgbClr>
              </a:gs>
            </a:gsLst>
            <a:lin ang="0" scaled="1"/>
            <a:tileRect/>
          </a:gradFill>
          <a:ln w="19050" cap="flat" cmpd="sng" algn="ctr">
            <a:solidFill>
              <a:srgbClr val="92D05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游ゴシック Light"/>
              <a:cs typeface="+mn-cs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94F3E82-D053-5FFC-718E-F98A197763CA}"/>
              </a:ext>
            </a:extLst>
          </p:cNvPr>
          <p:cNvSpPr/>
          <p:nvPr/>
        </p:nvSpPr>
        <p:spPr>
          <a:xfrm>
            <a:off x="93868" y="70729"/>
            <a:ext cx="1695654" cy="353683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事業の流れ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D155B869-F3D5-43FA-E1AD-D45231D7D1EE}"/>
              </a:ext>
            </a:extLst>
          </p:cNvPr>
          <p:cNvSpPr/>
          <p:nvPr/>
        </p:nvSpPr>
        <p:spPr>
          <a:xfrm>
            <a:off x="74867" y="517163"/>
            <a:ext cx="7409941" cy="9440128"/>
          </a:xfrm>
          <a:prstGeom prst="roundRect">
            <a:avLst>
              <a:gd name="adj" fmla="val 4977"/>
            </a:avLst>
          </a:prstGeom>
          <a:noFill/>
          <a:ln w="28575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7F08F19-3E8F-0D14-D39E-ECE5DA289174}"/>
              </a:ext>
            </a:extLst>
          </p:cNvPr>
          <p:cNvSpPr/>
          <p:nvPr/>
        </p:nvSpPr>
        <p:spPr>
          <a:xfrm>
            <a:off x="0" y="606100"/>
            <a:ext cx="2956377" cy="37297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【</a:t>
            </a:r>
            <a:r>
              <a:rPr kumimoji="0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国産飼料利用供給推進</a:t>
            </a:r>
            <a:r>
              <a:rPr kumimoji="0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】</a:t>
            </a:r>
            <a:endParaRPr kumimoji="0" lang="ja-JP" alt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2B0464C-63FF-6CC0-575D-45DBEF6005BC}"/>
              </a:ext>
            </a:extLst>
          </p:cNvPr>
          <p:cNvSpPr/>
          <p:nvPr/>
        </p:nvSpPr>
        <p:spPr>
          <a:xfrm>
            <a:off x="4939954" y="1313639"/>
            <a:ext cx="2368896" cy="771672"/>
          </a:xfrm>
          <a:prstGeom prst="rect">
            <a:avLst/>
          </a:prstGeom>
          <a:gradFill flip="none" rotWithShape="1">
            <a:gsLst>
              <a:gs pos="0">
                <a:sysClr val="window" lastClr="FFFFFF"/>
              </a:gs>
              <a:gs pos="100000">
                <a:srgbClr val="70AD47">
                  <a:lumMod val="60000"/>
                  <a:lumOff val="40000"/>
                </a:srgbClr>
              </a:gs>
            </a:gsLst>
            <a:lin ang="0" scaled="1"/>
            <a:tileRect/>
          </a:gradFill>
          <a:ln w="19050" cap="flat" cmpd="sng" algn="ctr">
            <a:solidFill>
              <a:srgbClr val="92D05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游ゴシック Light"/>
              <a:cs typeface="+mn-cs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2EE3AB14-DE3B-43ED-7652-6342A64D5C6A}"/>
              </a:ext>
            </a:extLst>
          </p:cNvPr>
          <p:cNvSpPr/>
          <p:nvPr/>
        </p:nvSpPr>
        <p:spPr>
          <a:xfrm>
            <a:off x="311553" y="1313638"/>
            <a:ext cx="2308169" cy="771673"/>
          </a:xfrm>
          <a:prstGeom prst="rect">
            <a:avLst/>
          </a:prstGeom>
          <a:gradFill flip="none" rotWithShape="1">
            <a:gsLst>
              <a:gs pos="0">
                <a:srgbClr val="FFC000">
                  <a:lumMod val="5000"/>
                  <a:lumOff val="95000"/>
                </a:srgbClr>
              </a:gs>
              <a:gs pos="74000">
                <a:srgbClr val="FFC000">
                  <a:lumMod val="45000"/>
                  <a:lumOff val="55000"/>
                </a:srgbClr>
              </a:gs>
              <a:gs pos="83000">
                <a:srgbClr val="FFC000">
                  <a:lumMod val="45000"/>
                  <a:lumOff val="55000"/>
                </a:srgbClr>
              </a:gs>
              <a:gs pos="100000">
                <a:srgbClr val="FFC000">
                  <a:lumMod val="30000"/>
                  <a:lumOff val="70000"/>
                </a:srgbClr>
              </a:gs>
            </a:gsLst>
            <a:lin ang="10800000" scaled="1"/>
            <a:tileRect/>
          </a:gradFill>
          <a:ln w="19050" cap="flat" cmpd="sng" algn="ctr">
            <a:solidFill>
              <a:srgbClr val="FFC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游ゴシック Light"/>
              <a:cs typeface="+mn-cs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82EA700E-BE10-34BF-763F-9813AC0F516D}"/>
              </a:ext>
            </a:extLst>
          </p:cNvPr>
          <p:cNvSpPr>
            <a:spLocks noChangeAspect="1"/>
          </p:cNvSpPr>
          <p:nvPr/>
        </p:nvSpPr>
        <p:spPr>
          <a:xfrm>
            <a:off x="421752" y="5088150"/>
            <a:ext cx="2048840" cy="1569201"/>
          </a:xfrm>
          <a:prstGeom prst="rect">
            <a:avLst/>
          </a:prstGeom>
          <a:noFill/>
          <a:ln w="19050" cap="flat" cmpd="sng" algn="ctr">
            <a:solidFill>
              <a:srgbClr val="ED7D31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游ゴシック Light"/>
              <a:cs typeface="+mn-cs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C64A62B-7168-36B2-162F-8296BA62C893}"/>
              </a:ext>
            </a:extLst>
          </p:cNvPr>
          <p:cNvSpPr>
            <a:spLocks noChangeAspect="1"/>
          </p:cNvSpPr>
          <p:nvPr/>
        </p:nvSpPr>
        <p:spPr>
          <a:xfrm>
            <a:off x="5147018" y="5088150"/>
            <a:ext cx="2024748" cy="1569201"/>
          </a:xfrm>
          <a:prstGeom prst="rect">
            <a:avLst/>
          </a:prstGeom>
          <a:noFill/>
          <a:ln w="19050" cap="flat" cmpd="sng" algn="ctr">
            <a:solidFill>
              <a:srgbClr val="00B05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游ゴシック Light"/>
              <a:cs typeface="+mn-cs"/>
            </a:endParaRPr>
          </a:p>
        </p:txBody>
      </p:sp>
      <p:sp>
        <p:nvSpPr>
          <p:cNvPr id="15" name="角丸四角形 50">
            <a:extLst>
              <a:ext uri="{FF2B5EF4-FFF2-40B4-BE49-F238E27FC236}">
                <a16:creationId xmlns:a16="http://schemas.microsoft.com/office/drawing/2014/main" id="{20079DE3-2B95-D118-6D5C-6641CA7E32C4}"/>
              </a:ext>
            </a:extLst>
          </p:cNvPr>
          <p:cNvSpPr>
            <a:spLocks noChangeAspect="1"/>
          </p:cNvSpPr>
          <p:nvPr/>
        </p:nvSpPr>
        <p:spPr>
          <a:xfrm>
            <a:off x="960212" y="4862742"/>
            <a:ext cx="909199" cy="262437"/>
          </a:xfrm>
          <a:prstGeom prst="roundRect">
            <a:avLst>
              <a:gd name="adj" fmla="val 9819"/>
            </a:avLst>
          </a:prstGeom>
          <a:gradFill flip="none" rotWithShape="1">
            <a:gsLst>
              <a:gs pos="0">
                <a:srgbClr val="ED7D31">
                  <a:lumMod val="60000"/>
                  <a:lumOff val="40000"/>
                </a:srgbClr>
              </a:gs>
              <a:gs pos="50000">
                <a:srgbClr val="FFFFFF">
                  <a:lumMod val="40000"/>
                  <a:lumOff val="60000"/>
                </a:srgbClr>
              </a:gs>
              <a:gs pos="100000">
                <a:srgbClr val="ED7D31">
                  <a:lumMod val="60000"/>
                  <a:lumOff val="40000"/>
                </a:srgbClr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耕種農家側</a:t>
            </a:r>
            <a:endParaRPr kumimoji="0" lang="en-US" altLang="ja-JP" sz="1000" b="1" i="0" u="none" strike="noStrike" kern="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C4FC9ACE-68F2-F365-20A8-78D43BC2483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539" y="5299755"/>
            <a:ext cx="602881" cy="789142"/>
          </a:xfrm>
          <a:prstGeom prst="rect">
            <a:avLst/>
          </a:prstGeom>
        </p:spPr>
      </p:pic>
      <p:sp>
        <p:nvSpPr>
          <p:cNvPr id="17" name="角丸四角形 50">
            <a:extLst>
              <a:ext uri="{FF2B5EF4-FFF2-40B4-BE49-F238E27FC236}">
                <a16:creationId xmlns:a16="http://schemas.microsoft.com/office/drawing/2014/main" id="{375A99A2-2EFA-0773-573F-2E644B74744C}"/>
              </a:ext>
            </a:extLst>
          </p:cNvPr>
          <p:cNvSpPr>
            <a:spLocks noChangeAspect="1"/>
          </p:cNvSpPr>
          <p:nvPr/>
        </p:nvSpPr>
        <p:spPr>
          <a:xfrm>
            <a:off x="680389" y="5977759"/>
            <a:ext cx="571546" cy="215569"/>
          </a:xfrm>
          <a:prstGeom prst="roundRect">
            <a:avLst>
              <a:gd name="adj" fmla="val 9819"/>
            </a:avLst>
          </a:prstGeom>
          <a:solidFill>
            <a:srgbClr val="FFFFCC"/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水田作物</a:t>
            </a:r>
            <a:endParaRPr kumimoji="0" lang="en-US" altLang="ja-JP" sz="900" b="1" i="0" u="none" strike="noStrike" kern="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94F81D4-FD09-B0FB-B781-F2C65711F5F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6695" y="5429371"/>
            <a:ext cx="770399" cy="834095"/>
          </a:xfrm>
          <a:prstGeom prst="rect">
            <a:avLst/>
          </a:prstGeom>
        </p:spPr>
      </p:pic>
      <p:sp>
        <p:nvSpPr>
          <p:cNvPr id="19" name="角丸四角形 50">
            <a:extLst>
              <a:ext uri="{FF2B5EF4-FFF2-40B4-BE49-F238E27FC236}">
                <a16:creationId xmlns:a16="http://schemas.microsoft.com/office/drawing/2014/main" id="{0C35E8F3-4B6D-852D-1B1E-E4BC5A7469CE}"/>
              </a:ext>
            </a:extLst>
          </p:cNvPr>
          <p:cNvSpPr>
            <a:spLocks/>
          </p:cNvSpPr>
          <p:nvPr/>
        </p:nvSpPr>
        <p:spPr>
          <a:xfrm>
            <a:off x="946332" y="1937400"/>
            <a:ext cx="900000" cy="223827"/>
          </a:xfrm>
          <a:prstGeom prst="roundRect">
            <a:avLst>
              <a:gd name="adj" fmla="val 9819"/>
            </a:avLst>
          </a:prstGeom>
          <a:gradFill flip="none" rotWithShape="1">
            <a:gsLst>
              <a:gs pos="0">
                <a:srgbClr val="ED7D31">
                  <a:lumMod val="60000"/>
                  <a:lumOff val="40000"/>
                </a:srgbClr>
              </a:gs>
              <a:gs pos="50000">
                <a:srgbClr val="FFFFFF">
                  <a:lumMod val="40000"/>
                  <a:lumOff val="60000"/>
                </a:srgbClr>
              </a:gs>
              <a:gs pos="100000">
                <a:srgbClr val="ED7D31">
                  <a:lumMod val="60000"/>
                  <a:lumOff val="40000"/>
                </a:srgbClr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再生協議会等</a:t>
            </a:r>
            <a:endParaRPr kumimoji="0" lang="en-US" altLang="ja-JP" sz="1000" b="1" i="0" u="none" strike="noStrike" kern="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" name="角丸四角形 51">
            <a:extLst>
              <a:ext uri="{FF2B5EF4-FFF2-40B4-BE49-F238E27FC236}">
                <a16:creationId xmlns:a16="http://schemas.microsoft.com/office/drawing/2014/main" id="{E5EF0758-2825-4A58-9B10-F11FACCC665A}"/>
              </a:ext>
            </a:extLst>
          </p:cNvPr>
          <p:cNvSpPr>
            <a:spLocks noChangeAspect="1"/>
          </p:cNvSpPr>
          <p:nvPr/>
        </p:nvSpPr>
        <p:spPr>
          <a:xfrm>
            <a:off x="5321751" y="1967548"/>
            <a:ext cx="690972" cy="223827"/>
          </a:xfrm>
          <a:prstGeom prst="roundRect">
            <a:avLst/>
          </a:prstGeom>
          <a:gradFill>
            <a:gsLst>
              <a:gs pos="1667">
                <a:srgbClr val="CC9900"/>
              </a:gs>
              <a:gs pos="52000">
                <a:srgbClr val="FFFFFF"/>
              </a:gs>
              <a:gs pos="100000">
                <a:srgbClr val="CC9900"/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000" b="1" kern="0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農協等</a:t>
            </a:r>
          </a:p>
        </p:txBody>
      </p:sp>
      <p:sp>
        <p:nvSpPr>
          <p:cNvPr id="21" name="矢印: 環状 20">
            <a:extLst>
              <a:ext uri="{FF2B5EF4-FFF2-40B4-BE49-F238E27FC236}">
                <a16:creationId xmlns:a16="http://schemas.microsoft.com/office/drawing/2014/main" id="{4D080D9E-C150-4857-85DB-7AC0C5AC4FBB}"/>
              </a:ext>
            </a:extLst>
          </p:cNvPr>
          <p:cNvSpPr>
            <a:spLocks noChangeAspect="1"/>
          </p:cNvSpPr>
          <p:nvPr/>
        </p:nvSpPr>
        <p:spPr>
          <a:xfrm rot="20839878">
            <a:off x="1051189" y="5203038"/>
            <a:ext cx="615232" cy="808000"/>
          </a:xfrm>
          <a:prstGeom prst="circularArrow">
            <a:avLst>
              <a:gd name="adj1" fmla="val 6258"/>
              <a:gd name="adj2" fmla="val 1381780"/>
              <a:gd name="adj3" fmla="val 20173047"/>
              <a:gd name="adj4" fmla="val 14673770"/>
              <a:gd name="adj5" fmla="val 12477"/>
            </a:avLst>
          </a:prstGeom>
          <a:solidFill>
            <a:srgbClr val="92D050"/>
          </a:solidFill>
          <a:ln w="2540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游ゴシック Light"/>
              <a:cs typeface="+mn-cs"/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B98FE4A5-B4D9-8C86-B715-51C74606B5D2}"/>
              </a:ext>
            </a:extLst>
          </p:cNvPr>
          <p:cNvSpPr>
            <a:spLocks noChangeAspect="1"/>
          </p:cNvSpPr>
          <p:nvPr/>
        </p:nvSpPr>
        <p:spPr>
          <a:xfrm>
            <a:off x="250825" y="1270198"/>
            <a:ext cx="7088523" cy="1028426"/>
          </a:xfrm>
          <a:prstGeom prst="roundRect">
            <a:avLst/>
          </a:prstGeom>
          <a:noFill/>
          <a:ln w="38100" cap="flat" cmpd="sng" algn="ctr">
            <a:solidFill>
              <a:srgbClr val="FF66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游ゴシック Light"/>
              <a:cs typeface="+mn-cs"/>
            </a:endParaRP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C4BAC664-16C1-E65C-846F-42B1D83AEFD4}"/>
              </a:ext>
            </a:extLst>
          </p:cNvPr>
          <p:cNvSpPr>
            <a:spLocks noChangeAspect="1"/>
          </p:cNvSpPr>
          <p:nvPr/>
        </p:nvSpPr>
        <p:spPr>
          <a:xfrm>
            <a:off x="3117540" y="2153565"/>
            <a:ext cx="1191341" cy="287141"/>
          </a:xfrm>
          <a:prstGeom prst="roundRect">
            <a:avLst>
              <a:gd name="adj" fmla="val 4415"/>
            </a:avLst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游ゴシック Light"/>
                <a:cs typeface="+mn-cs"/>
              </a:rPr>
              <a:t>耕畜連携協議会 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2DA8696-F257-988B-DD60-6F620A8F40BA}"/>
              </a:ext>
            </a:extLst>
          </p:cNvPr>
          <p:cNvSpPr txBox="1">
            <a:spLocks noChangeAspect="1"/>
          </p:cNvSpPr>
          <p:nvPr/>
        </p:nvSpPr>
        <p:spPr>
          <a:xfrm>
            <a:off x="1433211" y="5140214"/>
            <a:ext cx="5411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>
                <a:solidFill>
                  <a:prstClr val="black"/>
                </a:solidFill>
                <a:ea typeface="游ゴシック Light"/>
              </a:rPr>
              <a:t>転換</a:t>
            </a:r>
          </a:p>
        </p:txBody>
      </p:sp>
      <p:sp>
        <p:nvSpPr>
          <p:cNvPr id="25" name="矢印: 下 24">
            <a:extLst>
              <a:ext uri="{FF2B5EF4-FFF2-40B4-BE49-F238E27FC236}">
                <a16:creationId xmlns:a16="http://schemas.microsoft.com/office/drawing/2014/main" id="{6A0519D7-4A7E-6C08-3C42-99E467AD9CB6}"/>
              </a:ext>
            </a:extLst>
          </p:cNvPr>
          <p:cNvSpPr>
            <a:spLocks noChangeAspect="1"/>
          </p:cNvSpPr>
          <p:nvPr/>
        </p:nvSpPr>
        <p:spPr>
          <a:xfrm rot="16200000">
            <a:off x="3627227" y="4753899"/>
            <a:ext cx="240366" cy="2284410"/>
          </a:xfrm>
          <a:prstGeom prst="downArrow">
            <a:avLst/>
          </a:prstGeom>
          <a:solidFill>
            <a:srgbClr val="C00000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ja-JP" altLang="en-US" sz="8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" name="矢印: 下 25">
            <a:extLst>
              <a:ext uri="{FF2B5EF4-FFF2-40B4-BE49-F238E27FC236}">
                <a16:creationId xmlns:a16="http://schemas.microsoft.com/office/drawing/2014/main" id="{36BFC8E7-7272-67E0-6606-4D5D4C42A2FE}"/>
              </a:ext>
            </a:extLst>
          </p:cNvPr>
          <p:cNvSpPr>
            <a:spLocks noChangeAspect="1"/>
          </p:cNvSpPr>
          <p:nvPr/>
        </p:nvSpPr>
        <p:spPr>
          <a:xfrm rot="5400000">
            <a:off x="3621577" y="5135964"/>
            <a:ext cx="251666" cy="2284410"/>
          </a:xfrm>
          <a:prstGeom prst="downArrow">
            <a:avLst/>
          </a:prstGeom>
          <a:solidFill>
            <a:srgbClr val="C00000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ja-JP" altLang="en-US" sz="8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" name="矢印: 左右 26">
            <a:extLst>
              <a:ext uri="{FF2B5EF4-FFF2-40B4-BE49-F238E27FC236}">
                <a16:creationId xmlns:a16="http://schemas.microsoft.com/office/drawing/2014/main" id="{3B72F0C4-D2DF-464A-0C51-F98B27561BFF}"/>
              </a:ext>
            </a:extLst>
          </p:cNvPr>
          <p:cNvSpPr>
            <a:spLocks noChangeAspect="1"/>
          </p:cNvSpPr>
          <p:nvPr/>
        </p:nvSpPr>
        <p:spPr>
          <a:xfrm>
            <a:off x="2595992" y="5399507"/>
            <a:ext cx="2306439" cy="240366"/>
          </a:xfrm>
          <a:prstGeom prst="leftRightArrow">
            <a:avLst/>
          </a:prstGeom>
          <a:solidFill>
            <a:srgbClr val="C00000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0" lang="ja-JP" altLang="en-US" b="1" kern="0" dirty="0">
              <a:solidFill>
                <a:srgbClr val="0033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78002849-52B5-2383-56AF-B36305F5B0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7396" y="5171093"/>
            <a:ext cx="1476268" cy="1232909"/>
          </a:xfrm>
          <a:prstGeom prst="rect">
            <a:avLst/>
          </a:prstGeom>
        </p:spPr>
      </p:pic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AF06B56C-71FB-0A50-F23A-1AE038F1ACB1}"/>
              </a:ext>
            </a:extLst>
          </p:cNvPr>
          <p:cNvSpPr>
            <a:spLocks noChangeAspect="1"/>
          </p:cNvSpPr>
          <p:nvPr/>
        </p:nvSpPr>
        <p:spPr>
          <a:xfrm>
            <a:off x="6129302" y="5708512"/>
            <a:ext cx="959152" cy="169793"/>
          </a:xfrm>
          <a:prstGeom prst="rect">
            <a:avLst/>
          </a:prstGeom>
          <a:solidFill>
            <a:srgbClr val="FFFFCC"/>
          </a:solidFill>
          <a:ln>
            <a:solidFill>
              <a:srgbClr val="BBE0E3">
                <a:shade val="50000"/>
              </a:srgbClr>
            </a:solidFill>
          </a:ln>
        </p:spPr>
        <p:txBody>
          <a:bodyPr wrap="square" lIns="36000" tIns="0" rIns="0" bIns="0" anchor="ctr" anchorCtr="0">
            <a:noAutofit/>
          </a:bodyPr>
          <a:lstStyle/>
          <a:p>
            <a:pPr marL="90488" indent="-90488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900" kern="0" dirty="0">
                <a:solidFill>
                  <a:srgbClr val="000000"/>
                </a:solidFill>
                <a:latin typeface="Arial" charset="0"/>
              </a:rPr>
              <a:t>国産飼料の利用</a:t>
            </a:r>
            <a:endParaRPr kumimoji="0" lang="en-US" altLang="ja-JP" sz="900" kern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" name="矢印: 下 29">
            <a:extLst>
              <a:ext uri="{FF2B5EF4-FFF2-40B4-BE49-F238E27FC236}">
                <a16:creationId xmlns:a16="http://schemas.microsoft.com/office/drawing/2014/main" id="{67B970A8-6242-9B1D-3D2C-3215736D8A2D}"/>
              </a:ext>
            </a:extLst>
          </p:cNvPr>
          <p:cNvSpPr>
            <a:spLocks noChangeAspect="1"/>
          </p:cNvSpPr>
          <p:nvPr/>
        </p:nvSpPr>
        <p:spPr>
          <a:xfrm>
            <a:off x="6388214" y="5393021"/>
            <a:ext cx="487862" cy="332569"/>
          </a:xfrm>
          <a:prstGeom prst="downArrow">
            <a:avLst/>
          </a:prstGeom>
          <a:solidFill>
            <a:srgbClr val="8EEE5F"/>
          </a:solidFill>
          <a:ln w="19050" cap="flat" cmpd="sng" algn="ctr">
            <a:solidFill>
              <a:srgbClr val="00B050"/>
            </a:solidFill>
            <a:prstDash val="solid"/>
          </a:ln>
          <a:effectLst/>
        </p:spPr>
        <p:txBody>
          <a:bodyPr vert="wordArtVertRtl" lIns="0" tIns="0" rIns="36000" b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800" kern="0" dirty="0">
                <a:solidFill>
                  <a:prstClr val="black"/>
                </a:solidFill>
                <a:latin typeface="Arial"/>
              </a:rPr>
              <a:t>転換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399EA7B-7F9D-4041-AC18-0510CA271221}"/>
              </a:ext>
            </a:extLst>
          </p:cNvPr>
          <p:cNvSpPr txBox="1">
            <a:spLocks noChangeAspect="1"/>
          </p:cNvSpPr>
          <p:nvPr/>
        </p:nvSpPr>
        <p:spPr>
          <a:xfrm>
            <a:off x="3010175" y="6385173"/>
            <a:ext cx="2787847" cy="21544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ja-JP" altLang="en-US" sz="8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（連携協議会外との連携も可）</a:t>
            </a:r>
          </a:p>
        </p:txBody>
      </p:sp>
      <p:sp>
        <p:nvSpPr>
          <p:cNvPr id="32" name="角丸四角形 50">
            <a:extLst>
              <a:ext uri="{FF2B5EF4-FFF2-40B4-BE49-F238E27FC236}">
                <a16:creationId xmlns:a16="http://schemas.microsoft.com/office/drawing/2014/main" id="{B0C2885C-0BF6-4CDA-47B9-6986F75A9FCC}"/>
              </a:ext>
            </a:extLst>
          </p:cNvPr>
          <p:cNvSpPr>
            <a:spLocks noChangeAspect="1"/>
          </p:cNvSpPr>
          <p:nvPr/>
        </p:nvSpPr>
        <p:spPr>
          <a:xfrm>
            <a:off x="1117232" y="6241838"/>
            <a:ext cx="1216312" cy="325067"/>
          </a:xfrm>
          <a:prstGeom prst="roundRect">
            <a:avLst>
              <a:gd name="adj" fmla="val 9819"/>
            </a:avLst>
          </a:prstGeom>
          <a:solidFill>
            <a:srgbClr val="FFFFCC"/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800" b="1" i="0" u="none" strike="noStrike" kern="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800" b="1" i="0" u="none" strike="noStrike" kern="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A8210DD-076F-DED5-6E68-D8F018B330F8}"/>
              </a:ext>
            </a:extLst>
          </p:cNvPr>
          <p:cNvSpPr txBox="1">
            <a:spLocks noChangeAspect="1"/>
          </p:cNvSpPr>
          <p:nvPr/>
        </p:nvSpPr>
        <p:spPr>
          <a:xfrm>
            <a:off x="1027544" y="6236528"/>
            <a:ext cx="14400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700" b="1" kern="0" dirty="0">
                <a:solidFill>
                  <a:srgbClr val="0033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飼料作物（青刈り・</a:t>
            </a:r>
            <a:endParaRPr kumimoji="0" lang="en-US" altLang="ja-JP" sz="700" b="1" kern="0" dirty="0">
              <a:solidFill>
                <a:srgbClr val="0033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700" b="1" kern="0" dirty="0">
                <a:solidFill>
                  <a:srgbClr val="0033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子実用とうもろこし、牧草等）</a:t>
            </a:r>
            <a:endParaRPr kumimoji="0" lang="en-US" altLang="ja-JP" sz="700" b="1" kern="0" dirty="0">
              <a:solidFill>
                <a:srgbClr val="0033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BBDDF2E1-C525-2B01-7A10-94A46F8836CB}"/>
              </a:ext>
            </a:extLst>
          </p:cNvPr>
          <p:cNvSpPr>
            <a:spLocks noChangeAspect="1"/>
          </p:cNvSpPr>
          <p:nvPr/>
        </p:nvSpPr>
        <p:spPr>
          <a:xfrm>
            <a:off x="6295840" y="5190287"/>
            <a:ext cx="685375" cy="169793"/>
          </a:xfrm>
          <a:prstGeom prst="rect">
            <a:avLst/>
          </a:prstGeom>
          <a:solidFill>
            <a:srgbClr val="FFFFCC"/>
          </a:solidFill>
          <a:ln>
            <a:solidFill>
              <a:srgbClr val="BBE0E3">
                <a:shade val="50000"/>
              </a:srgbClr>
            </a:solidFill>
          </a:ln>
        </p:spPr>
        <p:txBody>
          <a:bodyPr wrap="square" lIns="36000" tIns="0" rIns="0" bIns="0" anchor="ctr" anchorCtr="0">
            <a:noAutofit/>
          </a:bodyPr>
          <a:lstStyle/>
          <a:p>
            <a:pPr marL="90488" indent="-90488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900" kern="0" dirty="0">
                <a:solidFill>
                  <a:srgbClr val="000000"/>
                </a:solidFill>
                <a:latin typeface="Arial" charset="0"/>
              </a:rPr>
              <a:t>輸入飼料</a:t>
            </a:r>
            <a:endParaRPr kumimoji="0" lang="en-US" altLang="ja-JP" sz="900" kern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0A74B0B-2D3C-DA5C-4C96-B196FB61EADA}"/>
              </a:ext>
            </a:extLst>
          </p:cNvPr>
          <p:cNvSpPr txBox="1"/>
          <p:nvPr/>
        </p:nvSpPr>
        <p:spPr>
          <a:xfrm>
            <a:off x="3951977" y="2652968"/>
            <a:ext cx="21627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④利用供給計画、事業参加申込書等の提出</a:t>
            </a:r>
            <a:endParaRPr lang="en-US" altLang="ja-JP" sz="8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73CF351-59AA-4EDA-B6BC-7D2E6C462AA5}"/>
              </a:ext>
            </a:extLst>
          </p:cNvPr>
          <p:cNvSpPr txBox="1"/>
          <p:nvPr/>
        </p:nvSpPr>
        <p:spPr>
          <a:xfrm>
            <a:off x="4408712" y="1387338"/>
            <a:ext cx="1001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8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①マッチング申請</a:t>
            </a:r>
            <a:endParaRPr lang="en-US" altLang="ja-JP" sz="8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8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（マッチング相手がいない場合）</a:t>
            </a:r>
            <a:endParaRPr lang="en-US" altLang="ja-JP" sz="8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6D4E590-D3BE-078B-9BF3-4E342781C305}"/>
              </a:ext>
            </a:extLst>
          </p:cNvPr>
          <p:cNvSpPr txBox="1"/>
          <p:nvPr/>
        </p:nvSpPr>
        <p:spPr>
          <a:xfrm>
            <a:off x="137160" y="954602"/>
            <a:ext cx="1508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１．事業への参加申込</a:t>
            </a:r>
            <a:endParaRPr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EE8A2AED-7C2F-3F6A-FE9A-513C70CA0D1A}"/>
              </a:ext>
            </a:extLst>
          </p:cNvPr>
          <p:cNvSpPr txBox="1"/>
          <p:nvPr/>
        </p:nvSpPr>
        <p:spPr>
          <a:xfrm>
            <a:off x="116413" y="4471564"/>
            <a:ext cx="11439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３．取組の実施</a:t>
            </a:r>
            <a:endParaRPr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角丸四角形 51">
            <a:extLst>
              <a:ext uri="{FF2B5EF4-FFF2-40B4-BE49-F238E27FC236}">
                <a16:creationId xmlns:a16="http://schemas.microsoft.com/office/drawing/2014/main" id="{63437BC5-4B66-CB15-4BD1-E90EF2448D04}"/>
              </a:ext>
            </a:extLst>
          </p:cNvPr>
          <p:cNvSpPr>
            <a:spLocks noChangeAspect="1"/>
          </p:cNvSpPr>
          <p:nvPr/>
        </p:nvSpPr>
        <p:spPr>
          <a:xfrm>
            <a:off x="6335519" y="1363097"/>
            <a:ext cx="860548" cy="262435"/>
          </a:xfrm>
          <a:prstGeom prst="roundRect">
            <a:avLst/>
          </a:prstGeom>
          <a:gradFill>
            <a:gsLst>
              <a:gs pos="1667">
                <a:srgbClr val="CC9900"/>
              </a:gs>
              <a:gs pos="52000">
                <a:srgbClr val="FFFFFF"/>
              </a:gs>
              <a:gs pos="100000">
                <a:srgbClr val="CC9900"/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000" b="1" kern="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畜産農家側</a:t>
            </a:r>
            <a:endParaRPr kumimoji="0" lang="ja-JP" altLang="en-US" sz="1000" b="1" kern="0" dirty="0">
              <a:solidFill>
                <a:srgbClr val="00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0" name="角丸四角形 50">
            <a:extLst>
              <a:ext uri="{FF2B5EF4-FFF2-40B4-BE49-F238E27FC236}">
                <a16:creationId xmlns:a16="http://schemas.microsoft.com/office/drawing/2014/main" id="{917C76B9-7932-DFED-3984-6922990A19A6}"/>
              </a:ext>
            </a:extLst>
          </p:cNvPr>
          <p:cNvSpPr>
            <a:spLocks noChangeAspect="1"/>
          </p:cNvSpPr>
          <p:nvPr/>
        </p:nvSpPr>
        <p:spPr>
          <a:xfrm>
            <a:off x="456457" y="1395284"/>
            <a:ext cx="909199" cy="262437"/>
          </a:xfrm>
          <a:prstGeom prst="roundRect">
            <a:avLst>
              <a:gd name="adj" fmla="val 9819"/>
            </a:avLst>
          </a:prstGeom>
          <a:gradFill flip="none" rotWithShape="1">
            <a:gsLst>
              <a:gs pos="0">
                <a:srgbClr val="ED7D31">
                  <a:lumMod val="60000"/>
                  <a:lumOff val="40000"/>
                </a:srgbClr>
              </a:gs>
              <a:gs pos="50000">
                <a:srgbClr val="FFFFFF">
                  <a:lumMod val="40000"/>
                  <a:lumOff val="60000"/>
                </a:srgbClr>
              </a:gs>
              <a:gs pos="100000">
                <a:srgbClr val="ED7D31">
                  <a:lumMod val="60000"/>
                  <a:lumOff val="40000"/>
                </a:srgbClr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耕種農家側</a:t>
            </a:r>
            <a:endParaRPr kumimoji="0" lang="en-US" altLang="ja-JP" sz="1000" b="1" i="0" u="none" strike="noStrike" kern="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32F4BF2-6507-3E11-415C-F896A7888BBD}"/>
              </a:ext>
            </a:extLst>
          </p:cNvPr>
          <p:cNvSpPr txBox="1"/>
          <p:nvPr/>
        </p:nvSpPr>
        <p:spPr>
          <a:xfrm>
            <a:off x="93210" y="2898747"/>
            <a:ext cx="13216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２．現地事前確認</a:t>
            </a:r>
            <a:endParaRPr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3B0855EB-FF00-ECDD-2D04-F7AB4B1ABC36}"/>
              </a:ext>
            </a:extLst>
          </p:cNvPr>
          <p:cNvCxnSpPr>
            <a:cxnSpLocks/>
          </p:cNvCxnSpPr>
          <p:nvPr/>
        </p:nvCxnSpPr>
        <p:spPr>
          <a:xfrm flipH="1">
            <a:off x="4297273" y="1504282"/>
            <a:ext cx="2019752" cy="663801"/>
          </a:xfrm>
          <a:prstGeom prst="straightConnector1">
            <a:avLst/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62A5F191-41BA-D786-4BD4-EF4E98716531}"/>
              </a:ext>
            </a:extLst>
          </p:cNvPr>
          <p:cNvCxnSpPr>
            <a:cxnSpLocks/>
          </p:cNvCxnSpPr>
          <p:nvPr/>
        </p:nvCxnSpPr>
        <p:spPr>
          <a:xfrm flipV="1">
            <a:off x="4327375" y="1591147"/>
            <a:ext cx="1987038" cy="665598"/>
          </a:xfrm>
          <a:prstGeom prst="straightConnector1">
            <a:avLst/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7CA6E20-6877-E618-B910-9E1D908836CE}"/>
              </a:ext>
            </a:extLst>
          </p:cNvPr>
          <p:cNvSpPr txBox="1"/>
          <p:nvPr/>
        </p:nvSpPr>
        <p:spPr>
          <a:xfrm>
            <a:off x="5981428" y="1709096"/>
            <a:ext cx="11375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②マッチング</a:t>
            </a:r>
            <a:endParaRPr lang="en-US" altLang="ja-JP" sz="8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結果の通知</a:t>
            </a:r>
            <a:endParaRPr lang="en-US" altLang="ja-JP" sz="8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（マッチング</a:t>
            </a:r>
            <a:endParaRPr lang="en-US" altLang="ja-JP" sz="8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相手がいない場合）</a:t>
            </a:r>
            <a:endParaRPr lang="en-US" altLang="ja-JP" sz="8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4B4278F-8CAC-3B11-FD5E-5990B441FB66}"/>
              </a:ext>
            </a:extLst>
          </p:cNvPr>
          <p:cNvSpPr txBox="1"/>
          <p:nvPr/>
        </p:nvSpPr>
        <p:spPr>
          <a:xfrm>
            <a:off x="3040527" y="855569"/>
            <a:ext cx="1511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③マッチング後に調整のうえ、</a:t>
            </a:r>
            <a:endParaRPr lang="en-US" altLang="ja-JP" sz="8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利用供給計画の作成</a:t>
            </a:r>
            <a:endParaRPr lang="en-US" altLang="ja-JP" sz="8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0BCE9A7D-F6BA-921D-5301-351AAE44B499}"/>
              </a:ext>
            </a:extLst>
          </p:cNvPr>
          <p:cNvCxnSpPr>
            <a:cxnSpLocks/>
          </p:cNvCxnSpPr>
          <p:nvPr/>
        </p:nvCxnSpPr>
        <p:spPr>
          <a:xfrm>
            <a:off x="941695" y="1173491"/>
            <a:ext cx="0" cy="254558"/>
          </a:xfrm>
          <a:prstGeom prst="straightConnector1">
            <a:avLst/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4C3E916C-734A-333D-ADE5-3E7985799CAD}"/>
              </a:ext>
            </a:extLst>
          </p:cNvPr>
          <p:cNvCxnSpPr>
            <a:cxnSpLocks/>
          </p:cNvCxnSpPr>
          <p:nvPr/>
        </p:nvCxnSpPr>
        <p:spPr>
          <a:xfrm>
            <a:off x="6752913" y="1173491"/>
            <a:ext cx="0" cy="237926"/>
          </a:xfrm>
          <a:prstGeom prst="straightConnector1">
            <a:avLst/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A0DCBAE8-1D1B-9A62-6360-7486AE571218}"/>
              </a:ext>
            </a:extLst>
          </p:cNvPr>
          <p:cNvCxnSpPr>
            <a:cxnSpLocks/>
          </p:cNvCxnSpPr>
          <p:nvPr/>
        </p:nvCxnSpPr>
        <p:spPr>
          <a:xfrm flipH="1">
            <a:off x="941695" y="1173491"/>
            <a:ext cx="5811218" cy="6704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</p:cxn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6849422E-7081-E1D1-A24F-CE98ED8601CD}"/>
              </a:ext>
            </a:extLst>
          </p:cNvPr>
          <p:cNvCxnSpPr>
            <a:cxnSpLocks/>
          </p:cNvCxnSpPr>
          <p:nvPr/>
        </p:nvCxnSpPr>
        <p:spPr>
          <a:xfrm>
            <a:off x="7053078" y="1625532"/>
            <a:ext cx="5578" cy="1026247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</p:cxn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16496B6C-5F88-2FB5-65C7-85C4AA31DE51}"/>
              </a:ext>
            </a:extLst>
          </p:cNvPr>
          <p:cNvCxnSpPr>
            <a:cxnSpLocks/>
          </p:cNvCxnSpPr>
          <p:nvPr/>
        </p:nvCxnSpPr>
        <p:spPr>
          <a:xfrm flipV="1">
            <a:off x="3824677" y="2395795"/>
            <a:ext cx="0" cy="255984"/>
          </a:xfrm>
          <a:prstGeom prst="straightConnector1">
            <a:avLst/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DDF25760-0565-6B20-6B7D-1DBF1DEB131C}"/>
              </a:ext>
            </a:extLst>
          </p:cNvPr>
          <p:cNvCxnSpPr>
            <a:cxnSpLocks/>
          </p:cNvCxnSpPr>
          <p:nvPr/>
        </p:nvCxnSpPr>
        <p:spPr>
          <a:xfrm flipH="1">
            <a:off x="3824677" y="2633918"/>
            <a:ext cx="3239555" cy="6020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</p:cxn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0D72C17E-9264-8E00-AE29-74765B175FA2}"/>
              </a:ext>
            </a:extLst>
          </p:cNvPr>
          <p:cNvSpPr/>
          <p:nvPr/>
        </p:nvSpPr>
        <p:spPr>
          <a:xfrm>
            <a:off x="4934566" y="3206488"/>
            <a:ext cx="2368896" cy="771672"/>
          </a:xfrm>
          <a:prstGeom prst="rect">
            <a:avLst/>
          </a:prstGeom>
          <a:gradFill flip="none" rotWithShape="1">
            <a:gsLst>
              <a:gs pos="0">
                <a:sysClr val="window" lastClr="FFFFFF"/>
              </a:gs>
              <a:gs pos="100000">
                <a:srgbClr val="70AD47">
                  <a:lumMod val="60000"/>
                  <a:lumOff val="40000"/>
                </a:srgbClr>
              </a:gs>
            </a:gsLst>
            <a:lin ang="0" scaled="1"/>
            <a:tileRect/>
          </a:gradFill>
          <a:ln w="19050" cap="flat" cmpd="sng" algn="ctr">
            <a:solidFill>
              <a:srgbClr val="92D05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游ゴシック Light"/>
              <a:cs typeface="+mn-cs"/>
            </a:endParaRP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9674ADA1-B93C-53D8-8F27-7F78173E4D3D}"/>
              </a:ext>
            </a:extLst>
          </p:cNvPr>
          <p:cNvSpPr/>
          <p:nvPr/>
        </p:nvSpPr>
        <p:spPr>
          <a:xfrm>
            <a:off x="306165" y="3206487"/>
            <a:ext cx="2308169" cy="771673"/>
          </a:xfrm>
          <a:prstGeom prst="rect">
            <a:avLst/>
          </a:prstGeom>
          <a:gradFill flip="none" rotWithShape="1">
            <a:gsLst>
              <a:gs pos="0">
                <a:srgbClr val="FFC000">
                  <a:lumMod val="5000"/>
                  <a:lumOff val="95000"/>
                </a:srgbClr>
              </a:gs>
              <a:gs pos="74000">
                <a:srgbClr val="FFC000">
                  <a:lumMod val="45000"/>
                  <a:lumOff val="55000"/>
                </a:srgbClr>
              </a:gs>
              <a:gs pos="83000">
                <a:srgbClr val="FFC000">
                  <a:lumMod val="45000"/>
                  <a:lumOff val="55000"/>
                </a:srgbClr>
              </a:gs>
              <a:gs pos="100000">
                <a:srgbClr val="FFC000">
                  <a:lumMod val="30000"/>
                  <a:lumOff val="70000"/>
                </a:srgbClr>
              </a:gs>
            </a:gsLst>
            <a:lin ang="10800000" scaled="1"/>
            <a:tileRect/>
          </a:gradFill>
          <a:ln w="19050" cap="flat" cmpd="sng" algn="ctr">
            <a:solidFill>
              <a:srgbClr val="FFC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游ゴシック Light"/>
              <a:cs typeface="+mn-cs"/>
            </a:endParaRPr>
          </a:p>
        </p:txBody>
      </p:sp>
      <p:sp>
        <p:nvSpPr>
          <p:cNvPr id="54" name="角丸四角形 50">
            <a:extLst>
              <a:ext uri="{FF2B5EF4-FFF2-40B4-BE49-F238E27FC236}">
                <a16:creationId xmlns:a16="http://schemas.microsoft.com/office/drawing/2014/main" id="{2DF36A56-44DE-5787-B1BC-4292CDFD359D}"/>
              </a:ext>
            </a:extLst>
          </p:cNvPr>
          <p:cNvSpPr>
            <a:spLocks/>
          </p:cNvSpPr>
          <p:nvPr/>
        </p:nvSpPr>
        <p:spPr>
          <a:xfrm>
            <a:off x="1652543" y="3830470"/>
            <a:ext cx="900000" cy="223827"/>
          </a:xfrm>
          <a:prstGeom prst="roundRect">
            <a:avLst>
              <a:gd name="adj" fmla="val 9819"/>
            </a:avLst>
          </a:prstGeom>
          <a:gradFill flip="none" rotWithShape="1">
            <a:gsLst>
              <a:gs pos="0">
                <a:srgbClr val="ED7D31">
                  <a:lumMod val="60000"/>
                  <a:lumOff val="40000"/>
                </a:srgbClr>
              </a:gs>
              <a:gs pos="50000">
                <a:srgbClr val="FFFFFF">
                  <a:lumMod val="40000"/>
                  <a:lumOff val="60000"/>
                </a:srgbClr>
              </a:gs>
              <a:gs pos="100000">
                <a:srgbClr val="ED7D31">
                  <a:lumMod val="60000"/>
                  <a:lumOff val="40000"/>
                </a:srgbClr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再生協議会等</a:t>
            </a:r>
            <a:endParaRPr kumimoji="0" lang="en-US" altLang="ja-JP" sz="1000" b="1" i="0" u="none" strike="noStrike" kern="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5" name="角丸四角形 51">
            <a:extLst>
              <a:ext uri="{FF2B5EF4-FFF2-40B4-BE49-F238E27FC236}">
                <a16:creationId xmlns:a16="http://schemas.microsoft.com/office/drawing/2014/main" id="{55C187A2-260A-B9A3-8BCC-65723FCDA9E3}"/>
              </a:ext>
            </a:extLst>
          </p:cNvPr>
          <p:cNvSpPr>
            <a:spLocks noChangeAspect="1"/>
          </p:cNvSpPr>
          <p:nvPr/>
        </p:nvSpPr>
        <p:spPr>
          <a:xfrm>
            <a:off x="5027953" y="3815505"/>
            <a:ext cx="690972" cy="223827"/>
          </a:xfrm>
          <a:prstGeom prst="roundRect">
            <a:avLst/>
          </a:prstGeom>
          <a:gradFill>
            <a:gsLst>
              <a:gs pos="1667">
                <a:srgbClr val="CC9900"/>
              </a:gs>
              <a:gs pos="52000">
                <a:srgbClr val="FFFFFF"/>
              </a:gs>
              <a:gs pos="100000">
                <a:srgbClr val="CC9900"/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000" b="1" kern="0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農協等</a:t>
            </a:r>
          </a:p>
        </p:txBody>
      </p:sp>
      <p:sp>
        <p:nvSpPr>
          <p:cNvPr id="56" name="角丸四角形 51">
            <a:extLst>
              <a:ext uri="{FF2B5EF4-FFF2-40B4-BE49-F238E27FC236}">
                <a16:creationId xmlns:a16="http://schemas.microsoft.com/office/drawing/2014/main" id="{DDEAF127-BCF3-4CA6-F942-C19E7A7EE8A1}"/>
              </a:ext>
            </a:extLst>
          </p:cNvPr>
          <p:cNvSpPr>
            <a:spLocks noChangeAspect="1"/>
          </p:cNvSpPr>
          <p:nvPr/>
        </p:nvSpPr>
        <p:spPr>
          <a:xfrm>
            <a:off x="6330131" y="3255946"/>
            <a:ext cx="860548" cy="262435"/>
          </a:xfrm>
          <a:prstGeom prst="roundRect">
            <a:avLst/>
          </a:prstGeom>
          <a:gradFill>
            <a:gsLst>
              <a:gs pos="1667">
                <a:srgbClr val="CC9900"/>
              </a:gs>
              <a:gs pos="52000">
                <a:srgbClr val="FFFFFF"/>
              </a:gs>
              <a:gs pos="100000">
                <a:srgbClr val="CC9900"/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000" b="1" kern="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畜産農家側</a:t>
            </a:r>
            <a:endParaRPr kumimoji="0" lang="ja-JP" altLang="en-US" sz="1000" b="1" kern="0" dirty="0">
              <a:solidFill>
                <a:srgbClr val="00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7" name="角丸四角形 50">
            <a:extLst>
              <a:ext uri="{FF2B5EF4-FFF2-40B4-BE49-F238E27FC236}">
                <a16:creationId xmlns:a16="http://schemas.microsoft.com/office/drawing/2014/main" id="{0B3976E7-5AEC-2F34-B9E5-C8655D1863F3}"/>
              </a:ext>
            </a:extLst>
          </p:cNvPr>
          <p:cNvSpPr>
            <a:spLocks noChangeAspect="1"/>
          </p:cNvSpPr>
          <p:nvPr/>
        </p:nvSpPr>
        <p:spPr>
          <a:xfrm>
            <a:off x="451069" y="3288133"/>
            <a:ext cx="909199" cy="262437"/>
          </a:xfrm>
          <a:prstGeom prst="roundRect">
            <a:avLst>
              <a:gd name="adj" fmla="val 9819"/>
            </a:avLst>
          </a:prstGeom>
          <a:gradFill flip="none" rotWithShape="1">
            <a:gsLst>
              <a:gs pos="0">
                <a:srgbClr val="ED7D31">
                  <a:lumMod val="60000"/>
                  <a:lumOff val="40000"/>
                </a:srgbClr>
              </a:gs>
              <a:gs pos="50000">
                <a:srgbClr val="FFFFFF">
                  <a:lumMod val="40000"/>
                  <a:lumOff val="60000"/>
                </a:srgbClr>
              </a:gs>
              <a:gs pos="100000">
                <a:srgbClr val="ED7D31">
                  <a:lumMod val="60000"/>
                  <a:lumOff val="40000"/>
                </a:srgbClr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耕種農家側</a:t>
            </a:r>
            <a:endParaRPr kumimoji="0" lang="en-US" altLang="ja-JP" sz="1000" b="1" i="0" u="none" strike="noStrike" kern="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59C11DE0-721B-17F2-9352-6DB0C00A9DCC}"/>
              </a:ext>
            </a:extLst>
          </p:cNvPr>
          <p:cNvSpPr/>
          <p:nvPr/>
        </p:nvSpPr>
        <p:spPr>
          <a:xfrm>
            <a:off x="4429671" y="3346112"/>
            <a:ext cx="1374657" cy="287141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①現地事前確認</a:t>
            </a:r>
            <a:endParaRPr kumimoji="0" lang="en-US" altLang="ja-JP" sz="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②現地事前確認結果通知</a:t>
            </a:r>
            <a:endParaRPr kumimoji="0" lang="en-US" altLang="ja-JP" sz="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9" name="四角形: 角を丸くする 58">
            <a:extLst>
              <a:ext uri="{FF2B5EF4-FFF2-40B4-BE49-F238E27FC236}">
                <a16:creationId xmlns:a16="http://schemas.microsoft.com/office/drawing/2014/main" id="{A61AD753-E3C2-9D60-118E-9C568C0A62A2}"/>
              </a:ext>
            </a:extLst>
          </p:cNvPr>
          <p:cNvSpPr/>
          <p:nvPr/>
        </p:nvSpPr>
        <p:spPr>
          <a:xfrm>
            <a:off x="1765765" y="3380322"/>
            <a:ext cx="1374657" cy="287141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①現地事前確認</a:t>
            </a:r>
            <a:endParaRPr kumimoji="0" lang="en-US" altLang="ja-JP" sz="8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99FF2799-D48B-07CF-D104-483D3834A2F0}"/>
              </a:ext>
            </a:extLst>
          </p:cNvPr>
          <p:cNvCxnSpPr>
            <a:cxnSpLocks/>
            <a:endCxn id="56" idx="1"/>
          </p:cNvCxnSpPr>
          <p:nvPr/>
        </p:nvCxnSpPr>
        <p:spPr>
          <a:xfrm flipV="1">
            <a:off x="4341872" y="3387164"/>
            <a:ext cx="1988259" cy="682168"/>
          </a:xfrm>
          <a:prstGeom prst="straightConnector1">
            <a:avLst/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30441481-78FC-DD74-54C6-3B11858CF73C}"/>
              </a:ext>
            </a:extLst>
          </p:cNvPr>
          <p:cNvCxnSpPr>
            <a:cxnSpLocks/>
            <a:endCxn id="57" idx="3"/>
          </p:cNvCxnSpPr>
          <p:nvPr/>
        </p:nvCxnSpPr>
        <p:spPr>
          <a:xfrm flipH="1" flipV="1">
            <a:off x="1360268" y="3419352"/>
            <a:ext cx="1809816" cy="649980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62" name="角丸四角形 50">
            <a:extLst>
              <a:ext uri="{FF2B5EF4-FFF2-40B4-BE49-F238E27FC236}">
                <a16:creationId xmlns:a16="http://schemas.microsoft.com/office/drawing/2014/main" id="{AD580737-6876-E3D9-4248-64E7EBAA3231}"/>
              </a:ext>
            </a:extLst>
          </p:cNvPr>
          <p:cNvSpPr>
            <a:spLocks/>
          </p:cNvSpPr>
          <p:nvPr/>
        </p:nvSpPr>
        <p:spPr>
          <a:xfrm>
            <a:off x="1604164" y="6846796"/>
            <a:ext cx="900000" cy="223827"/>
          </a:xfrm>
          <a:prstGeom prst="roundRect">
            <a:avLst>
              <a:gd name="adj" fmla="val 9819"/>
            </a:avLst>
          </a:prstGeom>
          <a:gradFill flip="none" rotWithShape="1">
            <a:gsLst>
              <a:gs pos="0">
                <a:srgbClr val="ED7D31">
                  <a:lumMod val="60000"/>
                  <a:lumOff val="40000"/>
                </a:srgbClr>
              </a:gs>
              <a:gs pos="50000">
                <a:srgbClr val="FFFFFF">
                  <a:lumMod val="40000"/>
                  <a:lumOff val="60000"/>
                </a:srgbClr>
              </a:gs>
              <a:gs pos="100000">
                <a:srgbClr val="ED7D31">
                  <a:lumMod val="60000"/>
                  <a:lumOff val="40000"/>
                </a:srgbClr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再生協議会等</a:t>
            </a:r>
            <a:endParaRPr kumimoji="0" lang="en-US" altLang="ja-JP" sz="1000" b="1" i="0" u="none" strike="noStrike" kern="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3" name="角丸四角形 51">
            <a:extLst>
              <a:ext uri="{FF2B5EF4-FFF2-40B4-BE49-F238E27FC236}">
                <a16:creationId xmlns:a16="http://schemas.microsoft.com/office/drawing/2014/main" id="{C1D8CAF7-3673-C367-2C68-B250125536AA}"/>
              </a:ext>
            </a:extLst>
          </p:cNvPr>
          <p:cNvSpPr>
            <a:spLocks noChangeAspect="1"/>
          </p:cNvSpPr>
          <p:nvPr/>
        </p:nvSpPr>
        <p:spPr>
          <a:xfrm>
            <a:off x="5036641" y="6852492"/>
            <a:ext cx="690972" cy="223827"/>
          </a:xfrm>
          <a:prstGeom prst="roundRect">
            <a:avLst/>
          </a:prstGeom>
          <a:gradFill>
            <a:gsLst>
              <a:gs pos="1667">
                <a:srgbClr val="CC9900"/>
              </a:gs>
              <a:gs pos="52000">
                <a:srgbClr val="FFFFFF"/>
              </a:gs>
              <a:gs pos="100000">
                <a:srgbClr val="CC9900"/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000" b="1" kern="0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農協等</a:t>
            </a:r>
          </a:p>
        </p:txBody>
      </p:sp>
      <p:sp>
        <p:nvSpPr>
          <p:cNvPr id="64" name="四角形: 角を丸くする 63">
            <a:extLst>
              <a:ext uri="{FF2B5EF4-FFF2-40B4-BE49-F238E27FC236}">
                <a16:creationId xmlns:a16="http://schemas.microsoft.com/office/drawing/2014/main" id="{70EDBB45-58CC-074E-9364-12A055173DD4}"/>
              </a:ext>
            </a:extLst>
          </p:cNvPr>
          <p:cNvSpPr>
            <a:spLocks noChangeAspect="1"/>
          </p:cNvSpPr>
          <p:nvPr/>
        </p:nvSpPr>
        <p:spPr>
          <a:xfrm>
            <a:off x="249154" y="4717785"/>
            <a:ext cx="7100779" cy="2504671"/>
          </a:xfrm>
          <a:prstGeom prst="roundRect">
            <a:avLst>
              <a:gd name="adj" fmla="val 5829"/>
            </a:avLst>
          </a:prstGeom>
          <a:noFill/>
          <a:ln w="38100" cap="flat" cmpd="sng" algn="ctr">
            <a:solidFill>
              <a:srgbClr val="FF66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游ゴシック Light"/>
              <a:cs typeface="+mn-cs"/>
            </a:endParaRPr>
          </a:p>
        </p:txBody>
      </p:sp>
      <p:sp>
        <p:nvSpPr>
          <p:cNvPr id="65" name="四角形: 角を丸くする 64">
            <a:extLst>
              <a:ext uri="{FF2B5EF4-FFF2-40B4-BE49-F238E27FC236}">
                <a16:creationId xmlns:a16="http://schemas.microsoft.com/office/drawing/2014/main" id="{2CDD045B-3815-936B-4277-11FAB681BEDD}"/>
              </a:ext>
            </a:extLst>
          </p:cNvPr>
          <p:cNvSpPr>
            <a:spLocks noChangeAspect="1"/>
          </p:cNvSpPr>
          <p:nvPr/>
        </p:nvSpPr>
        <p:spPr>
          <a:xfrm>
            <a:off x="3119583" y="7071362"/>
            <a:ext cx="1191341" cy="287141"/>
          </a:xfrm>
          <a:prstGeom prst="roundRect">
            <a:avLst>
              <a:gd name="adj" fmla="val 4415"/>
            </a:avLst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游ゴシック Light"/>
                <a:cs typeface="+mn-cs"/>
              </a:rPr>
              <a:t>耕畜連携協議会 </a:t>
            </a:r>
          </a:p>
        </p:txBody>
      </p:sp>
      <p:sp>
        <p:nvSpPr>
          <p:cNvPr id="66" name="角丸四角形 51">
            <a:extLst>
              <a:ext uri="{FF2B5EF4-FFF2-40B4-BE49-F238E27FC236}">
                <a16:creationId xmlns:a16="http://schemas.microsoft.com/office/drawing/2014/main" id="{927AC0D5-8BE1-7414-5C81-B0B0AC58F0D9}"/>
              </a:ext>
            </a:extLst>
          </p:cNvPr>
          <p:cNvSpPr>
            <a:spLocks noChangeAspect="1"/>
          </p:cNvSpPr>
          <p:nvPr/>
        </p:nvSpPr>
        <p:spPr>
          <a:xfrm>
            <a:off x="5694128" y="4882523"/>
            <a:ext cx="860548" cy="262435"/>
          </a:xfrm>
          <a:prstGeom prst="roundRect">
            <a:avLst/>
          </a:prstGeom>
          <a:gradFill>
            <a:gsLst>
              <a:gs pos="1667">
                <a:srgbClr val="CC9900"/>
              </a:gs>
              <a:gs pos="52000">
                <a:srgbClr val="FFFFFF"/>
              </a:gs>
              <a:gs pos="100000">
                <a:srgbClr val="CC9900"/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000" b="1" kern="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畜産農家側</a:t>
            </a:r>
            <a:endParaRPr kumimoji="0" lang="ja-JP" altLang="en-US" sz="1000" b="1" kern="0" dirty="0">
              <a:solidFill>
                <a:srgbClr val="00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C41CD53A-6F0F-C7D7-535C-7B582EF43F95}"/>
              </a:ext>
            </a:extLst>
          </p:cNvPr>
          <p:cNvSpPr txBox="1">
            <a:spLocks noChangeAspect="1"/>
          </p:cNvSpPr>
          <p:nvPr/>
        </p:nvSpPr>
        <p:spPr>
          <a:xfrm>
            <a:off x="3200532" y="5643372"/>
            <a:ext cx="11028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8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飼料の提供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8F8415F4-343F-5E3E-CA96-E7524EDBEDD8}"/>
              </a:ext>
            </a:extLst>
          </p:cNvPr>
          <p:cNvSpPr txBox="1">
            <a:spLocks noChangeAspect="1"/>
          </p:cNvSpPr>
          <p:nvPr/>
        </p:nvSpPr>
        <p:spPr>
          <a:xfrm>
            <a:off x="2380318" y="6047142"/>
            <a:ext cx="28215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8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たい肥、飼料分析・給与情報等の提供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C149FB73-9E7C-9BAB-F6E7-A68F9A3541D2}"/>
              </a:ext>
            </a:extLst>
          </p:cNvPr>
          <p:cNvSpPr txBox="1"/>
          <p:nvPr/>
        </p:nvSpPr>
        <p:spPr>
          <a:xfrm>
            <a:off x="2035629" y="1377173"/>
            <a:ext cx="1001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ja-JP" altLang="en-US" sz="800" b="1" dirty="0">
                <a:solidFill>
                  <a:prstClr val="black">
                    <a:lumMod val="65000"/>
                    <a:lumOff val="35000"/>
                  </a:prst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①マッチング申請</a:t>
            </a:r>
            <a:endParaRPr lang="en-US" altLang="ja-JP" sz="800" b="1" dirty="0">
              <a:solidFill>
                <a:prstClr val="black">
                  <a:lumMod val="65000"/>
                  <a:lumOff val="35000"/>
                </a:prst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defRPr/>
            </a:pPr>
            <a:r>
              <a:rPr lang="ja-JP" altLang="en-US" sz="800" b="1" dirty="0">
                <a:solidFill>
                  <a:prstClr val="black">
                    <a:lumMod val="65000"/>
                    <a:lumOff val="35000"/>
                  </a:prst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（マッチング相手がいない場合）</a:t>
            </a:r>
            <a:endParaRPr lang="en-US" altLang="ja-JP" sz="800" b="1" dirty="0">
              <a:solidFill>
                <a:prstClr val="black">
                  <a:lumMod val="65000"/>
                  <a:lumOff val="35000"/>
                </a:prst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7792F558-CB9D-2E29-8987-8224913A3D3E}"/>
              </a:ext>
            </a:extLst>
          </p:cNvPr>
          <p:cNvCxnSpPr>
            <a:cxnSpLocks/>
          </p:cNvCxnSpPr>
          <p:nvPr/>
        </p:nvCxnSpPr>
        <p:spPr>
          <a:xfrm>
            <a:off x="1365656" y="1526503"/>
            <a:ext cx="1746496" cy="645000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788CA245-BB3A-8437-FDFC-6E1181808FC1}"/>
              </a:ext>
            </a:extLst>
          </p:cNvPr>
          <p:cNvSpPr txBox="1">
            <a:spLocks noChangeAspect="1"/>
          </p:cNvSpPr>
          <p:nvPr/>
        </p:nvSpPr>
        <p:spPr>
          <a:xfrm>
            <a:off x="2862984" y="5238184"/>
            <a:ext cx="18522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ja-JP" altLang="en-US" sz="8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長期の利用供給契約（３年以上）</a:t>
            </a:r>
          </a:p>
        </p:txBody>
      </p:sp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9CA16DE6-B933-4A2F-DCFD-AC2C63E44016}"/>
              </a:ext>
            </a:extLst>
          </p:cNvPr>
          <p:cNvSpPr/>
          <p:nvPr/>
        </p:nvSpPr>
        <p:spPr>
          <a:xfrm>
            <a:off x="234749" y="7672388"/>
            <a:ext cx="7179856" cy="1267504"/>
          </a:xfrm>
          <a:prstGeom prst="roundRect">
            <a:avLst>
              <a:gd name="adj" fmla="val 6645"/>
            </a:avLst>
          </a:prstGeom>
          <a:solidFill>
            <a:srgbClr val="ED7D31">
              <a:alpha val="2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3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2743D3EA-BD48-E4DF-1022-A142A8362FE5}"/>
              </a:ext>
            </a:extLst>
          </p:cNvPr>
          <p:cNvSpPr txBox="1"/>
          <p:nvPr/>
        </p:nvSpPr>
        <p:spPr>
          <a:xfrm>
            <a:off x="158136" y="7464349"/>
            <a:ext cx="39319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４．交付申請及び実績報告（必要に応じて現地事後確認も実施）</a:t>
            </a:r>
            <a:endParaRPr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D4FCF69E-F757-23D0-DDF7-7CFFAA12FBAD}"/>
              </a:ext>
            </a:extLst>
          </p:cNvPr>
          <p:cNvSpPr txBox="1"/>
          <p:nvPr/>
        </p:nvSpPr>
        <p:spPr>
          <a:xfrm>
            <a:off x="6437" y="8945144"/>
            <a:ext cx="14936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</a:t>
            </a:r>
            <a:r>
              <a:rPr lang="ja-JP" altLang="en-US" sz="1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．補助金</a:t>
            </a:r>
            <a:r>
              <a:rPr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の受給</a:t>
            </a:r>
            <a:endParaRPr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正方形/長方形 74">
            <a:extLst>
              <a:ext uri="{FF2B5EF4-FFF2-40B4-BE49-F238E27FC236}">
                <a16:creationId xmlns:a16="http://schemas.microsoft.com/office/drawing/2014/main" id="{E05BBF07-1D87-DC81-5DE8-0E69CA715F5B}"/>
              </a:ext>
            </a:extLst>
          </p:cNvPr>
          <p:cNvSpPr/>
          <p:nvPr/>
        </p:nvSpPr>
        <p:spPr>
          <a:xfrm>
            <a:off x="4934566" y="7751848"/>
            <a:ext cx="2368896" cy="771672"/>
          </a:xfrm>
          <a:prstGeom prst="rect">
            <a:avLst/>
          </a:prstGeom>
          <a:gradFill flip="none" rotWithShape="1">
            <a:gsLst>
              <a:gs pos="0">
                <a:sysClr val="window" lastClr="FFFFFF"/>
              </a:gs>
              <a:gs pos="100000">
                <a:srgbClr val="70AD47">
                  <a:lumMod val="60000"/>
                  <a:lumOff val="40000"/>
                </a:srgbClr>
              </a:gs>
            </a:gsLst>
            <a:lin ang="0" scaled="1"/>
            <a:tileRect/>
          </a:gradFill>
          <a:ln w="19050" cap="flat" cmpd="sng" algn="ctr">
            <a:solidFill>
              <a:srgbClr val="92D05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游ゴシック Light"/>
              <a:cs typeface="+mn-cs"/>
            </a:endParaRPr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10E56AE5-4F86-A201-036C-21FA17E8C0D5}"/>
              </a:ext>
            </a:extLst>
          </p:cNvPr>
          <p:cNvSpPr/>
          <p:nvPr/>
        </p:nvSpPr>
        <p:spPr>
          <a:xfrm>
            <a:off x="306165" y="7751847"/>
            <a:ext cx="2308169" cy="771673"/>
          </a:xfrm>
          <a:prstGeom prst="rect">
            <a:avLst/>
          </a:prstGeom>
          <a:gradFill flip="none" rotWithShape="1">
            <a:gsLst>
              <a:gs pos="0">
                <a:srgbClr val="FFC000">
                  <a:lumMod val="5000"/>
                  <a:lumOff val="95000"/>
                </a:srgbClr>
              </a:gs>
              <a:gs pos="74000">
                <a:srgbClr val="FFC000">
                  <a:lumMod val="45000"/>
                  <a:lumOff val="55000"/>
                </a:srgbClr>
              </a:gs>
              <a:gs pos="83000">
                <a:srgbClr val="FFC000">
                  <a:lumMod val="45000"/>
                  <a:lumOff val="55000"/>
                </a:srgbClr>
              </a:gs>
              <a:gs pos="100000">
                <a:srgbClr val="FFC000">
                  <a:lumMod val="30000"/>
                  <a:lumOff val="70000"/>
                </a:srgbClr>
              </a:gs>
            </a:gsLst>
            <a:lin ang="10800000" scaled="1"/>
            <a:tileRect/>
          </a:gradFill>
          <a:ln w="19050" cap="flat" cmpd="sng" algn="ctr">
            <a:solidFill>
              <a:srgbClr val="FFC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游ゴシック Light"/>
              <a:cs typeface="+mn-cs"/>
            </a:endParaRPr>
          </a:p>
        </p:txBody>
      </p:sp>
      <p:sp>
        <p:nvSpPr>
          <p:cNvPr id="77" name="角丸四角形 50">
            <a:extLst>
              <a:ext uri="{FF2B5EF4-FFF2-40B4-BE49-F238E27FC236}">
                <a16:creationId xmlns:a16="http://schemas.microsoft.com/office/drawing/2014/main" id="{B7C3ABA2-6448-2F0D-2631-EC9F980875B9}"/>
              </a:ext>
            </a:extLst>
          </p:cNvPr>
          <p:cNvSpPr>
            <a:spLocks/>
          </p:cNvSpPr>
          <p:nvPr/>
        </p:nvSpPr>
        <p:spPr>
          <a:xfrm>
            <a:off x="1652543" y="8375830"/>
            <a:ext cx="900000" cy="223827"/>
          </a:xfrm>
          <a:prstGeom prst="roundRect">
            <a:avLst>
              <a:gd name="adj" fmla="val 9819"/>
            </a:avLst>
          </a:prstGeom>
          <a:gradFill flip="none" rotWithShape="1">
            <a:gsLst>
              <a:gs pos="0">
                <a:srgbClr val="ED7D31">
                  <a:lumMod val="60000"/>
                  <a:lumOff val="40000"/>
                </a:srgbClr>
              </a:gs>
              <a:gs pos="50000">
                <a:srgbClr val="FFFFFF">
                  <a:lumMod val="40000"/>
                  <a:lumOff val="60000"/>
                </a:srgbClr>
              </a:gs>
              <a:gs pos="100000">
                <a:srgbClr val="ED7D31">
                  <a:lumMod val="60000"/>
                  <a:lumOff val="40000"/>
                </a:srgbClr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再生協議会等</a:t>
            </a:r>
            <a:endParaRPr kumimoji="0" lang="en-US" altLang="ja-JP" sz="1000" b="1" i="0" u="none" strike="noStrike" kern="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8" name="角丸四角形 51">
            <a:extLst>
              <a:ext uri="{FF2B5EF4-FFF2-40B4-BE49-F238E27FC236}">
                <a16:creationId xmlns:a16="http://schemas.microsoft.com/office/drawing/2014/main" id="{6B557252-48D3-EAB6-F6D4-F292B6B322BD}"/>
              </a:ext>
            </a:extLst>
          </p:cNvPr>
          <p:cNvSpPr>
            <a:spLocks noChangeAspect="1"/>
          </p:cNvSpPr>
          <p:nvPr/>
        </p:nvSpPr>
        <p:spPr>
          <a:xfrm>
            <a:off x="5027953" y="8360865"/>
            <a:ext cx="690972" cy="223827"/>
          </a:xfrm>
          <a:prstGeom prst="roundRect">
            <a:avLst/>
          </a:prstGeom>
          <a:gradFill>
            <a:gsLst>
              <a:gs pos="1667">
                <a:srgbClr val="CC9900"/>
              </a:gs>
              <a:gs pos="52000">
                <a:srgbClr val="FFFFFF"/>
              </a:gs>
              <a:gs pos="100000">
                <a:srgbClr val="CC9900"/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000" b="1" kern="0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農協等</a:t>
            </a:r>
          </a:p>
        </p:txBody>
      </p:sp>
      <p:sp>
        <p:nvSpPr>
          <p:cNvPr id="79" name="角丸四角形 51">
            <a:extLst>
              <a:ext uri="{FF2B5EF4-FFF2-40B4-BE49-F238E27FC236}">
                <a16:creationId xmlns:a16="http://schemas.microsoft.com/office/drawing/2014/main" id="{D6CED3B6-39F5-AE56-D118-4504C525602A}"/>
              </a:ext>
            </a:extLst>
          </p:cNvPr>
          <p:cNvSpPr>
            <a:spLocks noChangeAspect="1"/>
          </p:cNvSpPr>
          <p:nvPr/>
        </p:nvSpPr>
        <p:spPr>
          <a:xfrm>
            <a:off x="6330131" y="7801306"/>
            <a:ext cx="860548" cy="262435"/>
          </a:xfrm>
          <a:prstGeom prst="roundRect">
            <a:avLst/>
          </a:prstGeom>
          <a:gradFill>
            <a:gsLst>
              <a:gs pos="1667">
                <a:srgbClr val="CC9900"/>
              </a:gs>
              <a:gs pos="52000">
                <a:srgbClr val="FFFFFF"/>
              </a:gs>
              <a:gs pos="100000">
                <a:srgbClr val="CC9900"/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000" b="1" kern="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畜産農家側</a:t>
            </a:r>
            <a:endParaRPr kumimoji="0" lang="ja-JP" altLang="en-US" sz="1000" b="1" kern="0" dirty="0">
              <a:solidFill>
                <a:srgbClr val="00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80" name="角丸四角形 50">
            <a:extLst>
              <a:ext uri="{FF2B5EF4-FFF2-40B4-BE49-F238E27FC236}">
                <a16:creationId xmlns:a16="http://schemas.microsoft.com/office/drawing/2014/main" id="{101DF868-6D9D-4CC4-C5B3-B9BB55FF6D22}"/>
              </a:ext>
            </a:extLst>
          </p:cNvPr>
          <p:cNvSpPr>
            <a:spLocks noChangeAspect="1"/>
          </p:cNvSpPr>
          <p:nvPr/>
        </p:nvSpPr>
        <p:spPr>
          <a:xfrm>
            <a:off x="451069" y="7833493"/>
            <a:ext cx="909199" cy="262437"/>
          </a:xfrm>
          <a:prstGeom prst="roundRect">
            <a:avLst>
              <a:gd name="adj" fmla="val 9819"/>
            </a:avLst>
          </a:prstGeom>
          <a:gradFill flip="none" rotWithShape="1">
            <a:gsLst>
              <a:gs pos="0">
                <a:srgbClr val="ED7D31">
                  <a:lumMod val="60000"/>
                  <a:lumOff val="40000"/>
                </a:srgbClr>
              </a:gs>
              <a:gs pos="50000">
                <a:srgbClr val="FFFFFF">
                  <a:lumMod val="40000"/>
                  <a:lumOff val="60000"/>
                </a:srgbClr>
              </a:gs>
              <a:gs pos="100000">
                <a:srgbClr val="ED7D31">
                  <a:lumMod val="60000"/>
                  <a:lumOff val="40000"/>
                </a:srgbClr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耕種農家側</a:t>
            </a:r>
            <a:endParaRPr kumimoji="0" lang="en-US" altLang="ja-JP" sz="1000" b="1" i="0" u="none" strike="noStrike" kern="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08B59214-0B95-3A92-96FF-82BA8FEDB9AE}"/>
              </a:ext>
            </a:extLst>
          </p:cNvPr>
          <p:cNvCxnSpPr>
            <a:cxnSpLocks/>
          </p:cNvCxnSpPr>
          <p:nvPr/>
        </p:nvCxnSpPr>
        <p:spPr>
          <a:xfrm flipH="1">
            <a:off x="4205288" y="7930931"/>
            <a:ext cx="2112384" cy="650313"/>
          </a:xfrm>
          <a:prstGeom prst="straightConnector1">
            <a:avLst/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82" name="四角形: 角を丸くする 81">
            <a:extLst>
              <a:ext uri="{FF2B5EF4-FFF2-40B4-BE49-F238E27FC236}">
                <a16:creationId xmlns:a16="http://schemas.microsoft.com/office/drawing/2014/main" id="{41785E15-1D19-E22E-3B99-BAF67B65B6E8}"/>
              </a:ext>
            </a:extLst>
          </p:cNvPr>
          <p:cNvSpPr/>
          <p:nvPr/>
        </p:nvSpPr>
        <p:spPr>
          <a:xfrm>
            <a:off x="5606429" y="8135786"/>
            <a:ext cx="1609259" cy="240601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交付申請及び実績の報告</a:t>
            </a:r>
          </a:p>
        </p:txBody>
      </p:sp>
      <p:sp>
        <p:nvSpPr>
          <p:cNvPr id="83" name="四角形: 角を丸くする 82">
            <a:extLst>
              <a:ext uri="{FF2B5EF4-FFF2-40B4-BE49-F238E27FC236}">
                <a16:creationId xmlns:a16="http://schemas.microsoft.com/office/drawing/2014/main" id="{520D19BA-EA16-B6C5-373B-D6591F8757AC}"/>
              </a:ext>
            </a:extLst>
          </p:cNvPr>
          <p:cNvSpPr/>
          <p:nvPr/>
        </p:nvSpPr>
        <p:spPr>
          <a:xfrm>
            <a:off x="234749" y="9161163"/>
            <a:ext cx="7179856" cy="596931"/>
          </a:xfrm>
          <a:prstGeom prst="roundRect">
            <a:avLst>
              <a:gd name="adj" fmla="val 6645"/>
            </a:avLst>
          </a:prstGeom>
          <a:solidFill>
            <a:srgbClr val="ED7D31">
              <a:alpha val="2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3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84" name="四角形: 角を丸くする 83">
            <a:extLst>
              <a:ext uri="{FF2B5EF4-FFF2-40B4-BE49-F238E27FC236}">
                <a16:creationId xmlns:a16="http://schemas.microsoft.com/office/drawing/2014/main" id="{4A2BBB6F-29D1-1755-A970-8D0718E39A1B}"/>
              </a:ext>
            </a:extLst>
          </p:cNvPr>
          <p:cNvSpPr/>
          <p:nvPr/>
        </p:nvSpPr>
        <p:spPr>
          <a:xfrm>
            <a:off x="2660468" y="7787933"/>
            <a:ext cx="2054811" cy="363734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※</a:t>
            </a:r>
            <a:r>
              <a:rPr kumimoji="0" lang="ja-JP" alt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現地事後確認＝「２．現地事前確認」</a:t>
            </a:r>
            <a:endParaRPr kumimoji="0" lang="en-US" altLang="ja-JP" sz="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と同様の流れ</a:t>
            </a:r>
            <a:endParaRPr kumimoji="0" lang="en-US" altLang="ja-JP" sz="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85" name="四角形: 角を丸くする 84">
            <a:extLst>
              <a:ext uri="{FF2B5EF4-FFF2-40B4-BE49-F238E27FC236}">
                <a16:creationId xmlns:a16="http://schemas.microsoft.com/office/drawing/2014/main" id="{D2999B0A-2C84-F587-244B-38FB3BABC06C}"/>
              </a:ext>
            </a:extLst>
          </p:cNvPr>
          <p:cNvSpPr>
            <a:spLocks noChangeAspect="1"/>
          </p:cNvSpPr>
          <p:nvPr/>
        </p:nvSpPr>
        <p:spPr>
          <a:xfrm>
            <a:off x="3170084" y="9358975"/>
            <a:ext cx="1191341" cy="287141"/>
          </a:xfrm>
          <a:prstGeom prst="roundRect">
            <a:avLst>
              <a:gd name="adj" fmla="val 4415"/>
            </a:avLst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游ゴシック Light"/>
                <a:cs typeface="+mn-cs"/>
              </a:rPr>
              <a:t>耕畜連携協議会 </a:t>
            </a:r>
          </a:p>
        </p:txBody>
      </p:sp>
      <p:sp>
        <p:nvSpPr>
          <p:cNvPr id="86" name="角丸四角形 51">
            <a:extLst>
              <a:ext uri="{FF2B5EF4-FFF2-40B4-BE49-F238E27FC236}">
                <a16:creationId xmlns:a16="http://schemas.microsoft.com/office/drawing/2014/main" id="{AFE83A05-82FE-1906-E1C2-08C22845B9FF}"/>
              </a:ext>
            </a:extLst>
          </p:cNvPr>
          <p:cNvSpPr>
            <a:spLocks noChangeAspect="1"/>
          </p:cNvSpPr>
          <p:nvPr/>
        </p:nvSpPr>
        <p:spPr>
          <a:xfrm>
            <a:off x="6330131" y="9374229"/>
            <a:ext cx="860548" cy="262435"/>
          </a:xfrm>
          <a:prstGeom prst="roundRect">
            <a:avLst/>
          </a:prstGeom>
          <a:gradFill>
            <a:gsLst>
              <a:gs pos="1667">
                <a:srgbClr val="CC9900"/>
              </a:gs>
              <a:gs pos="52000">
                <a:srgbClr val="FFFFFF"/>
              </a:gs>
              <a:gs pos="100000">
                <a:srgbClr val="CC9900"/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000" b="1" kern="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畜産農家側</a:t>
            </a:r>
            <a:endParaRPr kumimoji="0" lang="ja-JP" altLang="en-US" sz="1000" b="1" kern="0" dirty="0">
              <a:solidFill>
                <a:srgbClr val="00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5E61F626-1CCB-E2CF-0E89-B7D917DE850F}"/>
              </a:ext>
            </a:extLst>
          </p:cNvPr>
          <p:cNvCxnSpPr>
            <a:cxnSpLocks/>
            <a:endCxn id="86" idx="1"/>
          </p:cNvCxnSpPr>
          <p:nvPr/>
        </p:nvCxnSpPr>
        <p:spPr>
          <a:xfrm>
            <a:off x="4367045" y="9502545"/>
            <a:ext cx="1963086" cy="2902"/>
          </a:xfrm>
          <a:prstGeom prst="straightConnector1">
            <a:avLst/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88" name="四角形: 角を丸くする 87">
            <a:extLst>
              <a:ext uri="{FF2B5EF4-FFF2-40B4-BE49-F238E27FC236}">
                <a16:creationId xmlns:a16="http://schemas.microsoft.com/office/drawing/2014/main" id="{4DDDD644-73D2-8CC0-09A5-90FEB57BC2CD}"/>
              </a:ext>
            </a:extLst>
          </p:cNvPr>
          <p:cNvSpPr/>
          <p:nvPr/>
        </p:nvSpPr>
        <p:spPr>
          <a:xfrm>
            <a:off x="5059666" y="9259981"/>
            <a:ext cx="577843" cy="363734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補助金</a:t>
            </a:r>
            <a:endParaRPr kumimoji="0" lang="en-US" altLang="ja-JP" sz="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89" name="四角形: 角を丸くする 88">
            <a:extLst>
              <a:ext uri="{FF2B5EF4-FFF2-40B4-BE49-F238E27FC236}">
                <a16:creationId xmlns:a16="http://schemas.microsoft.com/office/drawing/2014/main" id="{B671373C-60A5-5D01-EF3E-DFB2577006E4}"/>
              </a:ext>
            </a:extLst>
          </p:cNvPr>
          <p:cNvSpPr>
            <a:spLocks noChangeAspect="1"/>
          </p:cNvSpPr>
          <p:nvPr/>
        </p:nvSpPr>
        <p:spPr>
          <a:xfrm>
            <a:off x="261410" y="3156705"/>
            <a:ext cx="7088523" cy="1059767"/>
          </a:xfrm>
          <a:prstGeom prst="roundRect">
            <a:avLst/>
          </a:prstGeom>
          <a:noFill/>
          <a:ln w="38100" cap="flat" cmpd="sng" algn="ctr">
            <a:solidFill>
              <a:srgbClr val="FF66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游ゴシック Light"/>
              <a:cs typeface="+mn-cs"/>
            </a:endParaRPr>
          </a:p>
        </p:txBody>
      </p:sp>
      <p:sp>
        <p:nvSpPr>
          <p:cNvPr id="90" name="四角形: 角を丸くする 89">
            <a:extLst>
              <a:ext uri="{FF2B5EF4-FFF2-40B4-BE49-F238E27FC236}">
                <a16:creationId xmlns:a16="http://schemas.microsoft.com/office/drawing/2014/main" id="{C39182ED-3908-90F5-D2BE-F36354B6A539}"/>
              </a:ext>
            </a:extLst>
          </p:cNvPr>
          <p:cNvSpPr>
            <a:spLocks noChangeAspect="1"/>
          </p:cNvSpPr>
          <p:nvPr/>
        </p:nvSpPr>
        <p:spPr>
          <a:xfrm>
            <a:off x="3150531" y="4071263"/>
            <a:ext cx="1191341" cy="287141"/>
          </a:xfrm>
          <a:prstGeom prst="roundRect">
            <a:avLst>
              <a:gd name="adj" fmla="val 4415"/>
            </a:avLst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游ゴシック Light"/>
                <a:cs typeface="+mn-cs"/>
              </a:rPr>
              <a:t>耕畜連携協議会 </a:t>
            </a:r>
          </a:p>
        </p:txBody>
      </p:sp>
      <p:sp>
        <p:nvSpPr>
          <p:cNvPr id="91" name="四角形: 角を丸くする 90">
            <a:extLst>
              <a:ext uri="{FF2B5EF4-FFF2-40B4-BE49-F238E27FC236}">
                <a16:creationId xmlns:a16="http://schemas.microsoft.com/office/drawing/2014/main" id="{91601631-2B23-E61E-2B8A-862B006B9AD9}"/>
              </a:ext>
            </a:extLst>
          </p:cNvPr>
          <p:cNvSpPr>
            <a:spLocks noChangeAspect="1"/>
          </p:cNvSpPr>
          <p:nvPr/>
        </p:nvSpPr>
        <p:spPr>
          <a:xfrm>
            <a:off x="249155" y="7710570"/>
            <a:ext cx="7088523" cy="1018613"/>
          </a:xfrm>
          <a:prstGeom prst="roundRect">
            <a:avLst/>
          </a:prstGeom>
          <a:noFill/>
          <a:ln w="38100" cap="flat" cmpd="sng" algn="ctr">
            <a:solidFill>
              <a:srgbClr val="FF66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游ゴシック Light"/>
              <a:cs typeface="+mn-cs"/>
            </a:endParaRPr>
          </a:p>
        </p:txBody>
      </p:sp>
      <p:sp>
        <p:nvSpPr>
          <p:cNvPr id="92" name="四角形: 角を丸くする 91">
            <a:extLst>
              <a:ext uri="{FF2B5EF4-FFF2-40B4-BE49-F238E27FC236}">
                <a16:creationId xmlns:a16="http://schemas.microsoft.com/office/drawing/2014/main" id="{DB7BD5ED-47B1-B506-A8D1-29D04F1FF62E}"/>
              </a:ext>
            </a:extLst>
          </p:cNvPr>
          <p:cNvSpPr>
            <a:spLocks noChangeAspect="1"/>
          </p:cNvSpPr>
          <p:nvPr/>
        </p:nvSpPr>
        <p:spPr>
          <a:xfrm>
            <a:off x="3112152" y="8591774"/>
            <a:ext cx="1191341" cy="287141"/>
          </a:xfrm>
          <a:prstGeom prst="roundRect">
            <a:avLst>
              <a:gd name="adj" fmla="val 4415"/>
            </a:avLst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游ゴシック Light"/>
                <a:cs typeface="+mn-cs"/>
              </a:rPr>
              <a:t>耕畜連携協議会 </a:t>
            </a:r>
          </a:p>
        </p:txBody>
      </p:sp>
    </p:spTree>
    <p:extLst>
      <p:ext uri="{BB962C8B-B14F-4D97-AF65-F5344CB8AC3E}">
        <p14:creationId xmlns:p14="http://schemas.microsoft.com/office/powerpoint/2010/main" val="998591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546AA652-6FE4-469C-9EC7-584220622CBC}" vid="{AC2C4DD0-CE0C-4897-A5A4-4FD5F3BE5A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813</Words>
  <Application>Microsoft Office PowerPoint</Application>
  <PresentationFormat>ユーザー設定</PresentationFormat>
  <Paragraphs>124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HG丸ｺﾞｼｯｸM-PRO</vt:lpstr>
      <vt:lpstr>Meiryo UI</vt:lpstr>
      <vt:lpstr>ＭＳ Ｐゴシック</vt:lpstr>
      <vt:lpstr>メイリオ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2023-07-06T08:15:15Z</dcterms:created>
  <dcterms:modified xsi:type="dcterms:W3CDTF">2023-07-06T08:15:36Z</dcterms:modified>
</cp:coreProperties>
</file>