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453219-3D86-4798-A260-3C160C076F10}" v="5" dt="2023-07-06T07:47:44.5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53" d="100"/>
          <a:sy n="53" d="100"/>
        </p:scale>
        <p:origin x="2530" y="62"/>
      </p:cViewPr>
      <p:guideLst>
        <p:guide orient="horz" pos="3368"/>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2263673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3287901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763169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1699433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3406229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1843238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3069763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118366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3742002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563405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8DEF30-4AD9-4633-B3A8-6E6858826E33}" type="datetimeFigureOut">
              <a:rPr kumimoji="1" lang="ja-JP" altLang="en-US" smtClean="0"/>
              <a:t>2023/7/6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103946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F28DEF30-4AD9-4633-B3A8-6E6858826E33}" type="datetimeFigureOut">
              <a:rPr kumimoji="1" lang="ja-JP" altLang="en-US" smtClean="0"/>
              <a:t>2023/7/6</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A0ABD468-955F-4F53-8A57-164DF38C84FB}" type="slidenum">
              <a:rPr kumimoji="1" lang="ja-JP" altLang="en-US" smtClean="0"/>
              <a:t>‹#›</a:t>
            </a:fld>
            <a:endParaRPr kumimoji="1" lang="ja-JP" altLang="en-US"/>
          </a:p>
        </p:txBody>
      </p:sp>
    </p:spTree>
    <p:extLst>
      <p:ext uri="{BB962C8B-B14F-4D97-AF65-F5344CB8AC3E}">
        <p14:creationId xmlns:p14="http://schemas.microsoft.com/office/powerpoint/2010/main" val="396391134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hyperlink" Target="https://apps.apple.com/jp/app/maff%E3%82%A2%E3%83%97%E3%83%AA/id1503326833" TargetMode="External"/><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11" Type="http://schemas.openxmlformats.org/officeDocument/2006/relationships/hyperlink" Target="https://play.google.com/store/apps/details?id=jp.co.maff.maffapp" TargetMode="External"/><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hyperlink" Target="https://www.maff.go.jp/j/chikusan/sinko/shiryo/jikyuu_siryo_yosan/siryou_kannkei_yosann.html" TargetMode="External"/><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3ED14B53-6F22-1D8E-B10B-2CE34F5BF2DB}"/>
              </a:ext>
            </a:extLst>
          </p:cNvPr>
          <p:cNvSpPr/>
          <p:nvPr/>
        </p:nvSpPr>
        <p:spPr>
          <a:xfrm>
            <a:off x="0" y="0"/>
            <a:ext cx="7559675" cy="1017735"/>
          </a:xfrm>
          <a:prstGeom prst="roundRect">
            <a:avLst>
              <a:gd name="adj" fmla="val 0"/>
            </a:avLst>
          </a:prstGeom>
          <a:solidFill>
            <a:srgbClr val="0070C0"/>
          </a:solidFill>
          <a:ln w="38100"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2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耕畜連携マッチングで国産飼料を利用しよう！</a:t>
            </a:r>
            <a:endParaRPr kumimoji="1" lang="en-US" altLang="zh-TW" sz="2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6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a:t>
            </a:r>
            <a:r>
              <a:rPr kumimoji="1" lang="zh-TW" altLang="en-US" sz="16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耕畜連携国産飼料利用拡大対策事業</a:t>
            </a:r>
            <a:r>
              <a:rPr kumimoji="1" lang="ja-JP" altLang="en-US" sz="16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a:t>
            </a:r>
            <a:endParaRPr kumimoji="1" lang="en-US" altLang="zh-TW" sz="16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5" name="正方形/長方形 4">
            <a:extLst>
              <a:ext uri="{FF2B5EF4-FFF2-40B4-BE49-F238E27FC236}">
                <a16:creationId xmlns:a16="http://schemas.microsoft.com/office/drawing/2014/main" id="{1CC3E4C9-B40B-893C-7526-B13356416ED3}"/>
              </a:ext>
            </a:extLst>
          </p:cNvPr>
          <p:cNvSpPr/>
          <p:nvPr/>
        </p:nvSpPr>
        <p:spPr>
          <a:xfrm>
            <a:off x="0" y="5856559"/>
            <a:ext cx="3880389" cy="279575"/>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耕畜連携飼料生産組織取組拡大</a:t>
            </a:r>
            <a:r>
              <a:rPr kumimoji="1" lang="en-US" altLang="ja-JP"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 name="四角形: 角を丸くする 5">
            <a:extLst>
              <a:ext uri="{FF2B5EF4-FFF2-40B4-BE49-F238E27FC236}">
                <a16:creationId xmlns:a16="http://schemas.microsoft.com/office/drawing/2014/main" id="{99482AAC-5F8D-414F-0B86-FCE139DCC8EC}"/>
              </a:ext>
            </a:extLst>
          </p:cNvPr>
          <p:cNvSpPr/>
          <p:nvPr/>
        </p:nvSpPr>
        <p:spPr>
          <a:xfrm>
            <a:off x="70114" y="1792675"/>
            <a:ext cx="7409941" cy="3889442"/>
          </a:xfrm>
          <a:prstGeom prst="roundRect">
            <a:avLst>
              <a:gd name="adj" fmla="val 4977"/>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7" name="正方形/長方形 6">
            <a:extLst>
              <a:ext uri="{FF2B5EF4-FFF2-40B4-BE49-F238E27FC236}">
                <a16:creationId xmlns:a16="http://schemas.microsoft.com/office/drawing/2014/main" id="{6FE8966B-BBA3-6897-20E7-DD20592E54D9}"/>
              </a:ext>
            </a:extLst>
          </p:cNvPr>
          <p:cNvSpPr/>
          <p:nvPr/>
        </p:nvSpPr>
        <p:spPr>
          <a:xfrm>
            <a:off x="93868" y="1345492"/>
            <a:ext cx="1695654" cy="353683"/>
          </a:xfrm>
          <a:prstGeom prst="rect">
            <a:avLst/>
          </a:prstGeom>
          <a:solidFill>
            <a:srgbClr val="0070C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事業内容</a:t>
            </a:r>
            <a:endParaRPr kumimoji="1" lang="en-US" altLang="ja-JP" sz="1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8" name="正方形/長方形 7">
            <a:extLst>
              <a:ext uri="{FF2B5EF4-FFF2-40B4-BE49-F238E27FC236}">
                <a16:creationId xmlns:a16="http://schemas.microsoft.com/office/drawing/2014/main" id="{9492B856-3BED-BA32-9A99-796D6B8B6B0C}"/>
              </a:ext>
            </a:extLst>
          </p:cNvPr>
          <p:cNvSpPr/>
          <p:nvPr/>
        </p:nvSpPr>
        <p:spPr>
          <a:xfrm>
            <a:off x="1" y="1862324"/>
            <a:ext cx="2942704" cy="37297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国産飼料利用供給推進</a:t>
            </a:r>
            <a:r>
              <a:rPr kumimoji="1" lang="en-US" altLang="ja-JP"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endParaRPr kumimoji="1"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9" name="四角形: 角を丸くする 8">
            <a:extLst>
              <a:ext uri="{FF2B5EF4-FFF2-40B4-BE49-F238E27FC236}">
                <a16:creationId xmlns:a16="http://schemas.microsoft.com/office/drawing/2014/main" id="{EE720F9A-FBEA-D358-3BE5-7595A7239F7C}"/>
              </a:ext>
            </a:extLst>
          </p:cNvPr>
          <p:cNvSpPr/>
          <p:nvPr/>
        </p:nvSpPr>
        <p:spPr>
          <a:xfrm>
            <a:off x="475149" y="2798165"/>
            <a:ext cx="6609372" cy="1772632"/>
          </a:xfrm>
          <a:prstGeom prst="roundRect">
            <a:avLst>
              <a:gd name="adj" fmla="val 6645"/>
            </a:avLst>
          </a:prstGeom>
          <a:solidFill>
            <a:srgbClr val="0070C0">
              <a:alpha val="20000"/>
            </a:srgbClr>
          </a:solidFill>
          <a:ln w="381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対象となる畜産農家等</a:t>
            </a:r>
            <a:endParaRPr kumimoji="1" lang="en-US" altLang="ja-JP" sz="13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・酪農、肉用牛、養豚、養鶏の経営体であること</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300" b="0" i="0" u="none" strike="noStrike" kern="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耕畜連携により国産飼料の利用を拡大する</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こと</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・環境法令等による指導等を受けていないこと</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・有効利用されていないたい肥が存在する場合は</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マッチングにより耕種農家等において</a:t>
            </a:r>
            <a:r>
              <a:rPr kumimoji="1" lang="ja-JP" altLang="en-US" sz="1300" b="0" i="0" u="none" strike="noStrike" kern="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肥料利用を拡大する</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こと</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・畜産における「みどりのチェックシート」の取組内容について</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生産活動の点検を行っていること</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0" name="四角形: 角を丸くする 9">
            <a:extLst>
              <a:ext uri="{FF2B5EF4-FFF2-40B4-BE49-F238E27FC236}">
                <a16:creationId xmlns:a16="http://schemas.microsoft.com/office/drawing/2014/main" id="{DD91002E-C4A0-7309-A6FC-AF0EB165D453}"/>
              </a:ext>
            </a:extLst>
          </p:cNvPr>
          <p:cNvSpPr/>
          <p:nvPr/>
        </p:nvSpPr>
        <p:spPr>
          <a:xfrm>
            <a:off x="70114" y="5770388"/>
            <a:ext cx="7409941" cy="4229829"/>
          </a:xfrm>
          <a:prstGeom prst="roundRect">
            <a:avLst>
              <a:gd name="adj" fmla="val 4977"/>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1" name="四角形: 角を丸くする 10">
            <a:extLst>
              <a:ext uri="{FF2B5EF4-FFF2-40B4-BE49-F238E27FC236}">
                <a16:creationId xmlns:a16="http://schemas.microsoft.com/office/drawing/2014/main" id="{3CCC375C-42C8-D2CA-8B97-B80D84422976}"/>
              </a:ext>
            </a:extLst>
          </p:cNvPr>
          <p:cNvSpPr/>
          <p:nvPr/>
        </p:nvSpPr>
        <p:spPr>
          <a:xfrm>
            <a:off x="484650" y="4678480"/>
            <a:ext cx="6590371" cy="931463"/>
          </a:xfrm>
          <a:prstGeom prst="roundRect">
            <a:avLst>
              <a:gd name="adj" fmla="val 6645"/>
            </a:avLst>
          </a:prstGeom>
          <a:solidFill>
            <a:srgbClr val="0070C0">
              <a:alpha val="20000"/>
            </a:srgbClr>
          </a:solidFill>
          <a:ln w="381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対象となる飼料作物</a:t>
            </a:r>
            <a:r>
              <a:rPr kumimoji="1" lang="ja-JP" altLang="en-US" sz="13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・青刈りとうもろこし　　　　　　    </a:t>
            </a:r>
            <a:r>
              <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7,800</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円／ｔ以内</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及び助成単価（補助率定額）</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・ソルゴー（スーダングラスを含む） </a:t>
            </a:r>
            <a:r>
              <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7,800</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円／ｔ以内</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・牧草（飼料用の麦類を含む）　　　 </a:t>
            </a:r>
            <a:r>
              <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7,800</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円／ｔ以内</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・子実用とうもろこし　　　　　　  </a:t>
            </a:r>
            <a:r>
              <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12,000</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円／ｔ以内</a:t>
            </a:r>
          </a:p>
        </p:txBody>
      </p:sp>
      <p:sp>
        <p:nvSpPr>
          <p:cNvPr id="12" name="四角形: 角を丸くする 11">
            <a:extLst>
              <a:ext uri="{FF2B5EF4-FFF2-40B4-BE49-F238E27FC236}">
                <a16:creationId xmlns:a16="http://schemas.microsoft.com/office/drawing/2014/main" id="{A528951C-B0B5-5799-E109-87AB65947112}"/>
              </a:ext>
            </a:extLst>
          </p:cNvPr>
          <p:cNvSpPr/>
          <p:nvPr/>
        </p:nvSpPr>
        <p:spPr>
          <a:xfrm>
            <a:off x="484650" y="6770058"/>
            <a:ext cx="6590371" cy="475756"/>
          </a:xfrm>
          <a:prstGeom prst="roundRect">
            <a:avLst>
              <a:gd name="adj" fmla="val 6645"/>
            </a:avLst>
          </a:prstGeom>
          <a:solidFill>
            <a:srgbClr val="0070C0">
              <a:alpha val="20000"/>
            </a:srgbClr>
          </a:solidFill>
          <a:ln w="381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対象となる組織</a:t>
            </a: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国産飼料利用供給推進の取組の対象となる飼料生産を行う</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飼料生産組織</a:t>
            </a:r>
          </a:p>
        </p:txBody>
      </p:sp>
      <p:sp>
        <p:nvSpPr>
          <p:cNvPr id="13" name="四角形: 角を丸くする 12">
            <a:extLst>
              <a:ext uri="{FF2B5EF4-FFF2-40B4-BE49-F238E27FC236}">
                <a16:creationId xmlns:a16="http://schemas.microsoft.com/office/drawing/2014/main" id="{9D3D6478-C990-D681-5517-76BDF0B43B72}"/>
              </a:ext>
            </a:extLst>
          </p:cNvPr>
          <p:cNvSpPr/>
          <p:nvPr/>
        </p:nvSpPr>
        <p:spPr>
          <a:xfrm>
            <a:off x="475147" y="7362252"/>
            <a:ext cx="6590371" cy="2578026"/>
          </a:xfrm>
          <a:prstGeom prst="roundRect">
            <a:avLst>
              <a:gd name="adj" fmla="val 6645"/>
            </a:avLst>
          </a:prstGeom>
          <a:solidFill>
            <a:srgbClr val="0070C0">
              <a:alpha val="20000"/>
            </a:srgbClr>
          </a:solidFill>
          <a:ln w="381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対象となる機械等（補助率</a:t>
            </a:r>
            <a:r>
              <a:rPr kumimoji="1" lang="en-US" altLang="ja-JP" sz="13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1/2</a:t>
            </a:r>
            <a:r>
              <a:rPr kumimoji="1" lang="ja-JP" altLang="en-US" sz="1300" b="1" i="0" u="sng"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・飼料計量器、飼料播種機械、飼料刈取機械、飼料収穫機械、梱包格納用機械、</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飼料運搬車（注１）、トラクター（注２）、暗渠施工機械、溝切機械の購入又は</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リース</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・簡易保管庫の整備（注３）</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・家畜ふん尿の処理利用に係る運搬（注４）、散布、深耕施肥用機械の購入又は　　</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リース</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・自動操舵ガイダンスシステム、自動操舵装置等の購入、リース又はレンタル</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・保管庫の借り上げ料</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（注５）</a:t>
            </a: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1" lang="en-US" altLang="ja-JP"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sz="13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4" name="テキスト ボックス 13">
            <a:extLst>
              <a:ext uri="{FF2B5EF4-FFF2-40B4-BE49-F238E27FC236}">
                <a16:creationId xmlns:a16="http://schemas.microsoft.com/office/drawing/2014/main" id="{E93FEDA0-23B0-D1A7-DBA1-715D8F721C97}"/>
              </a:ext>
            </a:extLst>
          </p:cNvPr>
          <p:cNvSpPr txBox="1"/>
          <p:nvPr/>
        </p:nvSpPr>
        <p:spPr>
          <a:xfrm>
            <a:off x="484650" y="2143694"/>
            <a:ext cx="6590370" cy="692497"/>
          </a:xfrm>
          <a:prstGeom prst="rect">
            <a:avLst/>
          </a:prstGeom>
          <a:noFill/>
        </p:spPr>
        <p:txBody>
          <a:bodyPr wrap="square" rtlCol="0">
            <a:spAutoFit/>
          </a:bodyPr>
          <a:lstStyle/>
          <a:p>
            <a:pPr defTabSz="914400"/>
            <a:r>
              <a:rPr kumimoji="1" lang="ja-JP" altLang="en-US" sz="1300" dirty="0">
                <a:solidFill>
                  <a:srgbClr val="FF0000"/>
                </a:solidFill>
                <a:latin typeface="メイリオ" panose="020B0604030504040204" pitchFamily="50" charset="-128"/>
                <a:ea typeface="メイリオ" panose="020B0604030504040204" pitchFamily="50" charset="-128"/>
              </a:rPr>
              <a:t>長期（</a:t>
            </a:r>
            <a:r>
              <a:rPr kumimoji="1" lang="en-US" altLang="ja-JP" sz="1300" dirty="0">
                <a:solidFill>
                  <a:srgbClr val="FF0000"/>
                </a:solidFill>
                <a:latin typeface="メイリオ" panose="020B0604030504040204" pitchFamily="50" charset="-128"/>
                <a:ea typeface="メイリオ" panose="020B0604030504040204" pitchFamily="50" charset="-128"/>
              </a:rPr>
              <a:t>3</a:t>
            </a:r>
            <a:r>
              <a:rPr kumimoji="1" lang="ja-JP" altLang="en-US" sz="1300" dirty="0">
                <a:solidFill>
                  <a:srgbClr val="FF0000"/>
                </a:solidFill>
                <a:latin typeface="メイリオ" panose="020B0604030504040204" pitchFamily="50" charset="-128"/>
                <a:ea typeface="メイリオ" panose="020B0604030504040204" pitchFamily="50" charset="-128"/>
              </a:rPr>
              <a:t>年以上）の利用供給契約</a:t>
            </a:r>
            <a:r>
              <a:rPr kumimoji="1" lang="ja-JP" altLang="en-US" sz="1300" dirty="0">
                <a:solidFill>
                  <a:prstClr val="black"/>
                </a:solidFill>
                <a:latin typeface="メイリオ" panose="020B0604030504040204" pitchFamily="50" charset="-128"/>
                <a:ea typeface="メイリオ" panose="020B0604030504040204" pitchFamily="50" charset="-128"/>
              </a:rPr>
              <a:t>に基づき、耕種農家等から対象となる飼料作物の供給を受けた畜産農家等が、</a:t>
            </a:r>
            <a:r>
              <a:rPr kumimoji="1" lang="ja-JP" altLang="en-US" sz="1300" dirty="0">
                <a:solidFill>
                  <a:srgbClr val="FF0000"/>
                </a:solidFill>
                <a:latin typeface="メイリオ" panose="020B0604030504040204" pitchFamily="50" charset="-128"/>
                <a:ea typeface="メイリオ" panose="020B0604030504040204" pitchFamily="50" charset="-128"/>
              </a:rPr>
              <a:t>飼料分析・給与情報等を、当該耕種農家や飼料生産組織等に提供する</a:t>
            </a:r>
            <a:r>
              <a:rPr kumimoji="1" lang="ja-JP" altLang="en-US" sz="1300" dirty="0">
                <a:solidFill>
                  <a:prstClr val="black"/>
                </a:solidFill>
                <a:latin typeface="メイリオ" panose="020B0604030504040204" pitchFamily="50" charset="-128"/>
                <a:ea typeface="メイリオ" panose="020B0604030504040204" pitchFamily="50" charset="-128"/>
              </a:rPr>
              <a:t>取組を支援します。</a:t>
            </a:r>
          </a:p>
        </p:txBody>
      </p:sp>
      <p:sp>
        <p:nvSpPr>
          <p:cNvPr id="15" name="テキスト ボックス 14">
            <a:extLst>
              <a:ext uri="{FF2B5EF4-FFF2-40B4-BE49-F238E27FC236}">
                <a16:creationId xmlns:a16="http://schemas.microsoft.com/office/drawing/2014/main" id="{D9F18C20-D948-D2E4-1F77-C804C0966AB7}"/>
              </a:ext>
            </a:extLst>
          </p:cNvPr>
          <p:cNvSpPr txBox="1"/>
          <p:nvPr/>
        </p:nvSpPr>
        <p:spPr>
          <a:xfrm>
            <a:off x="475146" y="6122596"/>
            <a:ext cx="6590370" cy="692497"/>
          </a:xfrm>
          <a:prstGeom prst="rect">
            <a:avLst/>
          </a:prstGeom>
          <a:noFill/>
        </p:spPr>
        <p:txBody>
          <a:bodyPr wrap="square" rtlCol="0">
            <a:spAutoFit/>
          </a:bodyPr>
          <a:lstStyle/>
          <a:p>
            <a:pPr defTabSz="914400"/>
            <a:r>
              <a:rPr kumimoji="1" lang="ja-JP" altLang="en-US" sz="1300" dirty="0">
                <a:solidFill>
                  <a:prstClr val="black"/>
                </a:solidFill>
                <a:latin typeface="メイリオ" panose="020B0604030504040204" pitchFamily="50" charset="-128"/>
                <a:ea typeface="メイリオ" panose="020B0604030504040204" pitchFamily="50" charset="-128"/>
              </a:rPr>
              <a:t>国産飼料利用供給推進の事業に取り組む場合には、飼料生産組織が</a:t>
            </a:r>
            <a:r>
              <a:rPr kumimoji="1" lang="ja-JP" altLang="en-US" sz="1300" dirty="0">
                <a:solidFill>
                  <a:srgbClr val="FF0000"/>
                </a:solidFill>
                <a:latin typeface="メイリオ" panose="020B0604030504040204" pitchFamily="50" charset="-128"/>
                <a:ea typeface="メイリオ" panose="020B0604030504040204" pitchFamily="50" charset="-128"/>
              </a:rPr>
              <a:t>飼料生産を行うための機械の導入等</a:t>
            </a:r>
            <a:r>
              <a:rPr kumimoji="1" lang="ja-JP" altLang="en-US" sz="1300" dirty="0">
                <a:solidFill>
                  <a:prstClr val="black"/>
                </a:solidFill>
                <a:latin typeface="メイリオ" panose="020B0604030504040204" pitchFamily="50" charset="-128"/>
                <a:ea typeface="メイリオ" panose="020B0604030504040204" pitchFamily="50" charset="-128"/>
              </a:rPr>
              <a:t>、その取組と一体的に実施する</a:t>
            </a:r>
            <a:r>
              <a:rPr kumimoji="1" lang="ja-JP" altLang="en-US" sz="1300" dirty="0">
                <a:solidFill>
                  <a:srgbClr val="FF0000"/>
                </a:solidFill>
                <a:latin typeface="メイリオ" panose="020B0604030504040204" pitchFamily="50" charset="-128"/>
                <a:ea typeface="メイリオ" panose="020B0604030504040204" pitchFamily="50" charset="-128"/>
              </a:rPr>
              <a:t>稲わら収穫等を行うための機械の導入</a:t>
            </a:r>
            <a:r>
              <a:rPr kumimoji="1" lang="ja-JP" altLang="en-US" sz="1300" dirty="0">
                <a:solidFill>
                  <a:prstClr val="black"/>
                </a:solidFill>
                <a:latin typeface="メイリオ" panose="020B0604030504040204" pitchFamily="50" charset="-128"/>
                <a:ea typeface="メイリオ" panose="020B0604030504040204" pitchFamily="50" charset="-128"/>
              </a:rPr>
              <a:t>等を支援します。</a:t>
            </a:r>
          </a:p>
        </p:txBody>
      </p:sp>
      <p:pic>
        <p:nvPicPr>
          <p:cNvPr id="16" name="図 15" descr="挿絵 が含まれている画像&#10;&#10;自動的に生成された説明">
            <a:extLst>
              <a:ext uri="{FF2B5EF4-FFF2-40B4-BE49-F238E27FC236}">
                <a16:creationId xmlns:a16="http://schemas.microsoft.com/office/drawing/2014/main" id="{F8021401-969C-DFF8-B14D-0EE00D267D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8056" y="2914972"/>
            <a:ext cx="1569283" cy="1569283"/>
          </a:xfrm>
          <a:prstGeom prst="rect">
            <a:avLst/>
          </a:prstGeom>
        </p:spPr>
      </p:pic>
      <p:pic>
        <p:nvPicPr>
          <p:cNvPr id="17" name="図 16">
            <a:extLst>
              <a:ext uri="{FF2B5EF4-FFF2-40B4-BE49-F238E27FC236}">
                <a16:creationId xmlns:a16="http://schemas.microsoft.com/office/drawing/2014/main" id="{EF39FAB5-7214-95D5-D544-BC97EBFB55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621033" y="3095844"/>
            <a:ext cx="706767" cy="706767"/>
          </a:xfrm>
          <a:prstGeom prst="rect">
            <a:avLst/>
          </a:prstGeom>
        </p:spPr>
      </p:pic>
      <p:pic>
        <p:nvPicPr>
          <p:cNvPr id="18" name="図 17">
            <a:extLst>
              <a:ext uri="{FF2B5EF4-FFF2-40B4-BE49-F238E27FC236}">
                <a16:creationId xmlns:a16="http://schemas.microsoft.com/office/drawing/2014/main" id="{85F7D282-CED8-C355-95ED-605EC2DFDB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1815" y="2788825"/>
            <a:ext cx="871545" cy="871545"/>
          </a:xfrm>
          <a:prstGeom prst="rect">
            <a:avLst/>
          </a:prstGeom>
        </p:spPr>
      </p:pic>
      <p:sp>
        <p:nvSpPr>
          <p:cNvPr id="19" name="テキスト ボックス 18">
            <a:extLst>
              <a:ext uri="{FF2B5EF4-FFF2-40B4-BE49-F238E27FC236}">
                <a16:creationId xmlns:a16="http://schemas.microsoft.com/office/drawing/2014/main" id="{EF40BBFC-C48B-AA25-352A-7A96595470DF}"/>
              </a:ext>
            </a:extLst>
          </p:cNvPr>
          <p:cNvSpPr txBox="1"/>
          <p:nvPr/>
        </p:nvSpPr>
        <p:spPr>
          <a:xfrm>
            <a:off x="702500" y="5176139"/>
            <a:ext cx="1826141" cy="338554"/>
          </a:xfrm>
          <a:prstGeom prst="rect">
            <a:avLst/>
          </a:prstGeom>
          <a:noFill/>
        </p:spPr>
        <p:txBody>
          <a:bodyPr wrap="none" rtlCol="0">
            <a:spAutoFit/>
          </a:bodyPr>
          <a:lstStyle/>
          <a:p>
            <a:pPr defTabSz="914400"/>
            <a:r>
              <a:rPr kumimoji="1" lang="ja-JP" altLang="en-US" sz="800" b="1" dirty="0">
                <a:solidFill>
                  <a:srgbClr val="FF0000"/>
                </a:solidFill>
                <a:latin typeface="メイリオ" panose="020B0604030504040204" pitchFamily="50" charset="-128"/>
                <a:ea typeface="メイリオ" panose="020B0604030504040204" pitchFamily="50" charset="-128"/>
              </a:rPr>
              <a:t>注：ただし、国産飼料作物について</a:t>
            </a:r>
            <a:endParaRPr kumimoji="1" lang="en-US" altLang="ja-JP" sz="800" b="1" dirty="0">
              <a:solidFill>
                <a:srgbClr val="FF0000"/>
              </a:solidFill>
              <a:latin typeface="メイリオ" panose="020B0604030504040204" pitchFamily="50" charset="-128"/>
              <a:ea typeface="メイリオ" panose="020B0604030504040204" pitchFamily="50" charset="-128"/>
            </a:endParaRPr>
          </a:p>
          <a:p>
            <a:pPr defTabSz="914400"/>
            <a:r>
              <a:rPr kumimoji="1" lang="ja-JP" altLang="en-US" sz="800" b="1" dirty="0">
                <a:solidFill>
                  <a:srgbClr val="FF0000"/>
                </a:solidFill>
                <a:latin typeface="メイリオ" panose="020B0604030504040204" pitchFamily="50" charset="-128"/>
                <a:ea typeface="メイリオ" panose="020B0604030504040204" pitchFamily="50" charset="-128"/>
              </a:rPr>
              <a:t>　　利用拡大した重量とする</a:t>
            </a:r>
          </a:p>
        </p:txBody>
      </p:sp>
      <p:sp>
        <p:nvSpPr>
          <p:cNvPr id="20" name="テキスト ボックス 19">
            <a:extLst>
              <a:ext uri="{FF2B5EF4-FFF2-40B4-BE49-F238E27FC236}">
                <a16:creationId xmlns:a16="http://schemas.microsoft.com/office/drawing/2014/main" id="{4BCCEA88-342D-55D3-22C7-6AE19D1BDC33}"/>
              </a:ext>
            </a:extLst>
          </p:cNvPr>
          <p:cNvSpPr txBox="1"/>
          <p:nvPr/>
        </p:nvSpPr>
        <p:spPr>
          <a:xfrm>
            <a:off x="2598343" y="9053734"/>
            <a:ext cx="4421453" cy="830997"/>
          </a:xfrm>
          <a:prstGeom prst="rect">
            <a:avLst/>
          </a:prstGeom>
          <a:noFill/>
        </p:spPr>
        <p:txBody>
          <a:bodyPr wrap="square" rtlCol="0">
            <a:spAutoFit/>
          </a:bodyPr>
          <a:lstStyle/>
          <a:p>
            <a:pPr defTabSz="914400"/>
            <a:r>
              <a:rPr kumimoji="1" lang="ja-JP" altLang="en-US" sz="800" b="1" dirty="0">
                <a:solidFill>
                  <a:srgbClr val="FF0000"/>
                </a:solidFill>
                <a:latin typeface="メイリオ" panose="020B0604030504040204" pitchFamily="50" charset="-128"/>
                <a:ea typeface="メイリオ" panose="020B0604030504040204" pitchFamily="50" charset="-128"/>
              </a:rPr>
              <a:t>注１：飼料運搬車は飼料運搬専用車に限る</a:t>
            </a:r>
            <a:endParaRPr kumimoji="1" lang="en-US" altLang="ja-JP" sz="800" b="1" dirty="0">
              <a:solidFill>
                <a:srgbClr val="FF0000"/>
              </a:solidFill>
              <a:latin typeface="メイリオ" panose="020B0604030504040204" pitchFamily="50" charset="-128"/>
              <a:ea typeface="メイリオ" panose="020B0604030504040204" pitchFamily="50" charset="-128"/>
            </a:endParaRPr>
          </a:p>
          <a:p>
            <a:pPr defTabSz="914400"/>
            <a:r>
              <a:rPr kumimoji="1" lang="ja-JP" altLang="en-US" sz="800" b="1" dirty="0">
                <a:solidFill>
                  <a:srgbClr val="FF0000"/>
                </a:solidFill>
                <a:latin typeface="メイリオ" panose="020B0604030504040204" pitchFamily="50" charset="-128"/>
                <a:ea typeface="メイリオ" panose="020B0604030504040204" pitchFamily="50" charset="-128"/>
              </a:rPr>
              <a:t>注２：トラクターは、飼料生産に係る機械であってトラクターを動力とする機械と一体的に</a:t>
            </a:r>
            <a:endParaRPr kumimoji="1" lang="en-US" altLang="ja-JP" sz="800" b="1" dirty="0">
              <a:solidFill>
                <a:srgbClr val="FF0000"/>
              </a:solidFill>
              <a:latin typeface="メイリオ" panose="020B0604030504040204" pitchFamily="50" charset="-128"/>
              <a:ea typeface="メイリオ" panose="020B0604030504040204" pitchFamily="50" charset="-128"/>
            </a:endParaRPr>
          </a:p>
          <a:p>
            <a:pPr defTabSz="914400"/>
            <a:r>
              <a:rPr kumimoji="1" lang="ja-JP" altLang="en-US" sz="800" b="1" dirty="0">
                <a:solidFill>
                  <a:srgbClr val="FF0000"/>
                </a:solidFill>
                <a:latin typeface="メイリオ" panose="020B0604030504040204" pitchFamily="50" charset="-128"/>
                <a:ea typeface="メイリオ" panose="020B0604030504040204" pitchFamily="50" charset="-128"/>
              </a:rPr>
              <a:t>　　　導入する場合に助成する</a:t>
            </a:r>
            <a:endParaRPr kumimoji="1" lang="en-US" altLang="ja-JP" sz="800" b="1" dirty="0">
              <a:solidFill>
                <a:srgbClr val="FF0000"/>
              </a:solidFill>
              <a:latin typeface="メイリオ" panose="020B0604030504040204" pitchFamily="50" charset="-128"/>
              <a:ea typeface="メイリオ" panose="020B0604030504040204" pitchFamily="50" charset="-128"/>
            </a:endParaRPr>
          </a:p>
          <a:p>
            <a:pPr defTabSz="914400"/>
            <a:r>
              <a:rPr kumimoji="1" lang="ja-JP" altLang="en-US" sz="800" b="1" dirty="0">
                <a:solidFill>
                  <a:srgbClr val="FF0000"/>
                </a:solidFill>
                <a:latin typeface="メイリオ" panose="020B0604030504040204" pitchFamily="50" charset="-128"/>
                <a:ea typeface="メイリオ" panose="020B0604030504040204" pitchFamily="50" charset="-128"/>
              </a:rPr>
              <a:t>注３：簡易保管庫の整備は撤去・移動が可能な構造のものに限るものとする</a:t>
            </a:r>
            <a:endParaRPr kumimoji="1" lang="en-US" altLang="ja-JP" sz="800" b="1" dirty="0">
              <a:solidFill>
                <a:srgbClr val="FF0000"/>
              </a:solidFill>
              <a:latin typeface="メイリオ" panose="020B0604030504040204" pitchFamily="50" charset="-128"/>
              <a:ea typeface="メイリオ" panose="020B0604030504040204" pitchFamily="50" charset="-128"/>
            </a:endParaRPr>
          </a:p>
          <a:p>
            <a:pPr defTabSz="914400"/>
            <a:r>
              <a:rPr kumimoji="1" lang="ja-JP" altLang="en-US" sz="800" b="1" dirty="0">
                <a:solidFill>
                  <a:srgbClr val="FF0000"/>
                </a:solidFill>
                <a:latin typeface="メイリオ" panose="020B0604030504040204" pitchFamily="50" charset="-128"/>
                <a:ea typeface="メイリオ" panose="020B0604030504040204" pitchFamily="50" charset="-128"/>
              </a:rPr>
              <a:t>注４：家畜ふん尿の処理利用に係る運搬用機械は家畜ふん尿の運搬専用機械に限る</a:t>
            </a:r>
            <a:endParaRPr kumimoji="1" lang="en-US" altLang="ja-JP" sz="800" b="1" dirty="0">
              <a:solidFill>
                <a:srgbClr val="FF0000"/>
              </a:solidFill>
              <a:latin typeface="メイリオ" panose="020B0604030504040204" pitchFamily="50" charset="-128"/>
              <a:ea typeface="メイリオ" panose="020B0604030504040204" pitchFamily="50" charset="-128"/>
            </a:endParaRPr>
          </a:p>
          <a:p>
            <a:pPr defTabSz="914400"/>
            <a:r>
              <a:rPr kumimoji="1" lang="ja-JP" altLang="en-US" sz="800" b="1" dirty="0">
                <a:solidFill>
                  <a:srgbClr val="FF0000"/>
                </a:solidFill>
                <a:latin typeface="メイリオ" panose="020B0604030504040204" pitchFamily="50" charset="-128"/>
                <a:ea typeface="メイリオ" panose="020B0604030504040204" pitchFamily="50" charset="-128"/>
              </a:rPr>
              <a:t>注５：保管庫の借り上げ料については飼料生産組織当たり</a:t>
            </a:r>
            <a:r>
              <a:rPr kumimoji="1" lang="en-US" altLang="ja-JP" sz="800" b="1" dirty="0">
                <a:solidFill>
                  <a:srgbClr val="FF0000"/>
                </a:solidFill>
                <a:latin typeface="メイリオ" panose="020B0604030504040204" pitchFamily="50" charset="-128"/>
                <a:ea typeface="メイリオ" panose="020B0604030504040204" pitchFamily="50" charset="-128"/>
              </a:rPr>
              <a:t>100</a:t>
            </a:r>
            <a:r>
              <a:rPr kumimoji="1" lang="ja-JP" altLang="en-US" sz="800" b="1" dirty="0">
                <a:solidFill>
                  <a:srgbClr val="FF0000"/>
                </a:solidFill>
                <a:latin typeface="メイリオ" panose="020B0604030504040204" pitchFamily="50" charset="-128"/>
                <a:ea typeface="メイリオ" panose="020B0604030504040204" pitchFamily="50" charset="-128"/>
              </a:rPr>
              <a:t>万円以内／年とする</a:t>
            </a:r>
          </a:p>
        </p:txBody>
      </p:sp>
      <p:pic>
        <p:nvPicPr>
          <p:cNvPr id="21" name="図 20" descr="アイコン&#10;&#10;自動的に生成された説明">
            <a:extLst>
              <a:ext uri="{FF2B5EF4-FFF2-40B4-BE49-F238E27FC236}">
                <a16:creationId xmlns:a16="http://schemas.microsoft.com/office/drawing/2014/main" id="{17190235-01E3-7210-3307-447E042CCE51}"/>
              </a:ext>
            </a:extLst>
          </p:cNvPr>
          <p:cNvPicPr>
            <a:picLocks noChangeAspect="1"/>
          </p:cNvPicPr>
          <p:nvPr/>
        </p:nvPicPr>
        <p:blipFill>
          <a:blip r:embed="rId5" cstate="print">
            <a:biLevel thresh="50000"/>
            <a:extLst>
              <a:ext uri="{28A0092B-C50C-407E-A947-70E740481C1C}">
                <a14:useLocalDpi xmlns:a14="http://schemas.microsoft.com/office/drawing/2010/main" val="0"/>
              </a:ext>
            </a:extLst>
          </a:blip>
          <a:stretch>
            <a:fillRect/>
          </a:stretch>
        </p:blipFill>
        <p:spPr>
          <a:xfrm>
            <a:off x="1620247" y="9082754"/>
            <a:ext cx="943896" cy="943896"/>
          </a:xfrm>
          <a:prstGeom prst="rect">
            <a:avLst/>
          </a:prstGeom>
        </p:spPr>
      </p:pic>
      <p:pic>
        <p:nvPicPr>
          <p:cNvPr id="22" name="図 21">
            <a:extLst>
              <a:ext uri="{FF2B5EF4-FFF2-40B4-BE49-F238E27FC236}">
                <a16:creationId xmlns:a16="http://schemas.microsoft.com/office/drawing/2014/main" id="{074DBCB3-1B4C-4ED2-23E5-9E376A42EF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845041" y="9381525"/>
            <a:ext cx="626312" cy="626312"/>
          </a:xfrm>
          <a:prstGeom prst="rect">
            <a:avLst/>
          </a:prstGeom>
        </p:spPr>
      </p:pic>
      <p:sp>
        <p:nvSpPr>
          <p:cNvPr id="23" name="四角形: 角を丸くする 22">
            <a:extLst>
              <a:ext uri="{FF2B5EF4-FFF2-40B4-BE49-F238E27FC236}">
                <a16:creationId xmlns:a16="http://schemas.microsoft.com/office/drawing/2014/main" id="{AC1E3D51-6595-92A5-8F3B-703B2F6E61C6}"/>
              </a:ext>
            </a:extLst>
          </p:cNvPr>
          <p:cNvSpPr/>
          <p:nvPr/>
        </p:nvSpPr>
        <p:spPr>
          <a:xfrm>
            <a:off x="1973580" y="1096516"/>
            <a:ext cx="5492227" cy="623567"/>
          </a:xfrm>
          <a:prstGeom prst="roundRect">
            <a:avLst/>
          </a:prstGeom>
          <a:solidFill>
            <a:sysClr val="window" lastClr="FFFFFF"/>
          </a:solidFill>
          <a:ln w="28575" cap="flat" cmpd="sng" algn="ctr">
            <a:solidFill>
              <a:srgbClr val="5B9BD5">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9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＜対策のポイント＞</a:t>
            </a:r>
            <a:endParaRPr kumimoji="1" lang="en-US" altLang="ja-JP" sz="9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126000" algn="just" defTabSz="914400" eaLnBrk="1" fontAlgn="auto" latinLnBrk="0" hangingPunct="1">
              <a:lnSpc>
                <a:spcPct val="100000"/>
              </a:lnSpc>
              <a:spcBef>
                <a:spcPts val="0"/>
              </a:spcBef>
              <a:spcAft>
                <a:spcPts val="0"/>
              </a:spcAft>
              <a:buClrTx/>
              <a:buSzTx/>
              <a:buFontTx/>
              <a:buNone/>
              <a:tabLst/>
              <a:defRPr/>
            </a:pPr>
            <a:r>
              <a:rPr kumimoji="1" lang="ja-JP" altLang="en-US"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全国団体等の支援の下、</a:t>
            </a:r>
            <a:r>
              <a:rPr kumimoji="1" lang="ja-JP" altLang="en-US" sz="9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畜産農家を支援する農協等が、耕種農家を支援する地域農業再生協議会等と協議会を構築</a:t>
            </a:r>
            <a:r>
              <a:rPr kumimoji="1" lang="ja-JP" altLang="en-US"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し、</a:t>
            </a:r>
            <a:r>
              <a:rPr kumimoji="1" lang="ja-JP" altLang="en-US" sz="9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マッチングを行う</a:t>
            </a:r>
            <a:r>
              <a:rPr kumimoji="1" lang="ja-JP" altLang="en-US"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ことにより、畜産サイドと耕種サイドとが</a:t>
            </a:r>
            <a:r>
              <a:rPr kumimoji="1" lang="ja-JP" altLang="en-US" sz="9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長期の利用供給契約に基づき</a:t>
            </a:r>
            <a:r>
              <a:rPr kumimoji="1" lang="ja-JP" altLang="en-US"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、国産飼料を供給する等、国産飼料の利用拡大のための新たな枠組みの構築を支援します。</a:t>
            </a:r>
            <a:endParaRPr kumimoji="1" lang="en-US" altLang="ja-JP" sz="9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1577697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F905B81-1DAE-CAC6-51B1-3368F9E8E22D}"/>
              </a:ext>
            </a:extLst>
          </p:cNvPr>
          <p:cNvSpPr/>
          <p:nvPr/>
        </p:nvSpPr>
        <p:spPr>
          <a:xfrm>
            <a:off x="93868" y="70729"/>
            <a:ext cx="1695654" cy="35368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メイリオ" panose="020B0604030504040204" pitchFamily="50" charset="-128"/>
                <a:ea typeface="メイリオ" panose="020B0604030504040204" pitchFamily="50" charset="-128"/>
              </a:rPr>
              <a:t>参加の手続き</a:t>
            </a:r>
          </a:p>
        </p:txBody>
      </p:sp>
      <p:sp>
        <p:nvSpPr>
          <p:cNvPr id="5" name="正方形/長方形 4">
            <a:extLst>
              <a:ext uri="{FF2B5EF4-FFF2-40B4-BE49-F238E27FC236}">
                <a16:creationId xmlns:a16="http://schemas.microsoft.com/office/drawing/2014/main" id="{AFE09FFA-6A09-7ECD-8F68-BBCB47EA6B29}"/>
              </a:ext>
            </a:extLst>
          </p:cNvPr>
          <p:cNvSpPr/>
          <p:nvPr/>
        </p:nvSpPr>
        <p:spPr>
          <a:xfrm>
            <a:off x="350009" y="893261"/>
            <a:ext cx="2700236" cy="3536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6" name="四角形: 角を丸くする 5">
            <a:extLst>
              <a:ext uri="{FF2B5EF4-FFF2-40B4-BE49-F238E27FC236}">
                <a16:creationId xmlns:a16="http://schemas.microsoft.com/office/drawing/2014/main" id="{D1893CE2-3B45-621B-0310-ACB67BCE787B}"/>
              </a:ext>
            </a:extLst>
          </p:cNvPr>
          <p:cNvSpPr/>
          <p:nvPr/>
        </p:nvSpPr>
        <p:spPr>
          <a:xfrm>
            <a:off x="74867" y="480786"/>
            <a:ext cx="7409941" cy="4080778"/>
          </a:xfrm>
          <a:prstGeom prst="roundRect">
            <a:avLst>
              <a:gd name="adj" fmla="val 4977"/>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57EAB37F-26B4-C9D9-0BD9-EA882DD62D15}"/>
              </a:ext>
            </a:extLst>
          </p:cNvPr>
          <p:cNvSpPr/>
          <p:nvPr/>
        </p:nvSpPr>
        <p:spPr>
          <a:xfrm>
            <a:off x="0" y="514660"/>
            <a:ext cx="2956377" cy="3729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国産飼料利用供給推進</a:t>
            </a:r>
            <a:r>
              <a:rPr kumimoji="1" lang="en-US" altLang="ja-JP" b="1" dirty="0">
                <a:solidFill>
                  <a:schemeClr val="tx1"/>
                </a:solidFill>
                <a:latin typeface="メイリオ" panose="020B0604030504040204" pitchFamily="50" charset="-128"/>
                <a:ea typeface="メイリオ" panose="020B0604030504040204" pitchFamily="50" charset="-128"/>
              </a:rPr>
              <a:t>】</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8" name="四角形: 角を丸くする 7">
            <a:extLst>
              <a:ext uri="{FF2B5EF4-FFF2-40B4-BE49-F238E27FC236}">
                <a16:creationId xmlns:a16="http://schemas.microsoft.com/office/drawing/2014/main" id="{4925B513-3B22-B81D-96C5-65D2F05F5BFB}"/>
              </a:ext>
            </a:extLst>
          </p:cNvPr>
          <p:cNvSpPr/>
          <p:nvPr/>
        </p:nvSpPr>
        <p:spPr>
          <a:xfrm>
            <a:off x="465650" y="842194"/>
            <a:ext cx="6590371" cy="3635371"/>
          </a:xfrm>
          <a:prstGeom prst="roundRect">
            <a:avLst>
              <a:gd name="adj" fmla="val 6645"/>
            </a:avLst>
          </a:prstGeom>
          <a:solidFill>
            <a:srgbClr val="0070C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b="1" u="sng" dirty="0">
                <a:solidFill>
                  <a:schemeClr val="tx1"/>
                </a:solidFill>
                <a:latin typeface="メイリオ" panose="020B0604030504040204" pitchFamily="50" charset="-128"/>
                <a:ea typeface="メイリオ" panose="020B0604030504040204" pitchFamily="50" charset="-128"/>
              </a:rPr>
              <a:t>①事業参加又は</a:t>
            </a:r>
            <a:endParaRPr lang="en-US" altLang="ja-JP" sz="1400" b="1" u="sng" dirty="0">
              <a:solidFill>
                <a:schemeClr val="tx1"/>
              </a:solidFill>
              <a:latin typeface="メイリオ" panose="020B0604030504040204" pitchFamily="50" charset="-128"/>
              <a:ea typeface="メイリオ" panose="020B0604030504040204" pitchFamily="50" charset="-128"/>
            </a:endParaRPr>
          </a:p>
          <a:p>
            <a:r>
              <a:rPr lang="ja-JP" altLang="en-US" sz="1400" b="1" u="sng" dirty="0">
                <a:solidFill>
                  <a:schemeClr val="tx1"/>
                </a:solidFill>
                <a:latin typeface="メイリオ" panose="020B0604030504040204" pitchFamily="50" charset="-128"/>
                <a:ea typeface="メイリオ" panose="020B0604030504040204" pitchFamily="50" charset="-128"/>
              </a:rPr>
              <a:t>マッチングの申込み</a:t>
            </a:r>
          </a:p>
          <a:p>
            <a:endParaRPr lang="en-US" altLang="ja-JP" sz="1200" b="1" dirty="0">
              <a:solidFill>
                <a:schemeClr val="tx1"/>
              </a:solidFill>
              <a:latin typeface="メイリオ" panose="020B0604030504040204" pitchFamily="50" charset="-128"/>
              <a:ea typeface="メイリオ" panose="020B0604030504040204" pitchFamily="50" charset="-128"/>
            </a:endParaRPr>
          </a:p>
          <a:p>
            <a:endParaRPr lang="en-US" altLang="ja-JP" sz="1200" b="1" dirty="0">
              <a:solidFill>
                <a:schemeClr val="tx1"/>
              </a:solidFill>
              <a:latin typeface="メイリオ" panose="020B0604030504040204" pitchFamily="50" charset="-128"/>
              <a:ea typeface="メイリオ" panose="020B0604030504040204" pitchFamily="50" charset="-128"/>
            </a:endParaRPr>
          </a:p>
          <a:p>
            <a:endParaRPr lang="en-US" altLang="ja-JP" sz="1200" b="1" dirty="0">
              <a:solidFill>
                <a:schemeClr val="tx1"/>
              </a:solidFill>
              <a:latin typeface="メイリオ" panose="020B0604030504040204" pitchFamily="50" charset="-128"/>
              <a:ea typeface="メイリオ" panose="020B0604030504040204" pitchFamily="50" charset="-128"/>
            </a:endParaRPr>
          </a:p>
          <a:p>
            <a:endParaRPr lang="en-US" altLang="ja-JP" sz="1200" b="1" dirty="0">
              <a:solidFill>
                <a:schemeClr val="tx1"/>
              </a:solidFill>
              <a:latin typeface="メイリオ" panose="020B0604030504040204" pitchFamily="50" charset="-128"/>
              <a:ea typeface="メイリオ" panose="020B0604030504040204" pitchFamily="50" charset="-128"/>
            </a:endParaRPr>
          </a:p>
          <a:p>
            <a:endParaRPr lang="en-US" altLang="ja-JP" sz="1200" b="1" dirty="0">
              <a:solidFill>
                <a:schemeClr val="tx1"/>
              </a:solidFill>
              <a:latin typeface="メイリオ" panose="020B0604030504040204" pitchFamily="50" charset="-128"/>
              <a:ea typeface="メイリオ" panose="020B0604030504040204" pitchFamily="50" charset="-128"/>
            </a:endParaRPr>
          </a:p>
          <a:p>
            <a:r>
              <a:rPr lang="ja-JP" altLang="en-US" sz="1400" b="1" u="sng" dirty="0">
                <a:solidFill>
                  <a:schemeClr val="tx1"/>
                </a:solidFill>
                <a:latin typeface="メイリオ" panose="020B0604030504040204" pitchFamily="50" charset="-128"/>
                <a:ea typeface="メイリオ" panose="020B0604030504040204" pitchFamily="50" charset="-128"/>
              </a:rPr>
              <a:t>②取組の実施</a:t>
            </a:r>
            <a:endParaRPr lang="en-US" altLang="ja-JP" sz="1400" b="1" u="sng" dirty="0">
              <a:solidFill>
                <a:schemeClr val="tx1"/>
              </a:solidFill>
              <a:latin typeface="メイリオ" panose="020B0604030504040204" pitchFamily="50" charset="-128"/>
              <a:ea typeface="メイリオ" panose="020B0604030504040204" pitchFamily="50" charset="-128"/>
            </a:endParaRPr>
          </a:p>
          <a:p>
            <a:endParaRPr lang="en-US" altLang="ja-JP" sz="1400" b="1" u="sng" dirty="0">
              <a:solidFill>
                <a:schemeClr val="tx1"/>
              </a:solidFill>
              <a:latin typeface="メイリオ" panose="020B0604030504040204" pitchFamily="50" charset="-128"/>
              <a:ea typeface="メイリオ" panose="020B0604030504040204" pitchFamily="50" charset="-128"/>
            </a:endParaRPr>
          </a:p>
          <a:p>
            <a:endParaRPr lang="en-US" altLang="ja-JP" sz="1400" b="1" u="sng" dirty="0">
              <a:solidFill>
                <a:schemeClr val="tx1"/>
              </a:solidFill>
              <a:latin typeface="メイリオ" panose="020B0604030504040204" pitchFamily="50" charset="-128"/>
              <a:ea typeface="メイリオ" panose="020B0604030504040204" pitchFamily="50" charset="-128"/>
            </a:endParaRPr>
          </a:p>
          <a:p>
            <a:endParaRPr lang="en-US" altLang="ja-JP" sz="1400" b="1" u="sng" dirty="0">
              <a:solidFill>
                <a:schemeClr val="tx1"/>
              </a:solidFill>
              <a:latin typeface="メイリオ" panose="020B0604030504040204" pitchFamily="50" charset="-128"/>
              <a:ea typeface="メイリオ" panose="020B0604030504040204" pitchFamily="50" charset="-128"/>
            </a:endParaRPr>
          </a:p>
          <a:p>
            <a:endParaRPr lang="en-US" altLang="ja-JP" sz="1400" b="1" u="sng" dirty="0">
              <a:solidFill>
                <a:schemeClr val="tx1"/>
              </a:solidFill>
              <a:latin typeface="メイリオ" panose="020B0604030504040204" pitchFamily="50" charset="-128"/>
              <a:ea typeface="メイリオ" panose="020B0604030504040204" pitchFamily="50" charset="-128"/>
            </a:endParaRPr>
          </a:p>
          <a:p>
            <a:r>
              <a:rPr lang="ja-JP" altLang="en-US" sz="1400" b="1" u="sng" dirty="0">
                <a:solidFill>
                  <a:schemeClr val="tx1"/>
                </a:solidFill>
                <a:latin typeface="メイリオ" panose="020B0604030504040204" pitchFamily="50" charset="-128"/>
                <a:ea typeface="メイリオ" panose="020B0604030504040204" pitchFamily="50" charset="-128"/>
              </a:rPr>
              <a:t>③交付の申請</a:t>
            </a:r>
            <a:endParaRPr lang="en-US" altLang="ja-JP" sz="1400" b="1" u="sng" dirty="0">
              <a:solidFill>
                <a:schemeClr val="tx1"/>
              </a:solidFill>
              <a:latin typeface="メイリオ" panose="020B0604030504040204" pitchFamily="50" charset="-128"/>
              <a:ea typeface="メイリオ" panose="020B0604030504040204" pitchFamily="50" charset="-128"/>
            </a:endParaRPr>
          </a:p>
          <a:p>
            <a:r>
              <a:rPr lang="ja-JP" altLang="en-US" sz="1400" b="1" u="sng" dirty="0">
                <a:solidFill>
                  <a:schemeClr val="tx1"/>
                </a:solidFill>
                <a:latin typeface="メイリオ" panose="020B0604030504040204" pitchFamily="50" charset="-128"/>
                <a:ea typeface="メイリオ" panose="020B0604030504040204" pitchFamily="50" charset="-128"/>
              </a:rPr>
              <a:t>及び実績報告</a:t>
            </a:r>
            <a:endParaRPr lang="en-US" altLang="ja-JP" sz="1400" b="1" u="sng" dirty="0">
              <a:solidFill>
                <a:schemeClr val="tx1"/>
              </a:solidFill>
              <a:latin typeface="メイリオ" panose="020B0604030504040204" pitchFamily="50" charset="-128"/>
              <a:ea typeface="メイリオ" panose="020B0604030504040204" pitchFamily="50" charset="-128"/>
            </a:endParaRPr>
          </a:p>
          <a:p>
            <a:endParaRPr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0EC39717-D82C-A134-F3BE-FFF2467B4D1A}"/>
              </a:ext>
            </a:extLst>
          </p:cNvPr>
          <p:cNvSpPr/>
          <p:nvPr/>
        </p:nvSpPr>
        <p:spPr>
          <a:xfrm>
            <a:off x="93868" y="4609362"/>
            <a:ext cx="1695654" cy="35368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latin typeface="メイリオ" panose="020B0604030504040204" pitchFamily="50" charset="-128"/>
                <a:ea typeface="メイリオ" panose="020B0604030504040204" pitchFamily="50" charset="-128"/>
              </a:rPr>
              <a:t>事業実施体制</a:t>
            </a:r>
          </a:p>
        </p:txBody>
      </p:sp>
      <p:sp>
        <p:nvSpPr>
          <p:cNvPr id="10" name="正方形/長方形 9">
            <a:extLst>
              <a:ext uri="{FF2B5EF4-FFF2-40B4-BE49-F238E27FC236}">
                <a16:creationId xmlns:a16="http://schemas.microsoft.com/office/drawing/2014/main" id="{8278B0DD-A714-D4B9-4C15-2E94E900952F}"/>
              </a:ext>
            </a:extLst>
          </p:cNvPr>
          <p:cNvSpPr/>
          <p:nvPr/>
        </p:nvSpPr>
        <p:spPr>
          <a:xfrm>
            <a:off x="90524" y="6794303"/>
            <a:ext cx="1695654" cy="35368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メイリオ" panose="020B0604030504040204" pitchFamily="50" charset="-128"/>
                <a:ea typeface="メイリオ" panose="020B0604030504040204" pitchFamily="50" charset="-128"/>
              </a:rPr>
              <a:t>問い合わせ先</a:t>
            </a:r>
          </a:p>
        </p:txBody>
      </p:sp>
      <p:sp>
        <p:nvSpPr>
          <p:cNvPr id="11" name="正方形/長方形 10">
            <a:extLst>
              <a:ext uri="{FF2B5EF4-FFF2-40B4-BE49-F238E27FC236}">
                <a16:creationId xmlns:a16="http://schemas.microsoft.com/office/drawing/2014/main" id="{EF859BE1-6A5F-53DF-AED9-838E7FE90AF7}"/>
              </a:ext>
            </a:extLst>
          </p:cNvPr>
          <p:cNvSpPr/>
          <p:nvPr/>
        </p:nvSpPr>
        <p:spPr>
          <a:xfrm>
            <a:off x="4330099" y="1906788"/>
            <a:ext cx="2208553" cy="2376844"/>
          </a:xfrm>
          <a:prstGeom prst="rect">
            <a:avLst/>
          </a:prstGeom>
          <a:gradFill flip="none" rotWithShape="1">
            <a:gsLst>
              <a:gs pos="0">
                <a:schemeClr val="bg1"/>
              </a:gs>
              <a:gs pos="100000">
                <a:schemeClr val="accent6">
                  <a:lumMod val="60000"/>
                  <a:lumOff val="40000"/>
                </a:schemeClr>
              </a:gs>
            </a:gsLst>
            <a:lin ang="0" scaled="1"/>
            <a:tileRect/>
          </a:gradFill>
          <a:ln w="19050">
            <a:solidFill>
              <a:srgbClr val="92D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2" name="正方形/長方形 11">
            <a:extLst>
              <a:ext uri="{FF2B5EF4-FFF2-40B4-BE49-F238E27FC236}">
                <a16:creationId xmlns:a16="http://schemas.microsoft.com/office/drawing/2014/main" id="{E861D7DF-F7D2-19B6-5184-0D669219BE56}"/>
              </a:ext>
            </a:extLst>
          </p:cNvPr>
          <p:cNvSpPr/>
          <p:nvPr/>
        </p:nvSpPr>
        <p:spPr>
          <a:xfrm>
            <a:off x="1979907" y="1907982"/>
            <a:ext cx="2132038" cy="2376844"/>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10800000" scaled="1"/>
            <a:tileRect/>
          </a:gradFill>
          <a:ln w="1905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3" name="正方形/長方形 12">
            <a:extLst>
              <a:ext uri="{FF2B5EF4-FFF2-40B4-BE49-F238E27FC236}">
                <a16:creationId xmlns:a16="http://schemas.microsoft.com/office/drawing/2014/main" id="{852EB2D1-68FB-2FFC-82FF-5382251E71F6}"/>
              </a:ext>
            </a:extLst>
          </p:cNvPr>
          <p:cNvSpPr>
            <a:spLocks noChangeAspect="1"/>
          </p:cNvSpPr>
          <p:nvPr/>
        </p:nvSpPr>
        <p:spPr>
          <a:xfrm>
            <a:off x="2129425" y="2622901"/>
            <a:ext cx="1825130" cy="1569201"/>
          </a:xfrm>
          <a:prstGeom prst="rect">
            <a:avLst/>
          </a:prstGeom>
          <a:noFill/>
          <a:ln w="1905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4" name="正方形/長方形 13">
            <a:extLst>
              <a:ext uri="{FF2B5EF4-FFF2-40B4-BE49-F238E27FC236}">
                <a16:creationId xmlns:a16="http://schemas.microsoft.com/office/drawing/2014/main" id="{1C051399-42D6-3551-CD01-C2B4010830F7}"/>
              </a:ext>
            </a:extLst>
          </p:cNvPr>
          <p:cNvSpPr>
            <a:spLocks noChangeAspect="1"/>
          </p:cNvSpPr>
          <p:nvPr/>
        </p:nvSpPr>
        <p:spPr>
          <a:xfrm>
            <a:off x="4493468" y="2636320"/>
            <a:ext cx="1895675" cy="1548060"/>
          </a:xfrm>
          <a:prstGeom prst="rect">
            <a:avLst/>
          </a:prstGeom>
          <a:noFill/>
          <a:ln w="1905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5" name="角丸四角形 50">
            <a:extLst>
              <a:ext uri="{FF2B5EF4-FFF2-40B4-BE49-F238E27FC236}">
                <a16:creationId xmlns:a16="http://schemas.microsoft.com/office/drawing/2014/main" id="{DF489DB3-7A02-D769-DAAF-BB219DB2A30F}"/>
              </a:ext>
            </a:extLst>
          </p:cNvPr>
          <p:cNvSpPr>
            <a:spLocks noChangeAspect="1"/>
          </p:cNvSpPr>
          <p:nvPr/>
        </p:nvSpPr>
        <p:spPr>
          <a:xfrm>
            <a:off x="2570641" y="2425812"/>
            <a:ext cx="909199" cy="262437"/>
          </a:xfrm>
          <a:prstGeom prst="roundRect">
            <a:avLst>
              <a:gd name="adj" fmla="val 9819"/>
            </a:avLst>
          </a:prstGeom>
          <a:gradFill flip="none" rotWithShape="1">
            <a:gsLst>
              <a:gs pos="0">
                <a:schemeClr val="accent2">
                  <a:lumMod val="60000"/>
                  <a:lumOff val="40000"/>
                </a:schemeClr>
              </a:gs>
              <a:gs pos="50000">
                <a:srgbClr val="FFFFFF">
                  <a:lumMod val="40000"/>
                  <a:lumOff val="60000"/>
                </a:srgbClr>
              </a:gs>
              <a:gs pos="100000">
                <a:schemeClr val="accent2">
                  <a:lumMod val="60000"/>
                  <a:lumOff val="40000"/>
                </a:schemeClr>
              </a:gs>
            </a:gsLst>
            <a:lin ang="10800000" scaled="1"/>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rPr>
              <a:t>耕種農家側</a:t>
            </a:r>
            <a:endParaRPr kumimoji="0" lang="en-US" altLang="ja-JP" sz="10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pic>
        <p:nvPicPr>
          <p:cNvPr id="16" name="図 15">
            <a:extLst>
              <a:ext uri="{FF2B5EF4-FFF2-40B4-BE49-F238E27FC236}">
                <a16:creationId xmlns:a16="http://schemas.microsoft.com/office/drawing/2014/main" id="{D780F35A-7287-82F0-BEDD-F83BABA92D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71410" y="2807443"/>
            <a:ext cx="602881" cy="789142"/>
          </a:xfrm>
          <a:prstGeom prst="rect">
            <a:avLst/>
          </a:prstGeom>
        </p:spPr>
      </p:pic>
      <p:sp>
        <p:nvSpPr>
          <p:cNvPr id="17" name="角丸四角形 50">
            <a:extLst>
              <a:ext uri="{FF2B5EF4-FFF2-40B4-BE49-F238E27FC236}">
                <a16:creationId xmlns:a16="http://schemas.microsoft.com/office/drawing/2014/main" id="{E69FF3F4-4A86-30FC-69F9-9B1B31A6396B}"/>
              </a:ext>
            </a:extLst>
          </p:cNvPr>
          <p:cNvSpPr>
            <a:spLocks noChangeAspect="1"/>
          </p:cNvSpPr>
          <p:nvPr/>
        </p:nvSpPr>
        <p:spPr>
          <a:xfrm>
            <a:off x="2164352" y="3512510"/>
            <a:ext cx="571546" cy="215569"/>
          </a:xfrm>
          <a:prstGeom prst="roundRect">
            <a:avLst>
              <a:gd name="adj" fmla="val 9819"/>
            </a:avLst>
          </a:prstGeom>
          <a:solidFill>
            <a:srgbClr val="FFFFCC"/>
          </a:solidFill>
          <a:ln w="3175" cap="flat" cmpd="sng" algn="ctr">
            <a:solidFill>
              <a:schemeClr val="tx1"/>
            </a:solidFill>
            <a:prstDash val="solid"/>
          </a:ln>
          <a:effectLst/>
        </p:spPr>
        <p:txBody>
          <a:bodyPr lIns="36000" tIns="36000" rIns="36000" bIns="3600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9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rPr>
              <a:t>水田作物</a:t>
            </a:r>
            <a:endParaRPr kumimoji="0" lang="en-US" altLang="ja-JP" sz="9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pic>
        <p:nvPicPr>
          <p:cNvPr id="18" name="図 17">
            <a:extLst>
              <a:ext uri="{FF2B5EF4-FFF2-40B4-BE49-F238E27FC236}">
                <a16:creationId xmlns:a16="http://schemas.microsoft.com/office/drawing/2014/main" id="{BED7513E-BFF8-E713-8428-5BCC63420E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23435" y="3003559"/>
            <a:ext cx="770399" cy="834095"/>
          </a:xfrm>
          <a:prstGeom prst="rect">
            <a:avLst/>
          </a:prstGeom>
        </p:spPr>
      </p:pic>
      <p:sp>
        <p:nvSpPr>
          <p:cNvPr id="19" name="角丸四角形 50">
            <a:extLst>
              <a:ext uri="{FF2B5EF4-FFF2-40B4-BE49-F238E27FC236}">
                <a16:creationId xmlns:a16="http://schemas.microsoft.com/office/drawing/2014/main" id="{F14A5D66-C6C6-FBBB-4D39-3BAF4D613309}"/>
              </a:ext>
            </a:extLst>
          </p:cNvPr>
          <p:cNvSpPr>
            <a:spLocks/>
          </p:cNvSpPr>
          <p:nvPr/>
        </p:nvSpPr>
        <p:spPr>
          <a:xfrm>
            <a:off x="2872131" y="1808206"/>
            <a:ext cx="900000" cy="223827"/>
          </a:xfrm>
          <a:prstGeom prst="roundRect">
            <a:avLst>
              <a:gd name="adj" fmla="val 9819"/>
            </a:avLst>
          </a:prstGeom>
          <a:gradFill flip="none" rotWithShape="1">
            <a:gsLst>
              <a:gs pos="0">
                <a:schemeClr val="accent2">
                  <a:lumMod val="60000"/>
                  <a:lumOff val="40000"/>
                </a:schemeClr>
              </a:gs>
              <a:gs pos="50000">
                <a:srgbClr val="FFFFFF">
                  <a:lumMod val="40000"/>
                  <a:lumOff val="60000"/>
                </a:srgbClr>
              </a:gs>
              <a:gs pos="100000">
                <a:schemeClr val="accent2">
                  <a:lumMod val="60000"/>
                  <a:lumOff val="40000"/>
                </a:schemeClr>
              </a:gs>
            </a:gsLst>
            <a:lin ang="10800000" scaled="1"/>
            <a:tileRect/>
          </a:gradFill>
          <a:ln w="25400" cap="flat" cmpd="sng" algn="ctr">
            <a:noFill/>
            <a:prstDash val="solid"/>
          </a:ln>
          <a:effectLst/>
        </p:spPr>
        <p:txBody>
          <a:bodyPr lIns="0" rIns="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000" b="1" kern="0" dirty="0">
                <a:solidFill>
                  <a:srgbClr val="003300"/>
                </a:solidFill>
                <a:latin typeface="HG丸ｺﾞｼｯｸM-PRO" panose="020F0600000000000000" pitchFamily="50" charset="-128"/>
                <a:ea typeface="HG丸ｺﾞｼｯｸM-PRO" panose="020F0600000000000000" pitchFamily="50" charset="-128"/>
              </a:rPr>
              <a:t>再生協議会等</a:t>
            </a:r>
            <a:endParaRPr kumimoji="0" lang="en-US" altLang="ja-JP" sz="10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20" name="角丸四角形 51">
            <a:extLst>
              <a:ext uri="{FF2B5EF4-FFF2-40B4-BE49-F238E27FC236}">
                <a16:creationId xmlns:a16="http://schemas.microsoft.com/office/drawing/2014/main" id="{0FD320E8-DB44-7BDD-AD93-D67C4AFE62C9}"/>
              </a:ext>
            </a:extLst>
          </p:cNvPr>
          <p:cNvSpPr>
            <a:spLocks noChangeAspect="1"/>
          </p:cNvSpPr>
          <p:nvPr/>
        </p:nvSpPr>
        <p:spPr>
          <a:xfrm>
            <a:off x="4631529" y="1804763"/>
            <a:ext cx="690972" cy="223827"/>
          </a:xfrm>
          <a:prstGeom prst="roundRect">
            <a:avLst/>
          </a:prstGeom>
          <a:gradFill>
            <a:gsLst>
              <a:gs pos="1667">
                <a:srgbClr val="CC9900"/>
              </a:gs>
              <a:gs pos="52000">
                <a:srgbClr val="FFFFFF"/>
              </a:gs>
              <a:gs pos="100000">
                <a:srgbClr val="CC9900"/>
              </a:gs>
            </a:gsLst>
            <a:lin ang="0" scaled="1"/>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000" b="1" kern="0" dirty="0">
                <a:solidFill>
                  <a:srgbClr val="000000"/>
                </a:solidFill>
                <a:latin typeface="HG丸ｺﾞｼｯｸM-PRO" panose="020F0600000000000000" pitchFamily="50" charset="-128"/>
                <a:ea typeface="HG丸ｺﾞｼｯｸM-PRO" panose="020F0600000000000000" pitchFamily="50" charset="-128"/>
              </a:rPr>
              <a:t>農協等</a:t>
            </a:r>
            <a:endParaRPr kumimoji="0" lang="ja-JP" altLang="en-US" sz="1000" b="1" i="0" u="none" strike="noStrike" kern="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21" name="角丸四角形 51">
            <a:extLst>
              <a:ext uri="{FF2B5EF4-FFF2-40B4-BE49-F238E27FC236}">
                <a16:creationId xmlns:a16="http://schemas.microsoft.com/office/drawing/2014/main" id="{DCC8E5CC-369A-88A5-E33A-053B931F3C07}"/>
              </a:ext>
            </a:extLst>
          </p:cNvPr>
          <p:cNvSpPr>
            <a:spLocks noChangeAspect="1"/>
          </p:cNvSpPr>
          <p:nvPr/>
        </p:nvSpPr>
        <p:spPr>
          <a:xfrm>
            <a:off x="5004101" y="2439338"/>
            <a:ext cx="860548" cy="262435"/>
          </a:xfrm>
          <a:prstGeom prst="roundRect">
            <a:avLst/>
          </a:prstGeom>
          <a:gradFill>
            <a:gsLst>
              <a:gs pos="1667">
                <a:srgbClr val="CC9900"/>
              </a:gs>
              <a:gs pos="52000">
                <a:srgbClr val="FFFFFF"/>
              </a:gs>
              <a:gs pos="100000">
                <a:srgbClr val="CC9900"/>
              </a:gs>
            </a:gsLst>
            <a:lin ang="0" scaled="1"/>
          </a:gradFill>
          <a:ln w="25400" cap="flat" cmpd="sng" algn="ctr">
            <a:noFill/>
            <a:prstDash val="solid"/>
          </a:ln>
          <a:effectLst/>
        </p:spPr>
        <p:txBody>
          <a:bodyPr lIns="72000" rIns="7200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effectLst/>
                <a:uLnTx/>
                <a:uFillTx/>
                <a:latin typeface="HG丸ｺﾞｼｯｸM-PRO" panose="020F0600000000000000" pitchFamily="50" charset="-128"/>
                <a:ea typeface="HG丸ｺﾞｼｯｸM-PRO" panose="020F0600000000000000" pitchFamily="50" charset="-128"/>
                <a:cs typeface="+mn-cs"/>
              </a:rPr>
              <a:t>畜産農家側</a:t>
            </a:r>
            <a:endParaRPr kumimoji="0" lang="ja-JP" altLang="en-US" sz="1000" b="1" i="0" u="none" strike="noStrike" kern="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22" name="矢印: 環状 21">
            <a:extLst>
              <a:ext uri="{FF2B5EF4-FFF2-40B4-BE49-F238E27FC236}">
                <a16:creationId xmlns:a16="http://schemas.microsoft.com/office/drawing/2014/main" id="{E03119B4-BD45-9A7A-BE25-F8048884D4BD}"/>
              </a:ext>
            </a:extLst>
          </p:cNvPr>
          <p:cNvSpPr>
            <a:spLocks noChangeAspect="1"/>
          </p:cNvSpPr>
          <p:nvPr/>
        </p:nvSpPr>
        <p:spPr>
          <a:xfrm rot="20839878">
            <a:off x="2535152" y="2737789"/>
            <a:ext cx="615232" cy="808000"/>
          </a:xfrm>
          <a:prstGeom prst="circularArrow">
            <a:avLst>
              <a:gd name="adj1" fmla="val 6258"/>
              <a:gd name="adj2" fmla="val 1381780"/>
              <a:gd name="adj3" fmla="val 20173047"/>
              <a:gd name="adj4" fmla="val 14673770"/>
              <a:gd name="adj5" fmla="val 12477"/>
            </a:avLst>
          </a:prstGeom>
          <a:solidFill>
            <a:srgbClr val="92D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solidFill>
                <a:schemeClr val="tx1"/>
              </a:solidFill>
            </a:endParaRPr>
          </a:p>
        </p:txBody>
      </p:sp>
      <p:sp>
        <p:nvSpPr>
          <p:cNvPr id="23" name="テキスト ボックス 22">
            <a:extLst>
              <a:ext uri="{FF2B5EF4-FFF2-40B4-BE49-F238E27FC236}">
                <a16:creationId xmlns:a16="http://schemas.microsoft.com/office/drawing/2014/main" id="{29B88ACA-D7E8-30BB-0152-0A66591C0641}"/>
              </a:ext>
            </a:extLst>
          </p:cNvPr>
          <p:cNvSpPr txBox="1">
            <a:spLocks noChangeAspect="1"/>
          </p:cNvSpPr>
          <p:nvPr/>
        </p:nvSpPr>
        <p:spPr>
          <a:xfrm>
            <a:off x="3569777" y="1594441"/>
            <a:ext cx="1199477" cy="323165"/>
          </a:xfrm>
          <a:prstGeom prst="rect">
            <a:avLst/>
          </a:prstGeom>
          <a:noFill/>
        </p:spPr>
        <p:txBody>
          <a:bodyPr wrap="square" rtlCol="0">
            <a:spAutoFit/>
          </a:bodyPr>
          <a:lstStyle/>
          <a:p>
            <a:pPr algn="ctr">
              <a:lnSpc>
                <a:spcPts val="900"/>
              </a:lnSpc>
            </a:pPr>
            <a:r>
              <a:rPr lang="ja-JP" altLang="en-US" sz="800" dirty="0"/>
              <a:t>需要に応じた</a:t>
            </a:r>
            <a:endParaRPr lang="en-US" altLang="ja-JP" sz="800" dirty="0"/>
          </a:p>
          <a:p>
            <a:pPr algn="ctr">
              <a:lnSpc>
                <a:spcPts val="900"/>
              </a:lnSpc>
            </a:pPr>
            <a:r>
              <a:rPr lang="ja-JP" altLang="en-US" sz="800" dirty="0"/>
              <a:t>マッチングの促進</a:t>
            </a:r>
            <a:endParaRPr lang="en-US" altLang="ja-JP" sz="800" dirty="0"/>
          </a:p>
        </p:txBody>
      </p:sp>
      <p:sp>
        <p:nvSpPr>
          <p:cNvPr id="24" name="四角形: 角を丸くする 23">
            <a:extLst>
              <a:ext uri="{FF2B5EF4-FFF2-40B4-BE49-F238E27FC236}">
                <a16:creationId xmlns:a16="http://schemas.microsoft.com/office/drawing/2014/main" id="{DEB3A937-0625-9224-FA22-0CDE040EDFD0}"/>
              </a:ext>
            </a:extLst>
          </p:cNvPr>
          <p:cNvSpPr>
            <a:spLocks noChangeAspect="1"/>
          </p:cNvSpPr>
          <p:nvPr/>
        </p:nvSpPr>
        <p:spPr>
          <a:xfrm>
            <a:off x="1896898" y="1533331"/>
            <a:ext cx="4714981" cy="2842939"/>
          </a:xfrm>
          <a:prstGeom prst="roundRect">
            <a:avLst>
              <a:gd name="adj" fmla="val 9351"/>
            </a:avLst>
          </a:prstGeom>
          <a:noFill/>
          <a:ln w="3810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25" name="四角形: 角を丸くする 24">
            <a:extLst>
              <a:ext uri="{FF2B5EF4-FFF2-40B4-BE49-F238E27FC236}">
                <a16:creationId xmlns:a16="http://schemas.microsoft.com/office/drawing/2014/main" id="{077FB293-831C-90CD-9A3A-CC177E9C0AB2}"/>
              </a:ext>
            </a:extLst>
          </p:cNvPr>
          <p:cNvSpPr>
            <a:spLocks noChangeAspect="1"/>
          </p:cNvSpPr>
          <p:nvPr/>
        </p:nvSpPr>
        <p:spPr>
          <a:xfrm>
            <a:off x="3458974" y="1411256"/>
            <a:ext cx="1316306" cy="214323"/>
          </a:xfrm>
          <a:prstGeom prst="roundRect">
            <a:avLst>
              <a:gd name="adj" fmla="val 441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accent5"/>
                </a:solidFill>
              </a:rPr>
              <a:t>耕畜連携</a:t>
            </a:r>
            <a:r>
              <a:rPr lang="ja-JP" altLang="en-US" sz="1100" dirty="0">
                <a:solidFill>
                  <a:schemeClr val="accent5"/>
                </a:solidFill>
              </a:rPr>
              <a:t>協議会 </a:t>
            </a:r>
            <a:endParaRPr kumimoji="1" lang="ja-JP" altLang="en-US" sz="1100" dirty="0">
              <a:solidFill>
                <a:schemeClr val="accent5"/>
              </a:solidFill>
            </a:endParaRPr>
          </a:p>
        </p:txBody>
      </p:sp>
      <p:sp>
        <p:nvSpPr>
          <p:cNvPr id="26" name="テキスト ボックス 25">
            <a:extLst>
              <a:ext uri="{FF2B5EF4-FFF2-40B4-BE49-F238E27FC236}">
                <a16:creationId xmlns:a16="http://schemas.microsoft.com/office/drawing/2014/main" id="{E5403CE4-6463-A8C3-103E-F9C1F6213468}"/>
              </a:ext>
            </a:extLst>
          </p:cNvPr>
          <p:cNvSpPr txBox="1">
            <a:spLocks noChangeAspect="1"/>
          </p:cNvSpPr>
          <p:nvPr/>
        </p:nvSpPr>
        <p:spPr>
          <a:xfrm>
            <a:off x="2917174" y="2674965"/>
            <a:ext cx="541185" cy="261610"/>
          </a:xfrm>
          <a:prstGeom prst="rect">
            <a:avLst/>
          </a:prstGeom>
          <a:noFill/>
        </p:spPr>
        <p:txBody>
          <a:bodyPr wrap="square" rtlCol="0">
            <a:spAutoFit/>
          </a:bodyPr>
          <a:lstStyle/>
          <a:p>
            <a:r>
              <a:rPr kumimoji="1" lang="ja-JP" altLang="en-US" sz="1100" dirty="0"/>
              <a:t>転換</a:t>
            </a:r>
          </a:p>
        </p:txBody>
      </p:sp>
      <p:sp>
        <p:nvSpPr>
          <p:cNvPr id="27" name="矢印: 下 26">
            <a:extLst>
              <a:ext uri="{FF2B5EF4-FFF2-40B4-BE49-F238E27FC236}">
                <a16:creationId xmlns:a16="http://schemas.microsoft.com/office/drawing/2014/main" id="{468FB4EE-6B0B-FAE7-A6F1-A0F26BB98933}"/>
              </a:ext>
            </a:extLst>
          </p:cNvPr>
          <p:cNvSpPr>
            <a:spLocks noChangeAspect="1"/>
          </p:cNvSpPr>
          <p:nvPr/>
        </p:nvSpPr>
        <p:spPr>
          <a:xfrm rot="16200000">
            <a:off x="4116725" y="2860458"/>
            <a:ext cx="131029" cy="1083545"/>
          </a:xfrm>
          <a:prstGeom prst="downArrow">
            <a:avLst/>
          </a:prstGeom>
          <a:solidFill>
            <a:schemeClr val="accent1">
              <a:lumMod val="20000"/>
              <a:lumOff val="80000"/>
            </a:schemeClr>
          </a:solidFill>
          <a:ln w="28575" cap="flat" cmpd="sng" algn="ctr">
            <a:solidFill>
              <a:srgbClr val="00206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ja-JP" altLang="en-US" sz="800" b="0" i="0" u="none" strike="noStrike" kern="0" cap="none" spc="0" normalizeH="0" baseline="0" noProof="0" dirty="0">
              <a:ln>
                <a:noFill/>
              </a:ln>
              <a:solidFill>
                <a:srgbClr val="FFFFFF"/>
              </a:solidFill>
              <a:effectLst/>
              <a:uLnTx/>
              <a:uFillTx/>
              <a:latin typeface="Arial"/>
              <a:ea typeface="ＭＳ Ｐゴシック"/>
              <a:cs typeface="+mn-cs"/>
            </a:endParaRPr>
          </a:p>
        </p:txBody>
      </p:sp>
      <p:sp>
        <p:nvSpPr>
          <p:cNvPr id="28" name="テキスト ボックス 27">
            <a:extLst>
              <a:ext uri="{FF2B5EF4-FFF2-40B4-BE49-F238E27FC236}">
                <a16:creationId xmlns:a16="http://schemas.microsoft.com/office/drawing/2014/main" id="{C0BB0331-064E-D589-C93B-B63C8D226783}"/>
              </a:ext>
            </a:extLst>
          </p:cNvPr>
          <p:cNvSpPr txBox="1">
            <a:spLocks noChangeAspect="1"/>
          </p:cNvSpPr>
          <p:nvPr/>
        </p:nvSpPr>
        <p:spPr>
          <a:xfrm>
            <a:off x="3580976" y="3169274"/>
            <a:ext cx="1280514" cy="230832"/>
          </a:xfrm>
          <a:prstGeom prst="rect">
            <a:avLst/>
          </a:prstGeom>
          <a:noFill/>
        </p:spPr>
        <p:txBody>
          <a:bodyPr wrap="square" rtlCol="0">
            <a:spAutoFit/>
          </a:bodyPr>
          <a:lstStyle/>
          <a:p>
            <a:pPr algn="ctr"/>
            <a:r>
              <a:rPr lang="ja-JP" altLang="en-US" sz="900" dirty="0"/>
              <a:t>飼料の提供</a:t>
            </a:r>
            <a:endParaRPr kumimoji="1" lang="ja-JP" altLang="en-US" sz="900" dirty="0"/>
          </a:p>
        </p:txBody>
      </p:sp>
      <p:sp>
        <p:nvSpPr>
          <p:cNvPr id="29" name="テキスト ボックス 28">
            <a:extLst>
              <a:ext uri="{FF2B5EF4-FFF2-40B4-BE49-F238E27FC236}">
                <a16:creationId xmlns:a16="http://schemas.microsoft.com/office/drawing/2014/main" id="{779AA28A-FC58-3FCF-D147-FFAE37EB1516}"/>
              </a:ext>
            </a:extLst>
          </p:cNvPr>
          <p:cNvSpPr txBox="1">
            <a:spLocks noChangeAspect="1"/>
          </p:cNvSpPr>
          <p:nvPr/>
        </p:nvSpPr>
        <p:spPr>
          <a:xfrm>
            <a:off x="3249535" y="3445766"/>
            <a:ext cx="1962614" cy="230832"/>
          </a:xfrm>
          <a:prstGeom prst="rect">
            <a:avLst/>
          </a:prstGeom>
          <a:noFill/>
        </p:spPr>
        <p:txBody>
          <a:bodyPr wrap="square" rtlCol="0">
            <a:spAutoFit/>
          </a:bodyPr>
          <a:lstStyle/>
          <a:p>
            <a:pPr algn="ctr"/>
            <a:r>
              <a:rPr kumimoji="1" lang="ja-JP" altLang="en-US" sz="900" dirty="0"/>
              <a:t>堆肥の提供</a:t>
            </a:r>
          </a:p>
        </p:txBody>
      </p:sp>
      <p:sp>
        <p:nvSpPr>
          <p:cNvPr id="30" name="矢印: 下 29">
            <a:extLst>
              <a:ext uri="{FF2B5EF4-FFF2-40B4-BE49-F238E27FC236}">
                <a16:creationId xmlns:a16="http://schemas.microsoft.com/office/drawing/2014/main" id="{425E3895-03DE-CB43-A75B-95B45DA8EE0B}"/>
              </a:ext>
            </a:extLst>
          </p:cNvPr>
          <p:cNvSpPr>
            <a:spLocks noChangeAspect="1"/>
          </p:cNvSpPr>
          <p:nvPr/>
        </p:nvSpPr>
        <p:spPr>
          <a:xfrm rot="5400000">
            <a:off x="4097334" y="3144037"/>
            <a:ext cx="131029" cy="1083545"/>
          </a:xfrm>
          <a:prstGeom prst="downArrow">
            <a:avLst/>
          </a:prstGeom>
          <a:solidFill>
            <a:schemeClr val="accent1">
              <a:lumMod val="20000"/>
              <a:lumOff val="80000"/>
            </a:schemeClr>
          </a:solidFill>
          <a:ln w="28575" cap="flat" cmpd="sng" algn="ctr">
            <a:solidFill>
              <a:srgbClr val="00206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ja-JP" altLang="en-US" sz="800" b="0" i="0" u="none" strike="noStrike" kern="0" cap="none" spc="0" normalizeH="0" baseline="0" noProof="0" dirty="0">
              <a:ln>
                <a:noFill/>
              </a:ln>
              <a:solidFill>
                <a:srgbClr val="FFFFFF"/>
              </a:solidFill>
              <a:effectLst/>
              <a:uLnTx/>
              <a:uFillTx/>
              <a:latin typeface="Arial"/>
              <a:ea typeface="ＭＳ Ｐゴシック"/>
              <a:cs typeface="+mn-cs"/>
            </a:endParaRPr>
          </a:p>
        </p:txBody>
      </p:sp>
      <p:sp>
        <p:nvSpPr>
          <p:cNvPr id="31" name="矢印: 左右 30">
            <a:extLst>
              <a:ext uri="{FF2B5EF4-FFF2-40B4-BE49-F238E27FC236}">
                <a16:creationId xmlns:a16="http://schemas.microsoft.com/office/drawing/2014/main" id="{1C01561E-E42C-5604-F7A2-CA47375BA486}"/>
              </a:ext>
            </a:extLst>
          </p:cNvPr>
          <p:cNvSpPr>
            <a:spLocks noChangeAspect="1"/>
          </p:cNvSpPr>
          <p:nvPr/>
        </p:nvSpPr>
        <p:spPr>
          <a:xfrm>
            <a:off x="3618862" y="3067169"/>
            <a:ext cx="1093994" cy="125068"/>
          </a:xfrm>
          <a:prstGeom prst="leftRightArrow">
            <a:avLst/>
          </a:prstGeom>
          <a:solidFill>
            <a:schemeClr val="accent1">
              <a:lumMod val="20000"/>
              <a:lumOff val="80000"/>
            </a:schemeClr>
          </a:solidFill>
          <a:ln w="28575" cap="flat" cmpd="sng" algn="ctr">
            <a:solidFill>
              <a:srgbClr val="002060"/>
            </a:solidFill>
            <a:prstDash val="solid"/>
            <a:miter lim="800000"/>
          </a:ln>
          <a:effectLst/>
        </p:spPr>
        <p:txBody>
          <a:bodyPr rtlCol="0" anchor="ctr"/>
          <a:lstStyle/>
          <a:p>
            <a:pPr marL="0" marR="0" indent="0" algn="ctr" defTabSz="914400" eaLnBrk="1" fontAlgn="base" latinLnBrk="0" hangingPunct="1">
              <a:lnSpc>
                <a:spcPct val="100000"/>
              </a:lnSpc>
              <a:spcBef>
                <a:spcPct val="0"/>
              </a:spcBef>
              <a:spcAft>
                <a:spcPct val="0"/>
              </a:spcAft>
              <a:buClrTx/>
              <a:buSzTx/>
              <a:buFontTx/>
              <a:buNone/>
              <a:tabLst/>
            </a:pPr>
            <a:endParaRPr kumimoji="0" lang="ja-JP" altLang="en-US"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32" name="矢印: 左右 31">
            <a:extLst>
              <a:ext uri="{FF2B5EF4-FFF2-40B4-BE49-F238E27FC236}">
                <a16:creationId xmlns:a16="http://schemas.microsoft.com/office/drawing/2014/main" id="{1DCFCE15-04C9-8263-6A67-EE1B580EE140}"/>
              </a:ext>
            </a:extLst>
          </p:cNvPr>
          <p:cNvSpPr>
            <a:spLocks/>
          </p:cNvSpPr>
          <p:nvPr/>
        </p:nvSpPr>
        <p:spPr>
          <a:xfrm>
            <a:off x="3803175" y="1854590"/>
            <a:ext cx="792000" cy="125068"/>
          </a:xfrm>
          <a:prstGeom prst="leftRightArrow">
            <a:avLst/>
          </a:prstGeom>
          <a:solidFill>
            <a:schemeClr val="accent1">
              <a:lumMod val="20000"/>
              <a:lumOff val="80000"/>
            </a:schemeClr>
          </a:solidFill>
          <a:ln w="25400" cap="flat" cmpd="sng" algn="ctr">
            <a:solidFill>
              <a:srgbClr val="002060"/>
            </a:solidFill>
            <a:prstDash val="solid"/>
          </a:ln>
          <a:effectLst/>
        </p:spPr>
        <p:txBody>
          <a:bodyPr rtlCol="0" anchor="ctr"/>
          <a:lstStyle/>
          <a:p>
            <a:pPr marL="0" marR="0" indent="0" algn="ctr" defTabSz="914400" eaLnBrk="1" fontAlgn="base" latinLnBrk="0" hangingPunct="1">
              <a:lnSpc>
                <a:spcPct val="100000"/>
              </a:lnSpc>
              <a:spcBef>
                <a:spcPct val="0"/>
              </a:spcBef>
              <a:spcAft>
                <a:spcPct val="0"/>
              </a:spcAft>
              <a:buClrTx/>
              <a:buSzTx/>
              <a:buFontTx/>
              <a:buNone/>
              <a:tabLst/>
            </a:pPr>
            <a:endParaRPr kumimoji="0" lang="ja-JP" altLang="en-US"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33" name="テキスト ボックス 32">
            <a:extLst>
              <a:ext uri="{FF2B5EF4-FFF2-40B4-BE49-F238E27FC236}">
                <a16:creationId xmlns:a16="http://schemas.microsoft.com/office/drawing/2014/main" id="{8B3126CF-67DC-04E4-2908-8F9A603F9B26}"/>
              </a:ext>
            </a:extLst>
          </p:cNvPr>
          <p:cNvSpPr txBox="1">
            <a:spLocks noChangeAspect="1"/>
          </p:cNvSpPr>
          <p:nvPr/>
        </p:nvSpPr>
        <p:spPr>
          <a:xfrm>
            <a:off x="3646148" y="1923809"/>
            <a:ext cx="1199477" cy="215444"/>
          </a:xfrm>
          <a:prstGeom prst="rect">
            <a:avLst/>
          </a:prstGeom>
          <a:noFill/>
        </p:spPr>
        <p:txBody>
          <a:bodyPr wrap="square" rtlCol="0">
            <a:spAutoFit/>
          </a:bodyPr>
          <a:lstStyle/>
          <a:p>
            <a:pPr algn="ctr"/>
            <a:r>
              <a:rPr lang="ja-JP" altLang="en-US" sz="800" dirty="0"/>
              <a:t>利用計画書の作成</a:t>
            </a:r>
            <a:endParaRPr kumimoji="1" lang="ja-JP" altLang="en-US" sz="800" dirty="0"/>
          </a:p>
        </p:txBody>
      </p:sp>
      <p:pic>
        <p:nvPicPr>
          <p:cNvPr id="34" name="図 33">
            <a:extLst>
              <a:ext uri="{FF2B5EF4-FFF2-40B4-BE49-F238E27FC236}">
                <a16:creationId xmlns:a16="http://schemas.microsoft.com/office/drawing/2014/main" id="{E9959292-0B05-A734-CDEF-260C37A1F8EE}"/>
              </a:ext>
            </a:extLst>
          </p:cNvPr>
          <p:cNvPicPr>
            <a:picLocks noChangeAspect="1"/>
          </p:cNvPicPr>
          <p:nvPr/>
        </p:nvPicPr>
        <p:blipFill>
          <a:blip r:embed="rId4"/>
          <a:stretch>
            <a:fillRect/>
          </a:stretch>
        </p:blipFill>
        <p:spPr>
          <a:xfrm>
            <a:off x="4816272" y="2842483"/>
            <a:ext cx="1396487" cy="1166280"/>
          </a:xfrm>
          <a:prstGeom prst="rect">
            <a:avLst/>
          </a:prstGeom>
        </p:spPr>
      </p:pic>
      <p:sp>
        <p:nvSpPr>
          <p:cNvPr id="35" name="正方形/長方形 34">
            <a:extLst>
              <a:ext uri="{FF2B5EF4-FFF2-40B4-BE49-F238E27FC236}">
                <a16:creationId xmlns:a16="http://schemas.microsoft.com/office/drawing/2014/main" id="{7E42D2F8-2E17-055C-584B-B0EE2A474F9F}"/>
              </a:ext>
            </a:extLst>
          </p:cNvPr>
          <p:cNvSpPr>
            <a:spLocks noChangeAspect="1"/>
          </p:cNvSpPr>
          <p:nvPr/>
        </p:nvSpPr>
        <p:spPr>
          <a:xfrm>
            <a:off x="5458792" y="3238446"/>
            <a:ext cx="959152" cy="169793"/>
          </a:xfrm>
          <a:prstGeom prst="rect">
            <a:avLst/>
          </a:prstGeom>
          <a:solidFill>
            <a:srgbClr val="FFFFCC"/>
          </a:solidFill>
          <a:ln>
            <a:solidFill>
              <a:srgbClr val="BBE0E3">
                <a:shade val="50000"/>
              </a:srgbClr>
            </a:solidFill>
          </a:ln>
        </p:spPr>
        <p:txBody>
          <a:bodyPr wrap="square" lIns="36000" tIns="0" rIns="0" bIns="0" anchor="ctr" anchorCtr="0">
            <a:noAutofit/>
          </a:bodyPr>
          <a:lstStyle/>
          <a:p>
            <a:pPr marL="90488" marR="0" lvl="0" indent="-90488" algn="ctr" defTabSz="914400" eaLnBrk="1" fontAlgn="base" latinLnBrk="0" hangingPunct="1">
              <a:lnSpc>
                <a:spcPct val="100000"/>
              </a:lnSpc>
              <a:spcBef>
                <a:spcPct val="0"/>
              </a:spcBef>
              <a:spcAft>
                <a:spcPct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Arial" charset="0"/>
                <a:ea typeface="ＭＳ Ｐゴシック" charset="-128"/>
              </a:rPr>
              <a:t>国産飼料の利用</a:t>
            </a:r>
            <a:endParaRPr kumimoji="0" lang="en-US" altLang="ja-JP" sz="900" b="0" i="0" u="none" strike="noStrike" kern="0" cap="none" spc="0" normalizeH="0" baseline="0" noProof="0" dirty="0">
              <a:ln>
                <a:noFill/>
              </a:ln>
              <a:solidFill>
                <a:srgbClr val="000000"/>
              </a:solidFill>
              <a:effectLst/>
              <a:uLnTx/>
              <a:uFillTx/>
              <a:latin typeface="Arial" charset="0"/>
              <a:ea typeface="ＭＳ Ｐゴシック" charset="-128"/>
            </a:endParaRPr>
          </a:p>
        </p:txBody>
      </p:sp>
      <p:sp>
        <p:nvSpPr>
          <p:cNvPr id="36" name="矢印: 下 35">
            <a:extLst>
              <a:ext uri="{FF2B5EF4-FFF2-40B4-BE49-F238E27FC236}">
                <a16:creationId xmlns:a16="http://schemas.microsoft.com/office/drawing/2014/main" id="{8BF77842-BD89-E769-0F85-A2D65114B902}"/>
              </a:ext>
            </a:extLst>
          </p:cNvPr>
          <p:cNvSpPr>
            <a:spLocks noChangeAspect="1"/>
          </p:cNvSpPr>
          <p:nvPr/>
        </p:nvSpPr>
        <p:spPr>
          <a:xfrm>
            <a:off x="5717704" y="2922955"/>
            <a:ext cx="487862" cy="332569"/>
          </a:xfrm>
          <a:prstGeom prst="downArrow">
            <a:avLst/>
          </a:prstGeom>
          <a:solidFill>
            <a:srgbClr val="8EEE5F"/>
          </a:solidFill>
          <a:ln w="19050" cap="flat" cmpd="sng" algn="ctr">
            <a:solidFill>
              <a:srgbClr val="00B050"/>
            </a:solidFill>
            <a:prstDash val="solid"/>
          </a:ln>
          <a:effectLst/>
        </p:spPr>
        <p:txBody>
          <a:bodyPr vert="wordArtVertRtl" lIns="0" tIns="0" rIns="36000" bIns="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effectLst/>
                <a:uLnTx/>
                <a:uFillTx/>
                <a:latin typeface="Arial"/>
                <a:ea typeface="ＭＳ Ｐゴシック"/>
                <a:cs typeface="+mn-cs"/>
              </a:rPr>
              <a:t>転換</a:t>
            </a:r>
          </a:p>
        </p:txBody>
      </p:sp>
      <p:sp>
        <p:nvSpPr>
          <p:cNvPr id="37" name="テキスト ボックス 36">
            <a:extLst>
              <a:ext uri="{FF2B5EF4-FFF2-40B4-BE49-F238E27FC236}">
                <a16:creationId xmlns:a16="http://schemas.microsoft.com/office/drawing/2014/main" id="{DA70CE66-2B95-57C0-3CFE-61EBAF73F85E}"/>
              </a:ext>
            </a:extLst>
          </p:cNvPr>
          <p:cNvSpPr txBox="1">
            <a:spLocks noChangeAspect="1"/>
          </p:cNvSpPr>
          <p:nvPr/>
        </p:nvSpPr>
        <p:spPr>
          <a:xfrm>
            <a:off x="3341248" y="2863565"/>
            <a:ext cx="1798095" cy="215444"/>
          </a:xfrm>
          <a:prstGeom prst="rect">
            <a:avLst/>
          </a:prstGeom>
          <a:noFill/>
        </p:spPr>
        <p:txBody>
          <a:bodyPr wrap="square" rtlCol="0">
            <a:spAutoFit/>
          </a:bodyPr>
          <a:lstStyle/>
          <a:p>
            <a:pPr algn="ctr"/>
            <a:r>
              <a:rPr kumimoji="1" lang="ja-JP" altLang="en-US" sz="800" dirty="0"/>
              <a:t>長期の利用供給契約（３年以上）</a:t>
            </a:r>
          </a:p>
        </p:txBody>
      </p:sp>
      <p:sp>
        <p:nvSpPr>
          <p:cNvPr id="38" name="テキスト ボックス 37">
            <a:extLst>
              <a:ext uri="{FF2B5EF4-FFF2-40B4-BE49-F238E27FC236}">
                <a16:creationId xmlns:a16="http://schemas.microsoft.com/office/drawing/2014/main" id="{78A94EC2-1950-F480-3C62-1A2346BDC836}"/>
              </a:ext>
            </a:extLst>
          </p:cNvPr>
          <p:cNvSpPr txBox="1">
            <a:spLocks noChangeAspect="1"/>
          </p:cNvSpPr>
          <p:nvPr/>
        </p:nvSpPr>
        <p:spPr>
          <a:xfrm>
            <a:off x="3579672" y="3726409"/>
            <a:ext cx="1358810" cy="200055"/>
          </a:xfrm>
          <a:prstGeom prst="rect">
            <a:avLst/>
          </a:prstGeom>
          <a:noFill/>
        </p:spPr>
        <p:txBody>
          <a:bodyPr wrap="square" lIns="36000" rIns="36000" rtlCol="0">
            <a:spAutoFit/>
          </a:bodyPr>
          <a:lstStyle/>
          <a:p>
            <a:r>
              <a:rPr kumimoji="1" lang="ja-JP" altLang="en-US" sz="700" dirty="0"/>
              <a:t>（連携協議会外との連携も可）</a:t>
            </a:r>
          </a:p>
        </p:txBody>
      </p:sp>
      <p:sp>
        <p:nvSpPr>
          <p:cNvPr id="39" name="角丸四角形 50">
            <a:extLst>
              <a:ext uri="{FF2B5EF4-FFF2-40B4-BE49-F238E27FC236}">
                <a16:creationId xmlns:a16="http://schemas.microsoft.com/office/drawing/2014/main" id="{FB3E61F5-0BA8-FB3E-B940-2C7824456A89}"/>
              </a:ext>
            </a:extLst>
          </p:cNvPr>
          <p:cNvSpPr>
            <a:spLocks noChangeAspect="1"/>
          </p:cNvSpPr>
          <p:nvPr/>
        </p:nvSpPr>
        <p:spPr>
          <a:xfrm>
            <a:off x="2365270" y="3816598"/>
            <a:ext cx="1216312" cy="325067"/>
          </a:xfrm>
          <a:prstGeom prst="roundRect">
            <a:avLst>
              <a:gd name="adj" fmla="val 9819"/>
            </a:avLst>
          </a:prstGeom>
          <a:solidFill>
            <a:srgbClr val="FFFFCC"/>
          </a:solidFill>
          <a:ln w="3175" cap="flat" cmpd="sng" algn="ctr">
            <a:solidFill>
              <a:schemeClr val="tx1"/>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altLang="ja-JP" sz="8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altLang="ja-JP" sz="8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40" name="テキスト ボックス 39">
            <a:extLst>
              <a:ext uri="{FF2B5EF4-FFF2-40B4-BE49-F238E27FC236}">
                <a16:creationId xmlns:a16="http://schemas.microsoft.com/office/drawing/2014/main" id="{88A8DEEE-452D-2301-7817-A8F2321744F2}"/>
              </a:ext>
            </a:extLst>
          </p:cNvPr>
          <p:cNvSpPr txBox="1">
            <a:spLocks noChangeAspect="1"/>
          </p:cNvSpPr>
          <p:nvPr/>
        </p:nvSpPr>
        <p:spPr>
          <a:xfrm>
            <a:off x="2275582" y="3811288"/>
            <a:ext cx="1440044" cy="307777"/>
          </a:xfrm>
          <a:prstGeom prst="rect">
            <a:avLst/>
          </a:prstGeom>
          <a:no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rPr>
              <a:t>飼料作物（青刈り・</a:t>
            </a:r>
            <a:endParaRPr kumimoji="0" lang="en-US" altLang="ja-JP"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rPr>
              <a:t>子実用とうもろこし</a:t>
            </a:r>
            <a:r>
              <a:rPr kumimoji="0" lang="ja-JP" altLang="en-US" sz="700" b="1" kern="0" dirty="0">
                <a:solidFill>
                  <a:srgbClr val="003300"/>
                </a:solidFill>
                <a:latin typeface="HG丸ｺﾞｼｯｸM-PRO" panose="020F0600000000000000" pitchFamily="50" charset="-128"/>
                <a:ea typeface="HG丸ｺﾞｼｯｸM-PRO" panose="020F0600000000000000" pitchFamily="50" charset="-128"/>
              </a:rPr>
              <a:t>、</a:t>
            </a:r>
            <a:r>
              <a:rPr kumimoji="0" lang="ja-JP" altLang="en-US"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rPr>
              <a:t>牧草等）</a:t>
            </a:r>
            <a:endParaRPr kumimoji="0" lang="en-US" altLang="ja-JP"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41" name="四角形: 角を丸くする 40">
            <a:extLst>
              <a:ext uri="{FF2B5EF4-FFF2-40B4-BE49-F238E27FC236}">
                <a16:creationId xmlns:a16="http://schemas.microsoft.com/office/drawing/2014/main" id="{A881B41E-5C95-28E6-85BF-32CEBA174DD9}"/>
              </a:ext>
            </a:extLst>
          </p:cNvPr>
          <p:cNvSpPr/>
          <p:nvPr/>
        </p:nvSpPr>
        <p:spPr>
          <a:xfrm>
            <a:off x="5027578" y="1182673"/>
            <a:ext cx="1979011" cy="33711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800" b="1" dirty="0">
                <a:solidFill>
                  <a:srgbClr val="C00000"/>
                </a:solidFill>
                <a:latin typeface="メイリオ" panose="020B0604030504040204" pitchFamily="50" charset="-128"/>
                <a:ea typeface="メイリオ" panose="020B0604030504040204" pitchFamily="50" charset="-128"/>
              </a:rPr>
              <a:t>国産飼料の利用拡大重量について、</a:t>
            </a:r>
            <a:endParaRPr lang="en-US" altLang="ja-JP" sz="800" b="1" dirty="0">
              <a:solidFill>
                <a:srgbClr val="C00000"/>
              </a:solidFill>
              <a:latin typeface="メイリオ" panose="020B0604030504040204" pitchFamily="50" charset="-128"/>
              <a:ea typeface="メイリオ" panose="020B0604030504040204" pitchFamily="50" charset="-128"/>
            </a:endParaRPr>
          </a:p>
          <a:p>
            <a:r>
              <a:rPr kumimoji="1" lang="ja-JP" altLang="en-US" sz="800" b="1" dirty="0">
                <a:solidFill>
                  <a:srgbClr val="C00000"/>
                </a:solidFill>
                <a:latin typeface="メイリオ" panose="020B0604030504040204" pitchFamily="50" charset="-128"/>
                <a:ea typeface="メイリオ" panose="020B0604030504040204" pitchFamily="50" charset="-128"/>
              </a:rPr>
              <a:t>交付申請及び実績の報告</a:t>
            </a:r>
          </a:p>
        </p:txBody>
      </p:sp>
      <p:sp>
        <p:nvSpPr>
          <p:cNvPr id="42" name="四角形: 角を丸くする 41">
            <a:extLst>
              <a:ext uri="{FF2B5EF4-FFF2-40B4-BE49-F238E27FC236}">
                <a16:creationId xmlns:a16="http://schemas.microsoft.com/office/drawing/2014/main" id="{5113FC34-CB65-D92B-210E-B8077A16C97A}"/>
              </a:ext>
            </a:extLst>
          </p:cNvPr>
          <p:cNvSpPr/>
          <p:nvPr/>
        </p:nvSpPr>
        <p:spPr>
          <a:xfrm>
            <a:off x="2130116" y="5103980"/>
            <a:ext cx="1297909" cy="457663"/>
          </a:xfrm>
          <a:prstGeom prst="roundRect">
            <a:avLst/>
          </a:prstGeom>
          <a:solidFill>
            <a:srgbClr val="CCE2F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0070C0"/>
                </a:solidFill>
                <a:latin typeface="メイリオ" panose="020B0604030504040204" pitchFamily="50" charset="-128"/>
                <a:ea typeface="メイリオ" panose="020B0604030504040204" pitchFamily="50" charset="-128"/>
              </a:rPr>
              <a:t>耕畜連携協議会</a:t>
            </a:r>
            <a:endParaRPr kumimoji="1"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43" name="矢印: 左右 42">
            <a:extLst>
              <a:ext uri="{FF2B5EF4-FFF2-40B4-BE49-F238E27FC236}">
                <a16:creationId xmlns:a16="http://schemas.microsoft.com/office/drawing/2014/main" id="{E37182D5-54FD-88A2-BDDA-9F03EFD69BBC}"/>
              </a:ext>
            </a:extLst>
          </p:cNvPr>
          <p:cNvSpPr/>
          <p:nvPr/>
        </p:nvSpPr>
        <p:spPr>
          <a:xfrm rot="5400000">
            <a:off x="629417" y="5693749"/>
            <a:ext cx="430892" cy="150552"/>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200">
              <a:solidFill>
                <a:srgbClr val="0070C0"/>
              </a:solidFill>
              <a:latin typeface="メイリオ" panose="020B0604030504040204" pitchFamily="50" charset="-128"/>
              <a:ea typeface="メイリオ" panose="020B0604030504040204" pitchFamily="50" charset="-128"/>
            </a:endParaRPr>
          </a:p>
        </p:txBody>
      </p:sp>
      <p:sp>
        <p:nvSpPr>
          <p:cNvPr id="44" name="矢印: 右 43">
            <a:extLst>
              <a:ext uri="{FF2B5EF4-FFF2-40B4-BE49-F238E27FC236}">
                <a16:creationId xmlns:a16="http://schemas.microsoft.com/office/drawing/2014/main" id="{103AA03D-318C-46D9-239B-704BA5391F7E}"/>
              </a:ext>
            </a:extLst>
          </p:cNvPr>
          <p:cNvSpPr/>
          <p:nvPr/>
        </p:nvSpPr>
        <p:spPr>
          <a:xfrm>
            <a:off x="1493818" y="5123971"/>
            <a:ext cx="636297" cy="1746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0E2F92BA-EE76-B863-5F1A-D97FD2FDFF97}"/>
              </a:ext>
            </a:extLst>
          </p:cNvPr>
          <p:cNvSpPr txBox="1"/>
          <p:nvPr/>
        </p:nvSpPr>
        <p:spPr>
          <a:xfrm>
            <a:off x="901283" y="5654417"/>
            <a:ext cx="723387"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耕畜連携</a:t>
            </a:r>
          </a:p>
        </p:txBody>
      </p:sp>
      <p:sp>
        <p:nvSpPr>
          <p:cNvPr id="46" name="正方形/長方形 45">
            <a:extLst>
              <a:ext uri="{FF2B5EF4-FFF2-40B4-BE49-F238E27FC236}">
                <a16:creationId xmlns:a16="http://schemas.microsoft.com/office/drawing/2014/main" id="{37EB5F89-A71F-714A-B321-4C88FB45A555}"/>
              </a:ext>
            </a:extLst>
          </p:cNvPr>
          <p:cNvSpPr>
            <a:spLocks noChangeAspect="1"/>
          </p:cNvSpPr>
          <p:nvPr/>
        </p:nvSpPr>
        <p:spPr>
          <a:xfrm>
            <a:off x="5625330" y="2720221"/>
            <a:ext cx="685375" cy="169793"/>
          </a:xfrm>
          <a:prstGeom prst="rect">
            <a:avLst/>
          </a:prstGeom>
          <a:solidFill>
            <a:srgbClr val="FFFFCC"/>
          </a:solidFill>
          <a:ln>
            <a:solidFill>
              <a:srgbClr val="BBE0E3">
                <a:shade val="50000"/>
              </a:srgbClr>
            </a:solidFill>
          </a:ln>
        </p:spPr>
        <p:txBody>
          <a:bodyPr wrap="square" lIns="36000" tIns="0" rIns="0" bIns="0" anchor="ctr" anchorCtr="0">
            <a:noAutofit/>
          </a:bodyPr>
          <a:lstStyle/>
          <a:p>
            <a:pPr marL="90488" marR="0" lvl="0" indent="-90488" algn="ctr" defTabSz="914400" eaLnBrk="1" fontAlgn="base" latinLnBrk="0" hangingPunct="1">
              <a:lnSpc>
                <a:spcPct val="100000"/>
              </a:lnSpc>
              <a:spcBef>
                <a:spcPct val="0"/>
              </a:spcBef>
              <a:spcAft>
                <a:spcPct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Arial" charset="0"/>
                <a:ea typeface="ＭＳ Ｐゴシック" charset="-128"/>
              </a:rPr>
              <a:t>輸入飼料</a:t>
            </a:r>
            <a:endParaRPr kumimoji="0" lang="en-US" altLang="ja-JP" sz="900" b="0" i="0" u="none" strike="noStrike" kern="0" cap="none" spc="0" normalizeH="0" baseline="0" noProof="0" dirty="0">
              <a:ln>
                <a:noFill/>
              </a:ln>
              <a:solidFill>
                <a:srgbClr val="000000"/>
              </a:solidFill>
              <a:effectLst/>
              <a:uLnTx/>
              <a:uFillTx/>
              <a:latin typeface="Arial" charset="0"/>
              <a:ea typeface="ＭＳ Ｐゴシック" charset="-128"/>
            </a:endParaRPr>
          </a:p>
        </p:txBody>
      </p:sp>
      <p:sp>
        <p:nvSpPr>
          <p:cNvPr id="47" name="テキスト ボックス 46">
            <a:extLst>
              <a:ext uri="{FF2B5EF4-FFF2-40B4-BE49-F238E27FC236}">
                <a16:creationId xmlns:a16="http://schemas.microsoft.com/office/drawing/2014/main" id="{4393A68C-D12D-DAA2-529A-2FF280B37B4E}"/>
              </a:ext>
            </a:extLst>
          </p:cNvPr>
          <p:cNvSpPr txBox="1"/>
          <p:nvPr/>
        </p:nvSpPr>
        <p:spPr>
          <a:xfrm>
            <a:off x="5122339" y="2127514"/>
            <a:ext cx="289088" cy="307777"/>
          </a:xfrm>
          <a:prstGeom prst="rect">
            <a:avLst/>
          </a:prstGeom>
          <a:noFill/>
        </p:spPr>
        <p:txBody>
          <a:bodyPr wrap="square" rtlCol="0">
            <a:spAutoFit/>
          </a:bodyPr>
          <a:lstStyle/>
          <a:p>
            <a:r>
              <a:rPr lang="ja-JP" altLang="en-US" sz="1400" b="1" dirty="0">
                <a:solidFill>
                  <a:srgbClr val="C00000"/>
                </a:solidFill>
                <a:latin typeface="メイリオ" panose="020B0604030504040204" pitchFamily="50" charset="-128"/>
                <a:ea typeface="メイリオ" panose="020B0604030504040204" pitchFamily="50" charset="-128"/>
              </a:rPr>
              <a:t>①</a:t>
            </a:r>
            <a:endParaRPr kumimoji="1" lang="ja-JP" altLang="en-US" sz="1400" b="1" dirty="0">
              <a:solidFill>
                <a:srgbClr val="C00000"/>
              </a:solidFill>
              <a:latin typeface="メイリオ" panose="020B0604030504040204" pitchFamily="50" charset="-128"/>
              <a:ea typeface="メイリオ" panose="020B0604030504040204" pitchFamily="50" charset="-128"/>
            </a:endParaRPr>
          </a:p>
        </p:txBody>
      </p:sp>
      <p:cxnSp>
        <p:nvCxnSpPr>
          <p:cNvPr id="48" name="直線矢印コネクタ 47">
            <a:extLst>
              <a:ext uri="{FF2B5EF4-FFF2-40B4-BE49-F238E27FC236}">
                <a16:creationId xmlns:a16="http://schemas.microsoft.com/office/drawing/2014/main" id="{C0479DC5-790C-F9EB-A827-56E370695697}"/>
              </a:ext>
            </a:extLst>
          </p:cNvPr>
          <p:cNvCxnSpPr>
            <a:cxnSpLocks/>
          </p:cNvCxnSpPr>
          <p:nvPr/>
        </p:nvCxnSpPr>
        <p:spPr>
          <a:xfrm flipH="1">
            <a:off x="4775280" y="1607121"/>
            <a:ext cx="637997"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B96FFABB-9D8B-D0C4-CAEB-EFDC1332734F}"/>
              </a:ext>
            </a:extLst>
          </p:cNvPr>
          <p:cNvSpPr txBox="1"/>
          <p:nvPr/>
        </p:nvSpPr>
        <p:spPr>
          <a:xfrm>
            <a:off x="4027996" y="3926121"/>
            <a:ext cx="289088" cy="307777"/>
          </a:xfrm>
          <a:prstGeom prst="rect">
            <a:avLst/>
          </a:prstGeom>
          <a:noFill/>
        </p:spPr>
        <p:txBody>
          <a:bodyPr wrap="square" rtlCol="0">
            <a:spAutoFit/>
          </a:bodyPr>
          <a:lstStyle/>
          <a:p>
            <a:r>
              <a:rPr kumimoji="1" lang="ja-JP" altLang="en-US" sz="1400" b="1" dirty="0">
                <a:solidFill>
                  <a:srgbClr val="C00000"/>
                </a:solidFill>
                <a:latin typeface="メイリオ" panose="020B0604030504040204" pitchFamily="50" charset="-128"/>
                <a:ea typeface="メイリオ" panose="020B0604030504040204" pitchFamily="50" charset="-128"/>
              </a:rPr>
              <a:t>②</a:t>
            </a:r>
          </a:p>
        </p:txBody>
      </p:sp>
      <p:sp>
        <p:nvSpPr>
          <p:cNvPr id="50" name="テキスト ボックス 49">
            <a:extLst>
              <a:ext uri="{FF2B5EF4-FFF2-40B4-BE49-F238E27FC236}">
                <a16:creationId xmlns:a16="http://schemas.microsoft.com/office/drawing/2014/main" id="{898080BE-A992-3909-3B8A-14EF893E6D72}"/>
              </a:ext>
            </a:extLst>
          </p:cNvPr>
          <p:cNvSpPr txBox="1"/>
          <p:nvPr/>
        </p:nvSpPr>
        <p:spPr>
          <a:xfrm>
            <a:off x="5413277" y="2124516"/>
            <a:ext cx="1107996" cy="338554"/>
          </a:xfrm>
          <a:prstGeom prst="rect">
            <a:avLst/>
          </a:prstGeom>
          <a:noFill/>
        </p:spPr>
        <p:txBody>
          <a:bodyPr wrap="none" rtlCol="0">
            <a:spAutoFit/>
          </a:bodyPr>
          <a:lstStyle/>
          <a:p>
            <a:r>
              <a:rPr kumimoji="1" lang="ja-JP" altLang="en-US" sz="800" b="1" dirty="0">
                <a:solidFill>
                  <a:srgbClr val="C00000"/>
                </a:solidFill>
                <a:latin typeface="メイリオ" panose="020B0604030504040204" pitchFamily="50" charset="-128"/>
                <a:ea typeface="メイリオ" panose="020B0604030504040204" pitchFamily="50" charset="-128"/>
              </a:rPr>
              <a:t>利用供給計画、</a:t>
            </a:r>
            <a:endParaRPr kumimoji="1" lang="en-US" altLang="ja-JP" sz="800" b="1" dirty="0">
              <a:solidFill>
                <a:srgbClr val="C00000"/>
              </a:solidFill>
              <a:latin typeface="メイリオ" panose="020B0604030504040204" pitchFamily="50" charset="-128"/>
              <a:ea typeface="メイリオ" panose="020B0604030504040204" pitchFamily="50" charset="-128"/>
            </a:endParaRPr>
          </a:p>
          <a:p>
            <a:r>
              <a:rPr lang="ja-JP" altLang="en-US" sz="800" b="1" dirty="0">
                <a:solidFill>
                  <a:srgbClr val="C00000"/>
                </a:solidFill>
                <a:latin typeface="メイリオ" panose="020B0604030504040204" pitchFamily="50" charset="-128"/>
                <a:ea typeface="メイリオ" panose="020B0604030504040204" pitchFamily="50" charset="-128"/>
              </a:rPr>
              <a:t>参加申込書等の提出</a:t>
            </a:r>
            <a:endParaRPr kumimoji="1" lang="ja-JP" altLang="en-US" sz="800" b="1" dirty="0">
              <a:solidFill>
                <a:srgbClr val="C00000"/>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44685C44-CE87-125C-F090-CC8B7F39EC57}"/>
              </a:ext>
            </a:extLst>
          </p:cNvPr>
          <p:cNvSpPr txBox="1"/>
          <p:nvPr/>
        </p:nvSpPr>
        <p:spPr>
          <a:xfrm>
            <a:off x="4029790" y="2310625"/>
            <a:ext cx="389850" cy="215444"/>
          </a:xfrm>
          <a:prstGeom prst="rect">
            <a:avLst/>
          </a:prstGeom>
          <a:noFill/>
        </p:spPr>
        <p:txBody>
          <a:bodyPr wrap="none" rtlCol="0">
            <a:spAutoFit/>
          </a:bodyPr>
          <a:lstStyle/>
          <a:p>
            <a:r>
              <a:rPr lang="ja-JP" altLang="en-US" sz="800" b="1" dirty="0">
                <a:solidFill>
                  <a:srgbClr val="C00000"/>
                </a:solidFill>
                <a:latin typeface="メイリオ" panose="020B0604030504040204" pitchFamily="50" charset="-128"/>
                <a:ea typeface="メイリオ" panose="020B0604030504040204" pitchFamily="50" charset="-128"/>
              </a:rPr>
              <a:t>調整</a:t>
            </a:r>
            <a:endParaRPr kumimoji="1" lang="en-US" altLang="ja-JP" sz="800" b="1" dirty="0">
              <a:solidFill>
                <a:srgbClr val="C00000"/>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E742F5D1-60B9-D07A-555C-CDA7FA61FA4C}"/>
              </a:ext>
            </a:extLst>
          </p:cNvPr>
          <p:cNvSpPr txBox="1"/>
          <p:nvPr/>
        </p:nvSpPr>
        <p:spPr>
          <a:xfrm>
            <a:off x="4811880" y="1197339"/>
            <a:ext cx="285139" cy="307777"/>
          </a:xfrm>
          <a:prstGeom prst="rect">
            <a:avLst/>
          </a:prstGeom>
          <a:noFill/>
        </p:spPr>
        <p:txBody>
          <a:bodyPr wrap="square" rtlCol="0">
            <a:spAutoFit/>
          </a:bodyPr>
          <a:lstStyle/>
          <a:p>
            <a:r>
              <a:rPr lang="ja-JP" altLang="en-US" sz="1400" b="1" dirty="0">
                <a:solidFill>
                  <a:srgbClr val="C00000"/>
                </a:solidFill>
                <a:latin typeface="メイリオ" panose="020B0604030504040204" pitchFamily="50" charset="-128"/>
                <a:ea typeface="メイリオ" panose="020B0604030504040204" pitchFamily="50" charset="-128"/>
              </a:rPr>
              <a:t>③</a:t>
            </a:r>
            <a:endParaRPr kumimoji="1" lang="ja-JP" altLang="en-US" sz="1400" b="1" dirty="0">
              <a:solidFill>
                <a:srgbClr val="C00000"/>
              </a:solidFill>
              <a:latin typeface="メイリオ" panose="020B0604030504040204" pitchFamily="50" charset="-128"/>
              <a:ea typeface="メイリオ" panose="020B0604030504040204" pitchFamily="50" charset="-128"/>
            </a:endParaRPr>
          </a:p>
        </p:txBody>
      </p:sp>
      <p:sp>
        <p:nvSpPr>
          <p:cNvPr id="53" name="四角形: 角を丸くする 52">
            <a:extLst>
              <a:ext uri="{FF2B5EF4-FFF2-40B4-BE49-F238E27FC236}">
                <a16:creationId xmlns:a16="http://schemas.microsoft.com/office/drawing/2014/main" id="{3302CE21-EE57-B321-400B-F93FF798A925}"/>
              </a:ext>
            </a:extLst>
          </p:cNvPr>
          <p:cNvSpPr/>
          <p:nvPr/>
        </p:nvSpPr>
        <p:spPr>
          <a:xfrm>
            <a:off x="195909" y="5103980"/>
            <a:ext cx="1297909" cy="457663"/>
          </a:xfrm>
          <a:prstGeom prst="roundRect">
            <a:avLst/>
          </a:prstGeom>
          <a:solidFill>
            <a:srgbClr val="0070C0">
              <a:alpha val="2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rgbClr val="0070C0"/>
                </a:solidFill>
                <a:latin typeface="メイリオ" panose="020B0604030504040204" pitchFamily="50" charset="-128"/>
                <a:ea typeface="メイリオ" panose="020B0604030504040204" pitchFamily="50" charset="-128"/>
              </a:rPr>
              <a:t>畜産農家等</a:t>
            </a:r>
            <a:endParaRPr kumimoji="1" lang="en-US" altLang="ja-JP" sz="1400" b="1" dirty="0">
              <a:solidFill>
                <a:srgbClr val="0070C0"/>
              </a:solidFill>
              <a:latin typeface="メイリオ" panose="020B0604030504040204" pitchFamily="50" charset="-128"/>
              <a:ea typeface="メイリオ" panose="020B0604030504040204" pitchFamily="50" charset="-128"/>
            </a:endParaRPr>
          </a:p>
        </p:txBody>
      </p:sp>
      <p:sp>
        <p:nvSpPr>
          <p:cNvPr id="54" name="四角形: 角を丸くする 53">
            <a:extLst>
              <a:ext uri="{FF2B5EF4-FFF2-40B4-BE49-F238E27FC236}">
                <a16:creationId xmlns:a16="http://schemas.microsoft.com/office/drawing/2014/main" id="{ED8B42CA-01FF-9F3D-8A2D-74F1BED992CE}"/>
              </a:ext>
            </a:extLst>
          </p:cNvPr>
          <p:cNvSpPr/>
          <p:nvPr/>
        </p:nvSpPr>
        <p:spPr>
          <a:xfrm>
            <a:off x="195909" y="5998629"/>
            <a:ext cx="1297909" cy="457663"/>
          </a:xfrm>
          <a:prstGeom prst="roundRect">
            <a:avLst/>
          </a:prstGeom>
          <a:solidFill>
            <a:srgbClr val="0070C0">
              <a:alpha val="2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rgbClr val="0070C0"/>
                </a:solidFill>
                <a:latin typeface="メイリオ" panose="020B0604030504040204" pitchFamily="50" charset="-128"/>
                <a:ea typeface="メイリオ" panose="020B0604030504040204" pitchFamily="50" charset="-128"/>
              </a:rPr>
              <a:t>耕種農家等</a:t>
            </a:r>
            <a:endParaRPr kumimoji="1" lang="en-US" altLang="ja-JP" sz="1400" b="1" dirty="0">
              <a:solidFill>
                <a:srgbClr val="0070C0"/>
              </a:solidFill>
              <a:latin typeface="メイリオ" panose="020B0604030504040204" pitchFamily="50" charset="-128"/>
              <a:ea typeface="メイリオ" panose="020B0604030504040204" pitchFamily="50" charset="-128"/>
            </a:endParaRPr>
          </a:p>
        </p:txBody>
      </p:sp>
      <p:sp>
        <p:nvSpPr>
          <p:cNvPr id="55" name="四角形: 角を丸くする 54">
            <a:extLst>
              <a:ext uri="{FF2B5EF4-FFF2-40B4-BE49-F238E27FC236}">
                <a16:creationId xmlns:a16="http://schemas.microsoft.com/office/drawing/2014/main" id="{9504BE65-3C90-FB6A-65F3-A44A57881704}"/>
              </a:ext>
            </a:extLst>
          </p:cNvPr>
          <p:cNvSpPr/>
          <p:nvPr/>
        </p:nvSpPr>
        <p:spPr>
          <a:xfrm>
            <a:off x="2130116" y="5992535"/>
            <a:ext cx="1297909" cy="457663"/>
          </a:xfrm>
          <a:prstGeom prst="roundRect">
            <a:avLst/>
          </a:prstGeom>
          <a:solidFill>
            <a:srgbClr val="0070C0">
              <a:alpha val="2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rgbClr val="0070C0"/>
                </a:solidFill>
                <a:latin typeface="メイリオ" panose="020B0604030504040204" pitchFamily="50" charset="-128"/>
                <a:ea typeface="メイリオ" panose="020B0604030504040204" pitchFamily="50" charset="-128"/>
              </a:rPr>
              <a:t>飼料生産組織</a:t>
            </a:r>
            <a:endParaRPr kumimoji="1" lang="en-US" altLang="ja-JP" sz="1400" b="1" dirty="0">
              <a:solidFill>
                <a:srgbClr val="0070C0"/>
              </a:solidFill>
              <a:latin typeface="メイリオ" panose="020B0604030504040204" pitchFamily="50" charset="-128"/>
              <a:ea typeface="メイリオ" panose="020B0604030504040204" pitchFamily="50" charset="-128"/>
            </a:endParaRPr>
          </a:p>
        </p:txBody>
      </p:sp>
      <p:sp>
        <p:nvSpPr>
          <p:cNvPr id="56" name="四角形: 角を丸くする 55">
            <a:extLst>
              <a:ext uri="{FF2B5EF4-FFF2-40B4-BE49-F238E27FC236}">
                <a16:creationId xmlns:a16="http://schemas.microsoft.com/office/drawing/2014/main" id="{C79B4A71-B98D-E279-4C6B-9CC9FFF5FCC4}"/>
              </a:ext>
            </a:extLst>
          </p:cNvPr>
          <p:cNvSpPr/>
          <p:nvPr/>
        </p:nvSpPr>
        <p:spPr>
          <a:xfrm>
            <a:off x="4064323" y="5103980"/>
            <a:ext cx="1297909" cy="457663"/>
          </a:xfrm>
          <a:prstGeom prst="roundRect">
            <a:avLst/>
          </a:prstGeom>
          <a:solidFill>
            <a:srgbClr val="CCE2F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rgbClr val="0070C0"/>
                </a:solidFill>
                <a:latin typeface="メイリオ" panose="020B0604030504040204" pitchFamily="50" charset="-128"/>
                <a:ea typeface="メイリオ" panose="020B0604030504040204" pitchFamily="50" charset="-128"/>
              </a:rPr>
              <a:t>事業実施主体</a:t>
            </a:r>
            <a:endParaRPr kumimoji="1"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57" name="四角形: 角を丸くする 56">
            <a:extLst>
              <a:ext uri="{FF2B5EF4-FFF2-40B4-BE49-F238E27FC236}">
                <a16:creationId xmlns:a16="http://schemas.microsoft.com/office/drawing/2014/main" id="{7D9329B1-F1AF-DD52-1AAE-6FD4E3D8F835}"/>
              </a:ext>
            </a:extLst>
          </p:cNvPr>
          <p:cNvSpPr/>
          <p:nvPr/>
        </p:nvSpPr>
        <p:spPr>
          <a:xfrm>
            <a:off x="5998529" y="5103980"/>
            <a:ext cx="1297909" cy="457663"/>
          </a:xfrm>
          <a:prstGeom prst="roundRect">
            <a:avLst/>
          </a:prstGeom>
          <a:solidFill>
            <a:srgbClr val="CCE2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rgbClr val="0070C0"/>
                </a:solidFill>
                <a:latin typeface="メイリオ" panose="020B0604030504040204" pitchFamily="50" charset="-128"/>
                <a:ea typeface="メイリオ" panose="020B0604030504040204" pitchFamily="50" charset="-128"/>
              </a:rPr>
              <a:t>農林水産省</a:t>
            </a:r>
            <a:endParaRPr kumimoji="1"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58" name="矢印: 右 57">
            <a:extLst>
              <a:ext uri="{FF2B5EF4-FFF2-40B4-BE49-F238E27FC236}">
                <a16:creationId xmlns:a16="http://schemas.microsoft.com/office/drawing/2014/main" id="{A51EC3F4-FFE2-5FE3-67CC-6FCF15D9A608}"/>
              </a:ext>
            </a:extLst>
          </p:cNvPr>
          <p:cNvSpPr/>
          <p:nvPr/>
        </p:nvSpPr>
        <p:spPr>
          <a:xfrm rot="10800000">
            <a:off x="1486570" y="5332811"/>
            <a:ext cx="636297" cy="17460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59" name="矢印: 右 58">
            <a:extLst>
              <a:ext uri="{FF2B5EF4-FFF2-40B4-BE49-F238E27FC236}">
                <a16:creationId xmlns:a16="http://schemas.microsoft.com/office/drawing/2014/main" id="{BE950677-C914-9080-6033-6B81887B8942}"/>
              </a:ext>
            </a:extLst>
          </p:cNvPr>
          <p:cNvSpPr/>
          <p:nvPr/>
        </p:nvSpPr>
        <p:spPr>
          <a:xfrm>
            <a:off x="3430088" y="5125522"/>
            <a:ext cx="636297" cy="1746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60" name="矢印: 右 59">
            <a:extLst>
              <a:ext uri="{FF2B5EF4-FFF2-40B4-BE49-F238E27FC236}">
                <a16:creationId xmlns:a16="http://schemas.microsoft.com/office/drawing/2014/main" id="{9237D4F4-2182-845F-0B11-1BF83E3EF9BC}"/>
              </a:ext>
            </a:extLst>
          </p:cNvPr>
          <p:cNvSpPr/>
          <p:nvPr/>
        </p:nvSpPr>
        <p:spPr>
          <a:xfrm>
            <a:off x="5364721" y="5118689"/>
            <a:ext cx="636297" cy="1746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61" name="矢印: 右 60">
            <a:extLst>
              <a:ext uri="{FF2B5EF4-FFF2-40B4-BE49-F238E27FC236}">
                <a16:creationId xmlns:a16="http://schemas.microsoft.com/office/drawing/2014/main" id="{718D8F79-D6F1-4AA4-C8D7-81A1EE4D18EA}"/>
              </a:ext>
            </a:extLst>
          </p:cNvPr>
          <p:cNvSpPr/>
          <p:nvPr/>
        </p:nvSpPr>
        <p:spPr>
          <a:xfrm rot="10800000">
            <a:off x="5357253" y="5335972"/>
            <a:ext cx="636297" cy="17460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62" name="矢印: 右 61">
            <a:extLst>
              <a:ext uri="{FF2B5EF4-FFF2-40B4-BE49-F238E27FC236}">
                <a16:creationId xmlns:a16="http://schemas.microsoft.com/office/drawing/2014/main" id="{8E467637-C1D5-9FE8-4535-AE1EA44B5EAC}"/>
              </a:ext>
            </a:extLst>
          </p:cNvPr>
          <p:cNvSpPr/>
          <p:nvPr/>
        </p:nvSpPr>
        <p:spPr>
          <a:xfrm rot="10800000">
            <a:off x="3425536" y="5335972"/>
            <a:ext cx="636297" cy="17460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63" name="矢印: 右 62">
            <a:extLst>
              <a:ext uri="{FF2B5EF4-FFF2-40B4-BE49-F238E27FC236}">
                <a16:creationId xmlns:a16="http://schemas.microsoft.com/office/drawing/2014/main" id="{3A61AEB2-4CBC-500B-002B-45ABCA80BA62}"/>
              </a:ext>
            </a:extLst>
          </p:cNvPr>
          <p:cNvSpPr/>
          <p:nvPr/>
        </p:nvSpPr>
        <p:spPr>
          <a:xfrm rot="5400000">
            <a:off x="2406490" y="5685486"/>
            <a:ext cx="418780" cy="179195"/>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64" name="矢印: 右 63">
            <a:extLst>
              <a:ext uri="{FF2B5EF4-FFF2-40B4-BE49-F238E27FC236}">
                <a16:creationId xmlns:a16="http://schemas.microsoft.com/office/drawing/2014/main" id="{58F9292D-715F-3D33-C851-53A99AA73972}"/>
              </a:ext>
            </a:extLst>
          </p:cNvPr>
          <p:cNvSpPr/>
          <p:nvPr/>
        </p:nvSpPr>
        <p:spPr>
          <a:xfrm rot="16200000">
            <a:off x="2750724" y="5685884"/>
            <a:ext cx="440716" cy="1725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pic>
        <p:nvPicPr>
          <p:cNvPr id="65" name="図 64">
            <a:extLst>
              <a:ext uri="{FF2B5EF4-FFF2-40B4-BE49-F238E27FC236}">
                <a16:creationId xmlns:a16="http://schemas.microsoft.com/office/drawing/2014/main" id="{0C819D82-DE0C-5431-DAD8-BA184D0746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720165" y="5669413"/>
            <a:ext cx="1280207" cy="1280207"/>
          </a:xfrm>
          <a:prstGeom prst="rect">
            <a:avLst/>
          </a:prstGeom>
        </p:spPr>
      </p:pic>
      <p:pic>
        <p:nvPicPr>
          <p:cNvPr id="66" name="図 65">
            <a:extLst>
              <a:ext uri="{FF2B5EF4-FFF2-40B4-BE49-F238E27FC236}">
                <a16:creationId xmlns:a16="http://schemas.microsoft.com/office/drawing/2014/main" id="{47A652CF-6A8F-B44D-F8EA-79F98B4C67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31165" y="5619418"/>
            <a:ext cx="1297909" cy="1297909"/>
          </a:xfrm>
          <a:prstGeom prst="rect">
            <a:avLst/>
          </a:prstGeom>
        </p:spPr>
      </p:pic>
      <p:pic>
        <p:nvPicPr>
          <p:cNvPr id="67" name="図 66">
            <a:extLst>
              <a:ext uri="{FF2B5EF4-FFF2-40B4-BE49-F238E27FC236}">
                <a16:creationId xmlns:a16="http://schemas.microsoft.com/office/drawing/2014/main" id="{FD58F71B-8ABA-B599-F5BE-DB249DC6C2E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44603" y="6081935"/>
            <a:ext cx="777027" cy="777027"/>
          </a:xfrm>
          <a:prstGeom prst="rect">
            <a:avLst/>
          </a:prstGeom>
        </p:spPr>
      </p:pic>
      <p:sp>
        <p:nvSpPr>
          <p:cNvPr id="68" name="正方形/長方形 67">
            <a:extLst>
              <a:ext uri="{FF2B5EF4-FFF2-40B4-BE49-F238E27FC236}">
                <a16:creationId xmlns:a16="http://schemas.microsoft.com/office/drawing/2014/main" id="{874D01EF-8A2C-5F5D-70D6-9DBAB4149886}"/>
              </a:ext>
            </a:extLst>
          </p:cNvPr>
          <p:cNvSpPr/>
          <p:nvPr/>
        </p:nvSpPr>
        <p:spPr>
          <a:xfrm>
            <a:off x="3447869" y="2868120"/>
            <a:ext cx="1520290" cy="107694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9" name="直線矢印コネクタ 68">
            <a:extLst>
              <a:ext uri="{FF2B5EF4-FFF2-40B4-BE49-F238E27FC236}">
                <a16:creationId xmlns:a16="http://schemas.microsoft.com/office/drawing/2014/main" id="{3605229F-8FDA-7E8E-1A32-5582A2BAA39A}"/>
              </a:ext>
            </a:extLst>
          </p:cNvPr>
          <p:cNvCxnSpPr/>
          <p:nvPr/>
        </p:nvCxnSpPr>
        <p:spPr>
          <a:xfrm>
            <a:off x="3496395" y="2491744"/>
            <a:ext cx="1475782" cy="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7273C0E4-EF67-8839-435C-135DCEE10AEB}"/>
              </a:ext>
            </a:extLst>
          </p:cNvPr>
          <p:cNvCxnSpPr>
            <a:cxnSpLocks/>
          </p:cNvCxnSpPr>
          <p:nvPr/>
        </p:nvCxnSpPr>
        <p:spPr>
          <a:xfrm>
            <a:off x="6752258" y="1476957"/>
            <a:ext cx="0" cy="1846385"/>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1" name="直線矢印コネクタ 70">
            <a:extLst>
              <a:ext uri="{FF2B5EF4-FFF2-40B4-BE49-F238E27FC236}">
                <a16:creationId xmlns:a16="http://schemas.microsoft.com/office/drawing/2014/main" id="{D8E7CCCE-185C-2A36-E9BE-CD1CC86EC652}"/>
              </a:ext>
            </a:extLst>
          </p:cNvPr>
          <p:cNvCxnSpPr>
            <a:cxnSpLocks/>
          </p:cNvCxnSpPr>
          <p:nvPr/>
        </p:nvCxnSpPr>
        <p:spPr>
          <a:xfrm flipH="1" flipV="1">
            <a:off x="4767857" y="1466275"/>
            <a:ext cx="1984401" cy="1068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AB043F17-4DC8-E681-1546-8FD612C60369}"/>
              </a:ext>
            </a:extLst>
          </p:cNvPr>
          <p:cNvCxnSpPr>
            <a:cxnSpLocks/>
          </p:cNvCxnSpPr>
          <p:nvPr/>
        </p:nvCxnSpPr>
        <p:spPr>
          <a:xfrm flipH="1">
            <a:off x="6378861" y="3329987"/>
            <a:ext cx="38355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913551A6-AA14-D5E7-E8CF-BDD7AF6CDDD8}"/>
              </a:ext>
            </a:extLst>
          </p:cNvPr>
          <p:cNvCxnSpPr>
            <a:cxnSpLocks/>
          </p:cNvCxnSpPr>
          <p:nvPr/>
        </p:nvCxnSpPr>
        <p:spPr>
          <a:xfrm flipH="1">
            <a:off x="6207423" y="3611195"/>
            <a:ext cx="676639" cy="779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8FA572AD-7C5B-F4AF-9929-D15E1224F2B8}"/>
              </a:ext>
            </a:extLst>
          </p:cNvPr>
          <p:cNvCxnSpPr>
            <a:cxnSpLocks/>
          </p:cNvCxnSpPr>
          <p:nvPr/>
        </p:nvCxnSpPr>
        <p:spPr>
          <a:xfrm flipH="1">
            <a:off x="6884062" y="1000760"/>
            <a:ext cx="13092" cy="263675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5696AA4B-C9C0-A58A-C2C2-91E6135F15A8}"/>
              </a:ext>
            </a:extLst>
          </p:cNvPr>
          <p:cNvCxnSpPr>
            <a:cxnSpLocks/>
          </p:cNvCxnSpPr>
          <p:nvPr/>
        </p:nvCxnSpPr>
        <p:spPr>
          <a:xfrm flipH="1">
            <a:off x="4123021" y="994449"/>
            <a:ext cx="2789373" cy="293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76" name="四角形: 角を丸くする 75">
            <a:extLst>
              <a:ext uri="{FF2B5EF4-FFF2-40B4-BE49-F238E27FC236}">
                <a16:creationId xmlns:a16="http://schemas.microsoft.com/office/drawing/2014/main" id="{E90BF727-1701-14D0-6F41-A95AF1B20B96}"/>
              </a:ext>
            </a:extLst>
          </p:cNvPr>
          <p:cNvSpPr/>
          <p:nvPr/>
        </p:nvSpPr>
        <p:spPr>
          <a:xfrm>
            <a:off x="6529716" y="3573480"/>
            <a:ext cx="635382" cy="44474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800" b="1" dirty="0">
                <a:solidFill>
                  <a:srgbClr val="C00000"/>
                </a:solidFill>
                <a:latin typeface="メイリオ" panose="020B0604030504040204" pitchFamily="50" charset="-128"/>
                <a:ea typeface="メイリオ" panose="020B0604030504040204" pitchFamily="50" charset="-128"/>
              </a:rPr>
              <a:t>補助</a:t>
            </a:r>
            <a:r>
              <a:rPr kumimoji="1" lang="ja-JP" altLang="en-US" sz="800" b="1" dirty="0">
                <a:solidFill>
                  <a:srgbClr val="C00000"/>
                </a:solidFill>
                <a:latin typeface="メイリオ" panose="020B0604030504040204" pitchFamily="50" charset="-128"/>
                <a:ea typeface="メイリオ" panose="020B0604030504040204" pitchFamily="50" charset="-128"/>
              </a:rPr>
              <a:t>金を</a:t>
            </a:r>
            <a:endParaRPr kumimoji="1" lang="en-US" altLang="ja-JP" sz="800" b="1" dirty="0">
              <a:solidFill>
                <a:srgbClr val="C00000"/>
              </a:solidFill>
              <a:latin typeface="メイリオ" panose="020B0604030504040204" pitchFamily="50" charset="-128"/>
              <a:ea typeface="メイリオ" panose="020B0604030504040204" pitchFamily="50" charset="-128"/>
            </a:endParaRPr>
          </a:p>
          <a:p>
            <a:r>
              <a:rPr kumimoji="1" lang="ja-JP" altLang="en-US" sz="800" b="1" dirty="0">
                <a:solidFill>
                  <a:srgbClr val="C00000"/>
                </a:solidFill>
                <a:latin typeface="メイリオ" panose="020B0604030504040204" pitchFamily="50" charset="-128"/>
                <a:ea typeface="メイリオ" panose="020B0604030504040204" pitchFamily="50" charset="-128"/>
              </a:rPr>
              <a:t>受給</a:t>
            </a:r>
          </a:p>
        </p:txBody>
      </p:sp>
      <p:cxnSp>
        <p:nvCxnSpPr>
          <p:cNvPr id="77" name="直線コネクタ 76">
            <a:extLst>
              <a:ext uri="{FF2B5EF4-FFF2-40B4-BE49-F238E27FC236}">
                <a16:creationId xmlns:a16="http://schemas.microsoft.com/office/drawing/2014/main" id="{5E524DB1-DEAD-8E29-768E-FF633B35126E}"/>
              </a:ext>
            </a:extLst>
          </p:cNvPr>
          <p:cNvCxnSpPr>
            <a:cxnSpLocks/>
          </p:cNvCxnSpPr>
          <p:nvPr/>
        </p:nvCxnSpPr>
        <p:spPr>
          <a:xfrm flipV="1">
            <a:off x="4117127" y="980126"/>
            <a:ext cx="0" cy="4320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78" name="矢印: 右 77">
            <a:extLst>
              <a:ext uri="{FF2B5EF4-FFF2-40B4-BE49-F238E27FC236}">
                <a16:creationId xmlns:a16="http://schemas.microsoft.com/office/drawing/2014/main" id="{CD63E99E-1F23-960D-6CFD-480785C14243}"/>
              </a:ext>
            </a:extLst>
          </p:cNvPr>
          <p:cNvSpPr/>
          <p:nvPr/>
        </p:nvSpPr>
        <p:spPr>
          <a:xfrm>
            <a:off x="1493818" y="6159734"/>
            <a:ext cx="636297" cy="174604"/>
          </a:xfrm>
          <a:prstGeom prst="rightArrow">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24CE8DD1-ED6A-AC81-A558-75EB6030C6AA}"/>
              </a:ext>
            </a:extLst>
          </p:cNvPr>
          <p:cNvSpPr txBox="1"/>
          <p:nvPr/>
        </p:nvSpPr>
        <p:spPr>
          <a:xfrm>
            <a:off x="1576227" y="6290148"/>
            <a:ext cx="466794" cy="261610"/>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受託</a:t>
            </a:r>
          </a:p>
        </p:txBody>
      </p:sp>
      <p:sp>
        <p:nvSpPr>
          <p:cNvPr id="80" name="テキスト ボックス 79">
            <a:extLst>
              <a:ext uri="{FF2B5EF4-FFF2-40B4-BE49-F238E27FC236}">
                <a16:creationId xmlns:a16="http://schemas.microsoft.com/office/drawing/2014/main" id="{66B282F8-460E-570B-844A-21429B1D55A7}"/>
              </a:ext>
            </a:extLst>
          </p:cNvPr>
          <p:cNvSpPr txBox="1"/>
          <p:nvPr/>
        </p:nvSpPr>
        <p:spPr>
          <a:xfrm>
            <a:off x="3388624" y="4689848"/>
            <a:ext cx="763413" cy="253916"/>
          </a:xfrm>
          <a:prstGeom prst="rect">
            <a:avLst/>
          </a:prstGeom>
          <a:noFill/>
        </p:spPr>
        <p:txBody>
          <a:bodyPr wrap="square" rtlCol="0">
            <a:spAutoFit/>
          </a:bodyPr>
          <a:lstStyle/>
          <a:p>
            <a:r>
              <a:rPr kumimoji="1" lang="ja-JP" altLang="en-US" sz="1050" dirty="0">
                <a:solidFill>
                  <a:srgbClr val="0070C0"/>
                </a:solidFill>
                <a:latin typeface="メイリオ" panose="020B0604030504040204" pitchFamily="50" charset="-128"/>
                <a:ea typeface="メイリオ" panose="020B0604030504040204" pitchFamily="50" charset="-128"/>
              </a:rPr>
              <a:t>交付申請</a:t>
            </a:r>
          </a:p>
        </p:txBody>
      </p:sp>
      <p:sp>
        <p:nvSpPr>
          <p:cNvPr id="81" name="テキスト ボックス 80">
            <a:extLst>
              <a:ext uri="{FF2B5EF4-FFF2-40B4-BE49-F238E27FC236}">
                <a16:creationId xmlns:a16="http://schemas.microsoft.com/office/drawing/2014/main" id="{95DA712D-A59A-E2CC-4A84-20356100F4AD}"/>
              </a:ext>
            </a:extLst>
          </p:cNvPr>
          <p:cNvSpPr txBox="1"/>
          <p:nvPr/>
        </p:nvSpPr>
        <p:spPr>
          <a:xfrm>
            <a:off x="4016291" y="5775732"/>
            <a:ext cx="456473" cy="261610"/>
          </a:xfrm>
          <a:prstGeom prst="rect">
            <a:avLst/>
          </a:prstGeom>
          <a:noFill/>
        </p:spPr>
        <p:txBody>
          <a:bodyPr wrap="square" rtlCol="0">
            <a:spAutoFit/>
          </a:bodyPr>
          <a:lstStyle/>
          <a:p>
            <a:r>
              <a:rPr kumimoji="1" lang="ja-JP" altLang="en-US" sz="1050" dirty="0">
                <a:solidFill>
                  <a:schemeClr val="accent6">
                    <a:lumMod val="75000"/>
                  </a:schemeClr>
                </a:solidFill>
                <a:latin typeface="メイリオ" panose="020B0604030504040204" pitchFamily="50" charset="-128"/>
                <a:ea typeface="メイリオ" panose="020B0604030504040204" pitchFamily="50" charset="-128"/>
              </a:rPr>
              <a:t>交付</a:t>
            </a:r>
          </a:p>
        </p:txBody>
      </p:sp>
      <p:sp>
        <p:nvSpPr>
          <p:cNvPr id="82" name="左中かっこ 81">
            <a:extLst>
              <a:ext uri="{FF2B5EF4-FFF2-40B4-BE49-F238E27FC236}">
                <a16:creationId xmlns:a16="http://schemas.microsoft.com/office/drawing/2014/main" id="{EBCC13C5-2AFB-62BB-EDED-697C71C47FD2}"/>
              </a:ext>
            </a:extLst>
          </p:cNvPr>
          <p:cNvSpPr/>
          <p:nvPr/>
        </p:nvSpPr>
        <p:spPr>
          <a:xfrm rot="5400000">
            <a:off x="3643998" y="2758247"/>
            <a:ext cx="206835" cy="4507199"/>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83" name="左中かっこ 82">
            <a:extLst>
              <a:ext uri="{FF2B5EF4-FFF2-40B4-BE49-F238E27FC236}">
                <a16:creationId xmlns:a16="http://schemas.microsoft.com/office/drawing/2014/main" id="{FC2646A3-B5CF-562F-78C4-D6D0E3660EE7}"/>
              </a:ext>
            </a:extLst>
          </p:cNvPr>
          <p:cNvSpPr/>
          <p:nvPr/>
        </p:nvSpPr>
        <p:spPr>
          <a:xfrm rot="16200000">
            <a:off x="3636533" y="3416770"/>
            <a:ext cx="206835" cy="4507199"/>
          </a:xfrm>
          <a:prstGeom prst="leftBrace">
            <a:avLst>
              <a:gd name="adj1" fmla="val 8333"/>
              <a:gd name="adj2" fmla="val 60990"/>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84" name="テキスト ボックス 83">
            <a:extLst>
              <a:ext uri="{FF2B5EF4-FFF2-40B4-BE49-F238E27FC236}">
                <a16:creationId xmlns:a16="http://schemas.microsoft.com/office/drawing/2014/main" id="{3703EBA3-BD2E-E980-B4DC-ABD151FE4D89}"/>
              </a:ext>
            </a:extLst>
          </p:cNvPr>
          <p:cNvSpPr txBox="1"/>
          <p:nvPr/>
        </p:nvSpPr>
        <p:spPr>
          <a:xfrm>
            <a:off x="2122867" y="5756259"/>
            <a:ext cx="456473" cy="261610"/>
          </a:xfrm>
          <a:prstGeom prst="rect">
            <a:avLst/>
          </a:prstGeom>
          <a:noFill/>
        </p:spPr>
        <p:txBody>
          <a:bodyPr wrap="square" rtlCol="0">
            <a:spAutoFit/>
          </a:bodyPr>
          <a:lstStyle/>
          <a:p>
            <a:r>
              <a:rPr kumimoji="1" lang="ja-JP" altLang="en-US" sz="1050" dirty="0">
                <a:solidFill>
                  <a:schemeClr val="accent6">
                    <a:lumMod val="75000"/>
                  </a:schemeClr>
                </a:solidFill>
                <a:latin typeface="メイリオ" panose="020B0604030504040204" pitchFamily="50" charset="-128"/>
                <a:ea typeface="メイリオ" panose="020B0604030504040204" pitchFamily="50" charset="-128"/>
              </a:rPr>
              <a:t>交付</a:t>
            </a:r>
          </a:p>
        </p:txBody>
      </p:sp>
      <p:sp>
        <p:nvSpPr>
          <p:cNvPr id="85" name="テキスト ボックス 84">
            <a:extLst>
              <a:ext uri="{FF2B5EF4-FFF2-40B4-BE49-F238E27FC236}">
                <a16:creationId xmlns:a16="http://schemas.microsoft.com/office/drawing/2014/main" id="{0439841D-56E8-51B9-F56D-F8AB37CEA510}"/>
              </a:ext>
            </a:extLst>
          </p:cNvPr>
          <p:cNvSpPr txBox="1"/>
          <p:nvPr/>
        </p:nvSpPr>
        <p:spPr>
          <a:xfrm>
            <a:off x="2961875" y="5743313"/>
            <a:ext cx="763413" cy="253916"/>
          </a:xfrm>
          <a:prstGeom prst="rect">
            <a:avLst/>
          </a:prstGeom>
          <a:noFill/>
        </p:spPr>
        <p:txBody>
          <a:bodyPr wrap="square" rtlCol="0">
            <a:spAutoFit/>
          </a:bodyPr>
          <a:lstStyle/>
          <a:p>
            <a:r>
              <a:rPr kumimoji="1" lang="ja-JP" altLang="en-US" sz="1050" dirty="0">
                <a:solidFill>
                  <a:srgbClr val="0070C0"/>
                </a:solidFill>
                <a:latin typeface="メイリオ" panose="020B0604030504040204" pitchFamily="50" charset="-128"/>
                <a:ea typeface="メイリオ" panose="020B0604030504040204" pitchFamily="50" charset="-128"/>
              </a:rPr>
              <a:t>交付申請</a:t>
            </a:r>
          </a:p>
        </p:txBody>
      </p:sp>
      <p:cxnSp>
        <p:nvCxnSpPr>
          <p:cNvPr id="86" name="直線コネクタ 85">
            <a:extLst>
              <a:ext uri="{FF2B5EF4-FFF2-40B4-BE49-F238E27FC236}">
                <a16:creationId xmlns:a16="http://schemas.microsoft.com/office/drawing/2014/main" id="{9B1D0394-8A2A-C7F0-23D2-AA36A8B19D63}"/>
              </a:ext>
            </a:extLst>
          </p:cNvPr>
          <p:cNvCxnSpPr>
            <a:cxnSpLocks/>
          </p:cNvCxnSpPr>
          <p:nvPr/>
        </p:nvCxnSpPr>
        <p:spPr>
          <a:xfrm>
            <a:off x="5432440" y="1594441"/>
            <a:ext cx="0" cy="85446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87" name="グループ化 86">
            <a:extLst>
              <a:ext uri="{FF2B5EF4-FFF2-40B4-BE49-F238E27FC236}">
                <a16:creationId xmlns:a16="http://schemas.microsoft.com/office/drawing/2014/main" id="{1534F062-7DB5-490C-69D3-54B23FABC5AA}"/>
              </a:ext>
            </a:extLst>
          </p:cNvPr>
          <p:cNvGrpSpPr/>
          <p:nvPr/>
        </p:nvGrpSpPr>
        <p:grpSpPr>
          <a:xfrm>
            <a:off x="732891" y="9524032"/>
            <a:ext cx="6093893" cy="853507"/>
            <a:chOff x="8668170" y="7122093"/>
            <a:chExt cx="6315723" cy="850721"/>
          </a:xfrm>
        </p:grpSpPr>
        <p:pic>
          <p:nvPicPr>
            <p:cNvPr id="88" name="図 87" descr="挿絵 が含まれている画像&#10;&#10;自動的に生成された説明">
              <a:extLst>
                <a:ext uri="{FF2B5EF4-FFF2-40B4-BE49-F238E27FC236}">
                  <a16:creationId xmlns:a16="http://schemas.microsoft.com/office/drawing/2014/main" id="{456DE68A-8F28-FA42-C537-5480F04A9130}"/>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68170" y="7169252"/>
              <a:ext cx="302918" cy="699041"/>
            </a:xfrm>
            <a:prstGeom prst="rect">
              <a:avLst/>
            </a:prstGeom>
          </p:spPr>
        </p:pic>
        <p:sp>
          <p:nvSpPr>
            <p:cNvPr id="89" name="正方形/長方形 88">
              <a:extLst>
                <a:ext uri="{FF2B5EF4-FFF2-40B4-BE49-F238E27FC236}">
                  <a16:creationId xmlns:a16="http://schemas.microsoft.com/office/drawing/2014/main" id="{AD97203A-23A0-E74B-6DFC-B3BD0D1A0682}"/>
                </a:ext>
              </a:extLst>
            </p:cNvPr>
            <p:cNvSpPr/>
            <p:nvPr/>
          </p:nvSpPr>
          <p:spPr>
            <a:xfrm>
              <a:off x="10948516" y="7595788"/>
              <a:ext cx="1249027" cy="272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900" dirty="0">
                  <a:solidFill>
                    <a:schemeClr val="tx1"/>
                  </a:solidFill>
                  <a:latin typeface="Meiryo UI" panose="020B0604030504040204" pitchFamily="50" charset="-128"/>
                  <a:ea typeface="Meiryo UI" panose="020B0604030504040204" pitchFamily="50" charset="-128"/>
                </a:rPr>
                <a:t>Android</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sp>
          <p:nvSpPr>
            <p:cNvPr id="90" name="正方形/長方形 89">
              <a:extLst>
                <a:ext uri="{FF2B5EF4-FFF2-40B4-BE49-F238E27FC236}">
                  <a16:creationId xmlns:a16="http://schemas.microsoft.com/office/drawing/2014/main" id="{A9834515-78F1-D1A3-6B93-819897FAC20C}"/>
                </a:ext>
              </a:extLst>
            </p:cNvPr>
            <p:cNvSpPr/>
            <p:nvPr/>
          </p:nvSpPr>
          <p:spPr>
            <a:xfrm>
              <a:off x="11501457" y="7601372"/>
              <a:ext cx="1249027" cy="272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900" dirty="0">
                  <a:solidFill>
                    <a:schemeClr val="tx1"/>
                  </a:solidFill>
                  <a:latin typeface="Meiryo UI" panose="020B0604030504040204" pitchFamily="50" charset="-128"/>
                  <a:ea typeface="Meiryo UI" panose="020B0604030504040204" pitchFamily="50" charset="-128"/>
                </a:rPr>
                <a:t>iOS</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grpSp>
          <p:nvGrpSpPr>
            <p:cNvPr id="91" name="グループ化 90">
              <a:extLst>
                <a:ext uri="{FF2B5EF4-FFF2-40B4-BE49-F238E27FC236}">
                  <a16:creationId xmlns:a16="http://schemas.microsoft.com/office/drawing/2014/main" id="{80ACA880-26EE-833E-7C86-2A8B5A6E6FBE}"/>
                </a:ext>
              </a:extLst>
            </p:cNvPr>
            <p:cNvGrpSpPr/>
            <p:nvPr/>
          </p:nvGrpSpPr>
          <p:grpSpPr>
            <a:xfrm>
              <a:off x="13322396" y="7123059"/>
              <a:ext cx="1661497" cy="749851"/>
              <a:chOff x="4862758" y="8944088"/>
              <a:chExt cx="1661497" cy="749851"/>
            </a:xfrm>
          </p:grpSpPr>
          <p:sp>
            <p:nvSpPr>
              <p:cNvPr id="103" name="四角形: 角を丸くする 102">
                <a:extLst>
                  <a:ext uri="{FF2B5EF4-FFF2-40B4-BE49-F238E27FC236}">
                    <a16:creationId xmlns:a16="http://schemas.microsoft.com/office/drawing/2014/main" id="{95CAE041-499E-0BCB-E56B-A8D98E8A03E2}"/>
                  </a:ext>
                </a:extLst>
              </p:cNvPr>
              <p:cNvSpPr/>
              <p:nvPr/>
            </p:nvSpPr>
            <p:spPr>
              <a:xfrm>
                <a:off x="4862758" y="8944088"/>
                <a:ext cx="1661497" cy="749851"/>
              </a:xfrm>
              <a:prstGeom prst="roundRect">
                <a:avLst/>
              </a:prstGeom>
              <a:solidFill>
                <a:schemeClr val="accent1">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矢印: 左 103">
                <a:extLst>
                  <a:ext uri="{FF2B5EF4-FFF2-40B4-BE49-F238E27FC236}">
                    <a16:creationId xmlns:a16="http://schemas.microsoft.com/office/drawing/2014/main" id="{E2F331AA-BE29-C147-E1AF-377056EA0720}"/>
                  </a:ext>
                </a:extLst>
              </p:cNvPr>
              <p:cNvSpPr/>
              <p:nvPr/>
            </p:nvSpPr>
            <p:spPr>
              <a:xfrm>
                <a:off x="5684462" y="9283590"/>
                <a:ext cx="667414" cy="369332"/>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05" name="テキスト ボックス 104">
                <a:extLst>
                  <a:ext uri="{FF2B5EF4-FFF2-40B4-BE49-F238E27FC236}">
                    <a16:creationId xmlns:a16="http://schemas.microsoft.com/office/drawing/2014/main" id="{06AE5A71-8B16-40D4-6634-6EA3C9C62BDB}"/>
                  </a:ext>
                </a:extLst>
              </p:cNvPr>
              <p:cNvSpPr txBox="1"/>
              <p:nvPr/>
            </p:nvSpPr>
            <p:spPr>
              <a:xfrm>
                <a:off x="5653504" y="8968813"/>
                <a:ext cx="761747" cy="369332"/>
              </a:xfrm>
              <a:prstGeom prst="rect">
                <a:avLst/>
              </a:prstGeom>
              <a:noFill/>
            </p:spPr>
            <p:txBody>
              <a:bodyPr wrap="none" rtlCol="0">
                <a:spAutoFit/>
              </a:bodyPr>
              <a:lstStyle/>
              <a:p>
                <a:pPr algn="ctr"/>
                <a:r>
                  <a:rPr lang="ja-JP" altLang="en-US" sz="900" b="1" dirty="0"/>
                  <a:t>要綱・要領</a:t>
                </a:r>
                <a:endParaRPr lang="en-US" altLang="ja-JP" sz="900" b="1" dirty="0"/>
              </a:p>
              <a:p>
                <a:pPr algn="ctr"/>
                <a:r>
                  <a:rPr kumimoji="1" lang="ja-JP" altLang="en-US" sz="900" b="1" dirty="0"/>
                  <a:t>はこちら</a:t>
                </a:r>
              </a:p>
            </p:txBody>
          </p:sp>
          <p:pic>
            <p:nvPicPr>
              <p:cNvPr id="106" name="図 105">
                <a:hlinkClick r:id="rId9"/>
                <a:extLst>
                  <a:ext uri="{FF2B5EF4-FFF2-40B4-BE49-F238E27FC236}">
                    <a16:creationId xmlns:a16="http://schemas.microsoft.com/office/drawing/2014/main" id="{436E7021-6A3D-52AE-B799-009736EF58F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36032" y="8990962"/>
                <a:ext cx="667413" cy="656101"/>
              </a:xfrm>
              <a:prstGeom prst="rect">
                <a:avLst/>
              </a:prstGeom>
            </p:spPr>
          </p:pic>
        </p:grpSp>
        <p:sp>
          <p:nvSpPr>
            <p:cNvPr id="92" name="吹き出し: 四角形 91">
              <a:extLst>
                <a:ext uri="{FF2B5EF4-FFF2-40B4-BE49-F238E27FC236}">
                  <a16:creationId xmlns:a16="http://schemas.microsoft.com/office/drawing/2014/main" id="{9EF01DE9-6719-7667-20A3-B7D7438E9041}"/>
                </a:ext>
              </a:extLst>
            </p:cNvPr>
            <p:cNvSpPr/>
            <p:nvPr/>
          </p:nvSpPr>
          <p:spPr>
            <a:xfrm>
              <a:off x="9191846" y="7122093"/>
              <a:ext cx="4008955" cy="751784"/>
            </a:xfrm>
            <a:prstGeom prst="wedgeRectCallout">
              <a:avLst>
                <a:gd name="adj1" fmla="val -53400"/>
                <a:gd name="adj2" fmla="val -2743"/>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3" name="四角形: 角を丸くする 92">
              <a:extLst>
                <a:ext uri="{FF2B5EF4-FFF2-40B4-BE49-F238E27FC236}">
                  <a16:creationId xmlns:a16="http://schemas.microsoft.com/office/drawing/2014/main" id="{09A4097F-F45C-5CC8-8C86-625C89991F18}"/>
                </a:ext>
              </a:extLst>
            </p:cNvPr>
            <p:cNvSpPr/>
            <p:nvPr/>
          </p:nvSpPr>
          <p:spPr>
            <a:xfrm>
              <a:off x="11205087" y="7152241"/>
              <a:ext cx="1968542" cy="69865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テキスト ボックス 93">
              <a:extLst>
                <a:ext uri="{FF2B5EF4-FFF2-40B4-BE49-F238E27FC236}">
                  <a16:creationId xmlns:a16="http://schemas.microsoft.com/office/drawing/2014/main" id="{6FAD10D5-2D73-2B9B-F674-63ADC84147A5}"/>
                </a:ext>
              </a:extLst>
            </p:cNvPr>
            <p:cNvSpPr txBox="1"/>
            <p:nvPr/>
          </p:nvSpPr>
          <p:spPr>
            <a:xfrm>
              <a:off x="9231071" y="7189763"/>
              <a:ext cx="3785998" cy="646331"/>
            </a:xfrm>
            <a:prstGeom prst="rect">
              <a:avLst/>
            </a:prstGeom>
            <a:noFill/>
          </p:spPr>
          <p:txBody>
            <a:bodyPr wrap="square" rtlCol="0">
              <a:spAutoFit/>
            </a:bodyPr>
            <a:lstStyle/>
            <a:p>
              <a:r>
                <a:rPr kumimoji="1" lang="ja-JP" altLang="en-US" sz="1200" b="1" u="sng" dirty="0"/>
                <a:t>それぞれの事業の具体的な</a:t>
              </a:r>
              <a:endParaRPr kumimoji="1" lang="en-US" altLang="ja-JP" sz="1200" b="1" u="sng" dirty="0"/>
            </a:p>
            <a:p>
              <a:r>
                <a:rPr kumimoji="1" lang="ja-JP" altLang="en-US" sz="1200" b="1" u="sng" dirty="0"/>
                <a:t>公募情報は</a:t>
              </a:r>
              <a:r>
                <a:rPr kumimoji="1" lang="en-US" altLang="ja-JP" sz="1200" b="1" u="sng" dirty="0"/>
                <a:t>MAFF</a:t>
              </a:r>
              <a:r>
                <a:rPr kumimoji="1" lang="ja-JP" altLang="en-US" sz="1200" b="1" u="sng" dirty="0"/>
                <a:t>アプリ</a:t>
              </a:r>
              <a:endParaRPr kumimoji="1" lang="en-US" altLang="ja-JP" sz="1200" b="1" u="sng" dirty="0"/>
            </a:p>
            <a:p>
              <a:r>
                <a:rPr kumimoji="1" lang="ja-JP" altLang="en-US" sz="1200" b="1" u="sng" dirty="0"/>
                <a:t>を参照してください。</a:t>
              </a:r>
              <a:endParaRPr kumimoji="1" lang="en-US" altLang="ja-JP" sz="1200" b="1" u="sng" dirty="0"/>
            </a:p>
          </p:txBody>
        </p:sp>
        <p:pic>
          <p:nvPicPr>
            <p:cNvPr id="95" name="図 94" descr="屋内 が含まれている画像&#10;&#10;自動的に生成された説明">
              <a:hlinkClick r:id="rId11"/>
              <a:extLst>
                <a:ext uri="{FF2B5EF4-FFF2-40B4-BE49-F238E27FC236}">
                  <a16:creationId xmlns:a16="http://schemas.microsoft.com/office/drawing/2014/main" id="{F822DA0A-7A72-0C81-1EDC-C34BC7664DA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263765" y="7204005"/>
              <a:ext cx="543152" cy="545946"/>
            </a:xfrm>
            <a:prstGeom prst="rect">
              <a:avLst/>
            </a:prstGeom>
          </p:spPr>
        </p:pic>
        <p:pic>
          <p:nvPicPr>
            <p:cNvPr id="96" name="図 95">
              <a:hlinkClick r:id="rId13"/>
              <a:extLst>
                <a:ext uri="{FF2B5EF4-FFF2-40B4-BE49-F238E27FC236}">
                  <a16:creationId xmlns:a16="http://schemas.microsoft.com/office/drawing/2014/main" id="{9856EE0B-6652-AE7D-CF80-438948C03B8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809065" y="7198610"/>
              <a:ext cx="565045" cy="558675"/>
            </a:xfrm>
            <a:prstGeom prst="rect">
              <a:avLst/>
            </a:prstGeom>
          </p:spPr>
        </p:pic>
        <p:sp>
          <p:nvSpPr>
            <p:cNvPr id="97" name="テキスト ボックス 96">
              <a:extLst>
                <a:ext uri="{FF2B5EF4-FFF2-40B4-BE49-F238E27FC236}">
                  <a16:creationId xmlns:a16="http://schemas.microsoft.com/office/drawing/2014/main" id="{1CE25D88-9DE0-67E7-0F1D-B99DFE67C567}"/>
                </a:ext>
              </a:extLst>
            </p:cNvPr>
            <p:cNvSpPr txBox="1"/>
            <p:nvPr/>
          </p:nvSpPr>
          <p:spPr>
            <a:xfrm>
              <a:off x="12246824" y="7134418"/>
              <a:ext cx="992579" cy="507831"/>
            </a:xfrm>
            <a:prstGeom prst="rect">
              <a:avLst/>
            </a:prstGeom>
            <a:noFill/>
          </p:spPr>
          <p:txBody>
            <a:bodyPr wrap="none" rtlCol="0">
              <a:spAutoFit/>
            </a:bodyPr>
            <a:lstStyle/>
            <a:p>
              <a:pPr algn="ctr"/>
              <a:r>
                <a:rPr kumimoji="1" lang="ja-JP" altLang="en-US" sz="900" b="1" dirty="0"/>
                <a:t>アプリの</a:t>
              </a:r>
              <a:endParaRPr kumimoji="1" lang="en-US" altLang="ja-JP" sz="900" b="1" dirty="0"/>
            </a:p>
            <a:p>
              <a:pPr algn="ctr"/>
              <a:r>
                <a:rPr kumimoji="1" lang="ja-JP" altLang="en-US" sz="900" b="1" dirty="0"/>
                <a:t>ダウンロードは</a:t>
              </a:r>
              <a:endParaRPr kumimoji="1" lang="en-US" altLang="ja-JP" sz="900" b="1" dirty="0"/>
            </a:p>
            <a:p>
              <a:pPr algn="ctr"/>
              <a:r>
                <a:rPr kumimoji="1" lang="ja-JP" altLang="en-US" sz="900" b="1" dirty="0"/>
                <a:t>こちら</a:t>
              </a:r>
            </a:p>
          </p:txBody>
        </p:sp>
        <p:sp>
          <p:nvSpPr>
            <p:cNvPr id="98" name="矢印: 左 97">
              <a:extLst>
                <a:ext uri="{FF2B5EF4-FFF2-40B4-BE49-F238E27FC236}">
                  <a16:creationId xmlns:a16="http://schemas.microsoft.com/office/drawing/2014/main" id="{9B24DD5E-26EC-C3ED-416F-4C0042023212}"/>
                </a:ext>
              </a:extLst>
            </p:cNvPr>
            <p:cNvSpPr/>
            <p:nvPr/>
          </p:nvSpPr>
          <p:spPr>
            <a:xfrm>
              <a:off x="12464743" y="7570857"/>
              <a:ext cx="492055" cy="272505"/>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99" name="テキスト ボックス 98">
              <a:extLst>
                <a:ext uri="{FF2B5EF4-FFF2-40B4-BE49-F238E27FC236}">
                  <a16:creationId xmlns:a16="http://schemas.microsoft.com/office/drawing/2014/main" id="{C96F9003-0D77-D990-A656-160C90477FD4}"/>
                </a:ext>
              </a:extLst>
            </p:cNvPr>
            <p:cNvSpPr txBox="1"/>
            <p:nvPr/>
          </p:nvSpPr>
          <p:spPr>
            <a:xfrm>
              <a:off x="14221908" y="7541841"/>
              <a:ext cx="711201" cy="215444"/>
            </a:xfrm>
            <a:prstGeom prst="rect">
              <a:avLst/>
            </a:prstGeom>
            <a:noFill/>
          </p:spPr>
          <p:txBody>
            <a:bodyPr wrap="square" rtlCol="0">
              <a:spAutoFit/>
            </a:bodyPr>
            <a:lstStyle/>
            <a:p>
              <a:r>
                <a:rPr lang="ja-JP" altLang="en-US" sz="800" b="1" dirty="0">
                  <a:solidFill>
                    <a:schemeClr val="bg1"/>
                  </a:solidFill>
                </a:rPr>
                <a:t>クリック</a:t>
              </a:r>
              <a:endParaRPr kumimoji="1" lang="ja-JP" altLang="en-US" sz="800" b="1" dirty="0">
                <a:solidFill>
                  <a:schemeClr val="bg1"/>
                </a:solidFill>
              </a:endParaRPr>
            </a:p>
          </p:txBody>
        </p:sp>
        <p:sp>
          <p:nvSpPr>
            <p:cNvPr id="100" name="テキスト ボックス 99">
              <a:extLst>
                <a:ext uri="{FF2B5EF4-FFF2-40B4-BE49-F238E27FC236}">
                  <a16:creationId xmlns:a16="http://schemas.microsoft.com/office/drawing/2014/main" id="{C51691EB-8637-127E-E547-3FB0763FFBF3}"/>
                </a:ext>
              </a:extLst>
            </p:cNvPr>
            <p:cNvSpPr txBox="1"/>
            <p:nvPr/>
          </p:nvSpPr>
          <p:spPr>
            <a:xfrm>
              <a:off x="12495705" y="7599387"/>
              <a:ext cx="711201" cy="215444"/>
            </a:xfrm>
            <a:prstGeom prst="rect">
              <a:avLst/>
            </a:prstGeom>
            <a:noFill/>
          </p:spPr>
          <p:txBody>
            <a:bodyPr wrap="square" rtlCol="0">
              <a:spAutoFit/>
            </a:bodyPr>
            <a:lstStyle/>
            <a:p>
              <a:r>
                <a:rPr kumimoji="1" lang="ja-JP" altLang="en-US" sz="800" b="1" dirty="0">
                  <a:solidFill>
                    <a:schemeClr val="bg1"/>
                  </a:solidFill>
                </a:rPr>
                <a:t>タップ</a:t>
              </a:r>
            </a:p>
          </p:txBody>
        </p:sp>
        <p:sp>
          <p:nvSpPr>
            <p:cNvPr id="101" name="正方形/長方形 100">
              <a:extLst>
                <a:ext uri="{FF2B5EF4-FFF2-40B4-BE49-F238E27FC236}">
                  <a16:creationId xmlns:a16="http://schemas.microsoft.com/office/drawing/2014/main" id="{AD574F4C-E2B0-E76B-113C-B2B52F836736}"/>
                </a:ext>
              </a:extLst>
            </p:cNvPr>
            <p:cNvSpPr/>
            <p:nvPr/>
          </p:nvSpPr>
          <p:spPr>
            <a:xfrm>
              <a:off x="10909914" y="7698052"/>
              <a:ext cx="1249027" cy="272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900" dirty="0">
                  <a:solidFill>
                    <a:schemeClr val="tx1"/>
                  </a:solidFill>
                  <a:latin typeface="Meiryo UI" panose="020B0604030504040204" pitchFamily="50" charset="-128"/>
                  <a:ea typeface="Meiryo UI" panose="020B0604030504040204" pitchFamily="50" charset="-128"/>
                </a:rPr>
                <a:t>Android</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sp>
          <p:nvSpPr>
            <p:cNvPr id="102" name="正方形/長方形 101">
              <a:extLst>
                <a:ext uri="{FF2B5EF4-FFF2-40B4-BE49-F238E27FC236}">
                  <a16:creationId xmlns:a16="http://schemas.microsoft.com/office/drawing/2014/main" id="{FCC0A9B2-A8C8-3655-1623-9EA4A4B4EC67}"/>
                </a:ext>
              </a:extLst>
            </p:cNvPr>
            <p:cNvSpPr/>
            <p:nvPr/>
          </p:nvSpPr>
          <p:spPr>
            <a:xfrm>
              <a:off x="11459120" y="7700309"/>
              <a:ext cx="1249027" cy="272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900" dirty="0">
                  <a:solidFill>
                    <a:schemeClr val="tx1"/>
                  </a:solidFill>
                  <a:latin typeface="Meiryo UI" panose="020B0604030504040204" pitchFamily="50" charset="-128"/>
                  <a:ea typeface="Meiryo UI" panose="020B0604030504040204" pitchFamily="50" charset="-128"/>
                </a:rPr>
                <a:t>iOS</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grpSp>
      <p:sp>
        <p:nvSpPr>
          <p:cNvPr id="2" name="四角形: 角を丸くする 1">
            <a:extLst>
              <a:ext uri="{FF2B5EF4-FFF2-40B4-BE49-F238E27FC236}">
                <a16:creationId xmlns:a16="http://schemas.microsoft.com/office/drawing/2014/main" id="{4CA35D79-F32A-217C-74D0-881FD6733BE5}"/>
              </a:ext>
            </a:extLst>
          </p:cNvPr>
          <p:cNvSpPr/>
          <p:nvPr/>
        </p:nvSpPr>
        <p:spPr>
          <a:xfrm>
            <a:off x="230641" y="7086190"/>
            <a:ext cx="7098393" cy="2586406"/>
          </a:xfrm>
          <a:prstGeom prst="roundRect">
            <a:avLst>
              <a:gd name="adj" fmla="val 6826"/>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nSpc>
                <a:spcPts val="1300"/>
              </a:lnSpc>
              <a:spcBef>
                <a:spcPts val="600"/>
              </a:spcBef>
            </a:pPr>
            <a:r>
              <a:rPr kumimoji="1" lang="ja-JP" altLang="en-US" sz="1050" dirty="0">
                <a:solidFill>
                  <a:schemeClr val="tx1"/>
                </a:solidFill>
                <a:latin typeface="メイリオ" panose="020B0604030504040204" pitchFamily="50" charset="-128"/>
                <a:ea typeface="メイリオ" panose="020B0604030504040204" pitchFamily="50" charset="-128"/>
              </a:rPr>
              <a:t>農林水産省畜産局飼料課</a:t>
            </a:r>
            <a:r>
              <a:rPr lang="ja-JP" altLang="en-US" sz="1050" dirty="0">
                <a:solidFill>
                  <a:schemeClr val="tx1"/>
                </a:solidFill>
                <a:latin typeface="メイリオ" panose="020B0604030504040204" pitchFamily="50" charset="-128"/>
                <a:ea typeface="メイリオ" panose="020B0604030504040204" pitchFamily="50" charset="-128"/>
              </a:rPr>
              <a:t>　飼料生産計画班　　　　　　　　</a:t>
            </a:r>
            <a:r>
              <a:rPr lang="en-US" altLang="ja-JP" sz="1050" dirty="0">
                <a:solidFill>
                  <a:schemeClr val="tx1"/>
                </a:solidFill>
                <a:latin typeface="メイリオ" panose="020B0604030504040204" pitchFamily="50" charset="-128"/>
                <a:ea typeface="メイリオ" panose="020B0604030504040204" pitchFamily="50" charset="-128"/>
              </a:rPr>
              <a:t>03-3502-5993</a:t>
            </a:r>
            <a:r>
              <a:rPr lang="ja-JP" altLang="en-US" sz="1050" dirty="0">
                <a:solidFill>
                  <a:schemeClr val="tx1"/>
                </a:solidFill>
                <a:latin typeface="メイリオ" panose="020B0604030504040204" pitchFamily="50" charset="-128"/>
                <a:ea typeface="メイリオ" panose="020B0604030504040204" pitchFamily="50" charset="-128"/>
              </a:rPr>
              <a:t>　  宮腰、大藪</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北海道農政事務所　生産支援課　酪農・畜産グループ　　　</a:t>
            </a:r>
            <a:r>
              <a:rPr kumimoji="1" lang="en-US" altLang="ja-JP" sz="1050" dirty="0">
                <a:solidFill>
                  <a:schemeClr val="tx1"/>
                </a:solidFill>
                <a:latin typeface="メイリオ" panose="020B0604030504040204" pitchFamily="50" charset="-128"/>
                <a:ea typeface="メイリオ" panose="020B0604030504040204" pitchFamily="50" charset="-128"/>
              </a:rPr>
              <a:t>011-330-8807</a:t>
            </a:r>
            <a:r>
              <a:rPr kumimoji="1" lang="ja-JP" altLang="en-US" sz="1050" dirty="0">
                <a:solidFill>
                  <a:schemeClr val="tx1"/>
                </a:solidFill>
                <a:latin typeface="メイリオ" panose="020B0604030504040204" pitchFamily="50" charset="-128"/>
                <a:ea typeface="メイリオ" panose="020B0604030504040204" pitchFamily="50" charset="-128"/>
              </a:rPr>
              <a:t>　  小野寺、牧田</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東北農政局　生産部　畜産課　　　　　　　　　　　　　　</a:t>
            </a:r>
            <a:r>
              <a:rPr kumimoji="1" lang="en-US" altLang="ja-JP" sz="1050" dirty="0">
                <a:solidFill>
                  <a:schemeClr val="tx1"/>
                </a:solidFill>
                <a:latin typeface="メイリオ" panose="020B0604030504040204" pitchFamily="50" charset="-128"/>
                <a:ea typeface="メイリオ" panose="020B0604030504040204" pitchFamily="50" charset="-128"/>
              </a:rPr>
              <a:t>022-221-6198</a:t>
            </a:r>
            <a:r>
              <a:rPr kumimoji="1" lang="ja-JP" altLang="en-US" sz="1050" dirty="0">
                <a:solidFill>
                  <a:schemeClr val="tx1"/>
                </a:solidFill>
                <a:latin typeface="メイリオ" panose="020B0604030504040204" pitchFamily="50" charset="-128"/>
                <a:ea typeface="メイリオ" panose="020B0604030504040204" pitchFamily="50" charset="-128"/>
              </a:rPr>
              <a:t>　  中齊</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関東農政局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048-740-0027</a:t>
            </a:r>
            <a:r>
              <a:rPr kumimoji="1" lang="ja-JP" altLang="en-US" sz="1050" dirty="0">
                <a:solidFill>
                  <a:schemeClr val="tx1"/>
                </a:solidFill>
                <a:latin typeface="メイリオ" panose="020B0604030504040204" pitchFamily="50" charset="-128"/>
                <a:ea typeface="メイリオ" panose="020B0604030504040204" pitchFamily="50" charset="-128"/>
              </a:rPr>
              <a:t>　  入江、新井、遠山</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北陸農政局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076-232-4317</a:t>
            </a:r>
            <a:r>
              <a:rPr kumimoji="1" lang="ja-JP" altLang="en-US" sz="1050" dirty="0">
                <a:solidFill>
                  <a:schemeClr val="tx1"/>
                </a:solidFill>
                <a:latin typeface="メイリオ" panose="020B0604030504040204" pitchFamily="50" charset="-128"/>
                <a:ea typeface="メイリオ" panose="020B0604030504040204" pitchFamily="50" charset="-128"/>
              </a:rPr>
              <a:t>　  余田</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東海農政局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052-223-4625</a:t>
            </a:r>
            <a:r>
              <a:rPr kumimoji="1" lang="ja-JP" altLang="en-US" sz="1050" dirty="0">
                <a:solidFill>
                  <a:schemeClr val="tx1"/>
                </a:solidFill>
                <a:latin typeface="メイリオ" panose="020B0604030504040204" pitchFamily="50" charset="-128"/>
                <a:ea typeface="メイリオ" panose="020B0604030504040204" pitchFamily="50" charset="-128"/>
              </a:rPr>
              <a:t>　  山内</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近畿農政局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075-414-9022</a:t>
            </a:r>
            <a:r>
              <a:rPr kumimoji="1" lang="ja-JP" altLang="en-US" sz="1050" dirty="0">
                <a:solidFill>
                  <a:schemeClr val="tx1"/>
                </a:solidFill>
                <a:latin typeface="メイリオ" panose="020B0604030504040204" pitchFamily="50" charset="-128"/>
                <a:ea typeface="メイリオ" panose="020B0604030504040204" pitchFamily="50" charset="-128"/>
              </a:rPr>
              <a:t>　  津江野、村田</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中国四国農政局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086-224-9412</a:t>
            </a:r>
            <a:r>
              <a:rPr kumimoji="1" lang="ja-JP" altLang="en-US" sz="1050" dirty="0">
                <a:solidFill>
                  <a:schemeClr val="tx1"/>
                </a:solidFill>
                <a:latin typeface="メイリオ" panose="020B0604030504040204" pitchFamily="50" charset="-128"/>
                <a:ea typeface="メイリオ" panose="020B0604030504040204" pitchFamily="50" charset="-128"/>
              </a:rPr>
              <a:t>　  竹内、小田原</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九州農政局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096-300-6290</a:t>
            </a:r>
            <a:r>
              <a:rPr kumimoji="1" lang="ja-JP" altLang="en-US" sz="1050" dirty="0">
                <a:solidFill>
                  <a:schemeClr val="tx1"/>
                </a:solidFill>
                <a:latin typeface="メイリオ" panose="020B0604030504040204" pitchFamily="50" charset="-128"/>
                <a:ea typeface="メイリオ" panose="020B0604030504040204" pitchFamily="50" charset="-128"/>
              </a:rPr>
              <a:t>　  早坂</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沖縄総合事務局　農林水産部　生産振興課　畜産振興室　　</a:t>
            </a:r>
            <a:r>
              <a:rPr kumimoji="1" lang="en-US" altLang="ja-JP" sz="1050" dirty="0">
                <a:solidFill>
                  <a:schemeClr val="tx1"/>
                </a:solidFill>
                <a:latin typeface="メイリオ" panose="020B0604030504040204" pitchFamily="50" charset="-128"/>
                <a:ea typeface="メイリオ" panose="020B0604030504040204" pitchFamily="50" charset="-128"/>
              </a:rPr>
              <a:t>098-866-1653</a:t>
            </a:r>
            <a:r>
              <a:rPr kumimoji="1" lang="ja-JP" altLang="en-US" sz="1050" dirty="0">
                <a:solidFill>
                  <a:schemeClr val="tx1"/>
                </a:solidFill>
                <a:latin typeface="メイリオ" panose="020B0604030504040204" pitchFamily="50" charset="-128"/>
                <a:ea typeface="メイリオ" panose="020B0604030504040204" pitchFamily="50" charset="-128"/>
              </a:rPr>
              <a:t>　  喜納、玉城、草島</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lang="ja-JP" altLang="en-US" sz="1050" dirty="0">
                <a:solidFill>
                  <a:schemeClr val="tx1"/>
                </a:solidFill>
                <a:latin typeface="メイリオ"/>
                <a:ea typeface="メイリオ"/>
              </a:rPr>
              <a:t>事業実施主体：</a:t>
            </a:r>
            <a:r>
              <a:rPr lang="zh-TW" altLang="en-US" sz="1050" dirty="0">
                <a:solidFill>
                  <a:schemeClr val="tx1"/>
                </a:solidFill>
                <a:latin typeface="メイリオ"/>
                <a:ea typeface="メイリオ"/>
              </a:rPr>
              <a:t>全国酪農業協同組合連合会　購買生産指導部　購買推進課</a:t>
            </a:r>
            <a:r>
              <a:rPr lang="ja-JP" altLang="en-US" sz="1050" dirty="0">
                <a:solidFill>
                  <a:schemeClr val="tx1"/>
                </a:solidFill>
                <a:latin typeface="メイリオ"/>
                <a:ea typeface="メイリオ"/>
              </a:rPr>
              <a:t>　　　　</a:t>
            </a:r>
            <a:r>
              <a:rPr lang="en-US" altLang="zh-TW" sz="1050" dirty="0">
                <a:solidFill>
                  <a:schemeClr val="tx1"/>
                </a:solidFill>
                <a:latin typeface="メイリオ"/>
                <a:ea typeface="メイリオ"/>
              </a:rPr>
              <a:t>03-5931-8007</a:t>
            </a:r>
            <a:r>
              <a:rPr lang="ja-JP" altLang="en-US" sz="1050" dirty="0">
                <a:solidFill>
                  <a:schemeClr val="tx1"/>
                </a:solidFill>
                <a:latin typeface="メイリオ"/>
                <a:ea typeface="メイリオ"/>
              </a:rPr>
              <a:t>　</a:t>
            </a:r>
            <a:r>
              <a:rPr lang="zh-TW" altLang="en-US" sz="1050" dirty="0">
                <a:solidFill>
                  <a:schemeClr val="tx1"/>
                </a:solidFill>
                <a:latin typeface="メイリオ"/>
                <a:ea typeface="メイリオ"/>
              </a:rPr>
              <a:t>澤口</a:t>
            </a:r>
            <a:endParaRPr lang="en-US" altLang="zh-TW" sz="1050" dirty="0">
              <a:solidFill>
                <a:schemeClr val="tx1"/>
              </a:solidFill>
              <a:latin typeface="メイリオ"/>
              <a:ea typeface="メイリオ"/>
            </a:endParaRPr>
          </a:p>
          <a:p>
            <a:pPr>
              <a:lnSpc>
                <a:spcPts val="1300"/>
              </a:lnSpc>
            </a:pPr>
            <a:r>
              <a:rPr lang="zh-TW" altLang="en-US" sz="1050" dirty="0">
                <a:solidFill>
                  <a:schemeClr val="tx1"/>
                </a:solidFill>
                <a:latin typeface="メイリオ"/>
                <a:ea typeface="メイリオ"/>
              </a:rPr>
              <a:t>　</a:t>
            </a:r>
            <a:r>
              <a:rPr lang="ja-JP" altLang="en-US" sz="1050" dirty="0">
                <a:solidFill>
                  <a:schemeClr val="tx1"/>
                </a:solidFill>
                <a:latin typeface="メイリオ"/>
                <a:ea typeface="メイリオ"/>
              </a:rPr>
              <a:t>　　　　　：</a:t>
            </a:r>
            <a:r>
              <a:rPr lang="en-US" altLang="ja-JP" sz="1050" dirty="0">
                <a:solidFill>
                  <a:schemeClr val="tx1"/>
                </a:solidFill>
                <a:latin typeface="メイリオ"/>
                <a:ea typeface="メイリオ"/>
              </a:rPr>
              <a:t>JA</a:t>
            </a:r>
            <a:r>
              <a:rPr lang="ja-JP" altLang="en-US" sz="1050" dirty="0">
                <a:solidFill>
                  <a:schemeClr val="tx1"/>
                </a:solidFill>
                <a:latin typeface="メイリオ"/>
                <a:ea typeface="メイリオ"/>
              </a:rPr>
              <a:t>全農　畜産総合対策部　統轄課　畜産サステナビリティ推進室　</a:t>
            </a:r>
            <a:r>
              <a:rPr lang="en-US" altLang="ja-JP" sz="1050" dirty="0">
                <a:solidFill>
                  <a:schemeClr val="tx1"/>
                </a:solidFill>
                <a:latin typeface="メイリオ"/>
                <a:ea typeface="メイリオ"/>
              </a:rPr>
              <a:t>03-6271-8215</a:t>
            </a:r>
            <a:r>
              <a:rPr lang="ja-JP" altLang="en-US" sz="1050" dirty="0">
                <a:solidFill>
                  <a:schemeClr val="tx1"/>
                </a:solidFill>
                <a:latin typeface="メイリオ"/>
                <a:ea typeface="メイリオ"/>
              </a:rPr>
              <a:t>　草</a:t>
            </a:r>
            <a:endParaRPr lang="en-US" altLang="ja-JP" sz="1050" dirty="0">
              <a:solidFill>
                <a:schemeClr val="tx1"/>
              </a:solidFill>
              <a:latin typeface="メイリオ"/>
              <a:ea typeface="メイリオ"/>
            </a:endParaRPr>
          </a:p>
          <a:p>
            <a:pPr>
              <a:lnSpc>
                <a:spcPts val="1300"/>
              </a:lnSpc>
            </a:pPr>
            <a:r>
              <a:rPr lang="ja-JP" altLang="en-US" sz="1050" dirty="0">
                <a:solidFill>
                  <a:schemeClr val="tx1"/>
                </a:solidFill>
                <a:latin typeface="メイリオ"/>
                <a:ea typeface="メイリオ"/>
              </a:rPr>
              <a:t>　　　　　　：一般社団法人　日本養豚協会（</a:t>
            </a:r>
            <a:r>
              <a:rPr lang="en-US" altLang="ja-JP" sz="1050" dirty="0">
                <a:solidFill>
                  <a:schemeClr val="tx1"/>
                </a:solidFill>
                <a:latin typeface="メイリオ"/>
                <a:ea typeface="メイリオ"/>
              </a:rPr>
              <a:t>JPPA</a:t>
            </a:r>
            <a:r>
              <a:rPr lang="ja-JP" altLang="en-US" sz="1050" dirty="0">
                <a:solidFill>
                  <a:schemeClr val="tx1"/>
                </a:solidFill>
                <a:latin typeface="メイリオ"/>
                <a:ea typeface="メイリオ"/>
              </a:rPr>
              <a:t>）　　　　　  　　　　　　　</a:t>
            </a:r>
            <a:r>
              <a:rPr lang="en-US" altLang="ja-JP" sz="1050" dirty="0">
                <a:solidFill>
                  <a:schemeClr val="tx1"/>
                </a:solidFill>
                <a:latin typeface="メイリオ"/>
                <a:ea typeface="メイリオ"/>
              </a:rPr>
              <a:t>03-3370-5473</a:t>
            </a:r>
            <a:r>
              <a:rPr lang="ja-JP" altLang="en-US" sz="1050" dirty="0">
                <a:solidFill>
                  <a:schemeClr val="tx1"/>
                </a:solidFill>
                <a:latin typeface="メイリオ"/>
                <a:ea typeface="メイリオ"/>
              </a:rPr>
              <a:t>　海老原、櫻井</a:t>
            </a:r>
            <a:endParaRPr lang="en-US" altLang="ja-JP" sz="1050" dirty="0">
              <a:solidFill>
                <a:schemeClr val="tx1"/>
              </a:solidFill>
              <a:latin typeface="メイリオ"/>
              <a:ea typeface="メイリオ"/>
            </a:endParaRPr>
          </a:p>
        </p:txBody>
      </p:sp>
    </p:spTree>
    <p:extLst>
      <p:ext uri="{BB962C8B-B14F-4D97-AF65-F5344CB8AC3E}">
        <p14:creationId xmlns:p14="http://schemas.microsoft.com/office/powerpoint/2010/main" val="2077594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983</Words>
  <Application>Microsoft Office PowerPoint</Application>
  <PresentationFormat>ユーザー設定</PresentationFormat>
  <Paragraphs>127</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HG丸ｺﾞｼｯｸM-PRO</vt:lpstr>
      <vt:lpstr>Meiryo UI</vt:lpstr>
      <vt:lpstr>メイリオ</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2023-07-06T08:16:07Z</dcterms:created>
  <dcterms:modified xsi:type="dcterms:W3CDTF">2023-07-06T08:16:14Z</dcterms:modified>
</cp:coreProperties>
</file>