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3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6858000" cy="9906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C6D2"/>
    <a:srgbClr val="8DCED8"/>
    <a:srgbClr val="000000"/>
    <a:srgbClr val="FF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2C652C-2EDF-413F-9D92-8356DE4E425E}" v="3" dt="2023-05-25T08:19:39.406"/>
    <p1510:client id="{79A55179-33A7-4A34-81CD-2DB52EBD280F}" v="3" dt="2023-05-25T08:35:25.0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18" autoAdjust="0"/>
    <p:restoredTop sz="95794" autoAdjust="0"/>
  </p:normalViewPr>
  <p:slideViewPr>
    <p:cSldViewPr snapToGrid="0">
      <p:cViewPr varScale="1">
        <p:scale>
          <a:sx n="79" d="100"/>
          <a:sy n="79" d="100"/>
        </p:scale>
        <p:origin x="3018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869"/>
          </a:xfrm>
          <a:prstGeom prst="rect">
            <a:avLst/>
          </a:prstGeom>
        </p:spPr>
        <p:txBody>
          <a:bodyPr vert="horz" lIns="90762" tIns="45381" rIns="90762" bIns="4538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869"/>
          </a:xfrm>
          <a:prstGeom prst="rect">
            <a:avLst/>
          </a:prstGeom>
        </p:spPr>
        <p:txBody>
          <a:bodyPr vert="horz" lIns="90762" tIns="45381" rIns="90762" bIns="45381" rtlCol="0"/>
          <a:lstStyle>
            <a:lvl1pPr algn="r">
              <a:defRPr sz="1200"/>
            </a:lvl1pPr>
          </a:lstStyle>
          <a:p>
            <a:fld id="{80F3B930-3F40-4591-B1DB-27BE7BC2EBF3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2" tIns="45381" rIns="90762" bIns="4538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262" y="4747760"/>
            <a:ext cx="5389240" cy="3884673"/>
          </a:xfrm>
          <a:prstGeom prst="rect">
            <a:avLst/>
          </a:prstGeom>
        </p:spPr>
        <p:txBody>
          <a:bodyPr vert="horz" lIns="90762" tIns="45381" rIns="90762" bIns="4538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2444"/>
            <a:ext cx="2919565" cy="493869"/>
          </a:xfrm>
          <a:prstGeom prst="rect">
            <a:avLst/>
          </a:prstGeom>
        </p:spPr>
        <p:txBody>
          <a:bodyPr vert="horz" lIns="90762" tIns="45381" rIns="90762" bIns="4538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626" y="9372444"/>
            <a:ext cx="2919565" cy="493869"/>
          </a:xfrm>
          <a:prstGeom prst="rect">
            <a:avLst/>
          </a:prstGeom>
        </p:spPr>
        <p:txBody>
          <a:bodyPr vert="horz" lIns="90762" tIns="45381" rIns="90762" bIns="45381" rtlCol="0" anchor="b"/>
          <a:lstStyle>
            <a:lvl1pPr algn="r">
              <a:defRPr sz="1200"/>
            </a:lvl1pPr>
          </a:lstStyle>
          <a:p>
            <a:fld id="{747D45CD-D286-4205-A223-AD2E1D605F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909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55035"/>
            <a:ext cx="3833132" cy="128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latin typeface="+mn-ea"/>
                <a:ea typeface="+mn-ea"/>
              </a:rPr>
              <a:t>機密性○情報　（保存期間</a:t>
            </a:r>
            <a:r>
              <a:rPr kumimoji="1" lang="ja-JP" altLang="en-US" sz="2600" baseline="0" dirty="0">
                <a:latin typeface="+mn-ea"/>
                <a:ea typeface="+mn-ea"/>
              </a:rPr>
              <a:t> </a:t>
            </a:r>
            <a:r>
              <a:rPr kumimoji="1" lang="ja-JP" altLang="en-US" sz="2600" dirty="0">
                <a:latin typeface="+mn-ea"/>
                <a:ea typeface="+mn-ea"/>
              </a:rPr>
              <a:t>： １年未満　１　３　５　</a:t>
            </a:r>
            <a:r>
              <a:rPr kumimoji="1" lang="en-US" altLang="ja-JP" sz="2600" dirty="0">
                <a:latin typeface="+mn-ea"/>
                <a:ea typeface="+mn-ea"/>
              </a:rPr>
              <a:t>10</a:t>
            </a:r>
            <a:r>
              <a:rPr kumimoji="1" lang="ja-JP" altLang="en-US" sz="2600" dirty="0">
                <a:latin typeface="+mn-ea"/>
                <a:ea typeface="+mn-ea"/>
              </a:rPr>
              <a:t>　</a:t>
            </a:r>
            <a:r>
              <a:rPr kumimoji="1" lang="en-US" altLang="ja-JP" sz="2600" dirty="0">
                <a:latin typeface="+mn-ea"/>
                <a:ea typeface="+mn-ea"/>
              </a:rPr>
              <a:t>20</a:t>
            </a:r>
            <a:r>
              <a:rPr kumimoji="1" lang="ja-JP" altLang="en-US" sz="2600" dirty="0">
                <a:latin typeface="+mn-ea"/>
                <a:ea typeface="+mn-ea"/>
              </a:rPr>
              <a:t>　</a:t>
            </a:r>
            <a:r>
              <a:rPr kumimoji="1" lang="en-US" altLang="ja-JP" sz="2600" dirty="0">
                <a:latin typeface="+mn-ea"/>
                <a:ea typeface="+mn-ea"/>
              </a:rPr>
              <a:t>30</a:t>
            </a:r>
            <a:r>
              <a:rPr kumimoji="1" lang="ja-JP" altLang="en-US" sz="2600" dirty="0">
                <a:latin typeface="+mn-ea"/>
                <a:ea typeface="+mn-ea"/>
              </a:rPr>
              <a:t>年）</a:t>
            </a:r>
            <a:r>
              <a:rPr kumimoji="1" lang="ja-JP" altLang="en-US" sz="2600" dirty="0"/>
              <a:t>　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5786437" y="1"/>
            <a:ext cx="107156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600" dirty="0"/>
              <a:t>○○限り</a:t>
            </a:r>
            <a:endParaRPr kumimoji="1" lang="en-US" altLang="ja-JP" sz="2600" dirty="0"/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2023/5/25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6.svg"/><Relationship Id="rId2" Type="http://schemas.openxmlformats.org/officeDocument/2006/relationships/hyperlink" Target="https://www.maff.go.jp/j/chikusan/sinko/shiryo/jikyuu_siryo_yosan/siryou_kannkei_yosann.html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 descr="小屋の中にいる牛たち&#10;&#10;低い精度で自動的に生成された説明">
            <a:extLst>
              <a:ext uri="{FF2B5EF4-FFF2-40B4-BE49-F238E27FC236}">
                <a16:creationId xmlns:a16="http://schemas.microsoft.com/office/drawing/2014/main" id="{1F1D4C58-6C73-0D78-1502-FD14F1834D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614453"/>
            <a:ext cx="6861331" cy="4291548"/>
          </a:xfrm>
          <a:prstGeom prst="rect">
            <a:avLst/>
          </a:prstGeom>
        </p:spPr>
      </p:pic>
      <p:pic>
        <p:nvPicPr>
          <p:cNvPr id="50" name="図 49" descr="トウモロコシの絵&#10;&#10;低い精度で自動的に生成された説明">
            <a:extLst>
              <a:ext uri="{FF2B5EF4-FFF2-40B4-BE49-F238E27FC236}">
                <a16:creationId xmlns:a16="http://schemas.microsoft.com/office/drawing/2014/main" id="{A1CBB2E2-2838-B724-4359-84BE72A4A7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32" y="1"/>
            <a:ext cx="6861331" cy="426096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95A8AF-DD4F-4FD3-5993-AC076123941A}"/>
              </a:ext>
            </a:extLst>
          </p:cNvPr>
          <p:cNvSpPr/>
          <p:nvPr/>
        </p:nvSpPr>
        <p:spPr>
          <a:xfrm>
            <a:off x="1" y="4260959"/>
            <a:ext cx="6857999" cy="138408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グラフィックス 5" descr="雌牛 単色塗りつぶし">
            <a:extLst>
              <a:ext uri="{FF2B5EF4-FFF2-40B4-BE49-F238E27FC236}">
                <a16:creationId xmlns:a16="http://schemas.microsoft.com/office/drawing/2014/main" id="{C64EE0DD-4510-D33A-DCF0-9C5F9ED73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2300" y="4839316"/>
            <a:ext cx="582777" cy="582777"/>
          </a:xfrm>
          <a:prstGeom prst="rect">
            <a:avLst/>
          </a:prstGeom>
        </p:spPr>
      </p:pic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36126414-0D29-6420-9323-39862D258FF1}"/>
              </a:ext>
            </a:extLst>
          </p:cNvPr>
          <p:cNvGrpSpPr/>
          <p:nvPr/>
        </p:nvGrpSpPr>
        <p:grpSpPr>
          <a:xfrm>
            <a:off x="852647" y="4488941"/>
            <a:ext cx="603447" cy="809264"/>
            <a:chOff x="6140855" y="4430144"/>
            <a:chExt cx="603448" cy="809265"/>
          </a:xfrm>
        </p:grpSpPr>
        <p:pic>
          <p:nvPicPr>
            <p:cNvPr id="5" name="グラフィックス 4" descr="トウモロコシ 単色塗りつぶし">
              <a:extLst>
                <a:ext uri="{FF2B5EF4-FFF2-40B4-BE49-F238E27FC236}">
                  <a16:creationId xmlns:a16="http://schemas.microsoft.com/office/drawing/2014/main" id="{8F135B01-4D9F-A5F7-DD73-C1D3AEAC9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45187">
              <a:off x="6140855" y="4430144"/>
              <a:ext cx="346389" cy="634156"/>
            </a:xfrm>
            <a:prstGeom prst="rect">
              <a:avLst/>
            </a:prstGeom>
          </p:spPr>
        </p:pic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32D16E55-8058-291A-41A5-1B0CEDC0B993}"/>
                </a:ext>
              </a:extLst>
            </p:cNvPr>
            <p:cNvGrpSpPr/>
            <p:nvPr/>
          </p:nvGrpSpPr>
          <p:grpSpPr>
            <a:xfrm flipH="1">
              <a:off x="6631864" y="4698699"/>
              <a:ext cx="110458" cy="260554"/>
              <a:chOff x="7872057" y="294438"/>
              <a:chExt cx="296767" cy="679351"/>
            </a:xfrm>
          </p:grpSpPr>
          <p:sp>
            <p:nvSpPr>
              <p:cNvPr id="11" name="月 10">
                <a:extLst>
                  <a:ext uri="{FF2B5EF4-FFF2-40B4-BE49-F238E27FC236}">
                    <a16:creationId xmlns:a16="http://schemas.microsoft.com/office/drawing/2014/main" id="{29182D20-DDE4-84C2-3C8C-AEF1356F3AD9}"/>
                  </a:ext>
                </a:extLst>
              </p:cNvPr>
              <p:cNvSpPr/>
              <p:nvPr/>
            </p:nvSpPr>
            <p:spPr>
              <a:xfrm rot="19651330" flipH="1">
                <a:off x="7872057" y="409480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月 11">
                <a:extLst>
                  <a:ext uri="{FF2B5EF4-FFF2-40B4-BE49-F238E27FC236}">
                    <a16:creationId xmlns:a16="http://schemas.microsoft.com/office/drawing/2014/main" id="{67ADE332-B8C8-E5CB-ED4C-8986CEEFE074}"/>
                  </a:ext>
                </a:extLst>
              </p:cNvPr>
              <p:cNvSpPr/>
              <p:nvPr/>
            </p:nvSpPr>
            <p:spPr>
              <a:xfrm rot="20841548" flipH="1">
                <a:off x="7933784" y="294438"/>
                <a:ext cx="98047" cy="679160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月 12">
                <a:extLst>
                  <a:ext uri="{FF2B5EF4-FFF2-40B4-BE49-F238E27FC236}">
                    <a16:creationId xmlns:a16="http://schemas.microsoft.com/office/drawing/2014/main" id="{12D48F2A-B4E6-5485-D923-A2011C22682E}"/>
                  </a:ext>
                </a:extLst>
              </p:cNvPr>
              <p:cNvSpPr/>
              <p:nvPr/>
            </p:nvSpPr>
            <p:spPr>
              <a:xfrm rot="855655">
                <a:off x="8084157" y="375325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月 13">
                <a:extLst>
                  <a:ext uri="{FF2B5EF4-FFF2-40B4-BE49-F238E27FC236}">
                    <a16:creationId xmlns:a16="http://schemas.microsoft.com/office/drawing/2014/main" id="{51B4DEEF-C31B-05CE-9E11-6F462907AD39}"/>
                  </a:ext>
                </a:extLst>
              </p:cNvPr>
              <p:cNvSpPr/>
              <p:nvPr/>
            </p:nvSpPr>
            <p:spPr>
              <a:xfrm>
                <a:off x="8016945" y="373592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E2321AA9-CD69-EFE2-00E4-B09E80819186}"/>
                </a:ext>
              </a:extLst>
            </p:cNvPr>
            <p:cNvGrpSpPr/>
            <p:nvPr/>
          </p:nvGrpSpPr>
          <p:grpSpPr>
            <a:xfrm flipH="1">
              <a:off x="6633845" y="4851565"/>
              <a:ext cx="110458" cy="260554"/>
              <a:chOff x="7872057" y="294438"/>
              <a:chExt cx="296767" cy="679351"/>
            </a:xfrm>
          </p:grpSpPr>
          <p:sp>
            <p:nvSpPr>
              <p:cNvPr id="16" name="月 15">
                <a:extLst>
                  <a:ext uri="{FF2B5EF4-FFF2-40B4-BE49-F238E27FC236}">
                    <a16:creationId xmlns:a16="http://schemas.microsoft.com/office/drawing/2014/main" id="{E5319747-663D-009F-8C90-C07969D63D72}"/>
                  </a:ext>
                </a:extLst>
              </p:cNvPr>
              <p:cNvSpPr/>
              <p:nvPr/>
            </p:nvSpPr>
            <p:spPr>
              <a:xfrm rot="19651330" flipH="1">
                <a:off x="7872057" y="409480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月 16">
                <a:extLst>
                  <a:ext uri="{FF2B5EF4-FFF2-40B4-BE49-F238E27FC236}">
                    <a16:creationId xmlns:a16="http://schemas.microsoft.com/office/drawing/2014/main" id="{4A4EAE6C-E87E-793F-7606-F636CDBCA3AC}"/>
                  </a:ext>
                </a:extLst>
              </p:cNvPr>
              <p:cNvSpPr/>
              <p:nvPr/>
            </p:nvSpPr>
            <p:spPr>
              <a:xfrm rot="20841548" flipH="1">
                <a:off x="7933784" y="294438"/>
                <a:ext cx="98047" cy="679160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月 17">
                <a:extLst>
                  <a:ext uri="{FF2B5EF4-FFF2-40B4-BE49-F238E27FC236}">
                    <a16:creationId xmlns:a16="http://schemas.microsoft.com/office/drawing/2014/main" id="{59EC4C0E-395C-7242-1B7D-C150121E3472}"/>
                  </a:ext>
                </a:extLst>
              </p:cNvPr>
              <p:cNvSpPr/>
              <p:nvPr/>
            </p:nvSpPr>
            <p:spPr>
              <a:xfrm rot="855655">
                <a:off x="8084157" y="375325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月 18">
                <a:extLst>
                  <a:ext uri="{FF2B5EF4-FFF2-40B4-BE49-F238E27FC236}">
                    <a16:creationId xmlns:a16="http://schemas.microsoft.com/office/drawing/2014/main" id="{E100211E-A1E2-C7AB-71F3-A3BA0C95DB40}"/>
                  </a:ext>
                </a:extLst>
              </p:cNvPr>
              <p:cNvSpPr/>
              <p:nvPr/>
            </p:nvSpPr>
            <p:spPr>
              <a:xfrm>
                <a:off x="8016945" y="373592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690735B9-D2FD-DAE2-D0F3-A67D8ABFBDCB}"/>
                </a:ext>
              </a:extLst>
            </p:cNvPr>
            <p:cNvGrpSpPr/>
            <p:nvPr/>
          </p:nvGrpSpPr>
          <p:grpSpPr>
            <a:xfrm flipH="1">
              <a:off x="6507313" y="4799081"/>
              <a:ext cx="110458" cy="260554"/>
              <a:chOff x="7872057" y="294438"/>
              <a:chExt cx="296767" cy="679351"/>
            </a:xfrm>
          </p:grpSpPr>
          <p:sp>
            <p:nvSpPr>
              <p:cNvPr id="21" name="月 20">
                <a:extLst>
                  <a:ext uri="{FF2B5EF4-FFF2-40B4-BE49-F238E27FC236}">
                    <a16:creationId xmlns:a16="http://schemas.microsoft.com/office/drawing/2014/main" id="{D152AA5F-1912-E1B3-18F4-457146CFF743}"/>
                  </a:ext>
                </a:extLst>
              </p:cNvPr>
              <p:cNvSpPr/>
              <p:nvPr/>
            </p:nvSpPr>
            <p:spPr>
              <a:xfrm rot="19651330" flipH="1">
                <a:off x="7872057" y="409480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月 21">
                <a:extLst>
                  <a:ext uri="{FF2B5EF4-FFF2-40B4-BE49-F238E27FC236}">
                    <a16:creationId xmlns:a16="http://schemas.microsoft.com/office/drawing/2014/main" id="{1E627D15-1CEC-43B3-E926-297F517AA09B}"/>
                  </a:ext>
                </a:extLst>
              </p:cNvPr>
              <p:cNvSpPr/>
              <p:nvPr/>
            </p:nvSpPr>
            <p:spPr>
              <a:xfrm rot="20841548" flipH="1">
                <a:off x="7933784" y="294438"/>
                <a:ext cx="98047" cy="679160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月 22">
                <a:extLst>
                  <a:ext uri="{FF2B5EF4-FFF2-40B4-BE49-F238E27FC236}">
                    <a16:creationId xmlns:a16="http://schemas.microsoft.com/office/drawing/2014/main" id="{A2347AD2-6A5B-759A-3777-CEDD3679E4C4}"/>
                  </a:ext>
                </a:extLst>
              </p:cNvPr>
              <p:cNvSpPr/>
              <p:nvPr/>
            </p:nvSpPr>
            <p:spPr>
              <a:xfrm rot="855655">
                <a:off x="8084157" y="375325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月 23">
                <a:extLst>
                  <a:ext uri="{FF2B5EF4-FFF2-40B4-BE49-F238E27FC236}">
                    <a16:creationId xmlns:a16="http://schemas.microsoft.com/office/drawing/2014/main" id="{50B77149-5735-98FA-4636-2CCFFFA95E38}"/>
                  </a:ext>
                </a:extLst>
              </p:cNvPr>
              <p:cNvSpPr/>
              <p:nvPr/>
            </p:nvSpPr>
            <p:spPr>
              <a:xfrm>
                <a:off x="8016945" y="373592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82E8BF6C-4402-F1E9-8F18-C0A9BEB3D19D}"/>
                </a:ext>
              </a:extLst>
            </p:cNvPr>
            <p:cNvGrpSpPr/>
            <p:nvPr/>
          </p:nvGrpSpPr>
          <p:grpSpPr>
            <a:xfrm flipH="1">
              <a:off x="6556978" y="4978855"/>
              <a:ext cx="110458" cy="260554"/>
              <a:chOff x="7872057" y="294438"/>
              <a:chExt cx="296767" cy="679351"/>
            </a:xfrm>
          </p:grpSpPr>
          <p:sp>
            <p:nvSpPr>
              <p:cNvPr id="26" name="月 25">
                <a:extLst>
                  <a:ext uri="{FF2B5EF4-FFF2-40B4-BE49-F238E27FC236}">
                    <a16:creationId xmlns:a16="http://schemas.microsoft.com/office/drawing/2014/main" id="{F9B88535-2E1F-E5F5-928E-B62D99C0C9FF}"/>
                  </a:ext>
                </a:extLst>
              </p:cNvPr>
              <p:cNvSpPr/>
              <p:nvPr/>
            </p:nvSpPr>
            <p:spPr>
              <a:xfrm rot="19651330" flipH="1">
                <a:off x="7872057" y="409480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月 26">
                <a:extLst>
                  <a:ext uri="{FF2B5EF4-FFF2-40B4-BE49-F238E27FC236}">
                    <a16:creationId xmlns:a16="http://schemas.microsoft.com/office/drawing/2014/main" id="{2D44026F-702A-9763-1F93-799E2E2DA04E}"/>
                  </a:ext>
                </a:extLst>
              </p:cNvPr>
              <p:cNvSpPr/>
              <p:nvPr/>
            </p:nvSpPr>
            <p:spPr>
              <a:xfrm rot="20841548" flipH="1">
                <a:off x="7933784" y="294438"/>
                <a:ext cx="98047" cy="679160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月 27">
                <a:extLst>
                  <a:ext uri="{FF2B5EF4-FFF2-40B4-BE49-F238E27FC236}">
                    <a16:creationId xmlns:a16="http://schemas.microsoft.com/office/drawing/2014/main" id="{65C95A78-6683-FC6D-C4A9-66D2AC36A91D}"/>
                  </a:ext>
                </a:extLst>
              </p:cNvPr>
              <p:cNvSpPr/>
              <p:nvPr/>
            </p:nvSpPr>
            <p:spPr>
              <a:xfrm rot="855655">
                <a:off x="8084157" y="375325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月 28">
                <a:extLst>
                  <a:ext uri="{FF2B5EF4-FFF2-40B4-BE49-F238E27FC236}">
                    <a16:creationId xmlns:a16="http://schemas.microsoft.com/office/drawing/2014/main" id="{CE8DC91F-0EC1-DD27-389A-BF240C5818F0}"/>
                  </a:ext>
                </a:extLst>
              </p:cNvPr>
              <p:cNvSpPr/>
              <p:nvPr/>
            </p:nvSpPr>
            <p:spPr>
              <a:xfrm>
                <a:off x="8016945" y="373592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164A5721-6412-3E03-5D1E-B05BBCEECDB7}"/>
                </a:ext>
              </a:extLst>
            </p:cNvPr>
            <p:cNvGrpSpPr/>
            <p:nvPr/>
          </p:nvGrpSpPr>
          <p:grpSpPr>
            <a:xfrm>
              <a:off x="6427999" y="4968778"/>
              <a:ext cx="110458" cy="260554"/>
              <a:chOff x="7872057" y="294438"/>
              <a:chExt cx="296767" cy="679351"/>
            </a:xfrm>
          </p:grpSpPr>
          <p:sp>
            <p:nvSpPr>
              <p:cNvPr id="31" name="月 30">
                <a:extLst>
                  <a:ext uri="{FF2B5EF4-FFF2-40B4-BE49-F238E27FC236}">
                    <a16:creationId xmlns:a16="http://schemas.microsoft.com/office/drawing/2014/main" id="{76461FEB-D74E-502F-46B8-40CA0E76DC7C}"/>
                  </a:ext>
                </a:extLst>
              </p:cNvPr>
              <p:cNvSpPr/>
              <p:nvPr/>
            </p:nvSpPr>
            <p:spPr>
              <a:xfrm rot="19651330" flipH="1">
                <a:off x="7872057" y="409480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月 31">
                <a:extLst>
                  <a:ext uri="{FF2B5EF4-FFF2-40B4-BE49-F238E27FC236}">
                    <a16:creationId xmlns:a16="http://schemas.microsoft.com/office/drawing/2014/main" id="{E0E014BA-7383-AD84-D904-3E528771F005}"/>
                  </a:ext>
                </a:extLst>
              </p:cNvPr>
              <p:cNvSpPr/>
              <p:nvPr/>
            </p:nvSpPr>
            <p:spPr>
              <a:xfrm rot="20841548" flipH="1">
                <a:off x="7933784" y="294438"/>
                <a:ext cx="98047" cy="679160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月 32">
                <a:extLst>
                  <a:ext uri="{FF2B5EF4-FFF2-40B4-BE49-F238E27FC236}">
                    <a16:creationId xmlns:a16="http://schemas.microsoft.com/office/drawing/2014/main" id="{BBC5F7FD-FD6A-3CA5-CB68-7C8959DECEB5}"/>
                  </a:ext>
                </a:extLst>
              </p:cNvPr>
              <p:cNvSpPr/>
              <p:nvPr/>
            </p:nvSpPr>
            <p:spPr>
              <a:xfrm rot="855655">
                <a:off x="8084157" y="375325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月 33">
                <a:extLst>
                  <a:ext uri="{FF2B5EF4-FFF2-40B4-BE49-F238E27FC236}">
                    <a16:creationId xmlns:a16="http://schemas.microsoft.com/office/drawing/2014/main" id="{A578B419-2F28-8BE6-9642-C0D88D7BB367}"/>
                  </a:ext>
                </a:extLst>
              </p:cNvPr>
              <p:cNvSpPr/>
              <p:nvPr/>
            </p:nvSpPr>
            <p:spPr>
              <a:xfrm>
                <a:off x="8016945" y="373592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E01FC89-7C40-18AD-CEF7-2D82B74F3EE3}"/>
              </a:ext>
            </a:extLst>
          </p:cNvPr>
          <p:cNvSpPr txBox="1"/>
          <p:nvPr/>
        </p:nvSpPr>
        <p:spPr>
          <a:xfrm>
            <a:off x="1729688" y="4398553"/>
            <a:ext cx="3398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飼料を作ってくださる</a:t>
            </a:r>
            <a:endParaRPr kumimoji="1"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耕種農家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募集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が始まりました</a:t>
            </a:r>
            <a:r>
              <a:rPr kumimoji="1"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55" name="矢印: 環状 54">
            <a:extLst>
              <a:ext uri="{FF2B5EF4-FFF2-40B4-BE49-F238E27FC236}">
                <a16:creationId xmlns:a16="http://schemas.microsoft.com/office/drawing/2014/main" id="{C7C284AE-20C2-82E5-890E-65C050B1DCD9}"/>
              </a:ext>
            </a:extLst>
          </p:cNvPr>
          <p:cNvSpPr/>
          <p:nvPr/>
        </p:nvSpPr>
        <p:spPr>
          <a:xfrm rot="17312534" flipH="1">
            <a:off x="131475" y="3323613"/>
            <a:ext cx="3253241" cy="3450847"/>
          </a:xfrm>
          <a:prstGeom prst="circular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8" name="矢印: 環状 57">
            <a:extLst>
              <a:ext uri="{FF2B5EF4-FFF2-40B4-BE49-F238E27FC236}">
                <a16:creationId xmlns:a16="http://schemas.microsoft.com/office/drawing/2014/main" id="{BAF67B5D-1734-74FF-A294-6AB4512A452C}"/>
              </a:ext>
            </a:extLst>
          </p:cNvPr>
          <p:cNvSpPr/>
          <p:nvPr/>
        </p:nvSpPr>
        <p:spPr>
          <a:xfrm rot="6467035" flipH="1">
            <a:off x="3591492" y="3118410"/>
            <a:ext cx="3253241" cy="3450847"/>
          </a:xfrm>
          <a:prstGeom prst="circular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波線 59">
            <a:extLst>
              <a:ext uri="{FF2B5EF4-FFF2-40B4-BE49-F238E27FC236}">
                <a16:creationId xmlns:a16="http://schemas.microsoft.com/office/drawing/2014/main" id="{41702106-4774-0CF8-F340-AAE1B804810A}"/>
              </a:ext>
            </a:extLst>
          </p:cNvPr>
          <p:cNvSpPr/>
          <p:nvPr/>
        </p:nvSpPr>
        <p:spPr>
          <a:xfrm rot="5758036">
            <a:off x="5685069" y="8826430"/>
            <a:ext cx="1847663" cy="1996575"/>
          </a:xfrm>
          <a:prstGeom prst="wave">
            <a:avLst>
              <a:gd name="adj1" fmla="val 7920"/>
              <a:gd name="adj2" fmla="val -49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F557BD9F-95FA-E4EE-CE8D-948649AEB5F9}"/>
              </a:ext>
            </a:extLst>
          </p:cNvPr>
          <p:cNvCxnSpPr>
            <a:cxnSpLocks/>
          </p:cNvCxnSpPr>
          <p:nvPr/>
        </p:nvCxnSpPr>
        <p:spPr>
          <a:xfrm flipV="1">
            <a:off x="5087815" y="8620353"/>
            <a:ext cx="2312984" cy="16818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E4FC62A-9131-2EB0-67D3-20407352C3DF}"/>
              </a:ext>
            </a:extLst>
          </p:cNvPr>
          <p:cNvSpPr txBox="1"/>
          <p:nvPr/>
        </p:nvSpPr>
        <p:spPr>
          <a:xfrm>
            <a:off x="5922494" y="9481813"/>
            <a:ext cx="1032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詳しい</a:t>
            </a:r>
            <a:endParaRPr lang="en-US" altLang="ja-JP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defTabSz="457200"/>
            <a:r>
              <a:rPr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内容はウラへ</a:t>
            </a:r>
          </a:p>
        </p:txBody>
      </p:sp>
      <p:sp>
        <p:nvSpPr>
          <p:cNvPr id="73" name="吹き出し: 円形 72">
            <a:extLst>
              <a:ext uri="{FF2B5EF4-FFF2-40B4-BE49-F238E27FC236}">
                <a16:creationId xmlns:a16="http://schemas.microsoft.com/office/drawing/2014/main" id="{F39FB947-0A4F-6E0F-D9A1-EB9E0212F058}"/>
              </a:ext>
            </a:extLst>
          </p:cNvPr>
          <p:cNvSpPr/>
          <p:nvPr/>
        </p:nvSpPr>
        <p:spPr>
          <a:xfrm>
            <a:off x="-69281" y="374759"/>
            <a:ext cx="6996563" cy="3600000"/>
          </a:xfrm>
          <a:prstGeom prst="wedgeEllipseCallout">
            <a:avLst>
              <a:gd name="adj1" fmla="val 831"/>
              <a:gd name="adj2" fmla="val 36538"/>
            </a:avLst>
          </a:prstGeom>
          <a:solidFill>
            <a:srgbClr val="000000">
              <a:alpha val="30196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F55077-2D6E-823E-EA50-ACCD86BBE58A}"/>
              </a:ext>
            </a:extLst>
          </p:cNvPr>
          <p:cNvSpPr txBox="1"/>
          <p:nvPr/>
        </p:nvSpPr>
        <p:spPr>
          <a:xfrm>
            <a:off x="1013117" y="1140033"/>
            <a:ext cx="4831766" cy="17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こんな方を求めています！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7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水田で</a:t>
            </a:r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飼料作物を生産したい方</a:t>
            </a:r>
            <a:endParaRPr kumimoji="1"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・飼料作物を生産して連作障害を防ぎたい方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・機械を使って飼料生産したい方</a:t>
            </a:r>
            <a:endParaRPr kumimoji="1"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・飼料作物の供給先を見つけたい方</a:t>
            </a: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037936E1-1BC7-13AD-5C4E-09B0929F8BD8}"/>
              </a:ext>
            </a:extLst>
          </p:cNvPr>
          <p:cNvSpPr/>
          <p:nvPr/>
        </p:nvSpPr>
        <p:spPr>
          <a:xfrm rot="20739835">
            <a:off x="500536" y="6769831"/>
            <a:ext cx="212551" cy="365018"/>
          </a:xfrm>
          <a:prstGeom prst="ellipse">
            <a:avLst/>
          </a:prstGeom>
          <a:solidFill>
            <a:srgbClr val="8CC6D2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吹き出し: 円形 43">
            <a:extLst>
              <a:ext uri="{FF2B5EF4-FFF2-40B4-BE49-F238E27FC236}">
                <a16:creationId xmlns:a16="http://schemas.microsoft.com/office/drawing/2014/main" id="{424E674C-E97D-1A6B-A4E9-460380A0A433}"/>
              </a:ext>
            </a:extLst>
          </p:cNvPr>
          <p:cNvSpPr/>
          <p:nvPr/>
        </p:nvSpPr>
        <p:spPr>
          <a:xfrm>
            <a:off x="-69281" y="6072662"/>
            <a:ext cx="6996563" cy="3600000"/>
          </a:xfrm>
          <a:prstGeom prst="wedgeEllipseCallout">
            <a:avLst>
              <a:gd name="adj1" fmla="val 831"/>
              <a:gd name="adj2" fmla="val 36538"/>
            </a:avLst>
          </a:prstGeom>
          <a:solidFill>
            <a:srgbClr val="000000">
              <a:alpha val="30196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631ADEE-704E-1640-E50F-14099BE397CC}"/>
              </a:ext>
            </a:extLst>
          </p:cNvPr>
          <p:cNvSpPr txBox="1"/>
          <p:nvPr/>
        </p:nvSpPr>
        <p:spPr>
          <a:xfrm>
            <a:off x="1034050" y="6609371"/>
            <a:ext cx="47899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こんな支援をします</a:t>
            </a:r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・飼料分析情報などを提供し、</a:t>
            </a:r>
            <a:endParaRPr kumimoji="1"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飼料品質の向上をサポートします！</a:t>
            </a:r>
            <a:endParaRPr kumimoji="1"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・飼料生産に使う機械の導入を支援します！</a:t>
            </a:r>
            <a:endParaRPr kumimoji="1"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・飼料作物を利用する畜産農家との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マッチングを支援します！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7" name="グラフィックス 46" descr="雌牛 単色塗りつぶし">
            <a:extLst>
              <a:ext uri="{FF2B5EF4-FFF2-40B4-BE49-F238E27FC236}">
                <a16:creationId xmlns:a16="http://schemas.microsoft.com/office/drawing/2014/main" id="{E1EE552D-84EC-229B-08D5-F572A80579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5345908" y="4466093"/>
            <a:ext cx="535941" cy="53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44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27E9307-FAB6-B7C9-E39E-E3408BD4FD14}"/>
              </a:ext>
            </a:extLst>
          </p:cNvPr>
          <p:cNvGrpSpPr/>
          <p:nvPr/>
        </p:nvGrpSpPr>
        <p:grpSpPr>
          <a:xfrm>
            <a:off x="228752" y="5424820"/>
            <a:ext cx="6400497" cy="1586155"/>
            <a:chOff x="226573" y="4961256"/>
            <a:chExt cx="6400497" cy="1586155"/>
          </a:xfrm>
        </p:grpSpPr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4A9C08FC-AF5E-985E-39FD-8BE90E8B5093}"/>
                </a:ext>
              </a:extLst>
            </p:cNvPr>
            <p:cNvSpPr/>
            <p:nvPr/>
          </p:nvSpPr>
          <p:spPr>
            <a:xfrm>
              <a:off x="226573" y="4961256"/>
              <a:ext cx="6400497" cy="1586155"/>
            </a:xfrm>
            <a:prstGeom prst="roundRect">
              <a:avLst>
                <a:gd name="adj" fmla="val 5883"/>
              </a:avLst>
            </a:prstGeom>
            <a:solidFill>
              <a:srgbClr val="FFFFCC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47430C82-8C6F-1193-E4A0-06446AC50DA3}"/>
                </a:ext>
              </a:extLst>
            </p:cNvPr>
            <p:cNvSpPr/>
            <p:nvPr/>
          </p:nvSpPr>
          <p:spPr>
            <a:xfrm>
              <a:off x="344318" y="5143775"/>
              <a:ext cx="6156791" cy="11555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＜支援対象となる飼料生産に関する機械等（補助率</a:t>
              </a: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1/2</a:t>
              </a:r>
              <a:r>
                <a:rPr kumimoji="0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）＞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700" b="1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</a:t>
              </a:r>
              <a:r>
                <a:rPr kumimoji="0" lang="ja-JP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・計量器、播種機械、刈取機械、収穫機械、梱包格納用機械、運搬車、暗渠施工機械、</a:t>
              </a:r>
              <a:endPara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kern="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kumimoji="0" lang="ja-JP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溝切機械の購入又はリース</a:t>
              </a:r>
            </a:p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・簡易保管庫の整備、借り上げ料</a:t>
              </a:r>
            </a:p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・家畜ふん尿の処理利用に係る運搬、散布、深耕施肥用機械の購入又はリース</a:t>
              </a:r>
            </a:p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・自動操舵ガイダンスシステム、自動操舵装置等の購入、リース又はレンタル</a:t>
              </a:r>
            </a:p>
          </p:txBody>
        </p:sp>
      </p:grp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BD372C4A-A610-4EF4-76B7-BBA84AECFBCD}"/>
              </a:ext>
            </a:extLst>
          </p:cNvPr>
          <p:cNvSpPr txBox="1"/>
          <p:nvPr/>
        </p:nvSpPr>
        <p:spPr>
          <a:xfrm>
            <a:off x="3378382" y="147875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支援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A3F62CA-138C-0458-6350-33A6EF03DFDA}"/>
              </a:ext>
            </a:extLst>
          </p:cNvPr>
          <p:cNvSpPr/>
          <p:nvPr/>
        </p:nvSpPr>
        <p:spPr>
          <a:xfrm>
            <a:off x="31557" y="7988524"/>
            <a:ext cx="6771657" cy="1596042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endParaRPr kumimoji="0" lang="en-US" altLang="ja-JP" sz="100" kern="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　　　　　　　　　　　　　　　　　　　　　　　　　　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農林水産省畜産局飼料課　飼料生産計画班　　　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03-3502-5993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  宮腰、大藪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北海道農政事務所　生産支援課　酪農・畜産グループ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011-330-8807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  小野寺、牧田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東北農政局　生産部　畜産課　　　　　　　　　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022-221-6198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  中齊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関東農政局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〃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　　　　　　　　　　　  　　 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048-740-0027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  入江、新井、</a:t>
            </a:r>
            <a:r>
              <a:rPr kumimoji="0" lang="ja-JP" altLang="en-US" sz="100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遠山</a:t>
            </a: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北陸農政局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〃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　　　　　　　　　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076-232-4317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  </a:t>
            </a:r>
            <a:r>
              <a:rPr kumimoji="0" lang="ja-JP" altLang="en-US" sz="100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余田</a:t>
            </a: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東海農政局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〃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　　　　　　　　　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052-223-4625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  </a:t>
            </a:r>
            <a:r>
              <a:rPr kumimoji="0" lang="ja-JP" altLang="en-US" sz="100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山内</a:t>
            </a: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近畿農政局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〃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　　　　　　　　　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075-414-9022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  津江野、</a:t>
            </a:r>
            <a:r>
              <a:rPr kumimoji="0" lang="ja-JP" altLang="en-US" sz="100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村田</a:t>
            </a: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中国四国農政局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〃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　　　　　　　　　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086-224-9412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  </a:t>
            </a:r>
            <a:r>
              <a:rPr kumimoji="0" lang="ja-JP" altLang="en-US" sz="100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竹内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、小田原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九州農政局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〃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　　　　　　　　　　　　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096-300-6290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  早坂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沖縄総合事務局　農林水産部　生産振興課　畜産振興室　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098-866-1653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  </a:t>
            </a:r>
            <a:r>
              <a:rPr kumimoji="0" lang="ja-JP" altLang="en-US" sz="100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喜納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、玉城、草島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事業実施主体：全国酪農業協同組合連合会　購買生産指導部　購買推進課　</a:t>
            </a:r>
            <a:r>
              <a:rPr kumimoji="0" lang="en-US" altLang="ja-JP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03-5931-8007</a:t>
            </a: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澤口　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5D462C1-8217-10C2-B21B-2CBB0D8B25C9}"/>
              </a:ext>
            </a:extLst>
          </p:cNvPr>
          <p:cNvSpPr txBox="1"/>
          <p:nvPr/>
        </p:nvSpPr>
        <p:spPr>
          <a:xfrm>
            <a:off x="123882" y="7772031"/>
            <a:ext cx="1776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＜問い合わせ先＞</a:t>
            </a:r>
            <a:endParaRPr kumimoji="0" lang="en-US" altLang="ja-JP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C6E60D3-00C4-8127-D8A8-85E0C95129B2}"/>
              </a:ext>
            </a:extLst>
          </p:cNvPr>
          <p:cNvGrpSpPr/>
          <p:nvPr/>
        </p:nvGrpSpPr>
        <p:grpSpPr>
          <a:xfrm>
            <a:off x="1694935" y="6771281"/>
            <a:ext cx="5118050" cy="998904"/>
            <a:chOff x="-1954189" y="6606639"/>
            <a:chExt cx="5118050" cy="998904"/>
          </a:xfrm>
        </p:grpSpPr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D75F7B39-BB51-E081-E202-F732F6D50AF5}"/>
                </a:ext>
              </a:extLst>
            </p:cNvPr>
            <p:cNvSpPr/>
            <p:nvPr/>
          </p:nvSpPr>
          <p:spPr>
            <a:xfrm>
              <a:off x="-1954189" y="6695736"/>
              <a:ext cx="4490500" cy="909807"/>
            </a:xfrm>
            <a:prstGeom prst="roundRect">
              <a:avLst/>
            </a:prstGeom>
            <a:solidFill>
              <a:srgbClr val="5B9BD5">
                <a:lumMod val="40000"/>
                <a:lumOff val="60000"/>
              </a:srgbClr>
            </a:solidFill>
            <a:ln w="952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游ゴシック Light"/>
                <a:cs typeface="+mn-cs"/>
              </a:endParaRPr>
            </a:p>
          </p:txBody>
        </p:sp>
        <p:sp>
          <p:nvSpPr>
            <p:cNvPr id="7" name="矢印: 左 6">
              <a:extLst>
                <a:ext uri="{FF2B5EF4-FFF2-40B4-BE49-F238E27FC236}">
                  <a16:creationId xmlns:a16="http://schemas.microsoft.com/office/drawing/2014/main" id="{09E3A0C6-2885-ADE3-8BA8-22B973FC1237}"/>
                </a:ext>
              </a:extLst>
            </p:cNvPr>
            <p:cNvSpPr/>
            <p:nvPr/>
          </p:nvSpPr>
          <p:spPr>
            <a:xfrm>
              <a:off x="-451255" y="6902093"/>
              <a:ext cx="643972" cy="370542"/>
            </a:xfrm>
            <a:prstGeom prst="leftArrow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游ゴシック Light"/>
                <a:cs typeface="+mn-cs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7ABC543-E8CB-FC47-C9B6-C2A1C2EAD117}"/>
                </a:ext>
              </a:extLst>
            </p:cNvPr>
            <p:cNvSpPr txBox="1"/>
            <p:nvPr/>
          </p:nvSpPr>
          <p:spPr>
            <a:xfrm>
              <a:off x="183556" y="6902698"/>
              <a:ext cx="21468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要綱・要領・</a:t>
              </a:r>
              <a:r>
                <a:rPr kumimoji="0" lang="ja-JP" altLang="en-US" sz="900" b="1" kern="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必要な申請様式</a:t>
              </a:r>
              <a:r>
                <a:rPr kumimoji="0" lang="ja-JP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はこちら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900" b="1" kern="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申請は最寄りの酪農協へ</a:t>
              </a:r>
              <a:endParaRPr kumimoji="0" lang="ja-JP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hlinkClick r:id="rId2"/>
              <a:extLst>
                <a:ext uri="{FF2B5EF4-FFF2-40B4-BE49-F238E27FC236}">
                  <a16:creationId xmlns:a16="http://schemas.microsoft.com/office/drawing/2014/main" id="{DB5572B4-9100-8B68-ADC2-CAA45E0F0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43313" y="6727338"/>
              <a:ext cx="643971" cy="658250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C093E57-7408-4A0E-F944-6BBC13E135BB}"/>
                </a:ext>
              </a:extLst>
            </p:cNvPr>
            <p:cNvSpPr txBox="1"/>
            <p:nvPr/>
          </p:nvSpPr>
          <p:spPr>
            <a:xfrm>
              <a:off x="-387070" y="6979289"/>
              <a:ext cx="686221" cy="216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</a:t>
              </a:r>
            </a:p>
          </p:txBody>
        </p: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72B79F40-71B3-BC0B-8F54-2DA544FF90BD}"/>
                </a:ext>
              </a:extLst>
            </p:cNvPr>
            <p:cNvGrpSpPr/>
            <p:nvPr/>
          </p:nvGrpSpPr>
          <p:grpSpPr>
            <a:xfrm>
              <a:off x="2257041" y="6606639"/>
              <a:ext cx="906820" cy="658629"/>
              <a:chOff x="4905910" y="8439239"/>
              <a:chExt cx="906820" cy="592502"/>
            </a:xfrm>
          </p:grpSpPr>
          <p:sp>
            <p:nvSpPr>
              <p:cNvPr id="39" name="吹き出し: 円形 38">
                <a:extLst>
                  <a:ext uri="{FF2B5EF4-FFF2-40B4-BE49-F238E27FC236}">
                    <a16:creationId xmlns:a16="http://schemas.microsoft.com/office/drawing/2014/main" id="{3DDFF812-BB07-5655-E2FA-2D6CB2674857}"/>
                  </a:ext>
                </a:extLst>
              </p:cNvPr>
              <p:cNvSpPr/>
              <p:nvPr/>
            </p:nvSpPr>
            <p:spPr>
              <a:xfrm>
                <a:off x="5039498" y="8439239"/>
                <a:ext cx="614245" cy="592502"/>
              </a:xfrm>
              <a:prstGeom prst="wedgeEllipseCallout">
                <a:avLst>
                  <a:gd name="adj1" fmla="val -62656"/>
                  <a:gd name="adj2" fmla="val 38727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457200">
                  <a:defRPr/>
                </a:pPr>
                <a:endParaRPr kumimoji="0" lang="ja-JP" altLang="en-US" kern="0">
                  <a:solidFill>
                    <a:prstClr val="white"/>
                  </a:solidFill>
                  <a:ea typeface="游ゴシック" panose="020B0400000000000000" pitchFamily="50" charset="-128"/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86BE9175-8437-5C59-BECB-2C8324EC61D3}"/>
                  </a:ext>
                </a:extLst>
              </p:cNvPr>
              <p:cNvSpPr txBox="1"/>
              <p:nvPr/>
            </p:nvSpPr>
            <p:spPr>
              <a:xfrm>
                <a:off x="4905910" y="8567131"/>
                <a:ext cx="906820" cy="332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ja-JP" altLang="en-US" sz="900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記載例</a:t>
                </a:r>
                <a:endParaRPr lang="en-US" altLang="ja-JP" sz="9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 defTabSz="457200"/>
                <a:r>
                  <a:rPr lang="ja-JP" altLang="en-US" sz="900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あります！</a:t>
                </a:r>
              </a:p>
            </p:txBody>
          </p:sp>
        </p:grp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943875C-E494-B6F5-D45D-F7BC365DA109}"/>
              </a:ext>
            </a:extLst>
          </p:cNvPr>
          <p:cNvGrpSpPr/>
          <p:nvPr/>
        </p:nvGrpSpPr>
        <p:grpSpPr>
          <a:xfrm>
            <a:off x="287572" y="1572523"/>
            <a:ext cx="6495789" cy="3853114"/>
            <a:chOff x="217512" y="389480"/>
            <a:chExt cx="6261212" cy="3496560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F2A9D23F-1B9E-4C8B-8A7A-2EEAA223B6D8}"/>
                </a:ext>
              </a:extLst>
            </p:cNvPr>
            <p:cNvSpPr/>
            <p:nvPr/>
          </p:nvSpPr>
          <p:spPr>
            <a:xfrm>
              <a:off x="1015411" y="944598"/>
              <a:ext cx="2237847" cy="2273227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lumMod val="5000"/>
                    <a:lumOff val="95000"/>
                  </a:srgbClr>
                </a:gs>
                <a:gs pos="74000">
                  <a:srgbClr val="FFC000">
                    <a:lumMod val="45000"/>
                    <a:lumOff val="55000"/>
                  </a:srgbClr>
                </a:gs>
                <a:gs pos="83000">
                  <a:srgbClr val="FFC000">
                    <a:lumMod val="45000"/>
                    <a:lumOff val="55000"/>
                  </a:srgbClr>
                </a:gs>
                <a:gs pos="100000">
                  <a:srgbClr val="FFC000">
                    <a:lumMod val="30000"/>
                    <a:lumOff val="70000"/>
                  </a:srgbClr>
                </a:gs>
              </a:gsLst>
              <a:lin ang="10800000" scaled="1"/>
              <a:tileRect/>
            </a:gradFill>
            <a:ln w="19050" cap="flat" cmpd="sng" algn="ctr">
              <a:solidFill>
                <a:srgbClr val="FFC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kumimoji="0" lang="ja-JP" altLang="en-US" sz="800" kern="0" dirty="0">
                <a:solidFill>
                  <a:prstClr val="white"/>
                </a:solidFill>
                <a:ea typeface="游ゴシック" panose="020B0400000000000000" pitchFamily="50" charset="-128"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F12713BC-34DD-CA2A-B128-D203F66CC84A}"/>
                </a:ext>
              </a:extLst>
            </p:cNvPr>
            <p:cNvSpPr/>
            <p:nvPr/>
          </p:nvSpPr>
          <p:spPr>
            <a:xfrm>
              <a:off x="3514330" y="975701"/>
              <a:ext cx="2152221" cy="2314907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70AD47">
                    <a:lumMod val="60000"/>
                    <a:lumOff val="40000"/>
                  </a:srgbClr>
                </a:gs>
              </a:gsLst>
              <a:lin ang="0" scaled="1"/>
              <a:tileRect/>
            </a:gradFill>
            <a:ln w="19050" cap="flat" cmpd="sng" algn="ctr">
              <a:solidFill>
                <a:srgbClr val="92D05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kumimoji="0" lang="ja-JP" altLang="en-US" sz="800" kern="0">
                <a:solidFill>
                  <a:prstClr val="white"/>
                </a:solidFill>
                <a:ea typeface="游ゴシック" panose="020B0400000000000000" pitchFamily="50" charset="-128"/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6630D397-C2F8-5AFF-4F62-67FC4C3B1B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21414" y="1368875"/>
              <a:ext cx="1841966" cy="1234066"/>
            </a:xfrm>
            <a:prstGeom prst="rect">
              <a:avLst/>
            </a:prstGeom>
            <a:solidFill>
              <a:srgbClr val="C00000"/>
            </a:solidFill>
            <a:ln w="2857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kumimoji="0" lang="ja-JP" altLang="en-US" sz="800" kern="0">
                <a:solidFill>
                  <a:prstClr val="white"/>
                </a:solidFill>
                <a:ea typeface="游ゴシック" panose="020B0400000000000000" pitchFamily="50" charset="-128"/>
              </a:endParaRP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75C16972-A63F-6C29-2454-8196828D43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10502" y="1381944"/>
              <a:ext cx="1776768" cy="1216175"/>
            </a:xfrm>
            <a:prstGeom prst="rect">
              <a:avLst/>
            </a:prstGeom>
            <a:noFill/>
            <a:ln w="19050" cap="flat" cmpd="sng" algn="ctr">
              <a:solidFill>
                <a:srgbClr val="00B05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kumimoji="0" lang="ja-JP" altLang="en-US" sz="800" kern="0">
                <a:solidFill>
                  <a:prstClr val="white"/>
                </a:solidFill>
                <a:ea typeface="游ゴシック" panose="020B0400000000000000" pitchFamily="50" charset="-128"/>
              </a:endParaRPr>
            </a:p>
          </p:txBody>
        </p:sp>
        <p:sp>
          <p:nvSpPr>
            <p:cNvPr id="15" name="角丸四角形 50">
              <a:extLst>
                <a:ext uri="{FF2B5EF4-FFF2-40B4-BE49-F238E27FC236}">
                  <a16:creationId xmlns:a16="http://schemas.microsoft.com/office/drawing/2014/main" id="{06936A9F-98E2-246E-4EC0-2100D68123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94729" y="1166195"/>
              <a:ext cx="1091759" cy="255598"/>
            </a:xfrm>
            <a:prstGeom prst="roundRect">
              <a:avLst>
                <a:gd name="adj" fmla="val 9819"/>
              </a:avLst>
            </a:prstGeom>
            <a:gradFill flip="none" rotWithShape="1">
              <a:gsLst>
                <a:gs pos="0">
                  <a:srgbClr val="ED7D31">
                    <a:lumMod val="60000"/>
                    <a:lumOff val="40000"/>
                  </a:srgbClr>
                </a:gs>
                <a:gs pos="50000">
                  <a:srgbClr val="FFFFFF">
                    <a:lumMod val="40000"/>
                    <a:lumOff val="60000"/>
                  </a:srgbClr>
                </a:gs>
                <a:gs pos="100000">
                  <a:srgbClr val="ED7D31">
                    <a:lumMod val="60000"/>
                    <a:lumOff val="40000"/>
                  </a:srgb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ja-JP" altLang="en-US" sz="900" b="1" kern="0" dirty="0">
                  <a:solidFill>
                    <a:srgbClr val="0033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耕種農家</a:t>
              </a:r>
              <a:endParaRPr kumimoji="0" lang="en-US" altLang="ja-JP" sz="900" b="1" kern="0" dirty="0">
                <a:solidFill>
                  <a:srgbClr val="00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11A571D7-B0C7-5207-511D-D68AFA546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6641" y="1460904"/>
              <a:ext cx="1212500" cy="1064748"/>
            </a:xfrm>
            <a:prstGeom prst="rect">
              <a:avLst/>
            </a:prstGeom>
          </p:spPr>
        </p:pic>
        <p:sp>
          <p:nvSpPr>
            <p:cNvPr id="19" name="角丸四角形 50">
              <a:extLst>
                <a:ext uri="{FF2B5EF4-FFF2-40B4-BE49-F238E27FC236}">
                  <a16:creationId xmlns:a16="http://schemas.microsoft.com/office/drawing/2014/main" id="{93AFF281-3924-4657-5D57-B5DA95B49C12}"/>
                </a:ext>
              </a:extLst>
            </p:cNvPr>
            <p:cNvSpPr>
              <a:spLocks/>
            </p:cNvSpPr>
            <p:nvPr/>
          </p:nvSpPr>
          <p:spPr>
            <a:xfrm>
              <a:off x="1763613" y="893181"/>
              <a:ext cx="1080713" cy="217994"/>
            </a:xfrm>
            <a:prstGeom prst="roundRect">
              <a:avLst>
                <a:gd name="adj" fmla="val 9819"/>
              </a:avLst>
            </a:prstGeom>
            <a:gradFill flip="none" rotWithShape="1">
              <a:gsLst>
                <a:gs pos="0">
                  <a:srgbClr val="ED7D31">
                    <a:lumMod val="60000"/>
                    <a:lumOff val="40000"/>
                  </a:srgbClr>
                </a:gs>
                <a:gs pos="50000">
                  <a:srgbClr val="FFFFFF">
                    <a:lumMod val="40000"/>
                    <a:lumOff val="60000"/>
                  </a:srgbClr>
                </a:gs>
                <a:gs pos="100000">
                  <a:srgbClr val="ED7D31">
                    <a:lumMod val="60000"/>
                    <a:lumOff val="40000"/>
                  </a:srgb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lIns="0" rIns="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ja-JP" altLang="en-US" sz="900" b="1" kern="0" dirty="0">
                  <a:solidFill>
                    <a:srgbClr val="0033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再生協議会等</a:t>
              </a:r>
              <a:endParaRPr kumimoji="0" lang="en-US" altLang="ja-JP" sz="900" b="1" kern="0" dirty="0">
                <a:solidFill>
                  <a:srgbClr val="00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0" name="角丸四角形 51">
              <a:extLst>
                <a:ext uri="{FF2B5EF4-FFF2-40B4-BE49-F238E27FC236}">
                  <a16:creationId xmlns:a16="http://schemas.microsoft.com/office/drawing/2014/main" id="{583871D3-F561-7A05-9B06-0421DE4FEF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76285" y="889828"/>
              <a:ext cx="829714" cy="217994"/>
            </a:xfrm>
            <a:prstGeom prst="roundRect">
              <a:avLst/>
            </a:prstGeom>
            <a:gradFill>
              <a:gsLst>
                <a:gs pos="1667">
                  <a:srgbClr val="CC9900"/>
                </a:gs>
                <a:gs pos="52000">
                  <a:srgbClr val="FFFFFF"/>
                </a:gs>
                <a:gs pos="100000">
                  <a:srgbClr val="CC9900"/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ja-JP" altLang="en-US" sz="900" b="1" kern="0" dirty="0">
                  <a:solidFill>
                    <a:srgbClr val="00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農協等</a:t>
              </a:r>
            </a:p>
          </p:txBody>
        </p:sp>
        <p:sp>
          <p:nvSpPr>
            <p:cNvPr id="21" name="角丸四角形 51">
              <a:extLst>
                <a:ext uri="{FF2B5EF4-FFF2-40B4-BE49-F238E27FC236}">
                  <a16:creationId xmlns:a16="http://schemas.microsoft.com/office/drawing/2014/main" id="{58542DCD-5E7F-A3F3-8A4C-02FF91A888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21350" y="1168236"/>
              <a:ext cx="1592891" cy="255596"/>
            </a:xfrm>
            <a:prstGeom prst="roundRect">
              <a:avLst/>
            </a:prstGeom>
            <a:gradFill>
              <a:gsLst>
                <a:gs pos="1667">
                  <a:srgbClr val="CC9900"/>
                </a:gs>
                <a:gs pos="52000">
                  <a:srgbClr val="FFFFFF"/>
                </a:gs>
                <a:gs pos="100000">
                  <a:srgbClr val="CC9900"/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lIns="72000" rIns="72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ja-JP" altLang="en-US" sz="900" b="1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畜産農家</a:t>
              </a:r>
              <a:endParaRPr kumimoji="0" lang="en-US" altLang="ja-JP" sz="900" b="1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ja-JP" altLang="en-US" sz="800" b="1" kern="0" dirty="0">
                  <a:solidFill>
                    <a:srgbClr val="00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（酪農、肉用牛、養豚、養鶏）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03276362-544F-0E40-9DE3-F76ABA2011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4656" y="791557"/>
              <a:ext cx="5007929" cy="2595914"/>
            </a:xfrm>
            <a:prstGeom prst="roundRect">
              <a:avLst>
                <a:gd name="adj" fmla="val 9351"/>
              </a:avLst>
            </a:prstGeom>
            <a:noFill/>
            <a:ln w="38100" cap="flat" cmpd="sng" algn="ctr">
              <a:solidFill>
                <a:srgbClr val="FF66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kumimoji="0" lang="ja-JP" altLang="en-US" sz="800" kern="0">
                <a:solidFill>
                  <a:prstClr val="white"/>
                </a:solidFill>
                <a:ea typeface="游ゴシック" panose="020B0400000000000000" pitchFamily="50" charset="-128"/>
              </a:endParaRPr>
            </a:p>
          </p:txBody>
        </p:sp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BFDCF7F1-E3E5-76A0-1F34-85F384CA90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06723" y="641506"/>
              <a:ext cx="1580610" cy="208738"/>
            </a:xfrm>
            <a:prstGeom prst="roundRect">
              <a:avLst>
                <a:gd name="adj" fmla="val 4415"/>
              </a:avLst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r>
                <a:rPr kumimoji="0" lang="ja-JP" altLang="en-US" sz="1000" kern="0" dirty="0">
                  <a:solidFill>
                    <a:srgbClr val="002060"/>
                  </a:solidFill>
                  <a:ea typeface="游ゴシック" panose="020B0400000000000000" pitchFamily="50" charset="-128"/>
                </a:rPr>
                <a:t>耕畜連携協議会 </a:t>
              </a: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ADAD6BD2-8568-F2A0-2901-47AC48339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32172" y="1466596"/>
              <a:ext cx="1556837" cy="1135889"/>
            </a:xfrm>
            <a:prstGeom prst="rect">
              <a:avLst/>
            </a:prstGeom>
          </p:spPr>
        </p:pic>
        <p:sp>
          <p:nvSpPr>
            <p:cNvPr id="75" name="角丸四角形 50">
              <a:extLst>
                <a:ext uri="{FF2B5EF4-FFF2-40B4-BE49-F238E27FC236}">
                  <a16:creationId xmlns:a16="http://schemas.microsoft.com/office/drawing/2014/main" id="{37AF680A-5B6B-A0DC-46D9-6ED4C176D4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5603" y="2897987"/>
              <a:ext cx="1805911" cy="264402"/>
            </a:xfrm>
            <a:prstGeom prst="roundRect">
              <a:avLst>
                <a:gd name="adj" fmla="val 9819"/>
              </a:avLst>
            </a:prstGeom>
            <a:solidFill>
              <a:srgbClr val="FFFFCC"/>
            </a:solidFill>
            <a:ln w="28575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ja-JP" altLang="en-US" sz="600" kern="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kumimoji="0" lang="en-US" altLang="ja-JP" sz="600" kern="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ja-JP" altLang="en-US" sz="900" kern="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0" lang="ja-JP" altLang="en-US" sz="900" b="1" kern="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飼料生産のための機械導入等</a:t>
              </a:r>
              <a:endParaRPr kumimoji="0" lang="en-US" altLang="ja-JP" sz="900" b="1" kern="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角丸四角形 50">
              <a:extLst>
                <a:ext uri="{FF2B5EF4-FFF2-40B4-BE49-F238E27FC236}">
                  <a16:creationId xmlns:a16="http://schemas.microsoft.com/office/drawing/2014/main" id="{38313191-3D42-036A-F97B-67F4E31761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6813" y="2671054"/>
              <a:ext cx="1062664" cy="262210"/>
            </a:xfrm>
            <a:prstGeom prst="roundRect">
              <a:avLst>
                <a:gd name="adj" fmla="val 9819"/>
              </a:avLst>
            </a:prstGeom>
            <a:gradFill flip="none" rotWithShape="1">
              <a:gsLst>
                <a:gs pos="0">
                  <a:srgbClr val="ED7D31">
                    <a:lumMod val="60000"/>
                    <a:lumOff val="40000"/>
                  </a:srgbClr>
                </a:gs>
                <a:gs pos="50000">
                  <a:srgbClr val="FFFFFF">
                    <a:lumMod val="40000"/>
                    <a:lumOff val="60000"/>
                  </a:srgbClr>
                </a:gs>
                <a:gs pos="100000">
                  <a:srgbClr val="ED7D31">
                    <a:lumMod val="60000"/>
                    <a:lumOff val="40000"/>
                  </a:srgb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ja-JP" altLang="en-US" sz="900" b="1" kern="0" dirty="0">
                  <a:solidFill>
                    <a:srgbClr val="0033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飼料生産組織等</a:t>
              </a:r>
              <a:endParaRPr kumimoji="0" lang="en-US" altLang="ja-JP" sz="900" b="1" kern="0" dirty="0">
                <a:solidFill>
                  <a:srgbClr val="00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cxnSp>
          <p:nvCxnSpPr>
            <p:cNvPr id="97" name="直線矢印コネクタ 96">
              <a:extLst>
                <a:ext uri="{FF2B5EF4-FFF2-40B4-BE49-F238E27FC236}">
                  <a16:creationId xmlns:a16="http://schemas.microsoft.com/office/drawing/2014/main" id="{CC9D193F-C92B-F17C-DA79-BE688661D9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63005" y="1845147"/>
              <a:ext cx="7495" cy="880137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700F0783-367D-C3EE-0285-CC2B6BA4B50E}"/>
                </a:ext>
              </a:extLst>
            </p:cNvPr>
            <p:cNvSpPr txBox="1"/>
            <p:nvPr/>
          </p:nvSpPr>
          <p:spPr>
            <a:xfrm>
              <a:off x="1254902" y="2056702"/>
              <a:ext cx="448393" cy="3351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9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委託</a:t>
              </a:r>
              <a:endParaRPr lang="en-US" altLang="ja-JP" sz="9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lang="ja-JP" altLang="en-US" sz="9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</a:t>
              </a:r>
              <a:r>
                <a:rPr lang="en-US" altLang="ja-JP" sz="9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endParaRPr lang="ja-JP" altLang="en-US" sz="9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角丸四角形 50">
              <a:extLst>
                <a:ext uri="{FF2B5EF4-FFF2-40B4-BE49-F238E27FC236}">
                  <a16:creationId xmlns:a16="http://schemas.microsoft.com/office/drawing/2014/main" id="{8FBF1DE7-ECA0-6D4E-F77F-F6BAB30D74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58804" y="1532206"/>
              <a:ext cx="997062" cy="312942"/>
            </a:xfrm>
            <a:prstGeom prst="roundRect">
              <a:avLst>
                <a:gd name="adj" fmla="val 9819"/>
              </a:avLst>
            </a:prstGeom>
            <a:solidFill>
              <a:srgbClr val="FFFFCC"/>
            </a:solidFill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ja-JP" sz="800" b="1" kern="0" dirty="0">
                <a:solidFill>
                  <a:srgbClr val="00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ja-JP" sz="800" b="1" kern="0" dirty="0">
                <a:solidFill>
                  <a:srgbClr val="00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162CC2D2-0D29-B689-EF61-8AD39803026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342262" y="1575698"/>
              <a:ext cx="1115999" cy="223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ja-JP" altLang="en-US" sz="1000" b="1" kern="0" dirty="0">
                  <a:solidFill>
                    <a:srgbClr val="0033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飼料作物を生産</a:t>
              </a:r>
              <a:endParaRPr kumimoji="0" lang="en-US" altLang="ja-JP" sz="1000" b="1" kern="0" dirty="0">
                <a:solidFill>
                  <a:srgbClr val="00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D152F91B-FF22-0222-AAC6-19C9E9B56F47}"/>
                </a:ext>
              </a:extLst>
            </p:cNvPr>
            <p:cNvGrpSpPr/>
            <p:nvPr/>
          </p:nvGrpSpPr>
          <p:grpSpPr>
            <a:xfrm>
              <a:off x="217512" y="2944330"/>
              <a:ext cx="991632" cy="858154"/>
              <a:chOff x="279080" y="2829841"/>
              <a:chExt cx="991632" cy="858154"/>
            </a:xfrm>
          </p:grpSpPr>
          <p:sp>
            <p:nvSpPr>
              <p:cNvPr id="103" name="吹き出し: 円形 102">
                <a:extLst>
                  <a:ext uri="{FF2B5EF4-FFF2-40B4-BE49-F238E27FC236}">
                    <a16:creationId xmlns:a16="http://schemas.microsoft.com/office/drawing/2014/main" id="{138C637F-7A52-D28E-B7ED-99A2A5D615C9}"/>
                  </a:ext>
                </a:extLst>
              </p:cNvPr>
              <p:cNvSpPr/>
              <p:nvPr/>
            </p:nvSpPr>
            <p:spPr>
              <a:xfrm>
                <a:off x="317170" y="2829841"/>
                <a:ext cx="925750" cy="839198"/>
              </a:xfrm>
              <a:prstGeom prst="wedgeEllipseCallout">
                <a:avLst>
                  <a:gd name="adj1" fmla="val 46837"/>
                  <a:gd name="adj2" fmla="val -39679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457200">
                  <a:defRPr/>
                </a:pPr>
                <a:endParaRPr kumimoji="0" lang="ja-JP" altLang="en-US" kern="0">
                  <a:solidFill>
                    <a:prstClr val="white"/>
                  </a:solidFill>
                  <a:ea typeface="游ゴシック" panose="020B0400000000000000" pitchFamily="50" charset="-128"/>
                </a:endParaRPr>
              </a:p>
            </p:txBody>
          </p:sp>
          <p:sp>
            <p:nvSpPr>
              <p:cNvPr id="104" name="テキスト ボックス 103">
                <a:extLst>
                  <a:ext uri="{FF2B5EF4-FFF2-40B4-BE49-F238E27FC236}">
                    <a16:creationId xmlns:a16="http://schemas.microsoft.com/office/drawing/2014/main" id="{D84CFE42-254C-3EF4-7D3B-CC2ED7F6DB1E}"/>
                  </a:ext>
                </a:extLst>
              </p:cNvPr>
              <p:cNvSpPr txBox="1"/>
              <p:nvPr/>
            </p:nvSpPr>
            <p:spPr>
              <a:xfrm>
                <a:off x="279080" y="3041664"/>
                <a:ext cx="9916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ja-JP" altLang="en-US" sz="1000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投資効率を</a:t>
                </a:r>
                <a:endParaRPr lang="en-US" altLang="ja-JP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 defTabSz="457200"/>
                <a:r>
                  <a:rPr lang="ja-JP" altLang="en-US" sz="1000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十分検討</a:t>
                </a:r>
                <a:endParaRPr lang="en-US" altLang="ja-JP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 defTabSz="457200"/>
                <a:r>
                  <a:rPr lang="ja-JP" altLang="en-US" sz="1000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しましょう！</a:t>
                </a:r>
                <a:endParaRPr lang="en-US" altLang="ja-JP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 defTabSz="457200"/>
                <a:endParaRPr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08" name="四角形: 角を丸くする 107">
              <a:extLst>
                <a:ext uri="{FF2B5EF4-FFF2-40B4-BE49-F238E27FC236}">
                  <a16:creationId xmlns:a16="http://schemas.microsoft.com/office/drawing/2014/main" id="{9F9AE9E5-AACD-2ABA-CF84-7BE8E7DE41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86128" y="389480"/>
              <a:ext cx="1651678" cy="208738"/>
            </a:xfrm>
            <a:prstGeom prst="roundRect">
              <a:avLst>
                <a:gd name="adj" fmla="val 4415"/>
              </a:avLst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r>
                <a:rPr kumimoji="0" lang="ja-JP" altLang="en-US" sz="1000" kern="0" dirty="0">
                  <a:solidFill>
                    <a:srgbClr val="002060"/>
                  </a:solidFill>
                  <a:ea typeface="游ゴシック" panose="020B0400000000000000" pitchFamily="50" charset="-128"/>
                </a:rPr>
                <a:t>全酪連（事業実施主体）</a:t>
              </a:r>
            </a:p>
          </p:txBody>
        </p:sp>
        <p:cxnSp>
          <p:nvCxnSpPr>
            <p:cNvPr id="109" name="直線矢印コネクタ 108">
              <a:extLst>
                <a:ext uri="{FF2B5EF4-FFF2-40B4-BE49-F238E27FC236}">
                  <a16:creationId xmlns:a16="http://schemas.microsoft.com/office/drawing/2014/main" id="{D08A3B91-4A3F-6FE0-A918-90633FCED1EB}"/>
                </a:ext>
              </a:extLst>
            </p:cNvPr>
            <p:cNvCxnSpPr>
              <a:cxnSpLocks/>
            </p:cNvCxnSpPr>
            <p:nvPr/>
          </p:nvCxnSpPr>
          <p:spPr>
            <a:xfrm>
              <a:off x="3727869" y="467313"/>
              <a:ext cx="0" cy="175309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1" name="角丸四角形 50">
              <a:extLst>
                <a:ext uri="{FF2B5EF4-FFF2-40B4-BE49-F238E27FC236}">
                  <a16:creationId xmlns:a16="http://schemas.microsoft.com/office/drawing/2014/main" id="{32395D5F-EA1C-089E-9375-D6FECCC235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32725" y="2642052"/>
              <a:ext cx="2502664" cy="1027827"/>
            </a:xfrm>
            <a:prstGeom prst="roundRect">
              <a:avLst>
                <a:gd name="adj" fmla="val 9819"/>
              </a:avLst>
            </a:prstGeom>
            <a:solidFill>
              <a:srgbClr val="FFFFCC"/>
            </a:solidFill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ja-JP" altLang="en-US" sz="900" b="1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農協等と地域農業再生協議会等</a:t>
              </a:r>
              <a:r>
                <a:rPr lang="ja-JP" altLang="en-US" sz="9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r>
                <a:rPr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協議会</a:t>
              </a:r>
              <a:r>
                <a:rPr lang="ja-JP" altLang="en-US" sz="9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構築</a:t>
              </a:r>
              <a:endParaRPr lang="en-US" altLang="ja-JP" sz="9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ja-JP" altLang="en-US" sz="900" b="1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▼</a:t>
              </a:r>
              <a:endParaRPr lang="en-US" altLang="ja-JP" sz="9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ja-JP" altLang="en-US" sz="900" b="1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協議会</a:t>
              </a:r>
              <a:r>
                <a:rPr lang="ja-JP" altLang="en-US" sz="9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sz="900" b="1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耕種農家と畜産農家を</a:t>
              </a:r>
              <a:r>
                <a:rPr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マッチング</a:t>
              </a:r>
              <a:endParaRPr lang="en-US" altLang="ja-JP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ja-JP" altLang="en-US" sz="900" b="1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▼</a:t>
              </a:r>
              <a:endParaRPr lang="en-US" altLang="ja-JP" sz="9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ja-JP" altLang="en-US" sz="900" b="1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耕種農家と畜産農家が</a:t>
              </a:r>
              <a:r>
                <a:rPr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長期契約を結ぶ</a:t>
              </a:r>
              <a:endParaRPr lang="en-US" altLang="ja-JP" sz="9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ja-JP" altLang="en-US" sz="9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▼</a:t>
              </a:r>
              <a:endParaRPr lang="en-US" altLang="ja-JP" sz="9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国産飼料の利用拡大</a:t>
              </a:r>
              <a:endParaRPr kumimoji="0" lang="en-US" altLang="ja-JP" sz="900" kern="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116" name="直線コネクタ 115">
              <a:extLst>
                <a:ext uri="{FF2B5EF4-FFF2-40B4-BE49-F238E27FC236}">
                  <a16:creationId xmlns:a16="http://schemas.microsoft.com/office/drawing/2014/main" id="{9F6A2CCF-069A-D8B1-7E3E-010EE7498B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2581" y="482708"/>
              <a:ext cx="605199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40CDDCBC-591F-7EE5-57A0-891C4D66B3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69354" y="3141133"/>
              <a:ext cx="0" cy="744907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030CD82F-6677-B4D0-F36D-E46515E85325}"/>
                </a:ext>
              </a:extLst>
            </p:cNvPr>
            <p:cNvGrpSpPr/>
            <p:nvPr/>
          </p:nvGrpSpPr>
          <p:grpSpPr>
            <a:xfrm>
              <a:off x="5179410" y="2776080"/>
              <a:ext cx="1299314" cy="972000"/>
              <a:chOff x="5791945" y="2582973"/>
              <a:chExt cx="1299314" cy="972000"/>
            </a:xfrm>
          </p:grpSpPr>
          <p:sp>
            <p:nvSpPr>
              <p:cNvPr id="45" name="吹き出し: 円形 44">
                <a:extLst>
                  <a:ext uri="{FF2B5EF4-FFF2-40B4-BE49-F238E27FC236}">
                    <a16:creationId xmlns:a16="http://schemas.microsoft.com/office/drawing/2014/main" id="{461613F1-3F69-63FB-07F7-BF250DFCC9B1}"/>
                  </a:ext>
                </a:extLst>
              </p:cNvPr>
              <p:cNvSpPr/>
              <p:nvPr/>
            </p:nvSpPr>
            <p:spPr>
              <a:xfrm>
                <a:off x="5962849" y="2582973"/>
                <a:ext cx="972000" cy="972000"/>
              </a:xfrm>
              <a:prstGeom prst="wedgeEllipseCallout">
                <a:avLst>
                  <a:gd name="adj1" fmla="val -59853"/>
                  <a:gd name="adj2" fmla="val -26074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38A83D0E-7915-939A-1B53-9654C9C1DEA7}"/>
                  </a:ext>
                </a:extLst>
              </p:cNvPr>
              <p:cNvSpPr txBox="1"/>
              <p:nvPr/>
            </p:nvSpPr>
            <p:spPr>
              <a:xfrm>
                <a:off x="5791945" y="2854658"/>
                <a:ext cx="1299314" cy="523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畜産農家との</a:t>
                </a:r>
                <a:endParaRPr kumimoji="1" lang="en-US" altLang="ja-JP" sz="105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/>
                <a:r>
                  <a:rPr kumimoji="1" lang="ja-JP" altLang="en-US" sz="105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マッチング申請</a:t>
                </a:r>
                <a:endParaRPr kumimoji="1" lang="en-US" altLang="ja-JP" sz="105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/>
                <a:r>
                  <a:rPr lang="ja-JP" altLang="en-US" sz="105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受付中！</a:t>
                </a:r>
                <a:endParaRPr kumimoji="1" lang="ja-JP" altLang="en-US" sz="105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48" name="矢印: 右 47">
              <a:extLst>
                <a:ext uri="{FF2B5EF4-FFF2-40B4-BE49-F238E27FC236}">
                  <a16:creationId xmlns:a16="http://schemas.microsoft.com/office/drawing/2014/main" id="{68807E20-A51D-3607-398A-72B29207F103}"/>
                </a:ext>
              </a:extLst>
            </p:cNvPr>
            <p:cNvSpPr/>
            <p:nvPr/>
          </p:nvSpPr>
          <p:spPr>
            <a:xfrm>
              <a:off x="2834357" y="1814306"/>
              <a:ext cx="1116000" cy="288000"/>
            </a:xfrm>
            <a:prstGeom prst="rightArrow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矢印: 右 49">
              <a:extLst>
                <a:ext uri="{FF2B5EF4-FFF2-40B4-BE49-F238E27FC236}">
                  <a16:creationId xmlns:a16="http://schemas.microsoft.com/office/drawing/2014/main" id="{DD9E8A57-8B81-375A-C439-6F9C1D74E0EC}"/>
                </a:ext>
              </a:extLst>
            </p:cNvPr>
            <p:cNvSpPr/>
            <p:nvPr/>
          </p:nvSpPr>
          <p:spPr>
            <a:xfrm rot="10800000">
              <a:off x="2823566" y="2129481"/>
              <a:ext cx="1116000" cy="288000"/>
            </a:xfrm>
            <a:prstGeom prst="rightArrow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矢印: 左右 51">
              <a:extLst>
                <a:ext uri="{FF2B5EF4-FFF2-40B4-BE49-F238E27FC236}">
                  <a16:creationId xmlns:a16="http://schemas.microsoft.com/office/drawing/2014/main" id="{16A16188-11C2-7A2D-BC8B-CC325ED526CD}"/>
                </a:ext>
              </a:extLst>
            </p:cNvPr>
            <p:cNvSpPr/>
            <p:nvPr/>
          </p:nvSpPr>
          <p:spPr>
            <a:xfrm>
              <a:off x="2835121" y="1519024"/>
              <a:ext cx="1116000" cy="288000"/>
            </a:xfrm>
            <a:prstGeom prst="leftRightArrow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C9D9115-8731-B970-9D1E-7CC6F2914B11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797457" y="1571465"/>
              <a:ext cx="1193446" cy="195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ja-JP" altLang="en-US" sz="8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長期契約</a:t>
              </a:r>
              <a:r>
                <a:rPr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（３年以上）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20D0A773-8975-040C-5868-2DF486E377A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128838" y="1871401"/>
              <a:ext cx="432000" cy="195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kumimoji="0" lang="ja-JP" altLang="en-US" sz="8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飼料</a:t>
              </a:r>
              <a:endPara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0EE82696-8171-A3C0-FFA4-D49D2852E9F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691252" y="2186295"/>
              <a:ext cx="1414058" cy="196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>
                <a:lnSpc>
                  <a:spcPts val="800"/>
                </a:lnSpc>
              </a:pPr>
              <a:r>
                <a:rPr lang="ja-JP" altLang="en-US" sz="7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堆肥、飼料分析・給与情報</a:t>
              </a:r>
              <a:endParaRPr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矢印: 左右 52">
              <a:extLst>
                <a:ext uri="{FF2B5EF4-FFF2-40B4-BE49-F238E27FC236}">
                  <a16:creationId xmlns:a16="http://schemas.microsoft.com/office/drawing/2014/main" id="{69F74971-C6BD-BB18-DAF3-CC624A31E34E}"/>
                </a:ext>
              </a:extLst>
            </p:cNvPr>
            <p:cNvSpPr/>
            <p:nvPr/>
          </p:nvSpPr>
          <p:spPr>
            <a:xfrm>
              <a:off x="2732622" y="868686"/>
              <a:ext cx="1260000" cy="288000"/>
            </a:xfrm>
            <a:prstGeom prst="leftRightArrow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98F1273-8B68-1DE6-F150-528E18B6B66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878111" y="921947"/>
              <a:ext cx="964387" cy="190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>
                <a:lnSpc>
                  <a:spcPts val="900"/>
                </a:lnSpc>
              </a:pPr>
              <a:r>
                <a:rPr kumimoji="0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マッチングの支援</a:t>
              </a:r>
              <a:endParaRPr kumimoji="0"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3E197C1F-551B-8A91-ABDB-855B6F9798FC}"/>
              </a:ext>
            </a:extLst>
          </p:cNvPr>
          <p:cNvSpPr/>
          <p:nvPr/>
        </p:nvSpPr>
        <p:spPr>
          <a:xfrm>
            <a:off x="1" y="-30853"/>
            <a:ext cx="6867910" cy="115527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E0383C9-3BBC-CA44-8EEC-D501F6803AE7}"/>
              </a:ext>
            </a:extLst>
          </p:cNvPr>
          <p:cNvSpPr/>
          <p:nvPr/>
        </p:nvSpPr>
        <p:spPr>
          <a:xfrm>
            <a:off x="895146" y="314121"/>
            <a:ext cx="5067709" cy="53031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飼料自給率向上総合緊急対策事業のうち</a:t>
            </a:r>
            <a:endParaRPr kumimoji="0" lang="en-US" altLang="ja-JP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耕畜連携国産飼料利用拡大対策事業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4F1F9B2-0485-A65E-B162-621A66F50246}"/>
              </a:ext>
            </a:extLst>
          </p:cNvPr>
          <p:cNvSpPr txBox="1"/>
          <p:nvPr/>
        </p:nvSpPr>
        <p:spPr>
          <a:xfrm>
            <a:off x="122808" y="1289856"/>
            <a:ext cx="2068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＜事業内容＞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824C6DC3-A45A-0A47-4800-ED53103CA337}"/>
              </a:ext>
            </a:extLst>
          </p:cNvPr>
          <p:cNvGrpSpPr/>
          <p:nvPr/>
        </p:nvGrpSpPr>
        <p:grpSpPr>
          <a:xfrm>
            <a:off x="265480" y="90211"/>
            <a:ext cx="603447" cy="809264"/>
            <a:chOff x="6140855" y="4430144"/>
            <a:chExt cx="603448" cy="809265"/>
          </a:xfrm>
        </p:grpSpPr>
        <p:pic>
          <p:nvPicPr>
            <p:cNvPr id="30" name="グラフィックス 29" descr="トウモロコシ 単色塗りつぶし">
              <a:extLst>
                <a:ext uri="{FF2B5EF4-FFF2-40B4-BE49-F238E27FC236}">
                  <a16:creationId xmlns:a16="http://schemas.microsoft.com/office/drawing/2014/main" id="{F730D05B-9285-2CBE-D952-2B45FDEC0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45187">
              <a:off x="6140855" y="4430144"/>
              <a:ext cx="346389" cy="634156"/>
            </a:xfrm>
            <a:prstGeom prst="rect">
              <a:avLst/>
            </a:prstGeom>
          </p:spPr>
        </p:pic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110853BB-95A4-5FEB-2FC3-9D7014F9E887}"/>
                </a:ext>
              </a:extLst>
            </p:cNvPr>
            <p:cNvGrpSpPr/>
            <p:nvPr/>
          </p:nvGrpSpPr>
          <p:grpSpPr>
            <a:xfrm flipH="1">
              <a:off x="6631864" y="4698699"/>
              <a:ext cx="110458" cy="260554"/>
              <a:chOff x="7872057" y="294438"/>
              <a:chExt cx="296767" cy="679351"/>
            </a:xfrm>
          </p:grpSpPr>
          <p:sp>
            <p:nvSpPr>
              <p:cNvPr id="72" name="月 71">
                <a:extLst>
                  <a:ext uri="{FF2B5EF4-FFF2-40B4-BE49-F238E27FC236}">
                    <a16:creationId xmlns:a16="http://schemas.microsoft.com/office/drawing/2014/main" id="{EBAF59AE-8C4B-BB94-1317-896843FACD24}"/>
                  </a:ext>
                </a:extLst>
              </p:cNvPr>
              <p:cNvSpPr/>
              <p:nvPr/>
            </p:nvSpPr>
            <p:spPr>
              <a:xfrm rot="19651330" flipH="1">
                <a:off x="7872057" y="409480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月 72">
                <a:extLst>
                  <a:ext uri="{FF2B5EF4-FFF2-40B4-BE49-F238E27FC236}">
                    <a16:creationId xmlns:a16="http://schemas.microsoft.com/office/drawing/2014/main" id="{58F9D79C-1008-61E5-3078-51D80B5B6561}"/>
                  </a:ext>
                </a:extLst>
              </p:cNvPr>
              <p:cNvSpPr/>
              <p:nvPr/>
            </p:nvSpPr>
            <p:spPr>
              <a:xfrm rot="20841548" flipH="1">
                <a:off x="7933784" y="294438"/>
                <a:ext cx="98047" cy="679160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4" name="月 73">
                <a:extLst>
                  <a:ext uri="{FF2B5EF4-FFF2-40B4-BE49-F238E27FC236}">
                    <a16:creationId xmlns:a16="http://schemas.microsoft.com/office/drawing/2014/main" id="{8798AA22-93A4-10A4-4C6B-B3DCAD470B6A}"/>
                  </a:ext>
                </a:extLst>
              </p:cNvPr>
              <p:cNvSpPr/>
              <p:nvPr/>
            </p:nvSpPr>
            <p:spPr>
              <a:xfrm rot="855655">
                <a:off x="8084157" y="375325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" name="月 76">
                <a:extLst>
                  <a:ext uri="{FF2B5EF4-FFF2-40B4-BE49-F238E27FC236}">
                    <a16:creationId xmlns:a16="http://schemas.microsoft.com/office/drawing/2014/main" id="{9A1D84D1-BCD9-F1A2-0771-DD4434B62ACF}"/>
                  </a:ext>
                </a:extLst>
              </p:cNvPr>
              <p:cNvSpPr/>
              <p:nvPr/>
            </p:nvSpPr>
            <p:spPr>
              <a:xfrm>
                <a:off x="8016945" y="373592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2B4ACC38-FF3A-DC27-50DF-8043564A159C}"/>
                </a:ext>
              </a:extLst>
            </p:cNvPr>
            <p:cNvGrpSpPr/>
            <p:nvPr/>
          </p:nvGrpSpPr>
          <p:grpSpPr>
            <a:xfrm flipH="1">
              <a:off x="6633845" y="4851565"/>
              <a:ext cx="110458" cy="260554"/>
              <a:chOff x="7872057" y="294438"/>
              <a:chExt cx="296767" cy="679351"/>
            </a:xfrm>
          </p:grpSpPr>
          <p:sp>
            <p:nvSpPr>
              <p:cNvPr id="66" name="月 65">
                <a:extLst>
                  <a:ext uri="{FF2B5EF4-FFF2-40B4-BE49-F238E27FC236}">
                    <a16:creationId xmlns:a16="http://schemas.microsoft.com/office/drawing/2014/main" id="{45422F1C-741B-1D1E-304E-C4153ACEF719}"/>
                  </a:ext>
                </a:extLst>
              </p:cNvPr>
              <p:cNvSpPr/>
              <p:nvPr/>
            </p:nvSpPr>
            <p:spPr>
              <a:xfrm rot="19651330" flipH="1">
                <a:off x="7872057" y="409480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" name="月 67">
                <a:extLst>
                  <a:ext uri="{FF2B5EF4-FFF2-40B4-BE49-F238E27FC236}">
                    <a16:creationId xmlns:a16="http://schemas.microsoft.com/office/drawing/2014/main" id="{287FCE75-18AF-335F-1657-7889FD64ED49}"/>
                  </a:ext>
                </a:extLst>
              </p:cNvPr>
              <p:cNvSpPr/>
              <p:nvPr/>
            </p:nvSpPr>
            <p:spPr>
              <a:xfrm rot="20841548" flipH="1">
                <a:off x="7933784" y="294438"/>
                <a:ext cx="98047" cy="679160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0" name="月 69">
                <a:extLst>
                  <a:ext uri="{FF2B5EF4-FFF2-40B4-BE49-F238E27FC236}">
                    <a16:creationId xmlns:a16="http://schemas.microsoft.com/office/drawing/2014/main" id="{38738D85-0DA0-59D4-A011-979F2445FF8E}"/>
                  </a:ext>
                </a:extLst>
              </p:cNvPr>
              <p:cNvSpPr/>
              <p:nvPr/>
            </p:nvSpPr>
            <p:spPr>
              <a:xfrm rot="855655">
                <a:off x="8084157" y="375325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1" name="月 70">
                <a:extLst>
                  <a:ext uri="{FF2B5EF4-FFF2-40B4-BE49-F238E27FC236}">
                    <a16:creationId xmlns:a16="http://schemas.microsoft.com/office/drawing/2014/main" id="{6EF400B3-F760-1B0D-5D63-08086B5522FE}"/>
                  </a:ext>
                </a:extLst>
              </p:cNvPr>
              <p:cNvSpPr/>
              <p:nvPr/>
            </p:nvSpPr>
            <p:spPr>
              <a:xfrm>
                <a:off x="8016945" y="373592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4E835374-5DE2-61B6-C25E-4D358CFEB296}"/>
                </a:ext>
              </a:extLst>
            </p:cNvPr>
            <p:cNvGrpSpPr/>
            <p:nvPr/>
          </p:nvGrpSpPr>
          <p:grpSpPr>
            <a:xfrm flipH="1">
              <a:off x="6507313" y="4799081"/>
              <a:ext cx="110458" cy="260554"/>
              <a:chOff x="7872057" y="294438"/>
              <a:chExt cx="296767" cy="679351"/>
            </a:xfrm>
          </p:grpSpPr>
          <p:sp>
            <p:nvSpPr>
              <p:cNvPr id="62" name="月 61">
                <a:extLst>
                  <a:ext uri="{FF2B5EF4-FFF2-40B4-BE49-F238E27FC236}">
                    <a16:creationId xmlns:a16="http://schemas.microsoft.com/office/drawing/2014/main" id="{7E682C50-813E-5CD8-3BBC-2A3200D13613}"/>
                  </a:ext>
                </a:extLst>
              </p:cNvPr>
              <p:cNvSpPr/>
              <p:nvPr/>
            </p:nvSpPr>
            <p:spPr>
              <a:xfrm rot="19651330" flipH="1">
                <a:off x="7872057" y="409480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3" name="月 62">
                <a:extLst>
                  <a:ext uri="{FF2B5EF4-FFF2-40B4-BE49-F238E27FC236}">
                    <a16:creationId xmlns:a16="http://schemas.microsoft.com/office/drawing/2014/main" id="{30B92B3D-835D-FA3E-9D2B-2D97F56EBD79}"/>
                  </a:ext>
                </a:extLst>
              </p:cNvPr>
              <p:cNvSpPr/>
              <p:nvPr/>
            </p:nvSpPr>
            <p:spPr>
              <a:xfrm rot="20841548" flipH="1">
                <a:off x="7933784" y="294438"/>
                <a:ext cx="98047" cy="679160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4" name="月 63">
                <a:extLst>
                  <a:ext uri="{FF2B5EF4-FFF2-40B4-BE49-F238E27FC236}">
                    <a16:creationId xmlns:a16="http://schemas.microsoft.com/office/drawing/2014/main" id="{54C5EBEE-AAD2-D491-6932-B36E6F4F0D10}"/>
                  </a:ext>
                </a:extLst>
              </p:cNvPr>
              <p:cNvSpPr/>
              <p:nvPr/>
            </p:nvSpPr>
            <p:spPr>
              <a:xfrm rot="855655">
                <a:off x="8084157" y="375325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5" name="月 64">
                <a:extLst>
                  <a:ext uri="{FF2B5EF4-FFF2-40B4-BE49-F238E27FC236}">
                    <a16:creationId xmlns:a16="http://schemas.microsoft.com/office/drawing/2014/main" id="{46103779-5FA0-8AA3-ACB5-A5F80683065F}"/>
                  </a:ext>
                </a:extLst>
              </p:cNvPr>
              <p:cNvSpPr/>
              <p:nvPr/>
            </p:nvSpPr>
            <p:spPr>
              <a:xfrm>
                <a:off x="8016945" y="373592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C2D1D336-D005-617B-C1C5-D2BB4A1572AA}"/>
                </a:ext>
              </a:extLst>
            </p:cNvPr>
            <p:cNvGrpSpPr/>
            <p:nvPr/>
          </p:nvGrpSpPr>
          <p:grpSpPr>
            <a:xfrm flipH="1">
              <a:off x="6556978" y="4978855"/>
              <a:ext cx="110458" cy="260554"/>
              <a:chOff x="7872057" y="294438"/>
              <a:chExt cx="296767" cy="679351"/>
            </a:xfrm>
          </p:grpSpPr>
          <p:sp>
            <p:nvSpPr>
              <p:cNvPr id="58" name="月 57">
                <a:extLst>
                  <a:ext uri="{FF2B5EF4-FFF2-40B4-BE49-F238E27FC236}">
                    <a16:creationId xmlns:a16="http://schemas.microsoft.com/office/drawing/2014/main" id="{96F0B26E-0826-3EFF-75D0-69EAC68EE520}"/>
                  </a:ext>
                </a:extLst>
              </p:cNvPr>
              <p:cNvSpPr/>
              <p:nvPr/>
            </p:nvSpPr>
            <p:spPr>
              <a:xfrm rot="19651330" flipH="1">
                <a:off x="7872057" y="409480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9" name="月 58">
                <a:extLst>
                  <a:ext uri="{FF2B5EF4-FFF2-40B4-BE49-F238E27FC236}">
                    <a16:creationId xmlns:a16="http://schemas.microsoft.com/office/drawing/2014/main" id="{8E76EAB0-B9CD-967A-9A68-A106740A9B98}"/>
                  </a:ext>
                </a:extLst>
              </p:cNvPr>
              <p:cNvSpPr/>
              <p:nvPr/>
            </p:nvSpPr>
            <p:spPr>
              <a:xfrm rot="20841548" flipH="1">
                <a:off x="7933784" y="294438"/>
                <a:ext cx="98047" cy="679160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0" name="月 59">
                <a:extLst>
                  <a:ext uri="{FF2B5EF4-FFF2-40B4-BE49-F238E27FC236}">
                    <a16:creationId xmlns:a16="http://schemas.microsoft.com/office/drawing/2014/main" id="{7338EB7E-6D37-0AB4-668A-DA45DAC4BD6D}"/>
                  </a:ext>
                </a:extLst>
              </p:cNvPr>
              <p:cNvSpPr/>
              <p:nvPr/>
            </p:nvSpPr>
            <p:spPr>
              <a:xfrm rot="855655">
                <a:off x="8084157" y="375325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1" name="月 60">
                <a:extLst>
                  <a:ext uri="{FF2B5EF4-FFF2-40B4-BE49-F238E27FC236}">
                    <a16:creationId xmlns:a16="http://schemas.microsoft.com/office/drawing/2014/main" id="{0C98B2F7-4681-8E7C-8E42-D7651B92B4B2}"/>
                  </a:ext>
                </a:extLst>
              </p:cNvPr>
              <p:cNvSpPr/>
              <p:nvPr/>
            </p:nvSpPr>
            <p:spPr>
              <a:xfrm>
                <a:off x="8016945" y="373592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064511E3-0F8A-4408-94FC-6C979E6F9852}"/>
                </a:ext>
              </a:extLst>
            </p:cNvPr>
            <p:cNvGrpSpPr/>
            <p:nvPr/>
          </p:nvGrpSpPr>
          <p:grpSpPr>
            <a:xfrm>
              <a:off x="6427999" y="4968778"/>
              <a:ext cx="110458" cy="260554"/>
              <a:chOff x="7872057" y="294438"/>
              <a:chExt cx="296767" cy="679351"/>
            </a:xfrm>
          </p:grpSpPr>
          <p:sp>
            <p:nvSpPr>
              <p:cNvPr id="54" name="月 53">
                <a:extLst>
                  <a:ext uri="{FF2B5EF4-FFF2-40B4-BE49-F238E27FC236}">
                    <a16:creationId xmlns:a16="http://schemas.microsoft.com/office/drawing/2014/main" id="{F54F8F44-60ED-6CD5-5786-6436A03E5164}"/>
                  </a:ext>
                </a:extLst>
              </p:cNvPr>
              <p:cNvSpPr/>
              <p:nvPr/>
            </p:nvSpPr>
            <p:spPr>
              <a:xfrm rot="19651330" flipH="1">
                <a:off x="7872057" y="409480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5" name="月 54">
                <a:extLst>
                  <a:ext uri="{FF2B5EF4-FFF2-40B4-BE49-F238E27FC236}">
                    <a16:creationId xmlns:a16="http://schemas.microsoft.com/office/drawing/2014/main" id="{CB3CB755-AD8A-101A-EDF5-0A57781C57E2}"/>
                  </a:ext>
                </a:extLst>
              </p:cNvPr>
              <p:cNvSpPr/>
              <p:nvPr/>
            </p:nvSpPr>
            <p:spPr>
              <a:xfrm rot="20841548" flipH="1">
                <a:off x="7933784" y="294438"/>
                <a:ext cx="98047" cy="679160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6" name="月 55">
                <a:extLst>
                  <a:ext uri="{FF2B5EF4-FFF2-40B4-BE49-F238E27FC236}">
                    <a16:creationId xmlns:a16="http://schemas.microsoft.com/office/drawing/2014/main" id="{9E7E7A6D-097A-AB26-8EDD-F6E50A94E11F}"/>
                  </a:ext>
                </a:extLst>
              </p:cNvPr>
              <p:cNvSpPr/>
              <p:nvPr/>
            </p:nvSpPr>
            <p:spPr>
              <a:xfrm rot="855655">
                <a:off x="8084157" y="375325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7" name="月 56">
                <a:extLst>
                  <a:ext uri="{FF2B5EF4-FFF2-40B4-BE49-F238E27FC236}">
                    <a16:creationId xmlns:a16="http://schemas.microsoft.com/office/drawing/2014/main" id="{9FEBF662-0133-9315-F4B9-BAC9756A3350}"/>
                  </a:ext>
                </a:extLst>
              </p:cNvPr>
              <p:cNvSpPr/>
              <p:nvPr/>
            </p:nvSpPr>
            <p:spPr>
              <a:xfrm>
                <a:off x="8016945" y="373592"/>
                <a:ext cx="84667" cy="564309"/>
              </a:xfrm>
              <a:prstGeom prst="mo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82" name="グラフィックス 81" descr="雌牛 単色塗りつぶし">
            <a:extLst>
              <a:ext uri="{FF2B5EF4-FFF2-40B4-BE49-F238E27FC236}">
                <a16:creationId xmlns:a16="http://schemas.microsoft.com/office/drawing/2014/main" id="{40D9626B-878F-C92F-7BC4-C776C6DEB1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0485" y="424365"/>
            <a:ext cx="582777" cy="582777"/>
          </a:xfrm>
          <a:prstGeom prst="rect">
            <a:avLst/>
          </a:prstGeom>
        </p:spPr>
      </p:pic>
      <p:pic>
        <p:nvPicPr>
          <p:cNvPr id="83" name="グラフィックス 82" descr="雌牛 単色塗りつぶし">
            <a:extLst>
              <a:ext uri="{FF2B5EF4-FFF2-40B4-BE49-F238E27FC236}">
                <a16:creationId xmlns:a16="http://schemas.microsoft.com/office/drawing/2014/main" id="{6334270F-5AA8-9CCC-3DBA-8F77EBF02B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6116462" y="71325"/>
            <a:ext cx="535941" cy="535941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5A3102E-F0BB-D71E-AE34-B7AA0E877E49}"/>
              </a:ext>
            </a:extLst>
          </p:cNvPr>
          <p:cNvSpPr txBox="1"/>
          <p:nvPr/>
        </p:nvSpPr>
        <p:spPr>
          <a:xfrm>
            <a:off x="1704297" y="7516896"/>
            <a:ext cx="46667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ja-JP" altLang="en-US" sz="700" b="1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農林水産省</a:t>
            </a:r>
            <a:r>
              <a:rPr kumimoji="0" lang="en-US" altLang="ja-JP" sz="700" b="1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Web</a:t>
            </a:r>
            <a:r>
              <a:rPr kumimoji="0" lang="ja-JP" altLang="en-US" sz="700" b="1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サイト「</a:t>
            </a:r>
            <a:r>
              <a:rPr lang="ja-JP" altLang="en-US" sz="700" b="1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飼料関係予算について」</a:t>
            </a:r>
            <a:endParaRPr lang="en-US" altLang="ja-JP" sz="700" b="1" i="0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defRPr/>
            </a:pPr>
            <a:r>
              <a:rPr lang="en-US" altLang="ja-JP" sz="600" b="1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URL</a:t>
            </a:r>
            <a:r>
              <a:rPr lang="ja-JP" altLang="en-US" sz="6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600" b="1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https://www.maff.go.jp/j/chikusan/sinko/shiryo/jikyuu_siryo_yosan/siryou_kannkei_yosann.html</a:t>
            </a:r>
            <a:endParaRPr kumimoji="0" lang="en-US" altLang="ja-JP" sz="600" b="1" kern="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hlinkClick r:id="rId2"/>
            <a:extLst>
              <a:ext uri="{FF2B5EF4-FFF2-40B4-BE49-F238E27FC236}">
                <a16:creationId xmlns:a16="http://schemas.microsoft.com/office/drawing/2014/main" id="{1C3EBCE1-3A92-6A1D-E58A-1C8FE81F24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68263" y="6887997"/>
            <a:ext cx="432000" cy="63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954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546AA652-6FE4-469C-9EC7-584220622CBC}" vid="{AC2C4DD0-CE0C-4897-A5A4-4FD5F3BE5AB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538</Words>
  <Application>Microsoft Office PowerPoint</Application>
  <PresentationFormat>A4 210 x 297 mm</PresentationFormat>
  <Paragraphs>79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HG丸ｺﾞｼｯｸM-PRO</vt:lpstr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2023-05-25T08:35:25Z</dcterms:created>
  <dcterms:modified xsi:type="dcterms:W3CDTF">2023-05-25T08:35:27Z</dcterms:modified>
</cp:coreProperties>
</file>