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4"/>
  </p:sldMasterIdLst>
  <p:sldIdLst>
    <p:sldId id="269" r:id="rId5"/>
    <p:sldId id="263" r:id="rId6"/>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35A16B"/>
    <a:srgbClr val="87E7B0"/>
    <a:srgbClr val="FFCCFF"/>
    <a:srgbClr val="EDC58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4A74FF-5E7B-4F8D-9BAB-FD7F42BB3C72}" v="2" dt="2023-12-22T05:00:16.3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54" autoAdjust="0"/>
    <p:restoredTop sz="94660"/>
  </p:normalViewPr>
  <p:slideViewPr>
    <p:cSldViewPr snapToGrid="0">
      <p:cViewPr varScale="1">
        <p:scale>
          <a:sx n="77" d="100"/>
          <a:sy n="77" d="100"/>
        </p:scale>
        <p:origin x="3162" y="9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CF0A6C7-E7F0-41A5-A31E-E4C938032F93}" type="datetimeFigureOut">
              <a:rPr kumimoji="1" lang="ja-JP" altLang="en-US" smtClean="0"/>
              <a:t>2023/12/22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2035619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CF0A6C7-E7F0-41A5-A31E-E4C938032F93}" type="datetimeFigureOut">
              <a:rPr kumimoji="1" lang="ja-JP" altLang="en-US" smtClean="0"/>
              <a:t>2023/12/22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629339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CF0A6C7-E7F0-41A5-A31E-E4C938032F93}" type="datetimeFigureOut">
              <a:rPr kumimoji="1" lang="ja-JP" altLang="en-US" smtClean="0"/>
              <a:t>2023/12/22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1025155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CF0A6C7-E7F0-41A5-A31E-E4C938032F93}" type="datetimeFigureOut">
              <a:rPr kumimoji="1" lang="ja-JP" altLang="en-US" smtClean="0"/>
              <a:t>2023/12/22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3165358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CF0A6C7-E7F0-41A5-A31E-E4C938032F93}" type="datetimeFigureOut">
              <a:rPr kumimoji="1" lang="ja-JP" altLang="en-US" smtClean="0"/>
              <a:t>2023/12/22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1425033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CF0A6C7-E7F0-41A5-A31E-E4C938032F93}" type="datetimeFigureOut">
              <a:rPr kumimoji="1" lang="ja-JP" altLang="en-US" smtClean="0"/>
              <a:t>2023/12/22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1934905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F0A6C7-E7F0-41A5-A31E-E4C938032F93}" type="datetimeFigureOut">
              <a:rPr kumimoji="1" lang="ja-JP" altLang="en-US" smtClean="0"/>
              <a:t>2023/12/22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2506362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CF0A6C7-E7F0-41A5-A31E-E4C938032F93}" type="datetimeFigureOut">
              <a:rPr kumimoji="1" lang="ja-JP" altLang="en-US" smtClean="0"/>
              <a:t>2023/12/22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1098023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CF0A6C7-E7F0-41A5-A31E-E4C938032F93}" type="datetimeFigureOut">
              <a:rPr kumimoji="1" lang="ja-JP" altLang="en-US" smtClean="0"/>
              <a:t>2023/12/22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1857479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CF0A6C7-E7F0-41A5-A31E-E4C938032F93}" type="datetimeFigureOut">
              <a:rPr kumimoji="1" lang="ja-JP" altLang="en-US" smtClean="0"/>
              <a:t>2023/12/22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2427743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CF0A6C7-E7F0-41A5-A31E-E4C938032F93}" type="datetimeFigureOut">
              <a:rPr kumimoji="1" lang="ja-JP" altLang="en-US" smtClean="0"/>
              <a:t>2023/12/22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3592679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60000"/>
                <a:lumOff val="40000"/>
              </a:schemeClr>
            </a:gs>
            <a:gs pos="19000">
              <a:schemeClr val="accent4">
                <a:lumMod val="40000"/>
                <a:lumOff val="60000"/>
              </a:schemeClr>
            </a:gs>
            <a:gs pos="45000">
              <a:schemeClr val="accent4">
                <a:lumMod val="20000"/>
                <a:lumOff val="80000"/>
              </a:schemeClr>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CF0A6C7-E7F0-41A5-A31E-E4C938032F93}" type="datetimeFigureOut">
              <a:rPr kumimoji="1" lang="ja-JP" altLang="en-US" smtClean="0"/>
              <a:t>2023/12/22</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ECAD9F2-4F5C-4052-87B4-D7EE341BE0A1}" type="slidenum">
              <a:rPr kumimoji="1" lang="ja-JP" altLang="en-US" smtClean="0"/>
              <a:t>‹#›</a:t>
            </a:fld>
            <a:endParaRPr kumimoji="1" lang="ja-JP" altLang="en-US"/>
          </a:p>
        </p:txBody>
      </p:sp>
    </p:spTree>
    <p:extLst>
      <p:ext uri="{BB962C8B-B14F-4D97-AF65-F5344CB8AC3E}">
        <p14:creationId xmlns:p14="http://schemas.microsoft.com/office/powerpoint/2010/main" val="102481295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7.emf"/><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正方形/長方形 29">
            <a:extLst>
              <a:ext uri="{FF2B5EF4-FFF2-40B4-BE49-F238E27FC236}">
                <a16:creationId xmlns:a16="http://schemas.microsoft.com/office/drawing/2014/main" id="{8CFB839F-4804-48FF-A468-4F6AC9199946}"/>
              </a:ext>
            </a:extLst>
          </p:cNvPr>
          <p:cNvSpPr/>
          <p:nvPr/>
        </p:nvSpPr>
        <p:spPr>
          <a:xfrm>
            <a:off x="143600" y="91484"/>
            <a:ext cx="6555986" cy="10607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正方形/長方形 11">
            <a:extLst>
              <a:ext uri="{FF2B5EF4-FFF2-40B4-BE49-F238E27FC236}">
                <a16:creationId xmlns:a16="http://schemas.microsoft.com/office/drawing/2014/main" id="{56F1A910-DBAA-48B3-A584-A67D95E4A68C}"/>
              </a:ext>
            </a:extLst>
          </p:cNvPr>
          <p:cNvSpPr/>
          <p:nvPr/>
        </p:nvSpPr>
        <p:spPr>
          <a:xfrm>
            <a:off x="360607" y="6593781"/>
            <a:ext cx="6338978" cy="32087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113BFD2A-09F5-4ACE-A0A2-51669FEA5EDD}"/>
              </a:ext>
            </a:extLst>
          </p:cNvPr>
          <p:cNvSpPr/>
          <p:nvPr/>
        </p:nvSpPr>
        <p:spPr>
          <a:xfrm>
            <a:off x="360608" y="2189914"/>
            <a:ext cx="6338978" cy="4329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六角形 3">
            <a:extLst>
              <a:ext uri="{FF2B5EF4-FFF2-40B4-BE49-F238E27FC236}">
                <a16:creationId xmlns:a16="http://schemas.microsoft.com/office/drawing/2014/main" id="{141AB745-84B4-4EBE-9E9E-A08398454835}"/>
              </a:ext>
            </a:extLst>
          </p:cNvPr>
          <p:cNvSpPr/>
          <p:nvPr/>
        </p:nvSpPr>
        <p:spPr>
          <a:xfrm rot="16200000">
            <a:off x="-1798416" y="4126372"/>
            <a:ext cx="4318047" cy="434014"/>
          </a:xfrm>
          <a:prstGeom prst="hexagon">
            <a:avLst>
              <a:gd name="adj" fmla="val 60118"/>
              <a:gd name="vf" fmla="val 115470"/>
            </a:avLst>
          </a:prstGeom>
          <a:solidFill>
            <a:srgbClr val="35A16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5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 name="テキスト ボックス 6">
            <a:extLst>
              <a:ext uri="{FF2B5EF4-FFF2-40B4-BE49-F238E27FC236}">
                <a16:creationId xmlns:a16="http://schemas.microsoft.com/office/drawing/2014/main" id="{BCF921DC-8BAA-43A9-AAFD-B2CA77492D8A}"/>
              </a:ext>
            </a:extLst>
          </p:cNvPr>
          <p:cNvSpPr txBox="1"/>
          <p:nvPr/>
        </p:nvSpPr>
        <p:spPr>
          <a:xfrm>
            <a:off x="654425" y="2312649"/>
            <a:ext cx="5957680" cy="369332"/>
          </a:xfrm>
          <a:prstGeom prst="rect">
            <a:avLst/>
          </a:prstGeom>
          <a:solidFill>
            <a:srgbClr val="35A16B"/>
          </a:solidFill>
          <a:ln>
            <a:solidFill>
              <a:srgbClr val="35A16B"/>
            </a:solidFill>
          </a:ln>
        </p:spPr>
        <p:txBody>
          <a:bodyPr wrap="square" rtlCol="0" anchor="ctr">
            <a:spAutoFit/>
          </a:bodyPr>
          <a:lstStyle/>
          <a:p>
            <a:r>
              <a:rPr kumimoji="1" lang="ja-JP" altLang="en-US" b="1" dirty="0">
                <a:solidFill>
                  <a:srgbClr val="35A16B"/>
                </a:solidFill>
                <a:latin typeface="+mn-ea"/>
              </a:rPr>
              <a:t> </a:t>
            </a:r>
            <a:r>
              <a:rPr kumimoji="1" lang="ja-JP" altLang="en-US" b="1" dirty="0">
                <a:solidFill>
                  <a:schemeClr val="bg1"/>
                </a:solidFill>
                <a:latin typeface="+mn-ea"/>
              </a:rPr>
              <a:t>ふそ病検査済みのミツバチを購入しましょう</a:t>
            </a:r>
          </a:p>
        </p:txBody>
      </p:sp>
      <p:sp>
        <p:nvSpPr>
          <p:cNvPr id="8" name="テキスト ボックス 7">
            <a:extLst>
              <a:ext uri="{FF2B5EF4-FFF2-40B4-BE49-F238E27FC236}">
                <a16:creationId xmlns:a16="http://schemas.microsoft.com/office/drawing/2014/main" id="{1564EEA8-25E8-4C7B-AA20-AD190310C960}"/>
              </a:ext>
            </a:extLst>
          </p:cNvPr>
          <p:cNvSpPr txBox="1"/>
          <p:nvPr/>
        </p:nvSpPr>
        <p:spPr>
          <a:xfrm>
            <a:off x="930192" y="2739349"/>
            <a:ext cx="5692324" cy="53925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52" dirty="0">
                <a:latin typeface="+mn-ea"/>
              </a:rPr>
              <a:t>ミツバチを県外から導入する際には、</a:t>
            </a:r>
            <a:r>
              <a:rPr kumimoji="0" lang="ja-JP" altLang="en-US" sz="1452" b="1" i="0" u="none" strike="noStrike" kern="1200" cap="none" spc="0" normalizeH="0" baseline="0" noProof="0" dirty="0">
                <a:ln>
                  <a:noFill/>
                </a:ln>
                <a:effectLst/>
                <a:uLnTx/>
                <a:uFillTx/>
                <a:latin typeface="+mn-ea"/>
              </a:rPr>
              <a:t>ふそ</a:t>
            </a:r>
            <a:r>
              <a:rPr kumimoji="1" lang="ja-JP" altLang="en-US" sz="1452" b="1" i="0" u="none" strike="noStrike" kern="1200" cap="none" spc="0" normalizeH="0" baseline="0" noProof="0" dirty="0">
                <a:ln>
                  <a:noFill/>
                </a:ln>
                <a:effectLst/>
                <a:uLnTx/>
                <a:uFillTx/>
                <a:latin typeface="+mn-ea"/>
              </a:rPr>
              <a:t>病について異常がない旨の証明のあるミツバチ</a:t>
            </a:r>
            <a:r>
              <a:rPr kumimoji="1" lang="ja-JP" altLang="en-US" sz="1452" b="0" i="0" u="none" strike="noStrike" kern="1200" cap="none" spc="0" normalizeH="0" baseline="0" noProof="0" dirty="0">
                <a:ln>
                  <a:noFill/>
                </a:ln>
                <a:effectLst/>
                <a:uLnTx/>
                <a:uFillTx/>
                <a:latin typeface="+mn-ea"/>
              </a:rPr>
              <a:t>を導入しましょう。</a:t>
            </a:r>
            <a:endParaRPr kumimoji="0" lang="ja-JP" altLang="en-US" sz="1452" b="0" i="0" u="none" strike="noStrike" kern="1200" cap="none" spc="0" normalizeH="0" baseline="0" noProof="0" dirty="0">
              <a:ln>
                <a:noFill/>
              </a:ln>
              <a:effectLst/>
              <a:uLnTx/>
              <a:uFillTx/>
              <a:latin typeface="+mn-ea"/>
            </a:endParaRPr>
          </a:p>
        </p:txBody>
      </p:sp>
      <p:sp>
        <p:nvSpPr>
          <p:cNvPr id="9" name="テキスト ボックス 8">
            <a:extLst>
              <a:ext uri="{FF2B5EF4-FFF2-40B4-BE49-F238E27FC236}">
                <a16:creationId xmlns:a16="http://schemas.microsoft.com/office/drawing/2014/main" id="{7D14D0E2-47CB-4AB7-BB9E-0625E84D1B3A}"/>
              </a:ext>
            </a:extLst>
          </p:cNvPr>
          <p:cNvSpPr txBox="1"/>
          <p:nvPr/>
        </p:nvSpPr>
        <p:spPr>
          <a:xfrm>
            <a:off x="650858" y="3415964"/>
            <a:ext cx="5961247" cy="369332"/>
          </a:xfrm>
          <a:prstGeom prst="rect">
            <a:avLst/>
          </a:prstGeom>
          <a:solidFill>
            <a:srgbClr val="35A16B"/>
          </a:solidFill>
          <a:ln>
            <a:solidFill>
              <a:srgbClr val="35A16B"/>
            </a:solidFill>
          </a:ln>
        </p:spPr>
        <p:txBody>
          <a:bodyPr wrap="square" rtlCol="0" anchor="ctr">
            <a:spAutoFit/>
          </a:bodyPr>
          <a:lstStyle/>
          <a:p>
            <a:r>
              <a:rPr kumimoji="1" lang="ja-JP" altLang="en-US" b="1" dirty="0">
                <a:solidFill>
                  <a:srgbClr val="35A16B"/>
                </a:solidFill>
              </a:rPr>
              <a:t> </a:t>
            </a:r>
            <a:r>
              <a:rPr kumimoji="1" lang="ja-JP" altLang="en-US" b="1" dirty="0">
                <a:solidFill>
                  <a:schemeClr val="bg1"/>
                </a:solidFill>
              </a:rPr>
              <a:t>ミツバチは適切に管理、使用後も適切に処置しましょう</a:t>
            </a:r>
          </a:p>
        </p:txBody>
      </p:sp>
      <p:sp>
        <p:nvSpPr>
          <p:cNvPr id="10" name="テキスト ボックス 9">
            <a:extLst>
              <a:ext uri="{FF2B5EF4-FFF2-40B4-BE49-F238E27FC236}">
                <a16:creationId xmlns:a16="http://schemas.microsoft.com/office/drawing/2014/main" id="{3A0FD081-6089-4364-860B-2AE59E6D0095}"/>
              </a:ext>
            </a:extLst>
          </p:cNvPr>
          <p:cNvSpPr txBox="1"/>
          <p:nvPr/>
        </p:nvSpPr>
        <p:spPr>
          <a:xfrm>
            <a:off x="953589" y="3846117"/>
            <a:ext cx="5634506" cy="762709"/>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0"/>
              </a:spcAft>
              <a:buClrTx/>
              <a:buSzTx/>
              <a:buFontTx/>
              <a:buNone/>
              <a:tabLst/>
              <a:defRPr/>
            </a:pPr>
            <a:r>
              <a:rPr kumimoji="0" lang="ja-JP" altLang="en-US" sz="1452" b="1" i="0" u="none" strike="noStrike" kern="1200" cap="none" spc="0" normalizeH="0" baseline="0" noProof="0" dirty="0">
                <a:ln>
                  <a:noFill/>
                </a:ln>
                <a:solidFill>
                  <a:prstClr val="black"/>
                </a:solidFill>
                <a:effectLst/>
                <a:uLnTx/>
                <a:uFillTx/>
                <a:latin typeface="+mn-ea"/>
              </a:rPr>
              <a:t>花粉交配に使用したミツバチを放置しておくと、ふそ病やダニの感染源となる可能性があります。</a:t>
            </a:r>
            <a:r>
              <a:rPr kumimoji="0" lang="ja-JP" altLang="en-US" sz="1452" b="0" i="0" u="none" strike="noStrike" kern="1200" cap="none" spc="0" normalizeH="0" baseline="0" noProof="0" dirty="0">
                <a:ln>
                  <a:noFill/>
                </a:ln>
                <a:solidFill>
                  <a:prstClr val="black"/>
                </a:solidFill>
                <a:effectLst/>
                <a:uLnTx/>
                <a:uFillTx/>
                <a:latin typeface="+mn-ea"/>
              </a:rPr>
              <a:t>花粉交配のために必要な時期が終わったミツバチは放置せず、</a:t>
            </a:r>
            <a:r>
              <a:rPr kumimoji="0" lang="ja-JP" altLang="en-US" sz="1452" b="1" i="0" u="none" strike="noStrike" kern="1200" cap="none" spc="0" normalizeH="0" baseline="0" noProof="0" dirty="0">
                <a:ln>
                  <a:noFill/>
                </a:ln>
                <a:solidFill>
                  <a:prstClr val="black"/>
                </a:solidFill>
                <a:effectLst/>
                <a:uLnTx/>
                <a:uFillTx/>
                <a:latin typeface="+mn-ea"/>
              </a:rPr>
              <a:t>適切に返却・焼却</a:t>
            </a:r>
            <a:r>
              <a:rPr kumimoji="0" lang="ja-JP" altLang="en-US" sz="1452" b="0" i="0" u="none" strike="noStrike" kern="1200" cap="none" spc="0" normalizeH="0" baseline="0" noProof="0" dirty="0">
                <a:ln>
                  <a:noFill/>
                </a:ln>
                <a:solidFill>
                  <a:prstClr val="black"/>
                </a:solidFill>
                <a:effectLst/>
                <a:uLnTx/>
                <a:uFillTx/>
                <a:latin typeface="+mn-ea"/>
              </a:rPr>
              <a:t>してください。</a:t>
            </a:r>
          </a:p>
        </p:txBody>
      </p:sp>
      <p:sp>
        <p:nvSpPr>
          <p:cNvPr id="11" name="六角形 10">
            <a:extLst>
              <a:ext uri="{FF2B5EF4-FFF2-40B4-BE49-F238E27FC236}">
                <a16:creationId xmlns:a16="http://schemas.microsoft.com/office/drawing/2014/main" id="{C862F22B-637F-4579-BFC4-B2202ED5A95B}"/>
              </a:ext>
            </a:extLst>
          </p:cNvPr>
          <p:cNvSpPr/>
          <p:nvPr/>
        </p:nvSpPr>
        <p:spPr>
          <a:xfrm rot="16200000">
            <a:off x="-1243783" y="7981165"/>
            <a:ext cx="3208782" cy="434014"/>
          </a:xfrm>
          <a:prstGeom prst="hexagon">
            <a:avLst>
              <a:gd name="adj" fmla="val 60118"/>
              <a:gd name="vf" fmla="val 115470"/>
            </a:avLst>
          </a:prstGeom>
          <a:solidFill>
            <a:srgbClr val="FF99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5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 name="テキスト ボックス 12">
            <a:extLst>
              <a:ext uri="{FF2B5EF4-FFF2-40B4-BE49-F238E27FC236}">
                <a16:creationId xmlns:a16="http://schemas.microsoft.com/office/drawing/2014/main" id="{9372DC8D-8964-4BFA-AF3C-941E3D5EB363}"/>
              </a:ext>
            </a:extLst>
          </p:cNvPr>
          <p:cNvSpPr txBox="1"/>
          <p:nvPr/>
        </p:nvSpPr>
        <p:spPr>
          <a:xfrm>
            <a:off x="650858" y="6715846"/>
            <a:ext cx="5961247" cy="369332"/>
          </a:xfrm>
          <a:prstGeom prst="rect">
            <a:avLst/>
          </a:prstGeom>
          <a:solidFill>
            <a:srgbClr val="FF9900"/>
          </a:solidFill>
          <a:ln>
            <a:solidFill>
              <a:srgbClr val="FF9900"/>
            </a:solidFill>
          </a:ln>
        </p:spPr>
        <p:txBody>
          <a:bodyPr wrap="square" rtlCol="0" anchor="ctr">
            <a:spAutoFit/>
          </a:bodyPr>
          <a:lstStyle/>
          <a:p>
            <a:r>
              <a:rPr kumimoji="1" lang="ja-JP" altLang="en-US" dirty="0">
                <a:solidFill>
                  <a:srgbClr val="FF9900"/>
                </a:solidFill>
              </a:rPr>
              <a:t> </a:t>
            </a:r>
            <a:r>
              <a:rPr kumimoji="1" lang="ja-JP" altLang="en-US" b="1" dirty="0">
                <a:solidFill>
                  <a:schemeClr val="bg1"/>
                </a:solidFill>
              </a:rPr>
              <a:t>出荷の際はふそ病検査を受けましょう</a:t>
            </a:r>
          </a:p>
        </p:txBody>
      </p:sp>
      <p:sp>
        <p:nvSpPr>
          <p:cNvPr id="14" name="テキスト ボックス 13">
            <a:extLst>
              <a:ext uri="{FF2B5EF4-FFF2-40B4-BE49-F238E27FC236}">
                <a16:creationId xmlns:a16="http://schemas.microsoft.com/office/drawing/2014/main" id="{A344E568-7321-4439-B9BC-763C580DBE41}"/>
              </a:ext>
            </a:extLst>
          </p:cNvPr>
          <p:cNvSpPr txBox="1"/>
          <p:nvPr/>
        </p:nvSpPr>
        <p:spPr>
          <a:xfrm>
            <a:off x="930192" y="7144536"/>
            <a:ext cx="5734319" cy="762709"/>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0"/>
              </a:spcAft>
              <a:buClrTx/>
              <a:buSzTx/>
              <a:buFontTx/>
              <a:buNone/>
              <a:tabLst/>
              <a:defRPr/>
            </a:pPr>
            <a:r>
              <a:rPr kumimoji="0" lang="ja-JP" altLang="en-US" sz="1452" i="0" u="none" strike="noStrike" kern="1200" cap="none" spc="0" normalizeH="0" baseline="0" noProof="0" dirty="0">
                <a:ln>
                  <a:noFill/>
                </a:ln>
                <a:effectLst/>
                <a:uLnTx/>
                <a:uFillTx/>
                <a:latin typeface="+mn-ea"/>
              </a:rPr>
              <a:t>ふそ病のまん延防止のため、</a:t>
            </a:r>
            <a:r>
              <a:rPr kumimoji="0" lang="ja-JP" altLang="en-US" sz="1452" b="1" i="0" u="none" strike="noStrike" kern="1200" cap="none" spc="0" normalizeH="0" baseline="0" noProof="0" dirty="0">
                <a:ln>
                  <a:noFill/>
                </a:ln>
                <a:effectLst/>
                <a:uLnTx/>
                <a:uFillTx/>
                <a:latin typeface="+mn-ea"/>
              </a:rPr>
              <a:t>県外の園芸農家へ花粉交配用ミツバチを出荷する際</a:t>
            </a:r>
            <a:r>
              <a:rPr kumimoji="0" lang="ja-JP" altLang="en-US" sz="1452" i="0" u="none" strike="noStrike" kern="1200" cap="none" spc="0" normalizeH="0" baseline="0" noProof="0" dirty="0">
                <a:ln>
                  <a:noFill/>
                </a:ln>
                <a:effectLst/>
                <a:uLnTx/>
                <a:uFillTx/>
                <a:latin typeface="+mn-ea"/>
              </a:rPr>
              <a:t>には、</a:t>
            </a:r>
            <a:r>
              <a:rPr kumimoji="0" lang="ja-JP" altLang="en-US" sz="1452" b="1" i="0" u="none" strike="noStrike" kern="1200" cap="none" spc="0" normalizeH="0" baseline="0" noProof="0" dirty="0">
                <a:ln>
                  <a:noFill/>
                </a:ln>
                <a:effectLst/>
                <a:uLnTx/>
                <a:uFillTx/>
                <a:latin typeface="+mn-ea"/>
              </a:rPr>
              <a:t>お近くの家畜保健衛生所でふそ病の検査を受け</a:t>
            </a:r>
            <a:r>
              <a:rPr kumimoji="0" lang="ja-JP" altLang="en-US" sz="1452" i="0" u="none" strike="noStrike" kern="1200" cap="none" spc="0" normalizeH="0" baseline="0" noProof="0" dirty="0">
                <a:ln>
                  <a:noFill/>
                </a:ln>
                <a:effectLst/>
                <a:uLnTx/>
                <a:uFillTx/>
                <a:latin typeface="+mn-ea"/>
              </a:rPr>
              <a:t>、</a:t>
            </a:r>
            <a:r>
              <a:rPr lang="ja-JP" altLang="en-US" sz="1452" b="1" dirty="0">
                <a:latin typeface="+mn-ea"/>
              </a:rPr>
              <a:t>異常がない旨の証明</a:t>
            </a:r>
            <a:r>
              <a:rPr kumimoji="0" lang="ja-JP" altLang="en-US" sz="1452" i="0" u="none" strike="noStrike" kern="1200" cap="none" spc="0" normalizeH="0" baseline="0" noProof="0" dirty="0">
                <a:ln>
                  <a:noFill/>
                </a:ln>
                <a:effectLst/>
                <a:uLnTx/>
                <a:uFillTx/>
                <a:latin typeface="+mn-ea"/>
              </a:rPr>
              <a:t>を取得しましょう。</a:t>
            </a:r>
            <a:endParaRPr kumimoji="0" lang="en-US" altLang="ja-JP" sz="1452" b="1" i="0" u="none" strike="noStrike" kern="1200" cap="none" spc="0" normalizeH="0" baseline="0" noProof="0" dirty="0">
              <a:ln>
                <a:noFill/>
              </a:ln>
              <a:effectLst/>
              <a:uLnTx/>
              <a:uFillTx/>
              <a:latin typeface="+mn-ea"/>
            </a:endParaRPr>
          </a:p>
        </p:txBody>
      </p:sp>
      <p:sp>
        <p:nvSpPr>
          <p:cNvPr id="16" name="テキスト ボックス 15">
            <a:extLst>
              <a:ext uri="{FF2B5EF4-FFF2-40B4-BE49-F238E27FC236}">
                <a16:creationId xmlns:a16="http://schemas.microsoft.com/office/drawing/2014/main" id="{17259F1E-067C-4CF0-BB47-D19C87D42A1C}"/>
              </a:ext>
            </a:extLst>
          </p:cNvPr>
          <p:cNvSpPr txBox="1"/>
          <p:nvPr/>
        </p:nvSpPr>
        <p:spPr>
          <a:xfrm>
            <a:off x="1057292" y="7920580"/>
            <a:ext cx="5565224" cy="646331"/>
          </a:xfrm>
          <a:prstGeom prst="rect">
            <a:avLst/>
          </a:prstGeom>
          <a:solidFill>
            <a:schemeClr val="bg1">
              <a:lumMod val="7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n-ea"/>
              </a:rPr>
              <a:t>ミツバチ及びふそ病の病原体を広げるおそれのある物品の県の範囲を越える移出入については、家畜伝染病予防法第</a:t>
            </a:r>
            <a:r>
              <a:rPr kumimoji="1" lang="en-US" altLang="ja-JP" sz="1200" b="0" i="0" u="none" strike="noStrike" kern="1200" cap="none" spc="0" normalizeH="0" baseline="0" noProof="0" dirty="0">
                <a:ln>
                  <a:noFill/>
                </a:ln>
                <a:solidFill>
                  <a:prstClr val="black"/>
                </a:solidFill>
                <a:effectLst/>
                <a:uLnTx/>
                <a:uFillTx/>
                <a:latin typeface="+mn-ea"/>
              </a:rPr>
              <a:t>32</a:t>
            </a:r>
            <a:r>
              <a:rPr kumimoji="1" lang="ja-JP" altLang="en-US" sz="1200" b="0" i="0" u="none" strike="noStrike" kern="1200" cap="none" spc="0" normalizeH="0" baseline="0" noProof="0" dirty="0">
                <a:ln>
                  <a:noFill/>
                </a:ln>
                <a:solidFill>
                  <a:prstClr val="black"/>
                </a:solidFill>
                <a:effectLst/>
                <a:uLnTx/>
                <a:uFillTx/>
                <a:latin typeface="+mn-ea"/>
              </a:rPr>
              <a:t>条第１項</a:t>
            </a:r>
            <a:r>
              <a:rPr kumimoji="1" lang="ja-JP" altLang="en-US" sz="1200" b="0" i="0" u="none" strike="noStrike" kern="1200" cap="none" spc="0" normalizeH="0" baseline="0" noProof="0" dirty="0">
                <a:ln>
                  <a:noFill/>
                </a:ln>
                <a:effectLst/>
                <a:uLnTx/>
                <a:uFillTx/>
                <a:latin typeface="+mn-ea"/>
              </a:rPr>
              <a:t>により原則制限されており、移出入には都道府県によるふそ病</a:t>
            </a:r>
            <a:r>
              <a:rPr kumimoji="1" lang="ja-JP" altLang="en-US" sz="1200" dirty="0">
                <a:latin typeface="+mn-ea"/>
              </a:rPr>
              <a:t>の異常がない旨の</a:t>
            </a:r>
            <a:r>
              <a:rPr kumimoji="1" lang="ja-JP" altLang="en-US" sz="1200" b="0" i="0" u="none" strike="noStrike" kern="1200" cap="none" spc="0" normalizeH="0" baseline="0" noProof="0" dirty="0">
                <a:ln>
                  <a:noFill/>
                </a:ln>
                <a:effectLst/>
                <a:uLnTx/>
                <a:uFillTx/>
                <a:latin typeface="+mn-ea"/>
              </a:rPr>
              <a:t>証明が必要</a:t>
            </a:r>
            <a:r>
              <a:rPr kumimoji="1" lang="ja-JP" altLang="en-US" sz="1200" b="0" i="0" u="none" strike="noStrike" kern="1200" cap="none" spc="0" normalizeH="0" baseline="0" noProof="0" dirty="0">
                <a:ln>
                  <a:noFill/>
                </a:ln>
                <a:solidFill>
                  <a:prstClr val="black"/>
                </a:solidFill>
                <a:effectLst/>
                <a:uLnTx/>
                <a:uFillTx/>
                <a:latin typeface="+mn-ea"/>
              </a:rPr>
              <a:t>になります。</a:t>
            </a:r>
          </a:p>
        </p:txBody>
      </p:sp>
      <p:sp>
        <p:nvSpPr>
          <p:cNvPr id="17" name="テキスト ボックス 16">
            <a:extLst>
              <a:ext uri="{FF2B5EF4-FFF2-40B4-BE49-F238E27FC236}">
                <a16:creationId xmlns:a16="http://schemas.microsoft.com/office/drawing/2014/main" id="{57D03ED8-7798-435F-8C75-23D4E4FF884C}"/>
              </a:ext>
            </a:extLst>
          </p:cNvPr>
          <p:cNvSpPr txBox="1"/>
          <p:nvPr/>
        </p:nvSpPr>
        <p:spPr>
          <a:xfrm>
            <a:off x="99498" y="7419103"/>
            <a:ext cx="492443" cy="1751527"/>
          </a:xfrm>
          <a:prstGeom prst="rect">
            <a:avLst/>
          </a:prstGeom>
          <a:noFill/>
        </p:spPr>
        <p:txBody>
          <a:bodyPr vert="eaVert" wrap="square" rtlCol="0">
            <a:spAutoFit/>
          </a:bodyPr>
          <a:lstStyle/>
          <a:p>
            <a:r>
              <a:rPr kumimoji="1" lang="ja-JP" altLang="en-US" sz="2000" b="1" dirty="0">
                <a:solidFill>
                  <a:schemeClr val="bg1"/>
                </a:solidFill>
              </a:rPr>
              <a:t>養蜂家の方へ</a:t>
            </a:r>
          </a:p>
        </p:txBody>
      </p:sp>
      <p:sp>
        <p:nvSpPr>
          <p:cNvPr id="18" name="テキスト ボックス 17">
            <a:extLst>
              <a:ext uri="{FF2B5EF4-FFF2-40B4-BE49-F238E27FC236}">
                <a16:creationId xmlns:a16="http://schemas.microsoft.com/office/drawing/2014/main" id="{4BC74E08-4AF9-49B9-8EDA-DC43996D3DBE}"/>
              </a:ext>
            </a:extLst>
          </p:cNvPr>
          <p:cNvSpPr txBox="1"/>
          <p:nvPr/>
        </p:nvSpPr>
        <p:spPr>
          <a:xfrm>
            <a:off x="116321" y="3393963"/>
            <a:ext cx="492443" cy="1950076"/>
          </a:xfrm>
          <a:prstGeom prst="rect">
            <a:avLst/>
          </a:prstGeom>
          <a:noFill/>
        </p:spPr>
        <p:txBody>
          <a:bodyPr vert="eaVert" wrap="square" rtlCol="0">
            <a:spAutoFit/>
          </a:bodyPr>
          <a:lstStyle/>
          <a:p>
            <a:r>
              <a:rPr kumimoji="1" lang="ja-JP" altLang="en-US" sz="2000" b="1" dirty="0">
                <a:solidFill>
                  <a:schemeClr val="bg1"/>
                </a:solidFill>
              </a:rPr>
              <a:t>園芸農家の方へ</a:t>
            </a:r>
          </a:p>
        </p:txBody>
      </p:sp>
      <p:sp>
        <p:nvSpPr>
          <p:cNvPr id="19" name="テキスト ボックス 18">
            <a:extLst>
              <a:ext uri="{FF2B5EF4-FFF2-40B4-BE49-F238E27FC236}">
                <a16:creationId xmlns:a16="http://schemas.microsoft.com/office/drawing/2014/main" id="{CDBCABD7-5C9C-41C5-8ECE-D9158D7993D0}"/>
              </a:ext>
            </a:extLst>
          </p:cNvPr>
          <p:cNvSpPr txBox="1"/>
          <p:nvPr/>
        </p:nvSpPr>
        <p:spPr>
          <a:xfrm>
            <a:off x="919529" y="4669647"/>
            <a:ext cx="6097903" cy="315792"/>
          </a:xfrm>
          <a:prstGeom prst="rect">
            <a:avLst/>
          </a:prstGeom>
          <a:noFill/>
        </p:spPr>
        <p:txBody>
          <a:bodyPr wrap="square">
            <a:spAutoFit/>
          </a:bodyPr>
          <a:lstStyle/>
          <a:p>
            <a:pPr marL="180975" lvl="0" indent="-180975">
              <a:defRPr/>
            </a:pPr>
            <a:r>
              <a:rPr kumimoji="0" lang="ja-JP" altLang="en-US" sz="1452" b="0" i="0" u="none" strike="noStrike" kern="1200" cap="none" spc="0" normalizeH="0" baseline="0" noProof="0" dirty="0">
                <a:ln>
                  <a:noFill/>
                </a:ln>
                <a:solidFill>
                  <a:prstClr val="black"/>
                </a:solidFill>
                <a:effectLst/>
                <a:uLnTx/>
                <a:uFillTx/>
                <a:latin typeface="+mn-ea"/>
              </a:rPr>
              <a:t>特に</a:t>
            </a:r>
            <a:r>
              <a:rPr kumimoji="0" lang="ja-JP" altLang="en-US" sz="1452" b="1" i="0" u="none" strike="noStrike" kern="1200" cap="none" spc="0" normalizeH="0" baseline="0" noProof="0" dirty="0">
                <a:ln>
                  <a:noFill/>
                </a:ln>
                <a:solidFill>
                  <a:prstClr val="black"/>
                </a:solidFill>
                <a:effectLst/>
                <a:uLnTx/>
                <a:uFillTx/>
                <a:latin typeface="+mn-ea"/>
              </a:rPr>
              <a:t>露地栽培</a:t>
            </a:r>
            <a:r>
              <a:rPr kumimoji="0" lang="ja-JP" altLang="en-US" sz="1452" b="0" i="0" u="none" strike="noStrike" kern="1200" cap="none" spc="0" normalizeH="0" baseline="0" noProof="0" dirty="0">
                <a:ln>
                  <a:noFill/>
                </a:ln>
                <a:solidFill>
                  <a:prstClr val="black"/>
                </a:solidFill>
                <a:effectLst/>
                <a:uLnTx/>
                <a:uFillTx/>
                <a:latin typeface="+mn-ea"/>
              </a:rPr>
              <a:t>で使用する場合、病気のまん延のリスクが高まります</a:t>
            </a:r>
            <a:r>
              <a:rPr kumimoji="0" lang="ja-JP" altLang="en-US" sz="1452" b="0" i="0" u="none" strike="noStrike" kern="1200" cap="none" spc="0" normalizeH="0" baseline="0" noProof="0" dirty="0">
                <a:ln>
                  <a:noFill/>
                </a:ln>
                <a:solidFill>
                  <a:prstClr val="black"/>
                </a:solidFill>
                <a:effectLst/>
                <a:uLnTx/>
                <a:uFillTx/>
                <a:latin typeface="+mn-ea"/>
                <a:cs typeface="+mn-cs"/>
              </a:rPr>
              <a:t>。</a:t>
            </a:r>
            <a:endParaRPr kumimoji="0" lang="en-US" altLang="ja-JP" sz="1452" b="0" i="0" u="none" strike="noStrike" kern="1200" cap="none" spc="0" normalizeH="0" baseline="0" noProof="0" dirty="0">
              <a:ln>
                <a:noFill/>
              </a:ln>
              <a:solidFill>
                <a:prstClr val="black"/>
              </a:solidFill>
              <a:effectLst/>
              <a:uLnTx/>
              <a:uFillTx/>
              <a:latin typeface="+mn-ea"/>
              <a:cs typeface="+mn-cs"/>
            </a:endParaRPr>
          </a:p>
        </p:txBody>
      </p:sp>
      <p:sp>
        <p:nvSpPr>
          <p:cNvPr id="20" name="テキスト ボックス 19">
            <a:extLst>
              <a:ext uri="{FF2B5EF4-FFF2-40B4-BE49-F238E27FC236}">
                <a16:creationId xmlns:a16="http://schemas.microsoft.com/office/drawing/2014/main" id="{C5F4CF9B-ED00-4CFC-AB34-D06C9B03D28F}"/>
              </a:ext>
            </a:extLst>
          </p:cNvPr>
          <p:cNvSpPr txBox="1"/>
          <p:nvPr/>
        </p:nvSpPr>
        <p:spPr>
          <a:xfrm>
            <a:off x="892517" y="5087203"/>
            <a:ext cx="5784208" cy="762388"/>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0"/>
              </a:spcAft>
              <a:buClrTx/>
              <a:buSzTx/>
              <a:buFontTx/>
              <a:buNone/>
              <a:tabLst/>
              <a:defRPr/>
            </a:pPr>
            <a:r>
              <a:rPr kumimoji="0" lang="ja-JP" altLang="en-US" sz="1450" b="0" i="0" u="none" strike="noStrike" kern="1200" cap="none" spc="0" normalizeH="0" baseline="0" noProof="0" dirty="0">
                <a:ln>
                  <a:noFill/>
                </a:ln>
                <a:effectLst/>
                <a:uLnTx/>
                <a:uFillTx/>
                <a:latin typeface="+mn-ea"/>
              </a:rPr>
              <a:t>使用中にミツバチの様子がおかしいと感じた場合や、焼却に当たり、どうしたら良いかわからないなど、お困りごとがあるときには、</a:t>
            </a:r>
            <a:r>
              <a:rPr lang="ja-JP" altLang="en-US" sz="1450" dirty="0">
                <a:solidFill>
                  <a:prstClr val="black"/>
                </a:solidFill>
                <a:latin typeface="+mn-ea"/>
              </a:rPr>
              <a:t>購入又はリース元の</a:t>
            </a:r>
            <a:r>
              <a:rPr kumimoji="0" lang="ja-JP" altLang="en-US" sz="1450" b="0" i="0" u="none" strike="noStrike" kern="1200" cap="none" spc="0" normalizeH="0" baseline="0" noProof="0" dirty="0">
                <a:ln>
                  <a:noFill/>
                </a:ln>
                <a:effectLst/>
                <a:uLnTx/>
                <a:uFillTx/>
                <a:latin typeface="+mn-ea"/>
              </a:rPr>
              <a:t>養蜂家や家畜保健衛生所に相談してください。</a:t>
            </a:r>
          </a:p>
        </p:txBody>
      </p:sp>
      <p:sp>
        <p:nvSpPr>
          <p:cNvPr id="22" name="テキスト ボックス 21">
            <a:extLst>
              <a:ext uri="{FF2B5EF4-FFF2-40B4-BE49-F238E27FC236}">
                <a16:creationId xmlns:a16="http://schemas.microsoft.com/office/drawing/2014/main" id="{494AEB67-0E8B-46CF-906B-F55E64C82EFD}"/>
              </a:ext>
            </a:extLst>
          </p:cNvPr>
          <p:cNvSpPr txBox="1"/>
          <p:nvPr/>
        </p:nvSpPr>
        <p:spPr>
          <a:xfrm>
            <a:off x="1057292" y="5867365"/>
            <a:ext cx="5554813" cy="461665"/>
          </a:xfrm>
          <a:prstGeom prst="rect">
            <a:avLst/>
          </a:prstGeom>
          <a:solidFill>
            <a:schemeClr val="bg1">
              <a:lumMod val="7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n-ea"/>
              </a:rPr>
              <a:t>農作物の作付規模に比べて著しくミツバチが多い場合や、通年飼育を行う場合には養蜂振興法に基づき、都道府県への届出が必要になります。</a:t>
            </a:r>
          </a:p>
        </p:txBody>
      </p:sp>
      <p:sp>
        <p:nvSpPr>
          <p:cNvPr id="23" name="テキスト ボックス 22">
            <a:extLst>
              <a:ext uri="{FF2B5EF4-FFF2-40B4-BE49-F238E27FC236}">
                <a16:creationId xmlns:a16="http://schemas.microsoft.com/office/drawing/2014/main" id="{A2C25F47-E22B-4B27-815A-4CFB7D0E0AFE}"/>
              </a:ext>
            </a:extLst>
          </p:cNvPr>
          <p:cNvSpPr txBox="1"/>
          <p:nvPr/>
        </p:nvSpPr>
        <p:spPr>
          <a:xfrm>
            <a:off x="437674" y="550963"/>
            <a:ext cx="6184842" cy="553998"/>
          </a:xfrm>
          <a:prstGeom prst="rect">
            <a:avLst/>
          </a:prstGeom>
          <a:noFill/>
        </p:spPr>
        <p:txBody>
          <a:bodyPr wrap="square" rtlCol="0">
            <a:spAutoFit/>
          </a:bodyPr>
          <a:lstStyle/>
          <a:p>
            <a:pPr algn="ctr"/>
            <a:r>
              <a:rPr kumimoji="1" lang="ja-JP" altLang="en-US" sz="1500" dirty="0">
                <a:solidFill>
                  <a:schemeClr val="bg1"/>
                </a:solidFill>
              </a:rPr>
              <a:t>花粉交配用ミツバチを適切に扱い、伝染病のまん延を防止することで、</a:t>
            </a:r>
            <a:endParaRPr kumimoji="1" lang="en-US" altLang="ja-JP" sz="1500" dirty="0">
              <a:solidFill>
                <a:schemeClr val="bg1"/>
              </a:solidFill>
            </a:endParaRPr>
          </a:p>
          <a:p>
            <a:pPr algn="ctr"/>
            <a:r>
              <a:rPr kumimoji="1" lang="ja-JP" altLang="en-US" sz="1500" dirty="0">
                <a:solidFill>
                  <a:schemeClr val="bg1"/>
                </a:solidFill>
              </a:rPr>
              <a:t>持続的に養蜂と園芸生産を行うためのルールを紹介します。</a:t>
            </a:r>
          </a:p>
        </p:txBody>
      </p:sp>
      <p:sp>
        <p:nvSpPr>
          <p:cNvPr id="24" name="テキスト ボックス 23">
            <a:extLst>
              <a:ext uri="{FF2B5EF4-FFF2-40B4-BE49-F238E27FC236}">
                <a16:creationId xmlns:a16="http://schemas.microsoft.com/office/drawing/2014/main" id="{CC912581-8623-40E2-99B6-E4ABBDE7D17F}"/>
              </a:ext>
            </a:extLst>
          </p:cNvPr>
          <p:cNvSpPr txBox="1"/>
          <p:nvPr/>
        </p:nvSpPr>
        <p:spPr>
          <a:xfrm>
            <a:off x="201215" y="117243"/>
            <a:ext cx="6584357" cy="430887"/>
          </a:xfrm>
          <a:prstGeom prst="rect">
            <a:avLst/>
          </a:prstGeom>
          <a:noFill/>
        </p:spPr>
        <p:txBody>
          <a:bodyPr wrap="square" rtlCol="0">
            <a:spAutoFit/>
          </a:bodyPr>
          <a:lstStyle/>
          <a:p>
            <a:pPr algn="ctr"/>
            <a:r>
              <a:rPr kumimoji="1" lang="ja-JP" altLang="en-US" sz="2200" b="1" dirty="0">
                <a:solidFill>
                  <a:schemeClr val="bg1"/>
                </a:solidFill>
              </a:rPr>
              <a:t>花粉交配用ミツバチの利用後は適切な処置を！</a:t>
            </a:r>
            <a:endParaRPr kumimoji="1" lang="en-US" altLang="ja-JP" sz="2200" b="1" dirty="0">
              <a:solidFill>
                <a:schemeClr val="bg1"/>
              </a:solidFill>
            </a:endParaRPr>
          </a:p>
        </p:txBody>
      </p:sp>
      <p:sp>
        <p:nvSpPr>
          <p:cNvPr id="26" name="テキスト ボックス 25">
            <a:extLst>
              <a:ext uri="{FF2B5EF4-FFF2-40B4-BE49-F238E27FC236}">
                <a16:creationId xmlns:a16="http://schemas.microsoft.com/office/drawing/2014/main" id="{663E6218-F7E0-4D63-9213-A4FF92A3FDD0}"/>
              </a:ext>
            </a:extLst>
          </p:cNvPr>
          <p:cNvSpPr txBox="1"/>
          <p:nvPr/>
        </p:nvSpPr>
        <p:spPr>
          <a:xfrm>
            <a:off x="1164890" y="1286566"/>
            <a:ext cx="4785150" cy="76174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50" b="0" i="0" u="none" strike="noStrike" kern="1200" cap="none" spc="0" normalizeH="0" baseline="0" noProof="0" dirty="0">
                <a:ln>
                  <a:noFill/>
                </a:ln>
                <a:solidFill>
                  <a:prstClr val="black"/>
                </a:solidFill>
                <a:effectLst/>
                <a:uLnTx/>
                <a:uFillTx/>
                <a:latin typeface="+mn-ea"/>
              </a:rPr>
              <a:t>ふそ病の検査を行わずに県外に出荷されるミツバチや、花粉交配に利用した巣箱が適切に</a:t>
            </a:r>
            <a:r>
              <a:rPr lang="ja-JP" altLang="en-US" sz="1450" dirty="0">
                <a:solidFill>
                  <a:prstClr val="black"/>
                </a:solidFill>
                <a:latin typeface="+mn-ea"/>
              </a:rPr>
              <a:t>処置</a:t>
            </a:r>
            <a:r>
              <a:rPr kumimoji="0" lang="ja-JP" altLang="en-US" sz="1450" b="0" i="0" u="none" strike="noStrike" kern="1200" cap="none" spc="0" normalizeH="0" baseline="0" noProof="0" dirty="0">
                <a:ln>
                  <a:noFill/>
                </a:ln>
                <a:solidFill>
                  <a:prstClr val="black"/>
                </a:solidFill>
                <a:effectLst/>
                <a:uLnTx/>
                <a:uFillTx/>
                <a:latin typeface="+mn-ea"/>
              </a:rPr>
              <a:t>されず、屋外に長期間放置されている事例が</a:t>
            </a:r>
            <a:r>
              <a:rPr kumimoji="0" lang="ja-JP" altLang="en-US" sz="1450" b="0" i="0" u="none" strike="noStrike" kern="1200" cap="none" spc="0" normalizeH="0" baseline="0" noProof="0" dirty="0">
                <a:ln>
                  <a:noFill/>
                </a:ln>
                <a:effectLst/>
                <a:uLnTx/>
                <a:uFillTx/>
                <a:latin typeface="+mn-ea"/>
              </a:rPr>
              <a:t>見受けられます</a:t>
            </a:r>
            <a:r>
              <a:rPr lang="ja-JP" altLang="en-US" sz="1450" baseline="0" dirty="0">
                <a:latin typeface="+mn-ea"/>
              </a:rPr>
              <a:t>。</a:t>
            </a:r>
            <a:endParaRPr kumimoji="0" lang="ja-JP" altLang="en-US" sz="1450" b="0" i="0" u="none" kern="1200" cap="none" spc="0" normalizeH="0" baseline="0" noProof="0" dirty="0">
              <a:ln>
                <a:noFill/>
              </a:ln>
              <a:effectLst/>
              <a:uLnTx/>
              <a:uFillTx/>
              <a:latin typeface="+mn-ea"/>
            </a:endParaRPr>
          </a:p>
        </p:txBody>
      </p:sp>
      <p:cxnSp>
        <p:nvCxnSpPr>
          <p:cNvPr id="28" name="直線コネクタ 27">
            <a:extLst>
              <a:ext uri="{FF2B5EF4-FFF2-40B4-BE49-F238E27FC236}">
                <a16:creationId xmlns:a16="http://schemas.microsoft.com/office/drawing/2014/main" id="{C17220F6-74BF-4DFC-9378-AD659AA2210D}"/>
              </a:ext>
            </a:extLst>
          </p:cNvPr>
          <p:cNvCxnSpPr>
            <a:cxnSpLocks/>
          </p:cNvCxnSpPr>
          <p:nvPr/>
        </p:nvCxnSpPr>
        <p:spPr>
          <a:xfrm>
            <a:off x="407980" y="2073496"/>
            <a:ext cx="6042039"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7DF5970B-55B5-467F-B01E-73F7AA135F22}"/>
              </a:ext>
            </a:extLst>
          </p:cNvPr>
          <p:cNvCxnSpPr>
            <a:cxnSpLocks/>
          </p:cNvCxnSpPr>
          <p:nvPr/>
        </p:nvCxnSpPr>
        <p:spPr>
          <a:xfrm>
            <a:off x="407980" y="1245095"/>
            <a:ext cx="6042039"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図 26">
            <a:extLst>
              <a:ext uri="{FF2B5EF4-FFF2-40B4-BE49-F238E27FC236}">
                <a16:creationId xmlns:a16="http://schemas.microsoft.com/office/drawing/2014/main" id="{8B5C50CB-CD32-4B66-BA8F-3E044A16C81C}"/>
              </a:ext>
            </a:extLst>
          </p:cNvPr>
          <p:cNvPicPr>
            <a:picLocks noChangeAspect="1"/>
          </p:cNvPicPr>
          <p:nvPr/>
        </p:nvPicPr>
        <p:blipFill>
          <a:blip r:embed="rId2"/>
          <a:stretch>
            <a:fillRect/>
          </a:stretch>
        </p:blipFill>
        <p:spPr>
          <a:xfrm flipH="1">
            <a:off x="565279" y="1406360"/>
            <a:ext cx="507525" cy="463116"/>
          </a:xfrm>
          <a:prstGeom prst="rect">
            <a:avLst/>
          </a:prstGeom>
          <a:noFill/>
        </p:spPr>
      </p:pic>
      <p:pic>
        <p:nvPicPr>
          <p:cNvPr id="41" name="Picture 3" descr="C:\Documents and Settings\natsuko_arai\My Documents\My Pictures\print-i78.png">
            <a:extLst>
              <a:ext uri="{FF2B5EF4-FFF2-40B4-BE49-F238E27FC236}">
                <a16:creationId xmlns:a16="http://schemas.microsoft.com/office/drawing/2014/main" id="{754C6882-64C6-41D5-9B9A-75A0E6A551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301" y="2773358"/>
            <a:ext cx="326025" cy="20335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3" descr="C:\Documents and Settings\natsuko_arai\My Documents\My Pictures\print-i78.png">
            <a:extLst>
              <a:ext uri="{FF2B5EF4-FFF2-40B4-BE49-F238E27FC236}">
                <a16:creationId xmlns:a16="http://schemas.microsoft.com/office/drawing/2014/main" id="{3873ED1E-33F3-428F-A8E3-A76FFBF97B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9425" y="3888102"/>
            <a:ext cx="326025" cy="20335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3" descr="C:\Documents and Settings\natsuko_arai\My Documents\My Pictures\print-i78.png">
            <a:extLst>
              <a:ext uri="{FF2B5EF4-FFF2-40B4-BE49-F238E27FC236}">
                <a16:creationId xmlns:a16="http://schemas.microsoft.com/office/drawing/2014/main" id="{68C37BC5-18FF-4B2E-B9E7-D6B745B5CC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074" y="4683843"/>
            <a:ext cx="326025" cy="20335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3" descr="C:\Documents and Settings\natsuko_arai\My Documents\My Pictures\print-i78.png">
            <a:extLst>
              <a:ext uri="{FF2B5EF4-FFF2-40B4-BE49-F238E27FC236}">
                <a16:creationId xmlns:a16="http://schemas.microsoft.com/office/drawing/2014/main" id="{CEE7EC94-F88D-49B5-846C-984906DFF9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625" y="5108178"/>
            <a:ext cx="326025" cy="20335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3" descr="C:\Documents and Settings\natsuko_arai\My Documents\My Pictures\print-i78.png">
            <a:extLst>
              <a:ext uri="{FF2B5EF4-FFF2-40B4-BE49-F238E27FC236}">
                <a16:creationId xmlns:a16="http://schemas.microsoft.com/office/drawing/2014/main" id="{68561B7D-9113-41AB-9978-421B6E06AE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6027" y="7199161"/>
            <a:ext cx="326025" cy="20335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3" descr="C:\Documents and Settings\natsuko_arai\My Documents\My Pictures\print-i78.png">
            <a:extLst>
              <a:ext uri="{FF2B5EF4-FFF2-40B4-BE49-F238E27FC236}">
                <a16:creationId xmlns:a16="http://schemas.microsoft.com/office/drawing/2014/main" id="{CA4713A8-E986-4ADE-A01F-0FC3B067C8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714" y="8683670"/>
            <a:ext cx="326025" cy="20335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3" descr="C:\Documents and Settings\natsuko_arai\My Documents\My Pictures\print-i78.png">
            <a:extLst>
              <a:ext uri="{FF2B5EF4-FFF2-40B4-BE49-F238E27FC236}">
                <a16:creationId xmlns:a16="http://schemas.microsoft.com/office/drawing/2014/main" id="{A21CFAFC-EDAF-4122-A412-4D9A0D7750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299" y="9223552"/>
            <a:ext cx="326025" cy="20335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図 47">
            <a:extLst>
              <a:ext uri="{FF2B5EF4-FFF2-40B4-BE49-F238E27FC236}">
                <a16:creationId xmlns:a16="http://schemas.microsoft.com/office/drawing/2014/main" id="{44172DCF-11C6-4936-B2B9-043961DACE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95165">
            <a:off x="5946827" y="1401702"/>
            <a:ext cx="530445" cy="460012"/>
          </a:xfrm>
          <a:prstGeom prst="rect">
            <a:avLst/>
          </a:prstGeom>
        </p:spPr>
      </p:pic>
      <p:sp>
        <p:nvSpPr>
          <p:cNvPr id="34" name="テキスト ボックス 33">
            <a:extLst>
              <a:ext uri="{FF2B5EF4-FFF2-40B4-BE49-F238E27FC236}">
                <a16:creationId xmlns:a16="http://schemas.microsoft.com/office/drawing/2014/main" id="{5551B4F3-FDB1-443D-A91B-A020397C6605}"/>
              </a:ext>
            </a:extLst>
          </p:cNvPr>
          <p:cNvSpPr txBox="1"/>
          <p:nvPr/>
        </p:nvSpPr>
        <p:spPr>
          <a:xfrm>
            <a:off x="905818" y="8647307"/>
            <a:ext cx="5734319" cy="539250"/>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0"/>
              </a:spcAft>
              <a:buClrTx/>
              <a:buSzTx/>
              <a:buFontTx/>
              <a:buNone/>
              <a:tabLst/>
              <a:defRPr/>
            </a:pPr>
            <a:r>
              <a:rPr kumimoji="0" lang="ja-JP" altLang="en-US" sz="1452" b="0" i="0" u="none" strike="noStrike" kern="1200" cap="none" spc="0" normalizeH="0" baseline="0" noProof="0" dirty="0">
                <a:ln>
                  <a:noFill/>
                </a:ln>
                <a:effectLst/>
                <a:uLnTx/>
                <a:uFillTx/>
                <a:latin typeface="+mn-ea"/>
              </a:rPr>
              <a:t>また、使用後の適切な焼却・返却について、</a:t>
            </a:r>
            <a:r>
              <a:rPr kumimoji="0" lang="ja-JP" altLang="en-US" sz="1452" b="1" i="0" u="none" strike="noStrike" kern="1200" cap="none" spc="0" normalizeH="0" baseline="0" noProof="0" dirty="0">
                <a:ln>
                  <a:noFill/>
                </a:ln>
                <a:effectLst/>
                <a:uLnTx/>
                <a:uFillTx/>
                <a:latin typeface="+mn-ea"/>
              </a:rPr>
              <a:t>園芸農家への周知</a:t>
            </a:r>
            <a:r>
              <a:rPr kumimoji="0" lang="ja-JP" altLang="en-US" sz="1452" b="0" i="0" u="none" strike="noStrike" kern="1200" cap="none" spc="0" normalizeH="0" baseline="0" noProof="0" dirty="0">
                <a:ln>
                  <a:noFill/>
                </a:ln>
                <a:effectLst/>
                <a:uLnTx/>
                <a:uFillTx/>
                <a:latin typeface="+mn-ea"/>
              </a:rPr>
              <a:t>を徹底してください。</a:t>
            </a:r>
            <a:endParaRPr kumimoji="0" lang="en-US" altLang="ja-JP" sz="1452" b="0" i="0" u="none" strike="noStrike" kern="1200" cap="none" spc="0" normalizeH="0" baseline="0" noProof="0" dirty="0">
              <a:ln>
                <a:noFill/>
              </a:ln>
              <a:effectLst/>
              <a:uLnTx/>
              <a:uFillTx/>
              <a:latin typeface="+mn-ea"/>
            </a:endParaRPr>
          </a:p>
        </p:txBody>
      </p:sp>
      <p:sp>
        <p:nvSpPr>
          <p:cNvPr id="35" name="テキスト ボックス 34">
            <a:extLst>
              <a:ext uri="{FF2B5EF4-FFF2-40B4-BE49-F238E27FC236}">
                <a16:creationId xmlns:a16="http://schemas.microsoft.com/office/drawing/2014/main" id="{04C90991-FE0E-4B3A-A13D-547D0BCADD89}"/>
              </a:ext>
            </a:extLst>
          </p:cNvPr>
          <p:cNvSpPr txBox="1"/>
          <p:nvPr/>
        </p:nvSpPr>
        <p:spPr>
          <a:xfrm>
            <a:off x="909194" y="9183218"/>
            <a:ext cx="5734319" cy="539250"/>
          </a:xfrm>
          <a:prstGeom prst="rect">
            <a:avLst/>
          </a:prstGeom>
          <a:noFill/>
        </p:spPr>
        <p:txBody>
          <a:bodyPr wrap="square">
            <a:spAutoFit/>
          </a:bodyPr>
          <a:lstStyle/>
          <a:p>
            <a:pPr>
              <a:defRPr/>
            </a:pPr>
            <a:r>
              <a:rPr kumimoji="0" lang="ja-JP" altLang="en-US" sz="1452" b="0" i="0" u="none" strike="noStrike" kern="1200" cap="none" spc="0" normalizeH="0" baseline="0" noProof="0" dirty="0">
                <a:ln>
                  <a:noFill/>
                </a:ln>
                <a:solidFill>
                  <a:prstClr val="black"/>
                </a:solidFill>
                <a:effectLst/>
                <a:uLnTx/>
                <a:uFillTx/>
                <a:latin typeface="+mn-ea"/>
              </a:rPr>
              <a:t>近年、ダニによる被害も深刻化しているため、出荷の際にはふそ病だけでなく</a:t>
            </a:r>
            <a:r>
              <a:rPr kumimoji="0" lang="ja-JP" altLang="en-US" sz="1452" b="1" i="0" u="none" strike="noStrike" kern="1200" cap="none" spc="0" normalizeH="0" baseline="0" noProof="0" dirty="0">
                <a:ln>
                  <a:noFill/>
                </a:ln>
                <a:solidFill>
                  <a:prstClr val="black"/>
                </a:solidFill>
                <a:effectLst/>
                <a:uLnTx/>
                <a:uFillTx/>
                <a:latin typeface="+mn-ea"/>
              </a:rPr>
              <a:t>ダニのチェック</a:t>
            </a:r>
            <a:r>
              <a:rPr kumimoji="0" lang="ja-JP" altLang="en-US" sz="1452" b="0" i="0" u="none" strike="noStrike" kern="1200" cap="none" spc="0" normalizeH="0" baseline="0" noProof="0" dirty="0">
                <a:ln>
                  <a:noFill/>
                </a:ln>
                <a:solidFill>
                  <a:prstClr val="black"/>
                </a:solidFill>
                <a:effectLst/>
                <a:uLnTx/>
                <a:uFillTx/>
                <a:latin typeface="+mn-ea"/>
              </a:rPr>
              <a:t>も行いましょう。</a:t>
            </a:r>
            <a:endParaRPr kumimoji="0" lang="ja-JP" altLang="en-US" sz="1452" b="0" i="0" u="none" strike="noStrike" kern="1200" cap="none" spc="0" normalizeH="0" baseline="0" noProof="0" dirty="0">
              <a:ln>
                <a:noFill/>
              </a:ln>
              <a:effectLst/>
              <a:uLnTx/>
              <a:uFillTx/>
              <a:latin typeface="+mn-ea"/>
            </a:endParaRPr>
          </a:p>
        </p:txBody>
      </p:sp>
      <p:sp>
        <p:nvSpPr>
          <p:cNvPr id="2" name="テキスト ボックス 1">
            <a:extLst>
              <a:ext uri="{FF2B5EF4-FFF2-40B4-BE49-F238E27FC236}">
                <a16:creationId xmlns:a16="http://schemas.microsoft.com/office/drawing/2014/main" id="{D2901A98-E899-7FF8-A75C-FE316D76EA1D}"/>
              </a:ext>
            </a:extLst>
          </p:cNvPr>
          <p:cNvSpPr txBox="1"/>
          <p:nvPr/>
        </p:nvSpPr>
        <p:spPr>
          <a:xfrm>
            <a:off x="5412791" y="-44023"/>
            <a:ext cx="1598515" cy="261610"/>
          </a:xfrm>
          <a:prstGeom prst="rect">
            <a:avLst/>
          </a:prstGeom>
          <a:noFill/>
        </p:spPr>
        <p:txBody>
          <a:bodyPr wrap="none" rtlCol="0">
            <a:spAutoFit/>
          </a:bodyPr>
          <a:lstStyle/>
          <a:p>
            <a:r>
              <a:rPr kumimoji="1" lang="ja-JP" altLang="en-US" sz="1100" b="1" dirty="0"/>
              <a:t>（令和５年</a:t>
            </a:r>
            <a:r>
              <a:rPr kumimoji="1" lang="en-US" altLang="ja-JP" sz="1100" b="1" dirty="0"/>
              <a:t>12</a:t>
            </a:r>
            <a:r>
              <a:rPr kumimoji="1" lang="ja-JP" altLang="en-US" sz="1100" b="1" dirty="0"/>
              <a:t>月改正）</a:t>
            </a:r>
          </a:p>
        </p:txBody>
      </p:sp>
    </p:spTree>
    <p:extLst>
      <p:ext uri="{BB962C8B-B14F-4D97-AF65-F5344CB8AC3E}">
        <p14:creationId xmlns:p14="http://schemas.microsoft.com/office/powerpoint/2010/main" val="2986339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DC58F">
            <a:alpha val="50000"/>
          </a:srgbClr>
        </a:solidFill>
        <a:effectLst/>
      </p:bgPr>
    </p:bg>
    <p:spTree>
      <p:nvGrpSpPr>
        <p:cNvPr id="1" name=""/>
        <p:cNvGrpSpPr/>
        <p:nvPr/>
      </p:nvGrpSpPr>
      <p:grpSpPr>
        <a:xfrm>
          <a:off x="0" y="0"/>
          <a:ext cx="0" cy="0"/>
          <a:chOff x="0" y="0"/>
          <a:chExt cx="0" cy="0"/>
        </a:xfrm>
      </p:grpSpPr>
      <p:sp>
        <p:nvSpPr>
          <p:cNvPr id="55" name="六角形 54">
            <a:extLst>
              <a:ext uri="{FF2B5EF4-FFF2-40B4-BE49-F238E27FC236}">
                <a16:creationId xmlns:a16="http://schemas.microsoft.com/office/drawing/2014/main" id="{C55FD86D-9E8B-4CCB-A96C-4222E41F8606}"/>
              </a:ext>
            </a:extLst>
          </p:cNvPr>
          <p:cNvSpPr/>
          <p:nvPr/>
        </p:nvSpPr>
        <p:spPr>
          <a:xfrm>
            <a:off x="193184" y="145886"/>
            <a:ext cx="6471631" cy="665942"/>
          </a:xfrm>
          <a:prstGeom prst="hexagon">
            <a:avLst>
              <a:gd name="adj" fmla="val 40779"/>
              <a:gd name="vf" fmla="val 115470"/>
            </a:avLst>
          </a:prstGeom>
          <a:solidFill>
            <a:srgbClr val="FF99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5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8" name="テキスト ボックス 7">
            <a:extLst>
              <a:ext uri="{FF2B5EF4-FFF2-40B4-BE49-F238E27FC236}">
                <a16:creationId xmlns:a16="http://schemas.microsoft.com/office/drawing/2014/main" id="{46CCB593-3085-41E6-AD2D-D8373BE04F13}"/>
              </a:ext>
            </a:extLst>
          </p:cNvPr>
          <p:cNvSpPr txBox="1"/>
          <p:nvPr/>
        </p:nvSpPr>
        <p:spPr>
          <a:xfrm>
            <a:off x="508283" y="269823"/>
            <a:ext cx="5840061" cy="415498"/>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100" b="1" i="0" u="none" strike="noStrike" kern="1200" cap="none" spc="0" normalizeH="0" baseline="0" noProof="0" dirty="0">
                <a:ln>
                  <a:noFill/>
                </a:ln>
                <a:solidFill>
                  <a:schemeClr val="bg1"/>
                </a:solidFill>
                <a:effectLst/>
                <a:uLnTx/>
                <a:uFillTx/>
                <a:latin typeface="+mn-ea"/>
              </a:rPr>
              <a:t>園芸農家にも知ってもらいたいミツバチの病気</a:t>
            </a:r>
          </a:p>
        </p:txBody>
      </p:sp>
      <p:sp>
        <p:nvSpPr>
          <p:cNvPr id="9" name="四角形: 角を丸くする 8">
            <a:extLst>
              <a:ext uri="{FF2B5EF4-FFF2-40B4-BE49-F238E27FC236}">
                <a16:creationId xmlns:a16="http://schemas.microsoft.com/office/drawing/2014/main" id="{36CC7E0D-97B7-4148-91FE-363CE2EA2E6A}"/>
              </a:ext>
            </a:extLst>
          </p:cNvPr>
          <p:cNvSpPr/>
          <p:nvPr/>
        </p:nvSpPr>
        <p:spPr>
          <a:xfrm>
            <a:off x="193184" y="945729"/>
            <a:ext cx="6465194" cy="6478038"/>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97C3017C-72B0-47E0-AE9A-1F7182DF08FB}"/>
              </a:ext>
            </a:extLst>
          </p:cNvPr>
          <p:cNvSpPr txBox="1"/>
          <p:nvPr/>
        </p:nvSpPr>
        <p:spPr>
          <a:xfrm>
            <a:off x="407294" y="995793"/>
            <a:ext cx="3992451" cy="369332"/>
          </a:xfrm>
          <a:prstGeom prst="rect">
            <a:avLst/>
          </a:prstGeom>
          <a:noFill/>
        </p:spPr>
        <p:txBody>
          <a:bodyPr wrap="square" rtlCol="0">
            <a:spAutoFit/>
          </a:bodyPr>
          <a:lstStyle/>
          <a:p>
            <a:pPr marL="285750" indent="-285750">
              <a:buClr>
                <a:srgbClr val="FF9900"/>
              </a:buClr>
              <a:buSzPct val="100000"/>
              <a:buFont typeface="Wingdings" panose="05000000000000000000" pitchFamily="2" charset="2"/>
              <a:buChar char="Ø"/>
            </a:pPr>
            <a:r>
              <a:rPr kumimoji="1" lang="ja-JP" altLang="en-US" b="1" i="0" u="none" strike="noStrike" kern="1200" cap="none" spc="0" normalizeH="0" baseline="0" noProof="0" dirty="0">
                <a:ln>
                  <a:noFill/>
                </a:ln>
                <a:effectLst/>
                <a:uLnTx/>
                <a:uFillTx/>
                <a:latin typeface="+mn-ea"/>
              </a:rPr>
              <a:t>腐蛆病（ふそびょう）について</a:t>
            </a:r>
            <a:endParaRPr kumimoji="1" lang="ja-JP" altLang="en-US" b="1" dirty="0">
              <a:latin typeface="+mn-ea"/>
            </a:endParaRPr>
          </a:p>
        </p:txBody>
      </p:sp>
      <p:cxnSp>
        <p:nvCxnSpPr>
          <p:cNvPr id="14" name="直線コネクタ 13">
            <a:extLst>
              <a:ext uri="{FF2B5EF4-FFF2-40B4-BE49-F238E27FC236}">
                <a16:creationId xmlns:a16="http://schemas.microsoft.com/office/drawing/2014/main" id="{9B5AF086-5EC6-4214-89FB-CB6567EE2396}"/>
              </a:ext>
            </a:extLst>
          </p:cNvPr>
          <p:cNvCxnSpPr>
            <a:cxnSpLocks/>
          </p:cNvCxnSpPr>
          <p:nvPr/>
        </p:nvCxnSpPr>
        <p:spPr>
          <a:xfrm>
            <a:off x="407294" y="1386761"/>
            <a:ext cx="6042039"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56475A18-19CA-4E95-A298-9420D0A7A8E4}"/>
              </a:ext>
            </a:extLst>
          </p:cNvPr>
          <p:cNvSpPr txBox="1"/>
          <p:nvPr/>
        </p:nvSpPr>
        <p:spPr>
          <a:xfrm>
            <a:off x="407294" y="1427791"/>
            <a:ext cx="6091407" cy="738664"/>
          </a:xfrm>
          <a:prstGeom prst="rect">
            <a:avLst/>
          </a:prstGeom>
          <a:noFill/>
        </p:spPr>
        <p:txBody>
          <a:bodyPr wrap="square">
            <a:spAutoFit/>
          </a:bodyPr>
          <a:lstStyle/>
          <a:p>
            <a:pPr marR="0" lvl="0" defTabSz="457200" rtl="0" eaLnBrk="1" fontAlgn="auto" latinLnBrk="0" hangingPunct="1">
              <a:lnSpc>
                <a:spcPct val="100000"/>
              </a:lnSpc>
              <a:spcBef>
                <a:spcPts val="0"/>
              </a:spcBef>
              <a:spcAft>
                <a:spcPts val="0"/>
              </a:spcAft>
              <a:buClrTx/>
              <a:buSzTx/>
              <a:buFontTx/>
              <a:buNone/>
              <a:tabLst/>
              <a:defRPr/>
            </a:pPr>
            <a:r>
              <a:rPr lang="ja-JP" altLang="en-US" sz="1400" b="0" i="0" dirty="0">
                <a:solidFill>
                  <a:srgbClr val="000000"/>
                </a:solidFill>
                <a:effectLst/>
                <a:latin typeface="+mn-ea"/>
              </a:rPr>
              <a:t>ふそ病はふそ病菌（アメリカふそ病菌・ヨーロッパふそ病菌）により発症する疾病で、家畜伝染病予防法により法定伝染病に指定されています。蜂の幼虫が病原体を含む餌を摂取したときに、発症し死亡します。</a:t>
            </a:r>
            <a:endParaRPr kumimoji="1" lang="ja-JP" altLang="en-US" sz="1400" b="0" i="0" u="none" strike="noStrike" kern="1200" cap="none" spc="0" normalizeH="0" baseline="0" noProof="0" dirty="0">
              <a:ln>
                <a:noFill/>
              </a:ln>
              <a:solidFill>
                <a:prstClr val="white"/>
              </a:solidFill>
              <a:effectLst/>
              <a:uLnTx/>
              <a:uFillTx/>
              <a:latin typeface="+mn-ea"/>
            </a:endParaRPr>
          </a:p>
        </p:txBody>
      </p:sp>
      <p:pic>
        <p:nvPicPr>
          <p:cNvPr id="22" name="図 21">
            <a:extLst>
              <a:ext uri="{FF2B5EF4-FFF2-40B4-BE49-F238E27FC236}">
                <a16:creationId xmlns:a16="http://schemas.microsoft.com/office/drawing/2014/main" id="{3A2A3578-76C5-4343-BE3F-EF1391DBCFE2}"/>
              </a:ext>
            </a:extLst>
          </p:cNvPr>
          <p:cNvPicPr>
            <a:picLocks noChangeAspect="1"/>
          </p:cNvPicPr>
          <p:nvPr/>
        </p:nvPicPr>
        <p:blipFill>
          <a:blip r:embed="rId2"/>
          <a:stretch>
            <a:fillRect/>
          </a:stretch>
        </p:blipFill>
        <p:spPr>
          <a:xfrm>
            <a:off x="3623973" y="2177230"/>
            <a:ext cx="1080998" cy="1480285"/>
          </a:xfrm>
          <a:prstGeom prst="rect">
            <a:avLst/>
          </a:prstGeom>
          <a:ln>
            <a:solidFill>
              <a:schemeClr val="tx1"/>
            </a:solidFill>
          </a:ln>
        </p:spPr>
      </p:pic>
      <p:pic>
        <p:nvPicPr>
          <p:cNvPr id="23" name="図 22">
            <a:extLst>
              <a:ext uri="{FF2B5EF4-FFF2-40B4-BE49-F238E27FC236}">
                <a16:creationId xmlns:a16="http://schemas.microsoft.com/office/drawing/2014/main" id="{C9681C3E-390B-4C09-8611-DBFAAF0147C3}"/>
              </a:ext>
            </a:extLst>
          </p:cNvPr>
          <p:cNvPicPr>
            <a:picLocks noChangeAspect="1"/>
          </p:cNvPicPr>
          <p:nvPr/>
        </p:nvPicPr>
        <p:blipFill>
          <a:blip r:embed="rId3"/>
          <a:stretch>
            <a:fillRect/>
          </a:stretch>
        </p:blipFill>
        <p:spPr>
          <a:xfrm>
            <a:off x="4920519" y="2654558"/>
            <a:ext cx="1522631" cy="1019559"/>
          </a:xfrm>
          <a:prstGeom prst="rect">
            <a:avLst/>
          </a:prstGeom>
          <a:ln>
            <a:solidFill>
              <a:schemeClr val="tx1"/>
            </a:solidFill>
          </a:ln>
        </p:spPr>
      </p:pic>
      <p:sp>
        <p:nvSpPr>
          <p:cNvPr id="26" name="テキスト ボックス 25">
            <a:extLst>
              <a:ext uri="{FF2B5EF4-FFF2-40B4-BE49-F238E27FC236}">
                <a16:creationId xmlns:a16="http://schemas.microsoft.com/office/drawing/2014/main" id="{C0246503-DDC8-4B8A-8C99-61A409D69CA1}"/>
              </a:ext>
            </a:extLst>
          </p:cNvPr>
          <p:cNvSpPr txBox="1"/>
          <p:nvPr/>
        </p:nvSpPr>
        <p:spPr>
          <a:xfrm>
            <a:off x="407294" y="2431938"/>
            <a:ext cx="2978599" cy="1169551"/>
          </a:xfrm>
          <a:prstGeom prst="rect">
            <a:avLst/>
          </a:prstGeom>
          <a:noFill/>
        </p:spPr>
        <p:txBody>
          <a:bodyPr wrap="square">
            <a:spAutoFit/>
          </a:bodyPr>
          <a:lstStyle/>
          <a:p>
            <a:pPr>
              <a:defRPr/>
            </a:pPr>
            <a:r>
              <a:rPr lang="ja-JP" altLang="en-US" sz="1400" b="0" i="0" dirty="0">
                <a:solidFill>
                  <a:srgbClr val="000000"/>
                </a:solidFill>
                <a:effectLst/>
                <a:latin typeface="+mn-ea"/>
              </a:rPr>
              <a:t>ふそ病の発生</a:t>
            </a:r>
            <a:r>
              <a:rPr lang="ja-JP" altLang="en-US" sz="1400" i="0" dirty="0">
                <a:solidFill>
                  <a:srgbClr val="000000"/>
                </a:solidFill>
                <a:effectLst/>
                <a:latin typeface="+mn-ea"/>
              </a:rPr>
              <a:t>蜂群</a:t>
            </a:r>
            <a:r>
              <a:rPr lang="ja-JP" altLang="en-US" sz="1400" b="0" i="0" dirty="0">
                <a:solidFill>
                  <a:srgbClr val="000000"/>
                </a:solidFill>
                <a:effectLst/>
                <a:latin typeface="+mn-ea"/>
              </a:rPr>
              <a:t>は焼却し、本病の蔓延を防止します。</a:t>
            </a:r>
            <a:r>
              <a:rPr kumimoji="1" lang="ja-JP" altLang="en-US" sz="1400" b="0" i="0" u="none" strike="noStrike" kern="1200" cap="none" spc="0" normalizeH="0" baseline="0" noProof="0" dirty="0">
                <a:ln>
                  <a:noFill/>
                </a:ln>
                <a:effectLst/>
                <a:uLnTx/>
                <a:uFillTx/>
                <a:latin typeface="+mn-ea"/>
              </a:rPr>
              <a:t>盗蜂（ミツバチが他の巣の蜜を盗む行為）も感染原因となるため発生群の適切な処理が必要です。</a:t>
            </a:r>
          </a:p>
        </p:txBody>
      </p:sp>
      <p:sp>
        <p:nvSpPr>
          <p:cNvPr id="28" name="テキスト ボックス 27">
            <a:extLst>
              <a:ext uri="{FF2B5EF4-FFF2-40B4-BE49-F238E27FC236}">
                <a16:creationId xmlns:a16="http://schemas.microsoft.com/office/drawing/2014/main" id="{9724A6C3-C5C1-4EEC-B44B-E7F9D3EAA6E6}"/>
              </a:ext>
            </a:extLst>
          </p:cNvPr>
          <p:cNvSpPr txBox="1"/>
          <p:nvPr/>
        </p:nvSpPr>
        <p:spPr>
          <a:xfrm>
            <a:off x="407294" y="4181084"/>
            <a:ext cx="6110216" cy="369332"/>
          </a:xfrm>
          <a:prstGeom prst="rect">
            <a:avLst/>
          </a:prstGeom>
          <a:noFill/>
        </p:spPr>
        <p:txBody>
          <a:bodyPr wrap="square" rtlCol="0">
            <a:spAutoFit/>
          </a:bodyPr>
          <a:lstStyle/>
          <a:p>
            <a:pPr marL="285750" indent="-285750">
              <a:buClr>
                <a:srgbClr val="FF9900"/>
              </a:buClr>
              <a:buSzPct val="100000"/>
              <a:buFont typeface="Wingdings" panose="05000000000000000000" pitchFamily="2" charset="2"/>
              <a:buChar char="Ø"/>
            </a:pPr>
            <a:r>
              <a:rPr kumimoji="1" lang="ja-JP" altLang="en-US" b="1" dirty="0">
                <a:latin typeface="+mn-ea"/>
              </a:rPr>
              <a:t>バロア症（ダニ被害）について</a:t>
            </a:r>
          </a:p>
        </p:txBody>
      </p:sp>
      <p:cxnSp>
        <p:nvCxnSpPr>
          <p:cNvPr id="29" name="直線コネクタ 28">
            <a:extLst>
              <a:ext uri="{FF2B5EF4-FFF2-40B4-BE49-F238E27FC236}">
                <a16:creationId xmlns:a16="http://schemas.microsoft.com/office/drawing/2014/main" id="{30651933-224D-411C-95C3-9D9C1B46101F}"/>
              </a:ext>
            </a:extLst>
          </p:cNvPr>
          <p:cNvCxnSpPr>
            <a:cxnSpLocks/>
          </p:cNvCxnSpPr>
          <p:nvPr/>
        </p:nvCxnSpPr>
        <p:spPr>
          <a:xfrm>
            <a:off x="456662" y="4527063"/>
            <a:ext cx="6042039"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923EA9DF-D392-4F14-B90E-D7B86673ACE6}"/>
              </a:ext>
            </a:extLst>
          </p:cNvPr>
          <p:cNvSpPr txBox="1"/>
          <p:nvPr/>
        </p:nvSpPr>
        <p:spPr>
          <a:xfrm>
            <a:off x="358967" y="4573510"/>
            <a:ext cx="6366475" cy="738664"/>
          </a:xfrm>
          <a:prstGeom prst="rect">
            <a:avLst/>
          </a:prstGeom>
          <a:noFill/>
        </p:spPr>
        <p:txBody>
          <a:bodyPr wrap="square" rtlCol="0">
            <a:spAutoFit/>
          </a:bodyPr>
          <a:lstStyle/>
          <a:p>
            <a:r>
              <a:rPr kumimoji="1" lang="ja-JP" altLang="en-US" sz="1400" dirty="0">
                <a:latin typeface="+mn-ea"/>
              </a:rPr>
              <a:t>バロア症はミツバチの外部に寄生するミツバチヘギイタダニによる疾病で、届出伝染病に指定されています。寄生したミツバチを弱らせて養蜂業に経済的被害を与えています。</a:t>
            </a:r>
            <a:endParaRPr kumimoji="1" lang="en-US" altLang="ja-JP" sz="1400" dirty="0">
              <a:latin typeface="+mn-ea"/>
            </a:endParaRPr>
          </a:p>
        </p:txBody>
      </p:sp>
      <p:sp>
        <p:nvSpPr>
          <p:cNvPr id="31" name="テキスト ボックス 30">
            <a:extLst>
              <a:ext uri="{FF2B5EF4-FFF2-40B4-BE49-F238E27FC236}">
                <a16:creationId xmlns:a16="http://schemas.microsoft.com/office/drawing/2014/main" id="{250A9520-0FC1-4BAA-8BF0-AD3463BD0CA8}"/>
              </a:ext>
            </a:extLst>
          </p:cNvPr>
          <p:cNvSpPr txBox="1"/>
          <p:nvPr/>
        </p:nvSpPr>
        <p:spPr>
          <a:xfrm>
            <a:off x="407294" y="5586636"/>
            <a:ext cx="6110216" cy="738664"/>
          </a:xfrm>
          <a:prstGeom prst="rect">
            <a:avLst/>
          </a:prstGeom>
          <a:noFill/>
        </p:spPr>
        <p:txBody>
          <a:bodyPr wrap="square">
            <a:spAutoFit/>
          </a:bodyPr>
          <a:lstStyle/>
          <a:p>
            <a:r>
              <a:rPr lang="ja-JP" altLang="en-US" sz="1400" b="0" i="0" dirty="0">
                <a:solidFill>
                  <a:srgbClr val="000000"/>
                </a:solidFill>
                <a:effectLst/>
                <a:latin typeface="+mn-ea"/>
              </a:rPr>
              <a:t>まん延防止には成蜂や蜂児の移動禁止などの管理対策が必要です。また、寄生したダニを駆除するため、殺ダニ剤による薬剤処理等の対策を行います。</a:t>
            </a:r>
            <a:endParaRPr lang="ja-JP" altLang="en-US" sz="1400" dirty="0">
              <a:latin typeface="+mn-ea"/>
            </a:endParaRPr>
          </a:p>
        </p:txBody>
      </p:sp>
      <p:grpSp>
        <p:nvGrpSpPr>
          <p:cNvPr id="32" name="グループ化 31">
            <a:extLst>
              <a:ext uri="{FF2B5EF4-FFF2-40B4-BE49-F238E27FC236}">
                <a16:creationId xmlns:a16="http://schemas.microsoft.com/office/drawing/2014/main" id="{68AB37B3-756B-4BF5-B636-523EF32DCCEC}"/>
              </a:ext>
            </a:extLst>
          </p:cNvPr>
          <p:cNvGrpSpPr/>
          <p:nvPr/>
        </p:nvGrpSpPr>
        <p:grpSpPr>
          <a:xfrm>
            <a:off x="1321651" y="6107194"/>
            <a:ext cx="4291227" cy="1325673"/>
            <a:chOff x="1669594" y="5667886"/>
            <a:chExt cx="4268207" cy="1335968"/>
          </a:xfrm>
        </p:grpSpPr>
        <p:sp>
          <p:nvSpPr>
            <p:cNvPr id="33" name="テキスト ボックス 32">
              <a:extLst>
                <a:ext uri="{FF2B5EF4-FFF2-40B4-BE49-F238E27FC236}">
                  <a16:creationId xmlns:a16="http://schemas.microsoft.com/office/drawing/2014/main" id="{1700DEF4-6C27-45CE-A92B-89E286A16A89}"/>
                </a:ext>
              </a:extLst>
            </p:cNvPr>
            <p:cNvSpPr txBox="1"/>
            <p:nvPr/>
          </p:nvSpPr>
          <p:spPr>
            <a:xfrm>
              <a:off x="4214252" y="6726855"/>
              <a:ext cx="1723549" cy="276999"/>
            </a:xfrm>
            <a:prstGeom prst="rect">
              <a:avLst/>
            </a:prstGeom>
            <a:noFill/>
          </p:spPr>
          <p:txBody>
            <a:bodyPr wrap="none" rtlCol="0">
              <a:spAutoFit/>
            </a:bodyPr>
            <a:lstStyle/>
            <a:p>
              <a:r>
                <a:rPr kumimoji="1" lang="ja-JP" altLang="en-US" sz="1200" dirty="0">
                  <a:latin typeface="游ゴシック" panose="020B0400000000000000" pitchFamily="50" charset="-128"/>
                  <a:ea typeface="游ゴシック" panose="020B0400000000000000" pitchFamily="50" charset="-128"/>
                </a:rPr>
                <a:t>ミツバチヘギイタダニ</a:t>
              </a:r>
              <a:endParaRPr kumimoji="1" lang="en-US" altLang="ja-JP" sz="1200" dirty="0">
                <a:latin typeface="游ゴシック" panose="020B0400000000000000" pitchFamily="50" charset="-128"/>
                <a:ea typeface="游ゴシック" panose="020B0400000000000000" pitchFamily="50" charset="-128"/>
              </a:endParaRPr>
            </a:p>
          </p:txBody>
        </p:sp>
        <p:pic>
          <p:nvPicPr>
            <p:cNvPr id="34" name="Picture 6">
              <a:extLst>
                <a:ext uri="{FF2B5EF4-FFF2-40B4-BE49-F238E27FC236}">
                  <a16:creationId xmlns:a16="http://schemas.microsoft.com/office/drawing/2014/main" id="{A6B24873-3E84-480C-8273-2478D03C198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69594" y="5667886"/>
              <a:ext cx="1684249" cy="113268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円/楕円 1">
              <a:extLst>
                <a:ext uri="{FF2B5EF4-FFF2-40B4-BE49-F238E27FC236}">
                  <a16:creationId xmlns:a16="http://schemas.microsoft.com/office/drawing/2014/main" id="{D21FEBD0-D2BD-4B5E-8FEC-32F072B9116E}"/>
                </a:ext>
              </a:extLst>
            </p:cNvPr>
            <p:cNvSpPr/>
            <p:nvPr/>
          </p:nvSpPr>
          <p:spPr>
            <a:xfrm>
              <a:off x="2499416" y="5996733"/>
              <a:ext cx="338836" cy="34539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G丸ｺﾞｼｯｸM-PRO" panose="020F0600000000000000" pitchFamily="50" charset="-128"/>
                <a:ea typeface="HG丸ｺﾞｼｯｸM-PRO" panose="020F0600000000000000" pitchFamily="50" charset="-128"/>
              </a:endParaRPr>
            </a:p>
          </p:txBody>
        </p:sp>
        <p:pic>
          <p:nvPicPr>
            <p:cNvPr id="36" name="Picture 2">
              <a:extLst>
                <a:ext uri="{FF2B5EF4-FFF2-40B4-BE49-F238E27FC236}">
                  <a16:creationId xmlns:a16="http://schemas.microsoft.com/office/drawing/2014/main" id="{546C3C68-2192-4903-BD96-644830795E0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5302" y="5667886"/>
              <a:ext cx="1560725" cy="107031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cxnSp>
          <p:nvCxnSpPr>
            <p:cNvPr id="37" name="直線矢印コネクタ 36">
              <a:extLst>
                <a:ext uri="{FF2B5EF4-FFF2-40B4-BE49-F238E27FC236}">
                  <a16:creationId xmlns:a16="http://schemas.microsoft.com/office/drawing/2014/main" id="{BCF9FD24-B35C-46B8-B208-8B5BB3DD1139}"/>
                </a:ext>
              </a:extLst>
            </p:cNvPr>
            <p:cNvCxnSpPr>
              <a:cxnSpLocks/>
            </p:cNvCxnSpPr>
            <p:nvPr/>
          </p:nvCxnSpPr>
          <p:spPr>
            <a:xfrm flipH="1" flipV="1">
              <a:off x="2906816" y="6237143"/>
              <a:ext cx="1391061" cy="9996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39" name="正方形/長方形 38">
            <a:extLst>
              <a:ext uri="{FF2B5EF4-FFF2-40B4-BE49-F238E27FC236}">
                <a16:creationId xmlns:a16="http://schemas.microsoft.com/office/drawing/2014/main" id="{14EAD78F-C828-43E2-8BD1-0D1055F518CB}"/>
              </a:ext>
            </a:extLst>
          </p:cNvPr>
          <p:cNvSpPr/>
          <p:nvPr/>
        </p:nvSpPr>
        <p:spPr>
          <a:xfrm>
            <a:off x="0" y="9020406"/>
            <a:ext cx="6858000" cy="8877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95934AEA-B17B-4F14-BBDA-64EBE25D12F2}"/>
              </a:ext>
            </a:extLst>
          </p:cNvPr>
          <p:cNvSpPr txBox="1"/>
          <p:nvPr/>
        </p:nvSpPr>
        <p:spPr>
          <a:xfrm>
            <a:off x="4363811" y="9063436"/>
            <a:ext cx="2498228" cy="630942"/>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n-ea"/>
              </a:rPr>
              <a:t>○○県○○課　　</a:t>
            </a:r>
            <a:endParaRPr kumimoji="0" lang="en-US" altLang="ja-JP" sz="1200" b="0" i="0" u="none" strike="noStrike" kern="1200" cap="none" spc="0" normalizeH="0" baseline="0" noProof="0" dirty="0">
              <a:ln>
                <a:noFill/>
              </a:ln>
              <a:solidFill>
                <a:prstClr val="black"/>
              </a:solidFill>
              <a:effectLst/>
              <a:uLnTx/>
              <a:uFillTx/>
              <a:latin typeface="+mn-ea"/>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dirty="0">
                <a:ln>
                  <a:noFill/>
                </a:ln>
                <a:solidFill>
                  <a:prstClr val="black"/>
                </a:solidFill>
                <a:effectLst/>
                <a:uLnTx/>
                <a:uFillTx/>
                <a:latin typeface="+mn-ea"/>
              </a:rPr>
              <a:t>TEL</a:t>
            </a:r>
            <a:r>
              <a:rPr lang="ja-JP" altLang="en-US" sz="1200" dirty="0">
                <a:solidFill>
                  <a:prstClr val="black"/>
                </a:solidFill>
                <a:latin typeface="+mn-ea"/>
              </a:rPr>
              <a:t>：</a:t>
            </a:r>
            <a:r>
              <a:rPr kumimoji="0" lang="ja-JP" altLang="en-US" sz="1200" b="0" i="0" u="none" strike="noStrike" kern="1200" cap="none" spc="0" normalizeH="0" baseline="0" noProof="0" dirty="0">
                <a:ln>
                  <a:noFill/>
                </a:ln>
                <a:solidFill>
                  <a:prstClr val="black"/>
                </a:solidFill>
                <a:effectLst/>
                <a:uLnTx/>
                <a:uFillTx/>
                <a:latin typeface="+mn-ea"/>
              </a:rPr>
              <a:t>○○</a:t>
            </a:r>
            <a:r>
              <a:rPr kumimoji="0" lang="en-US" altLang="ja-JP" sz="1200" b="0" i="0" u="none" strike="noStrike" kern="1200" cap="none" spc="0" normalizeH="0" baseline="0" noProof="0" dirty="0">
                <a:ln>
                  <a:noFill/>
                </a:ln>
                <a:solidFill>
                  <a:prstClr val="black"/>
                </a:solidFill>
                <a:effectLst/>
                <a:uLnTx/>
                <a:uFillTx/>
                <a:latin typeface="+mn-ea"/>
              </a:rPr>
              <a:t>-</a:t>
            </a:r>
            <a:r>
              <a:rPr kumimoji="0" lang="ja-JP" altLang="en-US" sz="1200" b="0" i="0" u="none" strike="noStrike" kern="1200" cap="none" spc="0" normalizeH="0" baseline="0" noProof="0" dirty="0">
                <a:ln>
                  <a:noFill/>
                </a:ln>
                <a:solidFill>
                  <a:prstClr val="black"/>
                </a:solidFill>
                <a:effectLst/>
                <a:uLnTx/>
                <a:uFillTx/>
                <a:latin typeface="+mn-ea"/>
              </a:rPr>
              <a:t>○○○○ｰ○○○○</a:t>
            </a:r>
            <a:endParaRPr kumimoji="0" lang="en-US" altLang="ja-JP" sz="1200" b="0" i="0" u="none" strike="noStrike" kern="1200" cap="none" spc="0" normalizeH="0" baseline="0" noProof="0" dirty="0">
              <a:ln>
                <a:noFill/>
              </a:ln>
              <a:solidFill>
                <a:prstClr val="black"/>
              </a:solidFill>
              <a:effectLst/>
              <a:uLnTx/>
              <a:uFillTx/>
              <a:latin typeface="+mn-ea"/>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sz="1100" dirty="0">
              <a:solidFill>
                <a:prstClr val="black"/>
              </a:solidFill>
              <a:latin typeface="+mn-ea"/>
            </a:endParaRPr>
          </a:p>
        </p:txBody>
      </p:sp>
      <p:sp>
        <p:nvSpPr>
          <p:cNvPr id="38" name="テキスト ボックス 37">
            <a:extLst>
              <a:ext uri="{FF2B5EF4-FFF2-40B4-BE49-F238E27FC236}">
                <a16:creationId xmlns:a16="http://schemas.microsoft.com/office/drawing/2014/main" id="{6694AA6F-BA81-40C0-BD0C-8330704261C4}"/>
              </a:ext>
            </a:extLst>
          </p:cNvPr>
          <p:cNvSpPr txBox="1"/>
          <p:nvPr/>
        </p:nvSpPr>
        <p:spPr>
          <a:xfrm>
            <a:off x="93164" y="9063436"/>
            <a:ext cx="4002695" cy="830997"/>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n-ea"/>
              </a:rPr>
              <a:t>農林水産省　</a:t>
            </a:r>
            <a:endParaRPr kumimoji="0" lang="en-US" altLang="ja-JP" sz="1200" b="0" i="0" u="none" strike="noStrike" kern="1200" cap="none" spc="0" normalizeH="0" baseline="0" noProof="0" dirty="0">
              <a:ln>
                <a:noFill/>
              </a:ln>
              <a:solidFill>
                <a:prstClr val="black"/>
              </a:solidFill>
              <a:effectLst/>
              <a:uLnTx/>
              <a:uFillTx/>
              <a:latin typeface="+mn-ea"/>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solidFill>
                  <a:prstClr val="black"/>
                </a:solidFill>
                <a:latin typeface="+mn-ea"/>
              </a:rPr>
              <a:t>　</a:t>
            </a:r>
            <a:r>
              <a:rPr kumimoji="0" lang="ja-JP" altLang="en-US" sz="1200" b="0" i="0" u="none" strike="noStrike" kern="1200" cap="none" spc="0" normalizeH="0" baseline="0" noProof="0" dirty="0">
                <a:ln>
                  <a:noFill/>
                </a:ln>
                <a:solidFill>
                  <a:prstClr val="black"/>
                </a:solidFill>
                <a:effectLst/>
                <a:uLnTx/>
                <a:uFillTx/>
                <a:latin typeface="+mn-ea"/>
              </a:rPr>
              <a:t>畜産局畜産振興課　　　　</a:t>
            </a:r>
            <a:r>
              <a:rPr kumimoji="0" lang="en-US" altLang="ja-JP" sz="1200" b="0" i="0" u="none" strike="noStrike" kern="1200" cap="none" spc="0" normalizeH="0" baseline="0" noProof="0" dirty="0">
                <a:ln>
                  <a:noFill/>
                </a:ln>
                <a:solidFill>
                  <a:prstClr val="black"/>
                </a:solidFill>
                <a:effectLst/>
                <a:uLnTx/>
                <a:uFillTx/>
                <a:latin typeface="+mn-ea"/>
              </a:rPr>
              <a:t> TEL</a:t>
            </a:r>
            <a:r>
              <a:rPr kumimoji="0" lang="ja-JP" altLang="en-US" sz="1200" b="0" i="0" u="none" strike="noStrike" kern="1200" cap="none" spc="0" normalizeH="0" baseline="0" noProof="0" dirty="0">
                <a:ln>
                  <a:noFill/>
                </a:ln>
                <a:solidFill>
                  <a:prstClr val="black"/>
                </a:solidFill>
                <a:effectLst/>
                <a:uLnTx/>
                <a:uFillTx/>
                <a:latin typeface="+mn-ea"/>
              </a:rPr>
              <a:t>：</a:t>
            </a:r>
            <a:r>
              <a:rPr kumimoji="0" lang="en-US" altLang="ja-JP" sz="1200" b="0" i="0" u="none" strike="noStrike" kern="1200" cap="none" spc="0" normalizeH="0" baseline="0" noProof="0" dirty="0">
                <a:ln>
                  <a:noFill/>
                </a:ln>
                <a:solidFill>
                  <a:prstClr val="black"/>
                </a:solidFill>
                <a:effectLst/>
                <a:uLnTx/>
                <a:uFillTx/>
                <a:latin typeface="+mn-ea"/>
              </a:rPr>
              <a:t>03 – 3591 - 3656</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n-ea"/>
              </a:rPr>
              <a:t>　農産局園芸作物課　　　　</a:t>
            </a:r>
            <a:r>
              <a:rPr kumimoji="0" lang="en-US" altLang="ja-JP" sz="1200" b="0" i="0" u="none" strike="noStrike" kern="1200" cap="none" spc="0" normalizeH="0" baseline="0" noProof="0" dirty="0">
                <a:ln>
                  <a:noFill/>
                </a:ln>
                <a:solidFill>
                  <a:prstClr val="black"/>
                </a:solidFill>
                <a:effectLst/>
                <a:uLnTx/>
                <a:uFillTx/>
                <a:latin typeface="+mn-ea"/>
              </a:rPr>
              <a:t> TEL</a:t>
            </a:r>
            <a:r>
              <a:rPr kumimoji="0" lang="ja-JP" altLang="en-US" sz="1200" b="0" i="0" u="none" strike="noStrike" kern="1200" cap="none" spc="0" normalizeH="0" baseline="0" noProof="0" dirty="0">
                <a:ln>
                  <a:noFill/>
                </a:ln>
                <a:solidFill>
                  <a:prstClr val="black"/>
                </a:solidFill>
                <a:effectLst/>
                <a:uLnTx/>
                <a:uFillTx/>
                <a:latin typeface="+mn-ea"/>
              </a:rPr>
              <a:t>：</a:t>
            </a:r>
            <a:r>
              <a:rPr kumimoji="0" lang="en-US" altLang="ja-JP" sz="1200" b="0" i="0" u="none" strike="noStrike" kern="1200" cap="none" spc="0" normalizeH="0" baseline="0" noProof="0" dirty="0">
                <a:ln>
                  <a:noFill/>
                </a:ln>
                <a:solidFill>
                  <a:prstClr val="black"/>
                </a:solidFill>
                <a:effectLst/>
                <a:uLnTx/>
                <a:uFillTx/>
                <a:latin typeface="+mn-ea"/>
              </a:rPr>
              <a:t>03 – 3593 - 6496</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mn-ea"/>
              </a:rPr>
              <a:t>　消費・安全局動物衛生課　 </a:t>
            </a:r>
            <a:r>
              <a:rPr kumimoji="0" lang="en-US" altLang="ja-JP" sz="1200" b="0" i="0" u="none" strike="noStrike" kern="1200" cap="none" spc="0" normalizeH="0" baseline="0" noProof="0" dirty="0">
                <a:ln>
                  <a:noFill/>
                </a:ln>
                <a:solidFill>
                  <a:prstClr val="black"/>
                </a:solidFill>
                <a:effectLst/>
                <a:uLnTx/>
                <a:uFillTx/>
                <a:latin typeface="+mn-ea"/>
              </a:rPr>
              <a:t>TEL</a:t>
            </a:r>
            <a:r>
              <a:rPr kumimoji="0" lang="ja-JP" altLang="en-US" sz="1200" b="0" i="0" u="none" strike="noStrike" kern="1200" cap="none" spc="0" normalizeH="0" baseline="0" noProof="0" dirty="0">
                <a:ln>
                  <a:noFill/>
                </a:ln>
                <a:solidFill>
                  <a:prstClr val="black"/>
                </a:solidFill>
                <a:effectLst/>
                <a:uLnTx/>
                <a:uFillTx/>
                <a:latin typeface="+mn-ea"/>
              </a:rPr>
              <a:t>：</a:t>
            </a:r>
            <a:r>
              <a:rPr kumimoji="0" lang="en-US" altLang="ja-JP" sz="1200" b="0" i="0" u="none" strike="noStrike" kern="1200" cap="none" spc="0" normalizeH="0" baseline="0" noProof="0" dirty="0">
                <a:ln>
                  <a:noFill/>
                </a:ln>
                <a:solidFill>
                  <a:prstClr val="black"/>
                </a:solidFill>
                <a:effectLst/>
                <a:uLnTx/>
                <a:uFillTx/>
                <a:latin typeface="+mn-ea"/>
              </a:rPr>
              <a:t>03 – 3502 - 8292</a:t>
            </a:r>
          </a:p>
        </p:txBody>
      </p:sp>
      <p:sp>
        <p:nvSpPr>
          <p:cNvPr id="42" name="テキスト ボックス 41">
            <a:extLst>
              <a:ext uri="{FF2B5EF4-FFF2-40B4-BE49-F238E27FC236}">
                <a16:creationId xmlns:a16="http://schemas.microsoft.com/office/drawing/2014/main" id="{A3CA0D4A-DCE9-4445-BF7B-BFE85C9F0C66}"/>
              </a:ext>
            </a:extLst>
          </p:cNvPr>
          <p:cNvSpPr txBox="1"/>
          <p:nvPr/>
        </p:nvSpPr>
        <p:spPr>
          <a:xfrm>
            <a:off x="277966" y="7927348"/>
            <a:ext cx="6434213" cy="954107"/>
          </a:xfrm>
          <a:prstGeom prst="rect">
            <a:avLst/>
          </a:prstGeom>
          <a:noFill/>
        </p:spPr>
        <p:txBody>
          <a:bodyPr wrap="square">
            <a:spAutoFit/>
          </a:bodyPr>
          <a:lstStyle/>
          <a:p>
            <a:pPr>
              <a:defRPr/>
            </a:pPr>
            <a:r>
              <a:rPr lang="ja-JP" altLang="en-US" sz="1400" b="0" i="0" dirty="0">
                <a:solidFill>
                  <a:srgbClr val="000000"/>
                </a:solidFill>
                <a:effectLst/>
                <a:latin typeface="+mn-ea"/>
              </a:rPr>
              <a:t>ミツバチの伝染病についての知識を持ち、利用時の伝染病のまん延のリスクについて正しく理解し、適切な管理と利用後の焼却や返却を心掛けましょう。</a:t>
            </a:r>
            <a:endParaRPr lang="en-US" altLang="ja-JP" sz="1400" b="0" i="0" dirty="0">
              <a:solidFill>
                <a:srgbClr val="000000"/>
              </a:solidFill>
              <a:effectLst/>
              <a:latin typeface="+mn-ea"/>
            </a:endParaRPr>
          </a:p>
          <a:p>
            <a:pPr>
              <a:defRPr/>
            </a:pPr>
            <a:r>
              <a:rPr lang="ja-JP" altLang="en-US" sz="1400" dirty="0">
                <a:solidFill>
                  <a:srgbClr val="000000"/>
                </a:solidFill>
                <a:latin typeface="+mn-ea"/>
              </a:rPr>
              <a:t>適切な処置が、</a:t>
            </a:r>
            <a:r>
              <a:rPr lang="ja-JP" altLang="en-US" sz="1400" b="0" i="0" dirty="0">
                <a:solidFill>
                  <a:srgbClr val="000000"/>
                </a:solidFill>
                <a:effectLst/>
                <a:latin typeface="+mn-ea"/>
              </a:rPr>
              <a:t>花粉交配用ミツバチの安定確保、さらには園芸作物の安定生産につながります。</a:t>
            </a:r>
            <a:endParaRPr kumimoji="1" lang="ja-JP" altLang="en-US" sz="1400" b="0" i="0" u="none" strike="noStrike" kern="1200" cap="none" spc="0" normalizeH="0" baseline="0" noProof="0" dirty="0">
              <a:ln>
                <a:noFill/>
              </a:ln>
              <a:effectLst/>
              <a:uLnTx/>
              <a:uFillTx/>
              <a:latin typeface="+mn-ea"/>
            </a:endParaRPr>
          </a:p>
        </p:txBody>
      </p:sp>
      <p:sp>
        <p:nvSpPr>
          <p:cNvPr id="44" name="テキスト ボックス 43">
            <a:extLst>
              <a:ext uri="{FF2B5EF4-FFF2-40B4-BE49-F238E27FC236}">
                <a16:creationId xmlns:a16="http://schemas.microsoft.com/office/drawing/2014/main" id="{58154024-C299-44C8-8488-B71D02100C30}"/>
              </a:ext>
            </a:extLst>
          </p:cNvPr>
          <p:cNvSpPr txBox="1"/>
          <p:nvPr/>
        </p:nvSpPr>
        <p:spPr>
          <a:xfrm>
            <a:off x="2843964" y="3772574"/>
            <a:ext cx="1964828" cy="253916"/>
          </a:xfrm>
          <a:prstGeom prst="rect">
            <a:avLst/>
          </a:prstGeom>
          <a:noFill/>
          <a:ln>
            <a:noFill/>
          </a:ln>
        </p:spPr>
        <p:txBody>
          <a:bodyPr wrap="square" rtlCol="0">
            <a:spAutoFit/>
          </a:bodyPr>
          <a:lstStyle/>
          <a:p>
            <a:r>
              <a:rPr kumimoji="1" lang="ja-JP" altLang="en-US" sz="1050" dirty="0">
                <a:latin typeface="+mn-ea"/>
              </a:rPr>
              <a:t>写真</a:t>
            </a:r>
            <a:r>
              <a:rPr kumimoji="1" lang="en-US" altLang="ja-JP" sz="1050" dirty="0">
                <a:latin typeface="+mn-ea"/>
              </a:rPr>
              <a:t>:</a:t>
            </a:r>
            <a:r>
              <a:rPr kumimoji="1" lang="ja-JP" altLang="en-US" sz="1050" dirty="0">
                <a:latin typeface="+mn-ea"/>
              </a:rPr>
              <a:t>（一社）日本養蜂協会</a:t>
            </a:r>
            <a:endParaRPr kumimoji="1" lang="en-US" altLang="ja-JP" sz="1050" dirty="0">
              <a:latin typeface="+mn-ea"/>
            </a:endParaRPr>
          </a:p>
        </p:txBody>
      </p:sp>
      <p:grpSp>
        <p:nvGrpSpPr>
          <p:cNvPr id="3" name="グループ化 2">
            <a:extLst>
              <a:ext uri="{FF2B5EF4-FFF2-40B4-BE49-F238E27FC236}">
                <a16:creationId xmlns:a16="http://schemas.microsoft.com/office/drawing/2014/main" id="{A83ADDB3-7AFF-4948-BAE6-C8AD66FA872E}"/>
              </a:ext>
            </a:extLst>
          </p:cNvPr>
          <p:cNvGrpSpPr/>
          <p:nvPr/>
        </p:nvGrpSpPr>
        <p:grpSpPr>
          <a:xfrm>
            <a:off x="313409" y="7505405"/>
            <a:ext cx="2969463" cy="463065"/>
            <a:chOff x="313409" y="7273583"/>
            <a:chExt cx="2969463" cy="463065"/>
          </a:xfrm>
        </p:grpSpPr>
        <p:pic>
          <p:nvPicPr>
            <p:cNvPr id="24" name="図 23">
              <a:extLst>
                <a:ext uri="{FF2B5EF4-FFF2-40B4-BE49-F238E27FC236}">
                  <a16:creationId xmlns:a16="http://schemas.microsoft.com/office/drawing/2014/main" id="{6B830FF0-DFB2-4183-A895-4D7C5937E8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95165">
              <a:off x="313409" y="7273583"/>
              <a:ext cx="411694" cy="357029"/>
            </a:xfrm>
            <a:prstGeom prst="rect">
              <a:avLst/>
            </a:prstGeom>
          </p:spPr>
        </p:pic>
        <p:pic>
          <p:nvPicPr>
            <p:cNvPr id="45" name="図 44">
              <a:extLst>
                <a:ext uri="{FF2B5EF4-FFF2-40B4-BE49-F238E27FC236}">
                  <a16:creationId xmlns:a16="http://schemas.microsoft.com/office/drawing/2014/main" id="{26F0E91A-C58C-4274-8F31-D982CB7F95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95165">
              <a:off x="2871178" y="7297981"/>
              <a:ext cx="411694" cy="357029"/>
            </a:xfrm>
            <a:prstGeom prst="rect">
              <a:avLst/>
            </a:prstGeom>
          </p:spPr>
        </p:pic>
        <p:sp>
          <p:nvSpPr>
            <p:cNvPr id="46" name="テキスト ボックス 45">
              <a:extLst>
                <a:ext uri="{FF2B5EF4-FFF2-40B4-BE49-F238E27FC236}">
                  <a16:creationId xmlns:a16="http://schemas.microsoft.com/office/drawing/2014/main" id="{F63C2F83-DC64-48DB-A276-485B4BBA8CCD}"/>
                </a:ext>
              </a:extLst>
            </p:cNvPr>
            <p:cNvSpPr txBox="1"/>
            <p:nvPr/>
          </p:nvSpPr>
          <p:spPr>
            <a:xfrm>
              <a:off x="689579" y="7336538"/>
              <a:ext cx="2236510" cy="40011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effectLst/>
                  <a:uLnTx/>
                  <a:uFillTx/>
                  <a:latin typeface="+mn-ea"/>
                </a:rPr>
                <a:t>園芸農家</a:t>
              </a:r>
              <a:r>
                <a:rPr kumimoji="1" lang="ja-JP" altLang="en-US" sz="2000" dirty="0">
                  <a:latin typeface="+mn-ea"/>
                </a:rPr>
                <a:t>の皆様へ</a:t>
              </a:r>
              <a:endParaRPr kumimoji="1" lang="ja-JP" altLang="en-US" sz="2000" b="0" i="0" u="none" strike="noStrike" kern="1200" cap="none" spc="0" normalizeH="0" baseline="0" noProof="0" dirty="0">
                <a:ln>
                  <a:noFill/>
                </a:ln>
                <a:effectLst/>
                <a:uLnTx/>
                <a:uFillTx/>
                <a:latin typeface="+mn-ea"/>
              </a:endParaRPr>
            </a:p>
          </p:txBody>
        </p:sp>
      </p:grpSp>
      <p:sp>
        <p:nvSpPr>
          <p:cNvPr id="47" name="テキスト ボックス 46">
            <a:extLst>
              <a:ext uri="{FF2B5EF4-FFF2-40B4-BE49-F238E27FC236}">
                <a16:creationId xmlns:a16="http://schemas.microsoft.com/office/drawing/2014/main" id="{B57C05C5-6268-4EFA-9D30-855C7CA4ED9A}"/>
              </a:ext>
            </a:extLst>
          </p:cNvPr>
          <p:cNvSpPr txBox="1"/>
          <p:nvPr/>
        </p:nvSpPr>
        <p:spPr>
          <a:xfrm>
            <a:off x="4780049" y="3707907"/>
            <a:ext cx="1742932" cy="461665"/>
          </a:xfrm>
          <a:prstGeom prst="rect">
            <a:avLst/>
          </a:prstGeom>
          <a:noFill/>
          <a:ln>
            <a:noFill/>
          </a:ln>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a:t>
            </a:r>
            <a:r>
              <a:rPr kumimoji="1" lang="ja-JP" altLang="en-US" sz="1200" dirty="0">
                <a:latin typeface="+mn-ea"/>
              </a:rPr>
              <a:t>ヨーロッパふそ病に　</a:t>
            </a:r>
            <a:br>
              <a:rPr kumimoji="1" lang="en-US" altLang="ja-JP" sz="1200" dirty="0">
                <a:latin typeface="+mn-ea"/>
              </a:rPr>
            </a:br>
            <a:r>
              <a:rPr kumimoji="1" lang="ja-JP" altLang="en-US" sz="1200" dirty="0">
                <a:latin typeface="+mn-ea"/>
              </a:rPr>
              <a:t>　よって死亡した蜂児</a:t>
            </a:r>
            <a:endParaRPr kumimoji="1" lang="en-US" altLang="ja-JP" sz="1200" dirty="0">
              <a:latin typeface="+mn-ea"/>
            </a:endParaRPr>
          </a:p>
        </p:txBody>
      </p:sp>
      <p:sp>
        <p:nvSpPr>
          <p:cNvPr id="48" name="テキスト ボックス 47">
            <a:extLst>
              <a:ext uri="{FF2B5EF4-FFF2-40B4-BE49-F238E27FC236}">
                <a16:creationId xmlns:a16="http://schemas.microsoft.com/office/drawing/2014/main" id="{862C5D9D-6BB4-496E-83DF-8AAC83C6A756}"/>
              </a:ext>
            </a:extLst>
          </p:cNvPr>
          <p:cNvSpPr txBox="1"/>
          <p:nvPr/>
        </p:nvSpPr>
        <p:spPr>
          <a:xfrm>
            <a:off x="4725984" y="2127950"/>
            <a:ext cx="1710098" cy="461665"/>
          </a:xfrm>
          <a:prstGeom prst="rect">
            <a:avLst/>
          </a:prstGeom>
          <a:noFill/>
          <a:ln>
            <a:noFill/>
          </a:ln>
        </p:spPr>
        <p:txBody>
          <a:bodyPr wrap="square">
            <a:spAutoFit/>
          </a:bodyPr>
          <a:lstStyle/>
          <a:p>
            <a:r>
              <a:rPr lang="ja-JP" altLang="en-US" sz="1200" dirty="0">
                <a:latin typeface="+mn-ea"/>
              </a:rPr>
              <a:t>←アメリカふそ病に</a:t>
            </a:r>
            <a:br>
              <a:rPr lang="en-US" altLang="ja-JP" sz="1200" dirty="0">
                <a:latin typeface="+mn-ea"/>
              </a:rPr>
            </a:br>
            <a:r>
              <a:rPr lang="ja-JP" altLang="en-US" sz="1200" dirty="0">
                <a:latin typeface="+mn-ea"/>
              </a:rPr>
              <a:t>よって死亡した蜂児</a:t>
            </a:r>
            <a:endParaRPr lang="en-US" altLang="ja-JP" sz="1200" dirty="0">
              <a:latin typeface="+mn-ea"/>
            </a:endParaRPr>
          </a:p>
        </p:txBody>
      </p:sp>
      <p:grpSp>
        <p:nvGrpSpPr>
          <p:cNvPr id="2" name="グループ化 1">
            <a:extLst>
              <a:ext uri="{FF2B5EF4-FFF2-40B4-BE49-F238E27FC236}">
                <a16:creationId xmlns:a16="http://schemas.microsoft.com/office/drawing/2014/main" id="{08176A7C-BB75-4F0F-86F9-1764D9759AEA}"/>
              </a:ext>
            </a:extLst>
          </p:cNvPr>
          <p:cNvGrpSpPr/>
          <p:nvPr/>
        </p:nvGrpSpPr>
        <p:grpSpPr>
          <a:xfrm>
            <a:off x="417657" y="2139728"/>
            <a:ext cx="1531459" cy="292338"/>
            <a:chOff x="430536" y="2139727"/>
            <a:chExt cx="1198243" cy="251334"/>
          </a:xfrm>
        </p:grpSpPr>
        <p:sp>
          <p:nvSpPr>
            <p:cNvPr id="40" name="六角形 39">
              <a:extLst>
                <a:ext uri="{FF2B5EF4-FFF2-40B4-BE49-F238E27FC236}">
                  <a16:creationId xmlns:a16="http://schemas.microsoft.com/office/drawing/2014/main" id="{20FACE0D-33E6-4613-9346-DDF35FE6406D}"/>
                </a:ext>
              </a:extLst>
            </p:cNvPr>
            <p:cNvSpPr/>
            <p:nvPr/>
          </p:nvSpPr>
          <p:spPr>
            <a:xfrm>
              <a:off x="430536" y="2162232"/>
              <a:ext cx="1134770" cy="228829"/>
            </a:xfrm>
            <a:prstGeom prst="hexagon">
              <a:avLst>
                <a:gd name="adj" fmla="val 60118"/>
                <a:gd name="vf" fmla="val 115470"/>
              </a:avLst>
            </a:prstGeom>
            <a:solidFill>
              <a:srgbClr val="FF99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5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4" name="テキスト ボックス 53">
              <a:extLst>
                <a:ext uri="{FF2B5EF4-FFF2-40B4-BE49-F238E27FC236}">
                  <a16:creationId xmlns:a16="http://schemas.microsoft.com/office/drawing/2014/main" id="{5C71C754-205E-49F1-BEE7-5E265E5C9215}"/>
                </a:ext>
              </a:extLst>
            </p:cNvPr>
            <p:cNvSpPr txBox="1"/>
            <p:nvPr/>
          </p:nvSpPr>
          <p:spPr>
            <a:xfrm>
              <a:off x="510437" y="2139727"/>
              <a:ext cx="1118342" cy="238147"/>
            </a:xfrm>
            <a:prstGeom prst="rect">
              <a:avLst/>
            </a:prstGeom>
            <a:noFill/>
          </p:spPr>
          <p:txBody>
            <a:bodyPr wrap="square" rtlCol="0">
              <a:spAutoFit/>
            </a:bodyPr>
            <a:lstStyle/>
            <a:p>
              <a:r>
                <a:rPr kumimoji="1" lang="ja-JP" altLang="en-US" sz="1200" dirty="0">
                  <a:solidFill>
                    <a:schemeClr val="bg1"/>
                  </a:solidFill>
                  <a:latin typeface="+mn-ea"/>
                </a:rPr>
                <a:t>まん延防止対策</a:t>
              </a:r>
            </a:p>
          </p:txBody>
        </p:sp>
      </p:grpSp>
      <p:grpSp>
        <p:nvGrpSpPr>
          <p:cNvPr id="51" name="グループ化 50">
            <a:extLst>
              <a:ext uri="{FF2B5EF4-FFF2-40B4-BE49-F238E27FC236}">
                <a16:creationId xmlns:a16="http://schemas.microsoft.com/office/drawing/2014/main" id="{C7C21A85-28F2-4C82-95AF-ECD211168422}"/>
              </a:ext>
            </a:extLst>
          </p:cNvPr>
          <p:cNvGrpSpPr/>
          <p:nvPr/>
        </p:nvGrpSpPr>
        <p:grpSpPr>
          <a:xfrm>
            <a:off x="425222" y="5275593"/>
            <a:ext cx="1531459" cy="292338"/>
            <a:chOff x="430536" y="2139727"/>
            <a:chExt cx="1198243" cy="251334"/>
          </a:xfrm>
        </p:grpSpPr>
        <p:sp>
          <p:nvSpPr>
            <p:cNvPr id="52" name="六角形 51">
              <a:extLst>
                <a:ext uri="{FF2B5EF4-FFF2-40B4-BE49-F238E27FC236}">
                  <a16:creationId xmlns:a16="http://schemas.microsoft.com/office/drawing/2014/main" id="{1013090E-7424-4FFC-84E3-A42655A6437F}"/>
                </a:ext>
              </a:extLst>
            </p:cNvPr>
            <p:cNvSpPr/>
            <p:nvPr/>
          </p:nvSpPr>
          <p:spPr>
            <a:xfrm>
              <a:off x="430536" y="2162232"/>
              <a:ext cx="1134770" cy="228829"/>
            </a:xfrm>
            <a:prstGeom prst="hexagon">
              <a:avLst>
                <a:gd name="adj" fmla="val 60118"/>
                <a:gd name="vf" fmla="val 115470"/>
              </a:avLst>
            </a:prstGeom>
            <a:solidFill>
              <a:srgbClr val="FF99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5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3" name="テキスト ボックス 52">
              <a:extLst>
                <a:ext uri="{FF2B5EF4-FFF2-40B4-BE49-F238E27FC236}">
                  <a16:creationId xmlns:a16="http://schemas.microsoft.com/office/drawing/2014/main" id="{F82C3385-C6B1-4C76-AC96-684913E4E533}"/>
                </a:ext>
              </a:extLst>
            </p:cNvPr>
            <p:cNvSpPr txBox="1"/>
            <p:nvPr/>
          </p:nvSpPr>
          <p:spPr>
            <a:xfrm>
              <a:off x="510437" y="2139727"/>
              <a:ext cx="1118342" cy="238147"/>
            </a:xfrm>
            <a:prstGeom prst="rect">
              <a:avLst/>
            </a:prstGeom>
            <a:noFill/>
          </p:spPr>
          <p:txBody>
            <a:bodyPr wrap="square" rtlCol="0">
              <a:spAutoFit/>
            </a:bodyPr>
            <a:lstStyle/>
            <a:p>
              <a:r>
                <a:rPr kumimoji="1" lang="ja-JP" altLang="en-US" sz="1200" dirty="0">
                  <a:solidFill>
                    <a:schemeClr val="bg1"/>
                  </a:solidFill>
                  <a:latin typeface="+mn-ea"/>
                </a:rPr>
                <a:t>まん延防止対策</a:t>
              </a:r>
            </a:p>
          </p:txBody>
        </p:sp>
      </p:grpSp>
    </p:spTree>
    <p:extLst>
      <p:ext uri="{BB962C8B-B14F-4D97-AF65-F5344CB8AC3E}">
        <p14:creationId xmlns:p14="http://schemas.microsoft.com/office/powerpoint/2010/main" val="409201351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FC9AC221352FF4DAF32702D25EE3B00" ma:contentTypeVersion="13" ma:contentTypeDescription="新しいドキュメントを作成します。" ma:contentTypeScope="" ma:versionID="3ba9e17e2072dcadcfdd3a52dd7518e1">
  <xsd:schema xmlns:xsd="http://www.w3.org/2001/XMLSchema" xmlns:xs="http://www.w3.org/2001/XMLSchema" xmlns:p="http://schemas.microsoft.com/office/2006/metadata/properties" xmlns:ns2="860748e8-ec4e-4e88-b4c5-3edb564c955e" xmlns:ns3="85ec59af-1a16-40a0-b163-384e34c79a5c" targetNamespace="http://schemas.microsoft.com/office/2006/metadata/properties" ma:root="true" ma:fieldsID="b1fd6bcd8f8505d321be3f4f3beec733" ns2:_="" ns3:_="">
    <xsd:import namespace="860748e8-ec4e-4e88-b4c5-3edb564c955e"/>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0748e8-ec4e-4e88-b4c5-3edb564c955e"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8babf62-2f50-4cd3-bafd-ae4092d9db62}"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60748e8-ec4e-4e88-b4c5-3edb564c955e">
      <Terms xmlns="http://schemas.microsoft.com/office/infopath/2007/PartnerControls"/>
    </lcf76f155ced4ddcb4097134ff3c332f>
    <_x4f5c__x6210__x65e5__x6642_ xmlns="860748e8-ec4e-4e88-b4c5-3edb564c955e" xsi:nil="true"/>
    <TaxCatchAll xmlns="85ec59af-1a16-40a0-b163-384e34c79a5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EDA0CB-200B-4E0E-B4A9-6A190FC5F4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0748e8-ec4e-4e88-b4c5-3edb564c955e"/>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2DBAC78-AA37-4C94-96D8-215737BF3A6D}">
  <ds:schemaRefs>
    <ds:schemaRef ds:uri="http://purl.org/dc/elements/1.1/"/>
    <ds:schemaRef ds:uri="http://schemas.microsoft.com/office/2006/documentManagement/types"/>
    <ds:schemaRef ds:uri="http://purl.org/dc/dcmitype/"/>
    <ds:schemaRef ds:uri="http://www.w3.org/XML/1998/namespace"/>
    <ds:schemaRef ds:uri="http://purl.org/dc/terms/"/>
    <ds:schemaRef ds:uri="860748e8-ec4e-4e88-b4c5-3edb564c955e"/>
    <ds:schemaRef ds:uri="http://schemas.microsoft.com/office/infopath/2007/PartnerControls"/>
    <ds:schemaRef ds:uri="http://schemas.openxmlformats.org/package/2006/metadata/core-properties"/>
    <ds:schemaRef ds:uri="85ec59af-1a16-40a0-b163-384e34c79a5c"/>
    <ds:schemaRef ds:uri="http://schemas.microsoft.com/office/2006/metadata/properties"/>
  </ds:schemaRefs>
</ds:datastoreItem>
</file>

<file path=customXml/itemProps3.xml><?xml version="1.0" encoding="utf-8"?>
<ds:datastoreItem xmlns:ds="http://schemas.openxmlformats.org/officeDocument/2006/customXml" ds:itemID="{7CA9DE58-A07F-47F2-BD47-D32CC1CB17A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799</Words>
  <Application>Microsoft Office PowerPoint</Application>
  <PresentationFormat>A4 210 x 297 mm</PresentationFormat>
  <Paragraphs>41</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HG丸ｺﾞｼｯｸM-PRO</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2023-03-10T13:36:15Z</dcterms:created>
  <dcterms:modified xsi:type="dcterms:W3CDTF">2023-12-22T05:00:19Z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0x0101005FC9AC221352FF4DAF32702D25EE3B00</vt:lpwstr>
  </property>
  <property fmtid="{D5CDD505-2E9C-101B-9397-08002B2CF9AE}" pid="3" name="MediaServiceImageTags">
    <vt:lpwstr/>
  </property>
</Properties>
</file>