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sldIdLst>
    <p:sldId id="256" r:id="rId5"/>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200"/>
    <a:srgbClr val="E0D700"/>
    <a:srgbClr val="FF3300"/>
    <a:srgbClr val="02AE23"/>
    <a:srgbClr val="808080"/>
    <a:srgbClr val="F5F7F9"/>
    <a:srgbClr val="EAEDF2"/>
    <a:srgbClr val="FFFF99"/>
    <a:srgbClr val="FFCC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61A704-02E8-4746-95B8-B95908820A3A}" v="4" dt="2023-12-14T07:32:43.8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353" autoAdjust="0"/>
  </p:normalViewPr>
  <p:slideViewPr>
    <p:cSldViewPr snapToGrid="0">
      <p:cViewPr varScale="1">
        <p:scale>
          <a:sx n="74" d="100"/>
          <a:sy n="74" d="100"/>
        </p:scale>
        <p:origin x="3150" y="84"/>
      </p:cViewPr>
      <p:guideLst>
        <p:guide orient="horz" pos="3120"/>
        <p:guide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3451934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182280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231099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4107157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1487984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1169440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2163983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286714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2211783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2137164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4C41A97-1A42-4E34-A0F1-C4697E023DC8}" type="datetimeFigureOut">
              <a:rPr kumimoji="1" lang="ja-JP" altLang="en-US" smtClean="0"/>
              <a:t>2023/12/21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2700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4C41A97-1A42-4E34-A0F1-C4697E023DC8}" type="datetimeFigureOut">
              <a:rPr kumimoji="1" lang="ja-JP" altLang="en-US" smtClean="0"/>
              <a:t>2023/12/21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9E518AB-A11A-4142-8DF8-8831DAC7D7BE}" type="slidenum">
              <a:rPr kumimoji="1" lang="ja-JP" altLang="en-US" smtClean="0"/>
              <a:t>‹#›</a:t>
            </a:fld>
            <a:endParaRPr kumimoji="1" lang="ja-JP" altLang="en-US"/>
          </a:p>
        </p:txBody>
      </p:sp>
    </p:spTree>
    <p:extLst>
      <p:ext uri="{BB962C8B-B14F-4D97-AF65-F5344CB8AC3E}">
        <p14:creationId xmlns:p14="http://schemas.microsoft.com/office/powerpoint/2010/main" val="3829271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200"/>
        </a:solidFill>
        <a:effectLst/>
      </p:bgPr>
    </p:bg>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C08B9A71-AE4B-B5CA-82C7-755788499D2B}"/>
              </a:ext>
            </a:extLst>
          </p:cNvPr>
          <p:cNvSpPr txBox="1"/>
          <p:nvPr/>
        </p:nvSpPr>
        <p:spPr>
          <a:xfrm>
            <a:off x="510208" y="4001617"/>
            <a:ext cx="6347792" cy="461665"/>
          </a:xfrm>
          <a:prstGeom prst="rect">
            <a:avLst/>
          </a:prstGeom>
          <a:solidFill>
            <a:srgbClr val="FEF200"/>
          </a:solid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1200" b="1"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rPr>
              <a:t>　試験研究用又は蜂蜜等の自家消費のために小規模で蜜蜂を飼育する個人を除き、</a:t>
            </a:r>
            <a:endParaRPr kumimoji="1" lang="en-US" altLang="ja-JP" sz="1200" b="1"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srgbClr val="FF0000"/>
                </a:solidFill>
                <a:latin typeface="ＭＳ ゴシック" panose="020B0609070205080204" pitchFamily="49" charset="-128"/>
                <a:ea typeface="ＭＳ ゴシック" panose="020B0609070205080204" pitchFamily="49" charset="-128"/>
              </a:rPr>
              <a:t>　反復継続して蜜蜂を飼育している場合は、養蜂業者にあたります。</a:t>
            </a:r>
            <a:endParaRPr kumimoji="1" lang="ja-JP" altLang="en-US" sz="1100" b="1"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p:txBody>
      </p:sp>
      <p:sp>
        <p:nvSpPr>
          <p:cNvPr id="21" name="正方形/長方形 20">
            <a:extLst>
              <a:ext uri="{FF2B5EF4-FFF2-40B4-BE49-F238E27FC236}">
                <a16:creationId xmlns:a16="http://schemas.microsoft.com/office/drawing/2014/main" id="{B638EBC6-9BD1-40AF-9299-9645DB57D734}"/>
              </a:ext>
            </a:extLst>
          </p:cNvPr>
          <p:cNvSpPr/>
          <p:nvPr/>
        </p:nvSpPr>
        <p:spPr>
          <a:xfrm>
            <a:off x="165578" y="6658259"/>
            <a:ext cx="6564539" cy="1662089"/>
          </a:xfrm>
          <a:prstGeom prst="rect">
            <a:avLst/>
          </a:prstGeom>
          <a:solidFill>
            <a:srgbClr val="02A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7B923BF8-C3AD-49AE-8ACD-A58B01EB20C0}"/>
              </a:ext>
            </a:extLst>
          </p:cNvPr>
          <p:cNvSpPr txBox="1"/>
          <p:nvPr/>
        </p:nvSpPr>
        <p:spPr>
          <a:xfrm>
            <a:off x="1079273" y="-1063"/>
            <a:ext cx="4699454" cy="584775"/>
          </a:xfrm>
          <a:prstGeom prst="rect">
            <a:avLst/>
          </a:prstGeom>
          <a:noFill/>
        </p:spPr>
        <p:txBody>
          <a:bodyPr wrap="square" rtlCol="0">
            <a:spAutoFit/>
          </a:bodyPr>
          <a:lstStyle/>
          <a:p>
            <a:pPr algn="ctr"/>
            <a:r>
              <a:rPr kumimoji="1" lang="en-US" altLang="ja-JP" sz="3200" b="1" dirty="0">
                <a:latin typeface="ＭＳ ゴシック" panose="020B0609070205080204" pitchFamily="49" charset="-128"/>
                <a:ea typeface="ＭＳ ゴシック" panose="020B0609070205080204" pitchFamily="49" charset="-128"/>
              </a:rPr>
              <a:t>【</a:t>
            </a:r>
            <a:r>
              <a:rPr kumimoji="1" lang="ja-JP" altLang="en-US" sz="3200" b="1" dirty="0">
                <a:latin typeface="ＭＳ ゴシック" panose="020B0609070205080204" pitchFamily="49" charset="-128"/>
                <a:ea typeface="ＭＳ ゴシック" panose="020B0609070205080204" pitchFamily="49" charset="-128"/>
              </a:rPr>
              <a:t>蜜蜂飼育者の皆様へ</a:t>
            </a:r>
            <a:r>
              <a:rPr kumimoji="1" lang="en-US" altLang="ja-JP" sz="3200" b="1" dirty="0">
                <a:latin typeface="ＭＳ ゴシック" panose="020B0609070205080204" pitchFamily="49" charset="-128"/>
                <a:ea typeface="ＭＳ ゴシック" panose="020B0609070205080204" pitchFamily="49" charset="-128"/>
              </a:rPr>
              <a:t>】</a:t>
            </a:r>
            <a:endParaRPr kumimoji="1" lang="ja-JP" altLang="en-US" sz="3200" b="1" dirty="0">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98A29ABB-8848-4322-B80A-2EA58F3F5D22}"/>
              </a:ext>
            </a:extLst>
          </p:cNvPr>
          <p:cNvSpPr txBox="1"/>
          <p:nvPr/>
        </p:nvSpPr>
        <p:spPr>
          <a:xfrm>
            <a:off x="109538" y="538374"/>
            <a:ext cx="6910388" cy="523220"/>
          </a:xfrm>
          <a:prstGeom prst="rect">
            <a:avLst/>
          </a:prstGeom>
          <a:noFill/>
        </p:spPr>
        <p:txBody>
          <a:bodyPr wrap="square" rtlCol="0">
            <a:spAutoFit/>
          </a:bodyPr>
          <a:lstStyle/>
          <a:p>
            <a:pPr algn="ctr"/>
            <a:r>
              <a:rPr kumimoji="1" lang="ja-JP" altLang="en-US" sz="2800" b="1" dirty="0">
                <a:latin typeface="ＭＳ ゴシック" panose="020B0609070205080204" pitchFamily="49" charset="-128"/>
                <a:ea typeface="ＭＳ ゴシック" panose="020B0609070205080204" pitchFamily="49" charset="-128"/>
              </a:rPr>
              <a:t>配置調整へのご協力をお願いします。</a:t>
            </a:r>
            <a:endParaRPr kumimoji="1" lang="ja-JP" altLang="en-US" sz="3600" b="1" dirty="0">
              <a:latin typeface="ＭＳ ゴシック" panose="020B0609070205080204" pitchFamily="49" charset="-128"/>
              <a:ea typeface="ＭＳ ゴシック" panose="020B0609070205080204" pitchFamily="49" charset="-128"/>
            </a:endParaRPr>
          </a:p>
        </p:txBody>
      </p:sp>
      <p:sp>
        <p:nvSpPr>
          <p:cNvPr id="2" name="四角形: 角を丸くする 1">
            <a:extLst>
              <a:ext uri="{FF2B5EF4-FFF2-40B4-BE49-F238E27FC236}">
                <a16:creationId xmlns:a16="http://schemas.microsoft.com/office/drawing/2014/main" id="{3CEE00DB-B690-43D1-85AC-2485057C9407}"/>
              </a:ext>
            </a:extLst>
          </p:cNvPr>
          <p:cNvSpPr/>
          <p:nvPr/>
        </p:nvSpPr>
        <p:spPr>
          <a:xfrm>
            <a:off x="237389" y="2457120"/>
            <a:ext cx="1543050" cy="437242"/>
          </a:xfrm>
          <a:prstGeom prst="roundRect">
            <a:avLst/>
          </a:prstGeom>
          <a:solidFill>
            <a:srgbClr val="02A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ＭＳ ゴシック" panose="020B0609070205080204" pitchFamily="49" charset="-128"/>
                <a:ea typeface="ＭＳ ゴシック" panose="020B0609070205080204" pitchFamily="49" charset="-128"/>
              </a:rPr>
              <a:t>ポイント</a:t>
            </a:r>
          </a:p>
        </p:txBody>
      </p:sp>
      <p:sp>
        <p:nvSpPr>
          <p:cNvPr id="16" name="テキスト ボックス 15">
            <a:extLst>
              <a:ext uri="{FF2B5EF4-FFF2-40B4-BE49-F238E27FC236}">
                <a16:creationId xmlns:a16="http://schemas.microsoft.com/office/drawing/2014/main" id="{08343C95-C73F-41E3-924B-99247DA75C60}"/>
              </a:ext>
            </a:extLst>
          </p:cNvPr>
          <p:cNvSpPr txBox="1"/>
          <p:nvPr/>
        </p:nvSpPr>
        <p:spPr>
          <a:xfrm>
            <a:off x="104504" y="2914288"/>
            <a:ext cx="6753496" cy="830997"/>
          </a:xfrm>
          <a:prstGeom prst="rect">
            <a:avLst/>
          </a:prstGeom>
          <a:noFill/>
        </p:spPr>
        <p:txBody>
          <a:bodyPr wrap="square" rtlCol="0">
            <a:spAutoFit/>
          </a:bodyPr>
          <a:lstStyle/>
          <a:p>
            <a:pPr algn="dist" defTabSz="455613">
              <a:tabLst>
                <a:tab pos="6365875" algn="l"/>
              </a:tabLst>
            </a:pPr>
            <a:r>
              <a:rPr kumimoji="1" lang="ja-JP" altLang="en-US" sz="1600" dirty="0">
                <a:latin typeface="ＭＳ ゴシック" panose="020B0609070205080204" pitchFamily="49" charset="-128"/>
                <a:ea typeface="ＭＳ ゴシック" panose="020B0609070205080204" pitchFamily="49" charset="-128"/>
              </a:rPr>
              <a:t>★ 蜜蜂を飼育する</a:t>
            </a:r>
            <a:r>
              <a:rPr kumimoji="1" lang="ja-JP" altLang="en-US" sz="1600" b="1" dirty="0">
                <a:solidFill>
                  <a:srgbClr val="FF0000"/>
                </a:solidFill>
                <a:latin typeface="ＭＳ ゴシック" panose="020B0609070205080204" pitchFamily="49" charset="-128"/>
                <a:ea typeface="ＭＳ ゴシック" panose="020B0609070205080204" pitchFamily="49" charset="-128"/>
              </a:rPr>
              <a:t>全ての方</a:t>
            </a:r>
            <a:r>
              <a:rPr kumimoji="1" lang="ja-JP" altLang="en-US" sz="1600" dirty="0">
                <a:latin typeface="ＭＳ ゴシック" panose="020B0609070205080204" pitchFamily="49" charset="-128"/>
                <a:ea typeface="ＭＳ ゴシック" panose="020B0609070205080204" pitchFamily="49" charset="-128"/>
              </a:rPr>
              <a:t>は、</a:t>
            </a:r>
            <a:r>
              <a:rPr kumimoji="1" lang="ja-JP" altLang="en-US" sz="1600" b="1" dirty="0">
                <a:solidFill>
                  <a:srgbClr val="FF0000"/>
                </a:solidFill>
                <a:latin typeface="ＭＳ ゴシック" panose="020B0609070205080204" pitchFamily="49" charset="-128"/>
                <a:ea typeface="ＭＳ ゴシック" panose="020B0609070205080204" pitchFamily="49" charset="-128"/>
              </a:rPr>
              <a:t>毎年１月末までに、飼育届を住所地の　　　　</a:t>
            </a:r>
            <a:endParaRPr kumimoji="1" lang="en-US" altLang="ja-JP" sz="1600" b="1" dirty="0">
              <a:solidFill>
                <a:srgbClr val="FF0000"/>
              </a:solidFill>
              <a:latin typeface="ＭＳ ゴシック" panose="020B0609070205080204" pitchFamily="49" charset="-128"/>
              <a:ea typeface="ＭＳ ゴシック" panose="020B0609070205080204" pitchFamily="49" charset="-128"/>
            </a:endParaRPr>
          </a:p>
          <a:p>
            <a:r>
              <a:rPr kumimoji="1" lang="ja-JP" altLang="en-US" sz="1600" b="1" dirty="0">
                <a:solidFill>
                  <a:srgbClr val="FF0000"/>
                </a:solidFill>
                <a:latin typeface="ＭＳ ゴシック" panose="020B0609070205080204" pitchFamily="49" charset="-128"/>
                <a:ea typeface="ＭＳ ゴシック" panose="020B0609070205080204" pitchFamily="49" charset="-128"/>
              </a:rPr>
              <a:t>　都道府県に提出</a:t>
            </a:r>
            <a:r>
              <a:rPr kumimoji="1" lang="ja-JP" altLang="en-US" sz="1600" dirty="0">
                <a:latin typeface="ＭＳ ゴシック" panose="020B0609070205080204" pitchFamily="49" charset="-128"/>
                <a:ea typeface="ＭＳ ゴシック" panose="020B0609070205080204" pitchFamily="49" charset="-128"/>
              </a:rPr>
              <a:t>する必要があります。</a:t>
            </a:r>
            <a:endParaRPr kumimoji="1" lang="en-US" altLang="ja-JP" sz="1600" dirty="0">
              <a:latin typeface="ＭＳ ゴシック" panose="020B0609070205080204" pitchFamily="49" charset="-128"/>
              <a:ea typeface="ＭＳ ゴシック" panose="020B0609070205080204" pitchFamily="49" charset="-128"/>
            </a:endParaRPr>
          </a:p>
          <a:p>
            <a:endParaRPr kumimoji="1" lang="en-US" altLang="ja-JP" sz="1600" dirty="0">
              <a:latin typeface="ＭＳ ゴシック" panose="020B0609070205080204" pitchFamily="49" charset="-128"/>
              <a:ea typeface="ＭＳ ゴシック" panose="020B0609070205080204" pitchFamily="49" charset="-128"/>
            </a:endParaRPr>
          </a:p>
        </p:txBody>
      </p:sp>
      <p:sp>
        <p:nvSpPr>
          <p:cNvPr id="17" name="テキスト ボックス 16">
            <a:extLst>
              <a:ext uri="{FF2B5EF4-FFF2-40B4-BE49-F238E27FC236}">
                <a16:creationId xmlns:a16="http://schemas.microsoft.com/office/drawing/2014/main" id="{75B73380-9310-4421-A3B3-C028B56CB901}"/>
              </a:ext>
            </a:extLst>
          </p:cNvPr>
          <p:cNvSpPr txBox="1"/>
          <p:nvPr/>
        </p:nvSpPr>
        <p:spPr>
          <a:xfrm>
            <a:off x="113211" y="4397281"/>
            <a:ext cx="6744788" cy="584775"/>
          </a:xfrm>
          <a:prstGeom prst="rect">
            <a:avLst/>
          </a:prstGeom>
          <a:noFill/>
        </p:spPr>
        <p:txBody>
          <a:bodyPr wrap="square" rtlCol="0">
            <a:spAutoFit/>
          </a:bodyPr>
          <a:lstStyle/>
          <a:p>
            <a:pPr algn="dist"/>
            <a:r>
              <a:rPr kumimoji="1" lang="ja-JP" altLang="en-US" sz="1600" dirty="0">
                <a:latin typeface="ＭＳ ゴシック" panose="020B0609070205080204" pitchFamily="49" charset="-128"/>
                <a:ea typeface="ＭＳ ゴシック" panose="020B0609070205080204" pitchFamily="49" charset="-128"/>
              </a:rPr>
              <a:t>★ 飼育届は、提出をもって飼育が許可されるものではなく、</a:t>
            </a:r>
            <a:r>
              <a:rPr kumimoji="1" lang="ja-JP" altLang="en-US" sz="1600" b="1" dirty="0">
                <a:solidFill>
                  <a:srgbClr val="FF0000"/>
                </a:solidFill>
                <a:latin typeface="ＭＳ ゴシック" panose="020B0609070205080204" pitchFamily="49" charset="-128"/>
                <a:ea typeface="ＭＳ ゴシック" panose="020B0609070205080204" pitchFamily="49" charset="-128"/>
              </a:rPr>
              <a:t>提出後に</a:t>
            </a:r>
            <a:endParaRPr kumimoji="1" lang="en-US" altLang="ja-JP" sz="1600" b="1" dirty="0">
              <a:solidFill>
                <a:srgbClr val="FF0000"/>
              </a:solidFill>
              <a:latin typeface="ＭＳ ゴシック" panose="020B0609070205080204" pitchFamily="49" charset="-128"/>
              <a:ea typeface="ＭＳ ゴシック" panose="020B0609070205080204" pitchFamily="49" charset="-128"/>
            </a:endParaRPr>
          </a:p>
          <a:p>
            <a:r>
              <a:rPr kumimoji="1" lang="en-US" altLang="ja-JP" sz="1600" b="1" dirty="0">
                <a:solidFill>
                  <a:srgbClr val="FF0000"/>
                </a:solidFill>
                <a:latin typeface="ＭＳ ゴシック" panose="020B0609070205080204" pitchFamily="49" charset="-128"/>
                <a:ea typeface="ＭＳ ゴシック" panose="020B0609070205080204" pitchFamily="49" charset="-128"/>
              </a:rPr>
              <a:t>  </a:t>
            </a:r>
            <a:r>
              <a:rPr kumimoji="1" lang="ja-JP" altLang="en-US" sz="1600" b="1" dirty="0">
                <a:solidFill>
                  <a:srgbClr val="FF0000"/>
                </a:solidFill>
                <a:latin typeface="ＭＳ ゴシック" panose="020B0609070205080204" pitchFamily="49" charset="-128"/>
                <a:ea typeface="ＭＳ ゴシック" panose="020B0609070205080204" pitchFamily="49" charset="-128"/>
              </a:rPr>
              <a:t>蜂群の配置調整が必要となる場合があります。</a:t>
            </a:r>
            <a:endParaRPr kumimoji="1" lang="en-US" altLang="ja-JP" sz="1600" b="1" dirty="0">
              <a:solidFill>
                <a:srgbClr val="FF0000"/>
              </a:solidFill>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EAD734A2-E316-4EFA-8C93-9D2F583BB489}"/>
              </a:ext>
            </a:extLst>
          </p:cNvPr>
          <p:cNvSpPr txBox="1"/>
          <p:nvPr/>
        </p:nvSpPr>
        <p:spPr>
          <a:xfrm>
            <a:off x="113211" y="4889122"/>
            <a:ext cx="6753496" cy="830997"/>
          </a:xfrm>
          <a:prstGeom prst="rect">
            <a:avLst/>
          </a:prstGeom>
          <a:noFill/>
        </p:spPr>
        <p:txBody>
          <a:bodyPr wrap="square" rtlCol="0">
            <a:spAutoFit/>
          </a:bodyPr>
          <a:lstStyle/>
          <a:p>
            <a:pPr algn="dist"/>
            <a:r>
              <a:rPr kumimoji="1" lang="ja-JP" altLang="en-US" sz="1600" dirty="0">
                <a:latin typeface="ＭＳ ゴシック" panose="020B0609070205080204" pitchFamily="49" charset="-128"/>
                <a:ea typeface="ＭＳ ゴシック" panose="020B0609070205080204" pitchFamily="49" charset="-128"/>
              </a:rPr>
              <a:t>★ 飼育計画に基づかない蜂群数の増加や飼育場所の変更は、飼育変更　</a:t>
            </a:r>
            <a:endParaRPr kumimoji="1" lang="en-US" altLang="ja-JP" sz="1600" dirty="0">
              <a:latin typeface="ＭＳ ゴシック" panose="020B0609070205080204" pitchFamily="49" charset="-128"/>
              <a:ea typeface="ＭＳ ゴシック" panose="020B0609070205080204" pitchFamily="49" charset="-128"/>
            </a:endParaRPr>
          </a:p>
          <a:p>
            <a:pPr algn="dist"/>
            <a:r>
              <a:rPr kumimoji="1" lang="ja-JP" altLang="en-US" sz="1600" dirty="0">
                <a:latin typeface="ＭＳ ゴシック" panose="020B0609070205080204" pitchFamily="49" charset="-128"/>
                <a:ea typeface="ＭＳ ゴシック" panose="020B0609070205080204" pitchFamily="49" charset="-128"/>
              </a:rPr>
              <a:t>　届の提出が必要になるとともに、</a:t>
            </a:r>
            <a:r>
              <a:rPr kumimoji="1" lang="ja-JP" altLang="en-US" sz="1600" b="1" dirty="0">
                <a:solidFill>
                  <a:srgbClr val="FF0000"/>
                </a:solidFill>
                <a:latin typeface="ＭＳ ゴシック" panose="020B0609070205080204" pitchFamily="49" charset="-128"/>
                <a:ea typeface="ＭＳ ゴシック" panose="020B0609070205080204" pitchFamily="49" charset="-128"/>
              </a:rPr>
              <a:t>改めて蜂群の配置調整が必要となる</a:t>
            </a:r>
            <a:endParaRPr kumimoji="1" lang="en-US" altLang="ja-JP" sz="1600" b="1" dirty="0">
              <a:solidFill>
                <a:srgbClr val="FF0000"/>
              </a:solidFill>
              <a:latin typeface="ＭＳ ゴシック" panose="020B0609070205080204" pitchFamily="49" charset="-128"/>
              <a:ea typeface="ＭＳ ゴシック" panose="020B0609070205080204" pitchFamily="49" charset="-128"/>
            </a:endParaRPr>
          </a:p>
          <a:p>
            <a:r>
              <a:rPr kumimoji="1" lang="ja-JP" altLang="en-US" sz="1600" b="1" dirty="0">
                <a:solidFill>
                  <a:srgbClr val="FF0000"/>
                </a:solidFill>
                <a:latin typeface="ＭＳ ゴシック" panose="020B0609070205080204" pitchFamily="49" charset="-128"/>
                <a:ea typeface="ＭＳ ゴシック" panose="020B0609070205080204" pitchFamily="49" charset="-128"/>
              </a:rPr>
              <a:t>　場合があります。</a:t>
            </a:r>
            <a:endParaRPr kumimoji="1" lang="en-US" altLang="ja-JP" sz="1600" b="1" dirty="0">
              <a:solidFill>
                <a:srgbClr val="FF0000"/>
              </a:solidFill>
              <a:latin typeface="ＭＳ ゴシック" panose="020B0609070205080204" pitchFamily="49" charset="-128"/>
              <a:ea typeface="ＭＳ ゴシック" panose="020B0609070205080204" pitchFamily="49" charset="-128"/>
            </a:endParaRPr>
          </a:p>
        </p:txBody>
      </p:sp>
      <p:sp>
        <p:nvSpPr>
          <p:cNvPr id="3" name="正方形/長方形 2">
            <a:extLst>
              <a:ext uri="{FF2B5EF4-FFF2-40B4-BE49-F238E27FC236}">
                <a16:creationId xmlns:a16="http://schemas.microsoft.com/office/drawing/2014/main" id="{EEF74708-6100-4A18-ABA5-FE523C5BC64D}"/>
              </a:ext>
            </a:extLst>
          </p:cNvPr>
          <p:cNvSpPr/>
          <p:nvPr/>
        </p:nvSpPr>
        <p:spPr>
          <a:xfrm>
            <a:off x="83820" y="8440210"/>
            <a:ext cx="6682740" cy="1388493"/>
          </a:xfrm>
          <a:prstGeom prst="rect">
            <a:avLst/>
          </a:prstGeom>
          <a:solidFill>
            <a:srgbClr val="02A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A0405FF1-BCB8-4AAA-B816-E90C1CED28BD}"/>
              </a:ext>
            </a:extLst>
          </p:cNvPr>
          <p:cNvSpPr txBox="1"/>
          <p:nvPr/>
        </p:nvSpPr>
        <p:spPr>
          <a:xfrm>
            <a:off x="109538" y="8483202"/>
            <a:ext cx="6780622" cy="1323439"/>
          </a:xfrm>
          <a:prstGeom prst="rect">
            <a:avLst/>
          </a:prstGeom>
          <a:noFill/>
        </p:spPr>
        <p:txBody>
          <a:bodyPr wrap="square" rtlCol="0">
            <a:spAutoFit/>
          </a:bodyPr>
          <a:lstStyle/>
          <a:p>
            <a:r>
              <a:rPr kumimoji="1" lang="ja-JP" altLang="en-US" sz="1600" b="1" dirty="0">
                <a:solidFill>
                  <a:schemeClr val="bg1"/>
                </a:solidFill>
                <a:latin typeface="ＭＳ ゴシック" panose="020B0609070205080204" pitchFamily="49" charset="-128"/>
                <a:ea typeface="ＭＳ ゴシック" panose="020B0609070205080204" pitchFamily="49" charset="-128"/>
              </a:rPr>
              <a:t>○お問い合わせ先</a:t>
            </a:r>
            <a:endParaRPr kumimoji="1" lang="en-US" altLang="ja-JP" sz="1600" b="1" dirty="0">
              <a:solidFill>
                <a:schemeClr val="bg1"/>
              </a:solidFill>
              <a:latin typeface="ＭＳ ゴシック" panose="020B0609070205080204" pitchFamily="49" charset="-128"/>
              <a:ea typeface="ＭＳ ゴシック" panose="020B0609070205080204" pitchFamily="49" charset="-128"/>
            </a:endParaRPr>
          </a:p>
          <a:p>
            <a:r>
              <a:rPr kumimoji="1" lang="ja-JP" altLang="en-US" sz="1600" b="1" dirty="0">
                <a:solidFill>
                  <a:schemeClr val="bg1"/>
                </a:solidFill>
                <a:latin typeface="ＭＳ ゴシック" panose="020B0609070205080204" pitchFamily="49" charset="-128"/>
                <a:ea typeface="ＭＳ ゴシック" panose="020B0609070205080204" pitchFamily="49" charset="-128"/>
              </a:rPr>
              <a:t>農林水産省畜産局畜産振興課</a:t>
            </a:r>
            <a:endParaRPr kumimoji="1" lang="en-US" altLang="ja-JP" sz="1600" b="1" dirty="0">
              <a:solidFill>
                <a:schemeClr val="bg1"/>
              </a:solidFill>
              <a:latin typeface="ＭＳ ゴシック" panose="020B0609070205080204" pitchFamily="49" charset="-128"/>
              <a:ea typeface="ＭＳ ゴシック" panose="020B0609070205080204" pitchFamily="49" charset="-128"/>
            </a:endParaRPr>
          </a:p>
          <a:p>
            <a:r>
              <a:rPr kumimoji="1" lang="en-US" altLang="ja-JP" sz="1600" b="1" dirty="0">
                <a:solidFill>
                  <a:schemeClr val="bg1"/>
                </a:solidFill>
                <a:latin typeface="ＭＳ ゴシック" panose="020B0609070205080204" pitchFamily="49" charset="-128"/>
                <a:ea typeface="ＭＳ ゴシック" panose="020B0609070205080204" pitchFamily="49" charset="-128"/>
                <a:sym typeface="Wingdings" panose="05000000000000000000" pitchFamily="2" charset="2"/>
              </a:rPr>
              <a:t>TEL</a:t>
            </a:r>
            <a:r>
              <a:rPr kumimoji="1" lang="ja-JP" altLang="en-US" sz="1600" b="1" dirty="0">
                <a:solidFill>
                  <a:schemeClr val="bg1"/>
                </a:solidFill>
                <a:latin typeface="ＭＳ ゴシック" panose="020B0609070205080204" pitchFamily="49" charset="-128"/>
                <a:ea typeface="ＭＳ ゴシック" panose="020B0609070205080204" pitchFamily="49" charset="-128"/>
                <a:sym typeface="Wingdings" panose="05000000000000000000" pitchFamily="2" charset="2"/>
              </a:rPr>
              <a:t>：</a:t>
            </a:r>
            <a:r>
              <a:rPr kumimoji="1" lang="en-US" altLang="ja-JP" sz="1600" b="1" dirty="0">
                <a:solidFill>
                  <a:schemeClr val="bg1"/>
                </a:solidFill>
                <a:latin typeface="ＭＳ ゴシック" panose="020B0609070205080204" pitchFamily="49" charset="-128"/>
                <a:ea typeface="ＭＳ ゴシック" panose="020B0609070205080204" pitchFamily="49" charset="-128"/>
              </a:rPr>
              <a:t>03-3591-3656</a:t>
            </a:r>
            <a:r>
              <a:rPr kumimoji="1" lang="ja-JP" altLang="en-US" sz="1600" b="1" dirty="0">
                <a:solidFill>
                  <a:schemeClr val="bg1"/>
                </a:solidFill>
                <a:latin typeface="ＭＳ ゴシック" panose="020B0609070205080204" pitchFamily="49" charset="-128"/>
                <a:ea typeface="ＭＳ ゴシック" panose="020B0609070205080204" pitchFamily="49" charset="-128"/>
              </a:rPr>
              <a:t>（ﾀﾞｲﾔﾙｲﾝ）　ﾒｰﾙｱﾄﾞﾚｽ：</a:t>
            </a:r>
            <a:r>
              <a:rPr kumimoji="1" lang="en-US" altLang="ja-JP" sz="1600" b="1" dirty="0">
                <a:solidFill>
                  <a:schemeClr val="bg1"/>
                </a:solidFill>
                <a:latin typeface="ＭＳ ゴシック" panose="020B0609070205080204" pitchFamily="49" charset="-128"/>
                <a:ea typeface="ＭＳ ゴシック" panose="020B0609070205080204" pitchFamily="49" charset="-128"/>
              </a:rPr>
              <a:t>beekeeping@maff.go.jp</a:t>
            </a:r>
          </a:p>
          <a:p>
            <a:r>
              <a:rPr kumimoji="1" lang="ja-JP" altLang="en-US" sz="1600" b="1" dirty="0">
                <a:solidFill>
                  <a:schemeClr val="bg1"/>
                </a:solidFill>
                <a:latin typeface="ＭＳ ゴシック" panose="020B0609070205080204" pitchFamily="49" charset="-128"/>
                <a:ea typeface="ＭＳ ゴシック" panose="020B0609070205080204" pitchFamily="49" charset="-128"/>
              </a:rPr>
              <a:t>○○県○○課</a:t>
            </a:r>
            <a:endParaRPr kumimoji="1" lang="en-US" altLang="ja-JP" sz="1600" b="1" dirty="0">
              <a:solidFill>
                <a:schemeClr val="bg1"/>
              </a:solidFill>
              <a:latin typeface="ＭＳ ゴシック" panose="020B0609070205080204" pitchFamily="49" charset="-128"/>
              <a:ea typeface="ＭＳ ゴシック" panose="020B0609070205080204" pitchFamily="49" charset="-128"/>
            </a:endParaRPr>
          </a:p>
          <a:p>
            <a:r>
              <a:rPr kumimoji="1" lang="en-US" altLang="ja-JP" sz="1600" b="1" dirty="0">
                <a:solidFill>
                  <a:schemeClr val="bg1"/>
                </a:solidFill>
                <a:latin typeface="ＭＳ ゴシック" panose="020B0609070205080204" pitchFamily="49" charset="-128"/>
                <a:ea typeface="ＭＳ ゴシック" panose="020B0609070205080204" pitchFamily="49" charset="-128"/>
              </a:rPr>
              <a:t>TEL</a:t>
            </a:r>
            <a:r>
              <a:rPr kumimoji="1" lang="ja-JP" altLang="en-US" sz="1600" b="1" dirty="0">
                <a:solidFill>
                  <a:schemeClr val="bg1"/>
                </a:solidFill>
                <a:latin typeface="ＭＳ ゴシック" panose="020B0609070205080204" pitchFamily="49" charset="-128"/>
                <a:ea typeface="ＭＳ ゴシック" panose="020B0609070205080204" pitchFamily="49" charset="-128"/>
              </a:rPr>
              <a:t>：○○○　ﾒｰﾙｱﾄﾞﾚｽ：○○○</a:t>
            </a:r>
            <a:endParaRPr kumimoji="1" lang="en-US" altLang="ja-JP" sz="1600" b="1" dirty="0">
              <a:solidFill>
                <a:schemeClr val="bg1"/>
              </a:solidFill>
              <a:latin typeface="ＭＳ ゴシック" panose="020B0609070205080204" pitchFamily="49" charset="-128"/>
              <a:ea typeface="ＭＳ ゴシック" panose="020B0609070205080204" pitchFamily="49" charset="-128"/>
            </a:endParaRPr>
          </a:p>
        </p:txBody>
      </p:sp>
      <p:pic>
        <p:nvPicPr>
          <p:cNvPr id="5" name="図 4">
            <a:extLst>
              <a:ext uri="{FF2B5EF4-FFF2-40B4-BE49-F238E27FC236}">
                <a16:creationId xmlns:a16="http://schemas.microsoft.com/office/drawing/2014/main" id="{9C357CB0-BB73-40C1-B858-F4A9D2DFE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6447" y="1183318"/>
            <a:ext cx="1250113" cy="1086791"/>
          </a:xfrm>
          <a:prstGeom prst="hexagon">
            <a:avLst/>
          </a:prstGeom>
        </p:spPr>
      </p:pic>
      <p:sp>
        <p:nvSpPr>
          <p:cNvPr id="49" name="四角形: 角を丸くする 48">
            <a:extLst>
              <a:ext uri="{FF2B5EF4-FFF2-40B4-BE49-F238E27FC236}">
                <a16:creationId xmlns:a16="http://schemas.microsoft.com/office/drawing/2014/main" id="{D5FC711F-A3A9-4D67-8D5E-35A56DE6857D}"/>
              </a:ext>
            </a:extLst>
          </p:cNvPr>
          <p:cNvSpPr/>
          <p:nvPr/>
        </p:nvSpPr>
        <p:spPr>
          <a:xfrm>
            <a:off x="283055" y="6291600"/>
            <a:ext cx="1543050" cy="388823"/>
          </a:xfrm>
          <a:prstGeom prst="roundRect">
            <a:avLst/>
          </a:prstGeom>
          <a:solidFill>
            <a:srgbClr val="02AE2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gn="ctr"/>
            <a:r>
              <a:rPr kumimoji="1" lang="ja-JP" altLang="en-US" sz="2000" b="1" dirty="0">
                <a:latin typeface="ＭＳ ゴシック" panose="020B0609070205080204" pitchFamily="49" charset="-128"/>
                <a:ea typeface="ＭＳ ゴシック" panose="020B0609070205080204" pitchFamily="49" charset="-128"/>
              </a:rPr>
              <a:t>お願い</a:t>
            </a:r>
          </a:p>
        </p:txBody>
      </p:sp>
      <p:sp>
        <p:nvSpPr>
          <p:cNvPr id="52" name="四角形: 角を丸くする 51">
            <a:extLst>
              <a:ext uri="{FF2B5EF4-FFF2-40B4-BE49-F238E27FC236}">
                <a16:creationId xmlns:a16="http://schemas.microsoft.com/office/drawing/2014/main" id="{AAB962D2-FEB3-409A-839F-B373F2BE1AA1}"/>
              </a:ext>
            </a:extLst>
          </p:cNvPr>
          <p:cNvSpPr/>
          <p:nvPr/>
        </p:nvSpPr>
        <p:spPr>
          <a:xfrm>
            <a:off x="264231" y="6732642"/>
            <a:ext cx="6408420" cy="582415"/>
          </a:xfrm>
          <a:prstGeom prst="roundRect">
            <a:avLst>
              <a:gd name="adj" fmla="val 774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4" name="テキスト ボックス 53">
            <a:extLst>
              <a:ext uri="{FF2B5EF4-FFF2-40B4-BE49-F238E27FC236}">
                <a16:creationId xmlns:a16="http://schemas.microsoft.com/office/drawing/2014/main" id="{47246D60-46E9-4949-968F-91EB8B3C0335}"/>
              </a:ext>
            </a:extLst>
          </p:cNvPr>
          <p:cNvSpPr txBox="1"/>
          <p:nvPr/>
        </p:nvSpPr>
        <p:spPr>
          <a:xfrm>
            <a:off x="386684" y="6747297"/>
            <a:ext cx="6351495" cy="584775"/>
          </a:xfrm>
          <a:prstGeom prst="rect">
            <a:avLst/>
          </a:prstGeom>
          <a:noFill/>
        </p:spPr>
        <p:txBody>
          <a:bodyPr wrap="square" rtlCol="0">
            <a:spAutoFit/>
          </a:bodyPr>
          <a:lstStyle/>
          <a:p>
            <a:pPr algn="ctr"/>
            <a:r>
              <a:rPr kumimoji="1" lang="ja-JP" altLang="en-US" sz="1600" b="1" dirty="0">
                <a:solidFill>
                  <a:srgbClr val="002060"/>
                </a:solidFill>
                <a:latin typeface="ＭＳ ゴシック" panose="020B0609070205080204" pitchFamily="49" charset="-128"/>
                <a:ea typeface="ＭＳ ゴシック" panose="020B0609070205080204" pitchFamily="49" charset="-128"/>
              </a:rPr>
              <a:t>飼育届の徹底と都道府県による蜂群配置の適正化への</a:t>
            </a:r>
            <a:endParaRPr kumimoji="1" lang="en-US" altLang="ja-JP" sz="1600" b="1" dirty="0">
              <a:solidFill>
                <a:srgbClr val="002060"/>
              </a:solidFill>
              <a:latin typeface="ＭＳ ゴシック" panose="020B0609070205080204" pitchFamily="49" charset="-128"/>
              <a:ea typeface="ＭＳ ゴシック" panose="020B0609070205080204" pitchFamily="49" charset="-128"/>
            </a:endParaRPr>
          </a:p>
          <a:p>
            <a:pPr algn="ctr"/>
            <a:r>
              <a:rPr kumimoji="1" lang="ja-JP" altLang="en-US" sz="1600" b="1" dirty="0">
                <a:solidFill>
                  <a:srgbClr val="002060"/>
                </a:solidFill>
                <a:latin typeface="ＭＳ ゴシック" panose="020B0609070205080204" pitchFamily="49" charset="-128"/>
                <a:ea typeface="ＭＳ ゴシック" panose="020B0609070205080204" pitchFamily="49" charset="-128"/>
              </a:rPr>
              <a:t>ご理解・ご協力をお願いします。</a:t>
            </a:r>
            <a:endParaRPr kumimoji="1" lang="en-US" altLang="ja-JP" sz="1600" b="1" dirty="0">
              <a:solidFill>
                <a:srgbClr val="002060"/>
              </a:solidFill>
              <a:latin typeface="ＭＳ ゴシック" panose="020B0609070205080204" pitchFamily="49" charset="-128"/>
              <a:ea typeface="ＭＳ ゴシック" panose="020B0609070205080204" pitchFamily="49" charset="-128"/>
            </a:endParaRPr>
          </a:p>
        </p:txBody>
      </p:sp>
      <p:pic>
        <p:nvPicPr>
          <p:cNvPr id="33" name="図 32">
            <a:extLst>
              <a:ext uri="{FF2B5EF4-FFF2-40B4-BE49-F238E27FC236}">
                <a16:creationId xmlns:a16="http://schemas.microsoft.com/office/drawing/2014/main" id="{80C6A90B-3075-4BDB-9F4B-D856A77BA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415" y="6125734"/>
            <a:ext cx="756076" cy="655684"/>
          </a:xfrm>
          <a:prstGeom prst="rect">
            <a:avLst/>
          </a:prstGeom>
        </p:spPr>
      </p:pic>
      <p:sp>
        <p:nvSpPr>
          <p:cNvPr id="4" name="矢印: 下 3">
            <a:extLst>
              <a:ext uri="{FF2B5EF4-FFF2-40B4-BE49-F238E27FC236}">
                <a16:creationId xmlns:a16="http://schemas.microsoft.com/office/drawing/2014/main" id="{81A4FD36-5B60-48C4-BAE3-71B2D1BEE0B2}"/>
              </a:ext>
            </a:extLst>
          </p:cNvPr>
          <p:cNvSpPr/>
          <p:nvPr/>
        </p:nvSpPr>
        <p:spPr>
          <a:xfrm>
            <a:off x="2457363" y="7362539"/>
            <a:ext cx="2209800" cy="268276"/>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2" name="図 41">
            <a:extLst>
              <a:ext uri="{FF2B5EF4-FFF2-40B4-BE49-F238E27FC236}">
                <a16:creationId xmlns:a16="http://schemas.microsoft.com/office/drawing/2014/main" id="{AC84C7FC-9154-41AE-9833-58345EFE4B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615746" y="8297720"/>
            <a:ext cx="935229" cy="683517"/>
          </a:xfrm>
          <a:prstGeom prst="rect">
            <a:avLst/>
          </a:prstGeom>
        </p:spPr>
      </p:pic>
      <p:sp>
        <p:nvSpPr>
          <p:cNvPr id="43" name="四角形: 角を丸くする 42">
            <a:extLst>
              <a:ext uri="{FF2B5EF4-FFF2-40B4-BE49-F238E27FC236}">
                <a16:creationId xmlns:a16="http://schemas.microsoft.com/office/drawing/2014/main" id="{87592D48-20AE-486F-94AB-2F8ECCF9C951}"/>
              </a:ext>
            </a:extLst>
          </p:cNvPr>
          <p:cNvSpPr/>
          <p:nvPr/>
        </p:nvSpPr>
        <p:spPr>
          <a:xfrm>
            <a:off x="279471" y="7661735"/>
            <a:ext cx="6377940" cy="582415"/>
          </a:xfrm>
          <a:prstGeom prst="roundRect">
            <a:avLst>
              <a:gd name="adj" fmla="val 774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4" name="テキスト ボックス 43">
            <a:extLst>
              <a:ext uri="{FF2B5EF4-FFF2-40B4-BE49-F238E27FC236}">
                <a16:creationId xmlns:a16="http://schemas.microsoft.com/office/drawing/2014/main" id="{C6CD7C68-C6AA-4CE6-A951-E3525D1AA958}"/>
              </a:ext>
            </a:extLst>
          </p:cNvPr>
          <p:cNvSpPr txBox="1"/>
          <p:nvPr/>
        </p:nvSpPr>
        <p:spPr>
          <a:xfrm>
            <a:off x="294123" y="7658458"/>
            <a:ext cx="6264816" cy="584775"/>
          </a:xfrm>
          <a:prstGeom prst="rect">
            <a:avLst/>
          </a:prstGeom>
          <a:noFill/>
        </p:spPr>
        <p:txBody>
          <a:bodyPr wrap="square" rtlCol="0">
            <a:spAutoFit/>
          </a:bodyPr>
          <a:lstStyle/>
          <a:p>
            <a:pPr algn="ctr"/>
            <a:r>
              <a:rPr kumimoji="1" lang="ja-JP" altLang="en-US" sz="1600" b="1" dirty="0">
                <a:solidFill>
                  <a:srgbClr val="FF0000"/>
                </a:solidFill>
                <a:latin typeface="ＭＳ ゴシック" panose="020B0609070205080204" pitchFamily="49" charset="-128"/>
                <a:ea typeface="ＭＳ ゴシック" panose="020B0609070205080204" pitchFamily="49" charset="-128"/>
              </a:rPr>
              <a:t>蜜蜂飼育者間のトラブルの回避や、限られた蜜源の有効活用、</a:t>
            </a:r>
            <a:endParaRPr kumimoji="1" lang="en-US" altLang="ja-JP" sz="1600" b="1" dirty="0">
              <a:solidFill>
                <a:srgbClr val="FF0000"/>
              </a:solidFill>
              <a:latin typeface="ＭＳ ゴシック" panose="020B0609070205080204" pitchFamily="49" charset="-128"/>
              <a:ea typeface="ＭＳ ゴシック" panose="020B0609070205080204" pitchFamily="49" charset="-128"/>
            </a:endParaRPr>
          </a:p>
          <a:p>
            <a:pPr algn="ctr"/>
            <a:r>
              <a:rPr kumimoji="1" lang="ja-JP" altLang="en-US" sz="1600" b="1" dirty="0">
                <a:solidFill>
                  <a:srgbClr val="FF0000"/>
                </a:solidFill>
                <a:latin typeface="ＭＳ ゴシック" panose="020B0609070205080204" pitchFamily="49" charset="-128"/>
                <a:ea typeface="ＭＳ ゴシック" panose="020B0609070205080204" pitchFamily="49" charset="-128"/>
              </a:rPr>
              <a:t>疾病まん延の防止等に寄与します。</a:t>
            </a:r>
            <a:endParaRPr kumimoji="1" lang="en-US" altLang="ja-JP" sz="1600" b="1" dirty="0">
              <a:solidFill>
                <a:srgbClr val="FF0000"/>
              </a:solidFill>
              <a:latin typeface="ＭＳ ゴシック" panose="020B0609070205080204" pitchFamily="49" charset="-128"/>
              <a:ea typeface="ＭＳ ゴシック" panose="020B0609070205080204" pitchFamily="49" charset="-128"/>
            </a:endParaRPr>
          </a:p>
        </p:txBody>
      </p:sp>
      <p:sp>
        <p:nvSpPr>
          <p:cNvPr id="45" name="テキスト ボックス 44">
            <a:extLst>
              <a:ext uri="{FF2B5EF4-FFF2-40B4-BE49-F238E27FC236}">
                <a16:creationId xmlns:a16="http://schemas.microsoft.com/office/drawing/2014/main" id="{3C4520F5-19B9-4469-8AC9-A5F92CB48BFD}"/>
              </a:ext>
            </a:extLst>
          </p:cNvPr>
          <p:cNvSpPr txBox="1"/>
          <p:nvPr/>
        </p:nvSpPr>
        <p:spPr>
          <a:xfrm>
            <a:off x="136085" y="1136574"/>
            <a:ext cx="5524724" cy="1328249"/>
          </a:xfrm>
          <a:prstGeom prst="rect">
            <a:avLst/>
          </a:prstGeom>
          <a:noFill/>
        </p:spPr>
        <p:txBody>
          <a:bodyPr wrap="square" rtlCol="0">
            <a:spAutoFit/>
          </a:bodyPr>
          <a:lstStyle/>
          <a:p>
            <a:pPr>
              <a:lnSpc>
                <a:spcPts val="2200"/>
              </a:lnSpc>
            </a:pPr>
            <a:r>
              <a:rPr kumimoji="1" lang="ja-JP" altLang="en-US" sz="2000" b="1" dirty="0">
                <a:solidFill>
                  <a:srgbClr val="EA6B14"/>
                </a:solidFill>
                <a:latin typeface="ＭＳ ゴシック" panose="020B0609070205080204" pitchFamily="49" charset="-128"/>
                <a:ea typeface="ＭＳ ゴシック" panose="020B0609070205080204" pitchFamily="49" charset="-128"/>
              </a:rPr>
              <a:t>　</a:t>
            </a:r>
            <a:r>
              <a:rPr kumimoji="1" lang="ja-JP" altLang="en-US" sz="2000" b="1" dirty="0">
                <a:solidFill>
                  <a:srgbClr val="FF3300"/>
                </a:solidFill>
                <a:uFill>
                  <a:solidFill>
                    <a:schemeClr val="tx1">
                      <a:lumMod val="50000"/>
                      <a:lumOff val="50000"/>
                    </a:schemeClr>
                  </a:solidFill>
                </a:uFill>
                <a:latin typeface="ＭＳ ゴシック" panose="020B0609070205080204" pitchFamily="49" charset="-128"/>
                <a:ea typeface="ＭＳ ゴシック" panose="020B0609070205080204" pitchFamily="49" charset="-128"/>
              </a:rPr>
              <a:t>限られた蜜源植物を、蜂群同士が争うことなく最大限利用するためには、地域の蜜源</a:t>
            </a:r>
            <a:endParaRPr kumimoji="1" lang="en-US" altLang="ja-JP" sz="2000" b="1" dirty="0">
              <a:solidFill>
                <a:srgbClr val="FF3300"/>
              </a:solidFill>
              <a:uFill>
                <a:solidFill>
                  <a:schemeClr val="tx1">
                    <a:lumMod val="50000"/>
                    <a:lumOff val="50000"/>
                  </a:schemeClr>
                </a:solidFill>
              </a:uFill>
              <a:latin typeface="ＭＳ ゴシック" panose="020B0609070205080204" pitchFamily="49" charset="-128"/>
              <a:ea typeface="ＭＳ ゴシック" panose="020B0609070205080204" pitchFamily="49" charset="-128"/>
            </a:endParaRPr>
          </a:p>
          <a:p>
            <a:pPr>
              <a:lnSpc>
                <a:spcPts val="2800"/>
              </a:lnSpc>
            </a:pPr>
            <a:r>
              <a:rPr kumimoji="1" lang="ja-JP" altLang="en-US" sz="2000" b="1" dirty="0">
                <a:solidFill>
                  <a:srgbClr val="FF3300"/>
                </a:solidFill>
                <a:uFill>
                  <a:solidFill>
                    <a:schemeClr val="tx1">
                      <a:lumMod val="50000"/>
                      <a:lumOff val="50000"/>
                    </a:schemeClr>
                  </a:solidFill>
                </a:uFill>
                <a:latin typeface="ＭＳ ゴシック" panose="020B0609070205080204" pitchFamily="49" charset="-128"/>
                <a:ea typeface="ＭＳ ゴシック" panose="020B0609070205080204" pitchFamily="49" charset="-128"/>
              </a:rPr>
              <a:t>植物の植栽状況に応じた蜂群の</a:t>
            </a:r>
            <a:endParaRPr kumimoji="1" lang="en-US" altLang="ja-JP" sz="2000" b="1" dirty="0">
              <a:solidFill>
                <a:srgbClr val="FF3300"/>
              </a:solidFill>
              <a:uFill>
                <a:solidFill>
                  <a:schemeClr val="tx1">
                    <a:lumMod val="50000"/>
                    <a:lumOff val="50000"/>
                  </a:schemeClr>
                </a:solidFill>
              </a:uFill>
              <a:latin typeface="ＭＳ ゴシック" panose="020B0609070205080204" pitchFamily="49" charset="-128"/>
              <a:ea typeface="ＭＳ ゴシック" panose="020B0609070205080204" pitchFamily="49" charset="-128"/>
            </a:endParaRPr>
          </a:p>
          <a:p>
            <a:pPr>
              <a:lnSpc>
                <a:spcPts val="2800"/>
              </a:lnSpc>
            </a:pPr>
            <a:r>
              <a:rPr kumimoji="1" lang="ja-JP" altLang="en-US" sz="2000" b="1" dirty="0">
                <a:solidFill>
                  <a:srgbClr val="FF3300"/>
                </a:solidFill>
                <a:uFill>
                  <a:solidFill>
                    <a:schemeClr val="tx1">
                      <a:lumMod val="50000"/>
                      <a:lumOff val="50000"/>
                    </a:schemeClr>
                  </a:solidFill>
                </a:uFill>
                <a:latin typeface="ＭＳ ゴシック" panose="020B0609070205080204" pitchFamily="49" charset="-128"/>
                <a:ea typeface="ＭＳ ゴシック" panose="020B0609070205080204" pitchFamily="49" charset="-128"/>
              </a:rPr>
              <a:t>配置調整が必要です。</a:t>
            </a:r>
          </a:p>
        </p:txBody>
      </p:sp>
      <p:pic>
        <p:nvPicPr>
          <p:cNvPr id="47" name="図 46">
            <a:extLst>
              <a:ext uri="{FF2B5EF4-FFF2-40B4-BE49-F238E27FC236}">
                <a16:creationId xmlns:a16="http://schemas.microsoft.com/office/drawing/2014/main" id="{0CE164DD-F7F8-46EF-9A0C-89DEB933FE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8648" y="1730542"/>
            <a:ext cx="1250079" cy="1105530"/>
          </a:xfrm>
          <a:prstGeom prst="hexagon">
            <a:avLst/>
          </a:prstGeom>
        </p:spPr>
      </p:pic>
      <p:sp>
        <p:nvSpPr>
          <p:cNvPr id="25" name="テキスト ボックス 24">
            <a:extLst>
              <a:ext uri="{FF2B5EF4-FFF2-40B4-BE49-F238E27FC236}">
                <a16:creationId xmlns:a16="http://schemas.microsoft.com/office/drawing/2014/main" id="{79272E52-9D02-4C24-9C77-CADE8F139FDD}"/>
              </a:ext>
            </a:extLst>
          </p:cNvPr>
          <p:cNvSpPr txBox="1"/>
          <p:nvPr/>
        </p:nvSpPr>
        <p:spPr>
          <a:xfrm>
            <a:off x="130628" y="5655436"/>
            <a:ext cx="6727371" cy="584775"/>
          </a:xfrm>
          <a:prstGeom prst="rect">
            <a:avLst/>
          </a:prstGeom>
          <a:noFill/>
        </p:spPr>
        <p:txBody>
          <a:bodyPr wrap="square" rtlCol="0">
            <a:spAutoFit/>
          </a:bodyPr>
          <a:lstStyle/>
          <a:p>
            <a:pPr algn="dist"/>
            <a:r>
              <a:rPr kumimoji="1" lang="ja-JP" altLang="en-US" sz="1600" dirty="0">
                <a:latin typeface="ＭＳ ゴシック" panose="020B0609070205080204" pitchFamily="49" charset="-128"/>
                <a:ea typeface="ＭＳ ゴシック" panose="020B0609070205080204" pitchFamily="49" charset="-128"/>
              </a:rPr>
              <a:t>★ 不適切な管理による病気の発生は、</a:t>
            </a:r>
            <a:r>
              <a:rPr kumimoji="1" lang="ja-JP" altLang="en-US" sz="1600" b="1" dirty="0">
                <a:solidFill>
                  <a:srgbClr val="FF0000"/>
                </a:solidFill>
                <a:latin typeface="ＭＳ ゴシック" panose="020B0609070205080204" pitchFamily="49" charset="-128"/>
                <a:ea typeface="ＭＳ ゴシック" panose="020B0609070205080204" pitchFamily="49" charset="-128"/>
              </a:rPr>
              <a:t>地域の適正な蜂群配置等に悪い</a:t>
            </a:r>
            <a:endParaRPr kumimoji="1" lang="en-US" altLang="ja-JP" sz="1600" b="1" dirty="0">
              <a:solidFill>
                <a:srgbClr val="FF0000"/>
              </a:solidFill>
              <a:latin typeface="ＭＳ ゴシック" panose="020B0609070205080204" pitchFamily="49" charset="-128"/>
              <a:ea typeface="ＭＳ ゴシック" panose="020B0609070205080204" pitchFamily="49" charset="-128"/>
            </a:endParaRPr>
          </a:p>
          <a:p>
            <a:r>
              <a:rPr kumimoji="1" lang="ja-JP" altLang="en-US" sz="1600" b="1" dirty="0">
                <a:solidFill>
                  <a:srgbClr val="FF0000"/>
                </a:solidFill>
                <a:latin typeface="ＭＳ ゴシック" panose="020B0609070205080204" pitchFamily="49" charset="-128"/>
                <a:ea typeface="ＭＳ ゴシック" panose="020B0609070205080204" pitchFamily="49" charset="-128"/>
              </a:rPr>
              <a:t>　影響を与えます。</a:t>
            </a:r>
            <a:endParaRPr kumimoji="1" lang="en-US" altLang="ja-JP" sz="1600" b="1" dirty="0">
              <a:solidFill>
                <a:srgbClr val="FF0000"/>
              </a:solidFill>
              <a:latin typeface="ＭＳ ゴシック" panose="020B0609070205080204" pitchFamily="49" charset="-128"/>
              <a:ea typeface="ＭＳ ゴシック" panose="020B0609070205080204" pitchFamily="49" charset="-128"/>
            </a:endParaRPr>
          </a:p>
        </p:txBody>
      </p:sp>
      <p:sp>
        <p:nvSpPr>
          <p:cNvPr id="10" name="テキスト ボックス 9">
            <a:extLst>
              <a:ext uri="{FF2B5EF4-FFF2-40B4-BE49-F238E27FC236}">
                <a16:creationId xmlns:a16="http://schemas.microsoft.com/office/drawing/2014/main" id="{E166A3FC-2088-BA33-6E86-9D0C06110DE6}"/>
              </a:ext>
            </a:extLst>
          </p:cNvPr>
          <p:cNvSpPr txBox="1"/>
          <p:nvPr/>
        </p:nvSpPr>
        <p:spPr>
          <a:xfrm>
            <a:off x="130629" y="3466128"/>
            <a:ext cx="6727371" cy="584775"/>
          </a:xfrm>
          <a:prstGeom prst="rect">
            <a:avLst/>
          </a:prstGeom>
          <a:solidFill>
            <a:srgbClr val="FEF200"/>
          </a:solidFill>
        </p:spPr>
        <p:txBody>
          <a:bodyPr wrap="square" rtlCol="0">
            <a:spAutoFit/>
          </a:bodyPr>
          <a:lstStyle/>
          <a:p>
            <a:pPr algn="dist"/>
            <a:r>
              <a:rPr kumimoji="1" lang="ja-JP" altLang="en-US" sz="1600" dirty="0">
                <a:latin typeface="ＭＳ ゴシック" panose="020B0609070205080204" pitchFamily="49" charset="-128"/>
                <a:ea typeface="ＭＳ ゴシック" panose="020B0609070205080204" pitchFamily="49" charset="-128"/>
              </a:rPr>
              <a:t>★ 今般、蜂群の配置調整の対象となる</a:t>
            </a:r>
            <a:r>
              <a:rPr kumimoji="1" lang="ja-JP" altLang="en-US" sz="1600" b="1" dirty="0">
                <a:solidFill>
                  <a:srgbClr val="FF0000"/>
                </a:solidFill>
                <a:latin typeface="ＭＳ ゴシック" panose="020B0609070205080204" pitchFamily="49" charset="-128"/>
                <a:ea typeface="ＭＳ ゴシック" panose="020B0609070205080204" pitchFamily="49" charset="-128"/>
              </a:rPr>
              <a:t>「養蜂業者</a:t>
            </a:r>
            <a:r>
              <a:rPr kumimoji="1" lang="en-US" altLang="ja-JP" sz="1600" b="1" baseline="30000" dirty="0">
                <a:solidFill>
                  <a:srgbClr val="FF0000"/>
                </a:solidFill>
                <a:latin typeface="ＭＳ ゴシック" panose="020B0609070205080204" pitchFamily="49" charset="-128"/>
                <a:ea typeface="ＭＳ ゴシック" panose="020B0609070205080204" pitchFamily="49" charset="-128"/>
              </a:rPr>
              <a:t>※</a:t>
            </a:r>
            <a:r>
              <a:rPr kumimoji="1" lang="ja-JP" altLang="en-US" sz="1600" b="1" dirty="0">
                <a:solidFill>
                  <a:srgbClr val="FF0000"/>
                </a:solidFill>
                <a:latin typeface="ＭＳ ゴシック" panose="020B0609070205080204" pitchFamily="49" charset="-128"/>
                <a:ea typeface="ＭＳ ゴシック" panose="020B0609070205080204" pitchFamily="49" charset="-128"/>
              </a:rPr>
              <a:t>」の範囲が拡大さ</a:t>
            </a:r>
            <a:endParaRPr kumimoji="1" lang="en-US" altLang="ja-JP" sz="1600" b="1" dirty="0">
              <a:solidFill>
                <a:srgbClr val="FF0000"/>
              </a:solidFill>
              <a:latin typeface="ＭＳ ゴシック" panose="020B0609070205080204" pitchFamily="49" charset="-128"/>
              <a:ea typeface="ＭＳ ゴシック" panose="020B0609070205080204" pitchFamily="49" charset="-128"/>
            </a:endParaRPr>
          </a:p>
          <a:p>
            <a:r>
              <a:rPr kumimoji="1" lang="en-US" altLang="ja-JP" sz="1600" b="1" dirty="0">
                <a:solidFill>
                  <a:srgbClr val="FF0000"/>
                </a:solidFill>
                <a:latin typeface="ＭＳ ゴシック" panose="020B0609070205080204" pitchFamily="49" charset="-128"/>
                <a:ea typeface="ＭＳ ゴシック" panose="020B0609070205080204" pitchFamily="49" charset="-128"/>
              </a:rPr>
              <a:t>  </a:t>
            </a:r>
            <a:r>
              <a:rPr kumimoji="1" lang="ja-JP" altLang="en-US" sz="1600" b="1" dirty="0">
                <a:solidFill>
                  <a:srgbClr val="FF0000"/>
                </a:solidFill>
                <a:latin typeface="ＭＳ ゴシック" panose="020B0609070205080204" pitchFamily="49" charset="-128"/>
                <a:ea typeface="ＭＳ ゴシック" panose="020B0609070205080204" pitchFamily="49" charset="-128"/>
              </a:rPr>
              <a:t>れました</a:t>
            </a:r>
            <a:r>
              <a:rPr kumimoji="1" lang="ja-JP" altLang="en-US" sz="1600" dirty="0">
                <a:latin typeface="ＭＳ ゴシック" panose="020B0609070205080204" pitchFamily="49" charset="-128"/>
                <a:ea typeface="ＭＳ ゴシック" panose="020B0609070205080204" pitchFamily="49" charset="-128"/>
              </a:rPr>
              <a:t>ので、ご注意ください。</a:t>
            </a:r>
            <a:endParaRPr kumimoji="1" lang="en-US" altLang="ja-JP" sz="1600" dirty="0">
              <a:latin typeface="ＭＳ ゴシック" panose="020B0609070205080204" pitchFamily="49" charset="-128"/>
              <a:ea typeface="ＭＳ ゴシック" panose="020B0609070205080204" pitchFamily="49" charset="-128"/>
            </a:endParaRPr>
          </a:p>
        </p:txBody>
      </p:sp>
      <p:sp>
        <p:nvSpPr>
          <p:cNvPr id="15" name="大かっこ 14">
            <a:extLst>
              <a:ext uri="{FF2B5EF4-FFF2-40B4-BE49-F238E27FC236}">
                <a16:creationId xmlns:a16="http://schemas.microsoft.com/office/drawing/2014/main" id="{6722F426-7410-B673-14DF-52A7B4EFC0C5}"/>
              </a:ext>
            </a:extLst>
          </p:cNvPr>
          <p:cNvSpPr/>
          <p:nvPr/>
        </p:nvSpPr>
        <p:spPr>
          <a:xfrm>
            <a:off x="510208" y="4015801"/>
            <a:ext cx="5979282" cy="428526"/>
          </a:xfrm>
          <a:prstGeom prst="bracketPair">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785C10DB-8179-D25D-9BCE-24EB7190D8B6}"/>
              </a:ext>
            </a:extLst>
          </p:cNvPr>
          <p:cNvSpPr txBox="1"/>
          <p:nvPr/>
        </p:nvSpPr>
        <p:spPr>
          <a:xfrm>
            <a:off x="5422937" y="0"/>
            <a:ext cx="1596989" cy="261610"/>
          </a:xfrm>
          <a:prstGeom prst="rect">
            <a:avLst/>
          </a:prstGeom>
          <a:noFill/>
        </p:spPr>
        <p:txBody>
          <a:bodyPr wrap="square" rtlCol="0">
            <a:spAutoFit/>
          </a:bodyPr>
          <a:lstStyle/>
          <a:p>
            <a:r>
              <a:rPr kumimoji="1" lang="ja-JP" altLang="en-US" sz="1100" b="1" dirty="0"/>
              <a:t>（令和５年</a:t>
            </a:r>
            <a:r>
              <a:rPr kumimoji="1" lang="en-US" altLang="ja-JP" sz="1100" b="1" dirty="0"/>
              <a:t>12</a:t>
            </a:r>
            <a:r>
              <a:rPr kumimoji="1" lang="ja-JP" altLang="en-US" sz="1100" b="1" dirty="0"/>
              <a:t>月改正）</a:t>
            </a:r>
          </a:p>
        </p:txBody>
      </p:sp>
    </p:spTree>
    <p:extLst>
      <p:ext uri="{BB962C8B-B14F-4D97-AF65-F5344CB8AC3E}">
        <p14:creationId xmlns:p14="http://schemas.microsoft.com/office/powerpoint/2010/main" val="57627583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0748e8-ec4e-4e88-b4c5-3edb564c955e">
      <Terms xmlns="http://schemas.microsoft.com/office/infopath/2007/PartnerControls"/>
    </lcf76f155ced4ddcb4097134ff3c332f>
    <_x4f5c__x6210__x65e5__x6642_ xmlns="860748e8-ec4e-4e88-b4c5-3edb564c955e" xsi:nil="true"/>
    <TaxCatchAll xmlns="85ec59af-1a16-40a0-b163-384e34c79a5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5FC9AC221352FF4DAF32702D25EE3B00" ma:contentTypeVersion="13" ma:contentTypeDescription="新しいドキュメントを作成します。" ma:contentTypeScope="" ma:versionID="3ba9e17e2072dcadcfdd3a52dd7518e1">
  <xsd:schema xmlns:xsd="http://www.w3.org/2001/XMLSchema" xmlns:xs="http://www.w3.org/2001/XMLSchema" xmlns:p="http://schemas.microsoft.com/office/2006/metadata/properties" xmlns:ns2="860748e8-ec4e-4e88-b4c5-3edb564c955e" xmlns:ns3="85ec59af-1a16-40a0-b163-384e34c79a5c" targetNamespace="http://schemas.microsoft.com/office/2006/metadata/properties" ma:root="true" ma:fieldsID="b1fd6bcd8f8505d321be3f4f3beec733" ns2:_="" ns3:_="">
    <xsd:import namespace="860748e8-ec4e-4e88-b4c5-3edb564c955e"/>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0748e8-ec4e-4e88-b4c5-3edb564c955e"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8babf62-2f50-4cd3-bafd-ae4092d9db62}"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68A1CA-45CF-4E1C-A5ED-2C247D97E8B9}">
  <ds:schemaRefs>
    <ds:schemaRef ds:uri="http://purl.org/dc/dcmitype/"/>
    <ds:schemaRef ds:uri="http://schemas.microsoft.com/office/2006/documentManagement/types"/>
    <ds:schemaRef ds:uri="http://schemas.microsoft.com/office/infopath/2007/PartnerControls"/>
    <ds:schemaRef ds:uri="85ec59af-1a16-40a0-b163-384e34c79a5c"/>
    <ds:schemaRef ds:uri="860748e8-ec4e-4e88-b4c5-3edb564c955e"/>
    <ds:schemaRef ds:uri="http://schemas.openxmlformats.org/package/2006/metadata/core-properties"/>
    <ds:schemaRef ds:uri="http://purl.org/dc/elements/1.1/"/>
    <ds:schemaRef ds:uri="http://www.w3.org/XML/1998/namespace"/>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0AF29606-33A5-471E-A797-9F221744E679}">
  <ds:schemaRefs>
    <ds:schemaRef ds:uri="http://schemas.microsoft.com/sharepoint/v3/contenttype/forms"/>
  </ds:schemaRefs>
</ds:datastoreItem>
</file>

<file path=customXml/itemProps3.xml><?xml version="1.0" encoding="utf-8"?>
<ds:datastoreItem xmlns:ds="http://schemas.openxmlformats.org/officeDocument/2006/customXml" ds:itemID="{F024C341-B1B3-4466-8D37-F476FBF473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0748e8-ec4e-4e88-b4c5-3edb564c955e"/>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335</Words>
  <Application>Microsoft Office PowerPoint</Application>
  <PresentationFormat>A4 210 x 297 mm</PresentationFormat>
  <Paragraphs>30</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ＭＳ 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2022-03-17T01:27:52Z</dcterms:created>
  <dcterms:modified xsi:type="dcterms:W3CDTF">2023-12-21T09:24:19Z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0x0101005FC9AC221352FF4DAF32702D25EE3B00</vt:lpwstr>
  </property>
  <property fmtid="{D5CDD505-2E9C-101B-9397-08002B2CF9AE}" pid="3" name="MediaServiceImageTags">
    <vt:lpwstr/>
  </property>
</Properties>
</file>